
<file path=[Content_Types].xml><?xml version="1.0" encoding="utf-8"?>
<Types xmlns="http://schemas.openxmlformats.org/package/2006/content-types">
  <Override PartName="/ppt/slides/slide29.xml" ContentType="application/vnd.openxmlformats-officedocument.presentationml.slide+xml"/>
  <Override PartName="/ppt/notesSlides/notesSlide2.xml" ContentType="application/vnd.openxmlformats-officedocument.presentationml.notesSlide+xml"/>
  <Override PartName="/ppt/tags/tag8.xml" ContentType="application/vnd.openxmlformats-officedocument.presentationml.tags+xml"/>
  <Override PartName="/ppt/slides/slide4.xml" ContentType="application/vnd.openxmlformats-officedocument.presentationml.slide+xml"/>
  <Override PartName="/ppt/slides/slide18.xml" ContentType="application/vnd.openxmlformats-officedocument.presentationml.slide+xml"/>
  <Override PartName="/ppt/slideLayouts/slideLayout6.xml" ContentType="application/vnd.openxmlformats-officedocument.presentationml.slideLayout+xml"/>
  <Override PartName="/ppt/slideLayouts/slideLayout17.xml" ContentType="application/vnd.openxmlformats-officedocument.presentationml.slideLayout+xml"/>
  <Override PartName="/ppt/tags/tag4.xml" ContentType="application/vnd.openxmlformats-officedocument.presentationml.tags+xml"/>
  <Override PartName="/ppt/slides/slide25.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notesSlides/notesSlide27.xml" ContentType="application/vnd.openxmlformats-officedocument.presentationml.notesSlide+xml"/>
  <Default Extension="xml" ContentType="application/xml"/>
  <Override PartName="/ppt/slides/slide14.xml" ContentType="application/vnd.openxmlformats-officedocument.presentationml.slide+xml"/>
  <Override PartName="/ppt/notesMasters/notesMaster1.xml" ContentType="application/vnd.openxmlformats-officedocument.presentationml.notesMaster+xml"/>
  <Override PartName="/ppt/slideLayouts/slideLayout13.xml" ContentType="application/vnd.openxmlformats-officedocument.presentationml.slideLayout+xml"/>
  <Override PartName="/ppt/theme/themeOverride1.xml" ContentType="application/vnd.openxmlformats-officedocument.themeOverride+xml"/>
  <Override PartName="/ppt/notesSlides/notesSlide16.xml" ContentType="application/vnd.openxmlformats-officedocument.presentationml.notesSlide+xml"/>
  <Override PartName="/ppt/slides/slide10.xml" ContentType="application/vnd.openxmlformats-officedocument.presentationml.slide+xml"/>
  <Override PartName="/ppt/slides/slide21.xml" ContentType="application/vnd.openxmlformats-officedocument.presentationml.slide+xml"/>
  <Override PartName="/ppt/tableStyles.xml" ContentType="application/vnd.openxmlformats-officedocument.presentationml.tableStyles+xml"/>
  <Override PartName="/ppt/slideLayouts/slideLayout20.xml" ContentType="application/vnd.openxmlformats-officedocument.presentationml.slideLayout+xml"/>
  <Override PartName="/ppt/tags/tag16.xml" ContentType="application/vnd.openxmlformats-officedocument.presentationml.tags+xml"/>
  <Override PartName="/ppt/tags/tag27.xml" ContentType="application/vnd.openxmlformats-officedocument.presentationml.tags+xml"/>
  <Override PartName="/ppt/notesSlides/notesSlide23.xml" ContentType="application/vnd.openxmlformats-officedocument.presentationml.notesSlide+xml"/>
  <Override PartName="/docProps/custom.xml" ContentType="application/vnd.openxmlformats-officedocument.custom-properties+xml"/>
  <Override PartName="/ppt/notesSlides/notesSlide12.xml" ContentType="application/vnd.openxmlformats-officedocument.presentationml.notesSlide+xml"/>
  <Override PartName="/ppt/tags/tag12.xml" ContentType="application/vnd.openxmlformats-officedocument.presentationml.tags+xml"/>
  <Override PartName="/ppt/notesSlides/notesSlide7.xml" ContentType="application/vnd.openxmlformats-officedocument.presentationml.notesSlide+xml"/>
  <Override PartName="/ppt/tags/tag23.xml" ContentType="application/vnd.openxmlformats-officedocument.presentationml.tags+xml"/>
  <Override PartName="/ppt/slides/slide7.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ppt/notesSlides/notesSlide5.xml" ContentType="application/vnd.openxmlformats-officedocument.presentationml.notesSlide+xml"/>
  <Override PartName="/ppt/tags/tag9.xml" ContentType="application/vnd.openxmlformats-officedocument.presentationml.tags+xml"/>
  <Override PartName="/ppt/tags/tag10.xml" ContentType="application/vnd.openxmlformats-officedocument.presentationml.tags+xml"/>
  <Override PartName="/ppt/tags/tag21.xml" ContentType="application/vnd.openxmlformats-officedocument.presentationml.tags+xml"/>
  <Override PartName="/ppt/tags/tag30.xml" ContentType="application/vnd.openxmlformats-officedocument.presentationml.tags+xml"/>
  <Override PartName="/ppt/slideMasters/slideMaster2.xml" ContentType="application/vnd.openxmlformats-officedocument.presentationml.slideMaster+xml"/>
  <Override PartName="/ppt/slides/slide5.xml" ContentType="application/vnd.openxmlformats-officedocument.presentationml.slide+xml"/>
  <Override PartName="/ppt/slides/slide19.xml" ContentType="application/vnd.openxmlformats-officedocument.presentationml.slide+xml"/>
  <Override PartName="/ppt/slides/slide28.xml" ContentType="application/vnd.openxmlformats-officedocument.presentationml.slide+xml"/>
  <Override PartName="/ppt/slideLayouts/slideLayout7.xml" ContentType="application/vnd.openxmlformats-officedocument.presentationml.slideLayout+xml"/>
  <Override PartName="/ppt/notesSlides/notesSlide1.xml" ContentType="application/vnd.openxmlformats-officedocument.presentationml.notesSlide+xml"/>
  <Default Extension="png" ContentType="image/png"/>
  <Override PartName="/ppt/notesSlides/notesSlide3.xml" ContentType="application/vnd.openxmlformats-officedocument.presentationml.notesSlide+xml"/>
  <Override PartName="/ppt/tags/tag7.xml" ContentType="application/vnd.openxmlformats-officedocument.presentationml.tags+xml"/>
  <Override PartName="/ppt/slides/slide3.xml" ContentType="application/vnd.openxmlformats-officedocument.presentationml.slide+xml"/>
  <Override PartName="/ppt/slides/slide17.xml" ContentType="application/vnd.openxmlformats-officedocument.presentationml.slide+xml"/>
  <Override PartName="/ppt/slides/slide26.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slideLayouts/slideLayout18.xml" ContentType="application/vnd.openxmlformats-officedocument.presentationml.slideLayout+xml"/>
  <Override PartName="/ppt/theme/theme2.xml" ContentType="application/vnd.openxmlformats-officedocument.theme+xml"/>
  <Override PartName="/ppt/tags/tag5.xml" ContentType="application/vnd.openxmlformats-officedocument.presentationml.tags+xml"/>
  <Override PartName="/ppt/notesSlides/notesSlide19.xml" ContentType="application/vnd.openxmlformats-officedocument.presentationml.notesSlide+xml"/>
  <Override PartName="/ppt/slides/slide1.xml" ContentType="application/vnd.openxmlformats-officedocument.presentationml.slide+xml"/>
  <Override PartName="/ppt/slides/slide15.xml" ContentType="application/vnd.openxmlformats-officedocument.presentationml.slide+xml"/>
  <Override PartName="/ppt/slides/slide24.xml" ContentType="application/vnd.openxmlformats-officedocument.presentationml.slide+xml"/>
  <Override PartName="/ppt/slideLayouts/slideLayout3.xml" ContentType="application/vnd.openxmlformats-officedocument.presentationml.slideLayout+xml"/>
  <Override PartName="/ppt/slideLayouts/slideLayout16.xml" ContentType="application/vnd.openxmlformats-officedocument.presentationml.slideLayout+xml"/>
  <Override PartName="/ppt/tags/tag3.xml" ContentType="application/vnd.openxmlformats-officedocument.presentationml.tags+xml"/>
  <Override PartName="/ppt/notesSlides/notesSlide17.xml" ContentType="application/vnd.openxmlformats-officedocument.presentationml.notesSlide+xml"/>
  <Default Extension="emf" ContentType="image/x-emf"/>
  <Override PartName="/ppt/notesSlides/notesSlide28.xml" ContentType="application/vnd.openxmlformats-officedocument.presentationml.notesSlide+xml"/>
  <Default Extension="jpeg" ContentType="image/jpeg"/>
  <Override PartName="/ppt/presentation.xml" ContentType="application/vnd.openxmlformats-officedocument.presentationml.presentation.main+xml"/>
  <Override PartName="/ppt/slides/slide13.xml" ContentType="application/vnd.openxmlformats-officedocument.presentationml.slide+xml"/>
  <Override PartName="/ppt/slides/slide22.xml" ContentType="application/vnd.openxmlformats-officedocument.presentationml.slide+xml"/>
  <Override PartName="/ppt/slides/slide31.xml" ContentType="application/vnd.openxmlformats-officedocument.presentationml.slide+xml"/>
  <Override PartName="/ppt/tags/tag1.xml" ContentType="application/vnd.openxmlformats-officedocument.presentationml.tags+xml"/>
  <Override PartName="/ppt/slideLayouts/slideLayout1.xml" ContentType="application/vnd.openxmlformats-officedocument.presentationml.slideLayout+xml"/>
  <Override PartName="/ppt/slideLayouts/slideLayout14.xml" ContentType="application/vnd.openxmlformats-officedocument.presentationml.slideLayout+xml"/>
  <Override PartName="/ppt/tags/tag19.xml" ContentType="application/vnd.openxmlformats-officedocument.presentationml.tags+xml"/>
  <Override PartName="/ppt/notesSlides/notesSlide15.xml" ContentType="application/vnd.openxmlformats-officedocument.presentationml.notesSlide+xml"/>
  <Override PartName="/ppt/tags/tag28.xml" ContentType="application/vnd.openxmlformats-officedocument.presentationml.tags+xml"/>
  <Override PartName="/ppt/notesSlides/notesSlide24.xml" ContentType="application/vnd.openxmlformats-officedocument.presentationml.notesSlide+xml"/>
  <Override PartName="/ppt/notesSlides/notesSlide26.xml" ContentType="application/vnd.openxmlformats-officedocument.presentationml.notesSlide+xml"/>
  <Override PartName="/docProps/app.xml" ContentType="application/vnd.openxmlformats-officedocument.extended-properties+xml"/>
  <Override PartName="/ppt/slides/slide11.xml" ContentType="application/vnd.openxmlformats-officedocument.presentationml.slide+xml"/>
  <Override PartName="/ppt/slides/slide20.xml" ContentType="application/vnd.openxmlformats-officedocument.presentationml.slide+xml"/>
  <Override PartName="/ppt/slideLayouts/slideLayout12.xml" ContentType="application/vnd.openxmlformats-officedocument.presentationml.slideLayout+xml"/>
  <Override PartName="/ppt/slideLayouts/slideLayout21.xml" ContentType="application/vnd.openxmlformats-officedocument.presentationml.slideLayout+xml"/>
  <Override PartName="/ppt/tags/tag17.xml" ContentType="application/vnd.openxmlformats-officedocument.presentationml.tags+xml"/>
  <Override PartName="/ppt/notesSlides/notesSlide13.xml" ContentType="application/vnd.openxmlformats-officedocument.presentationml.notesSlide+xml"/>
  <Override PartName="/ppt/tags/tag26.xml" ContentType="application/vnd.openxmlformats-officedocument.presentationml.tags+xml"/>
  <Override PartName="/ppt/notesSlides/notesSlide22.xml" ContentType="application/vnd.openxmlformats-officedocument.presentationml.notesSlide+xml"/>
  <Override PartName="/ppt/slideLayouts/slideLayout10.xml" ContentType="application/vnd.openxmlformats-officedocument.presentationml.slideLayout+xml"/>
  <Override PartName="/ppt/tags/tag15.xml" ContentType="application/vnd.openxmlformats-officedocument.presentationml.tags+xml"/>
  <Override PartName="/ppt/notesSlides/notesSlide8.xml" ContentType="application/vnd.openxmlformats-officedocument.presentationml.notesSlide+xml"/>
  <Override PartName="/ppt/notesSlides/notesSlide11.xml" ContentType="application/vnd.openxmlformats-officedocument.presentationml.notesSlide+xml"/>
  <Override PartName="/ppt/notesSlides/notesSlide20.xml" ContentType="application/vnd.openxmlformats-officedocument.presentationml.notesSlide+xml"/>
  <Override PartName="/ppt/tags/tag24.xml" ContentType="application/vnd.openxmlformats-officedocument.presentationml.tags+xml"/>
  <Override PartName="/ppt/notesSlides/notesSlide6.xml" ContentType="application/vnd.openxmlformats-officedocument.presentationml.notesSlide+xml"/>
  <Override PartName="/ppt/tags/tag13.xml" ContentType="application/vnd.openxmlformats-officedocument.presentationml.tags+xml"/>
  <Override PartName="/ppt/tags/tag22.xml" ContentType="application/vnd.openxmlformats-officedocument.presentationml.tags+xml"/>
  <Override PartName="/ppt/tags/tag31.xml" ContentType="application/vnd.openxmlformats-officedocument.presentationml.tags+xml"/>
  <Override PartName="/ppt/slides/slide8.xml" ContentType="application/vnd.openxmlformats-officedocument.presentationml.slide+xml"/>
  <Override PartName="/ppt/notesSlides/notesSlide4.xml" ContentType="application/vnd.openxmlformats-officedocument.presentationml.notesSlide+xml"/>
  <Override PartName="/ppt/tags/tag11.xml" ContentType="application/vnd.openxmlformats-officedocument.presentationml.tags+xml"/>
  <Override PartName="/ppt/tags/tag20.xml" ContentType="application/vnd.openxmlformats-officedocument.presentationml.tags+xml"/>
  <Override PartName="/docProps/core.xml" ContentType="application/vnd.openxmlformats-package.core-properties+xml"/>
  <Override PartName="/ppt/slides/slide6.xml" ContentType="application/vnd.openxmlformats-officedocument.presentationml.slide+xml"/>
  <Override PartName="/ppt/slideLayouts/slideLayout8.xml" ContentType="application/vnd.openxmlformats-officedocument.presentationml.slideLayout+xml"/>
  <Override PartName="/ppt/slideLayouts/slideLayout19.xml" ContentType="application/vnd.openxmlformats-officedocument.presentationml.slideLayout+xml"/>
  <Override PartName="/ppt/tags/tag6.xml" ContentType="application/vnd.openxmlformats-officedocument.presentationml.tags+xml"/>
  <Default Extension="svg" ContentType="image/svg+xml"/>
  <Override PartName="/ppt/slideMasters/slideMaster1.xml" ContentType="application/vnd.openxmlformats-officedocument.presentationml.slideMaster+xml"/>
  <Override PartName="/ppt/slides/slide27.xml" ContentType="application/vnd.openxmlformats-officedocument.presentationml.slide+xml"/>
  <Override PartName="/ppt/slideLayouts/slideLayout4.xml" ContentType="application/vnd.openxmlformats-officedocument.presentationml.slideLayout+xml"/>
  <Override PartName="/ppt/theme/theme3.xml" ContentType="application/vnd.openxmlformats-officedocument.theme+xml"/>
  <Override PartName="/ppt/slides/slide2.xml" ContentType="application/vnd.openxmlformats-officedocument.presentationml.slide+xml"/>
  <Override PartName="/ppt/slides/slide16.xml" ContentType="application/vnd.openxmlformats-officedocument.presentationml.slide+xml"/>
  <Override PartName="/ppt/slideLayouts/slideLayout15.xml" ContentType="application/vnd.openxmlformats-officedocument.presentationml.slideLayout+xml"/>
  <Override PartName="/ppt/tags/tag2.xml" ContentType="application/vnd.openxmlformats-officedocument.presentationml.tags+xml"/>
  <Override PartName="/ppt/notesSlides/notesSlide18.xml" ContentType="application/vnd.openxmlformats-officedocument.presentationml.notesSlide+xml"/>
  <Default Extension="rels" ContentType="application/vnd.openxmlformats-package.relationships+xml"/>
  <Override PartName="/ppt/slides/slide23.xml" ContentType="application/vnd.openxmlformats-officedocument.presentationml.slide+xml"/>
  <Override PartName="/ppt/slideLayouts/slideLayout22.xml" ContentType="application/vnd.openxmlformats-officedocument.presentationml.slideLayout+xml"/>
  <Override PartName="/ppt/tags/tag29.xml" ContentType="application/vnd.openxmlformats-officedocument.presentationml.tags+xml"/>
  <Override PartName="/ppt/notesSlides/notesSlide25.xml" ContentType="application/vnd.openxmlformats-officedocument.presentationml.notesSlide+xml"/>
  <Override PartName="/ppt/slides/slide12.xml" ContentType="application/vnd.openxmlformats-officedocument.presentationml.slide+xml"/>
  <Override PartName="/ppt/slides/slide30.xml" ContentType="application/vnd.openxmlformats-officedocument.presentationml.slide+xml"/>
  <Override PartName="/ppt/slideLayouts/slideLayout11.xml" ContentType="application/vnd.openxmlformats-officedocument.presentationml.slideLayout+xml"/>
  <Override PartName="/ppt/tags/tag18.xml" ContentType="application/vnd.openxmlformats-officedocument.presentationml.tags+xml"/>
  <Override PartName="/ppt/notesSlides/notesSlide14.xml" ContentType="application/vnd.openxmlformats-officedocument.presentationml.notesSlide+xml"/>
  <Override PartName="/ppt/tags/tag14.xml" ContentType="application/vnd.openxmlformats-officedocument.presentationml.tags+xml"/>
  <Override PartName="/ppt/notesSlides/notesSlide9.xml" ContentType="application/vnd.openxmlformats-officedocument.presentationml.notesSlide+xml"/>
  <Override PartName="/ppt/notesSlides/notesSlide21.xml" ContentType="application/vnd.openxmlformats-officedocument.presentationml.notesSlide+xml"/>
  <Override PartName="/ppt/tags/tag25.xml" ContentType="application/vnd.openxmlformats-officedocument.presentationml.tags+xml"/>
  <Override PartName="/ppt/notesSlides/notesSlide10.xml" ContentType="application/vnd.openxmlformats-officedocument.presentationml.notesSlide+xml"/>
  <Override PartName="/ppt/tags/tag32.xml" ContentType="application/vnd.openxmlformats-officedocument.presentationml.tag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 id="2147483660" r:id="rId2"/>
  </p:sldMasterIdLst>
  <p:notesMasterIdLst>
    <p:notesMasterId r:id="rId34"/>
  </p:notesMasterIdLst>
  <p:sldIdLst>
    <p:sldId id="294" r:id="rId3"/>
    <p:sldId id="281" r:id="rId4"/>
    <p:sldId id="260" r:id="rId5"/>
    <p:sldId id="301" r:id="rId6"/>
    <p:sldId id="587" r:id="rId7"/>
    <p:sldId id="560" r:id="rId8"/>
    <p:sldId id="561" r:id="rId9"/>
    <p:sldId id="562" r:id="rId10"/>
    <p:sldId id="563" r:id="rId11"/>
    <p:sldId id="564" r:id="rId12"/>
    <p:sldId id="565" r:id="rId13"/>
    <p:sldId id="566" r:id="rId14"/>
    <p:sldId id="309" r:id="rId15"/>
    <p:sldId id="567" r:id="rId16"/>
    <p:sldId id="569" r:id="rId17"/>
    <p:sldId id="640" r:id="rId18"/>
    <p:sldId id="572" r:id="rId19"/>
    <p:sldId id="568" r:id="rId20"/>
    <p:sldId id="614" r:id="rId21"/>
    <p:sldId id="573" r:id="rId22"/>
    <p:sldId id="574" r:id="rId23"/>
    <p:sldId id="576" r:id="rId24"/>
    <p:sldId id="577" r:id="rId25"/>
    <p:sldId id="578" r:id="rId26"/>
    <p:sldId id="579" r:id="rId27"/>
    <p:sldId id="580" r:id="rId28"/>
    <p:sldId id="581" r:id="rId29"/>
    <p:sldId id="323" r:id="rId30"/>
    <p:sldId id="583" r:id="rId31"/>
    <p:sldId id="641" r:id="rId32"/>
    <p:sldId id="558" r:id="rId33"/>
  </p:sldIdLst>
  <p:sldSz cx="12192000" cy="6858000"/>
  <p:notesSz cx="6858000" cy="9144000"/>
  <p:custDataLst>
    <p:tags r:id="rId35"/>
  </p:custData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 xmlns:p15="http://schemas.microsoft.com/office/powerpoint/2012/main">
        <p15:guide id="1" orient="horz" pos="2143" userDrawn="1">
          <p15:clr>
            <a:srgbClr val="A4A3A4"/>
          </p15:clr>
        </p15:guide>
        <p15:guide id="2" pos="3838"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007E66"/>
    <a:srgbClr val="47B897"/>
    <a:srgbClr val="56CA95"/>
    <a:srgbClr val="0C6551"/>
  </p:clrMru>
  <p:extLst>
    <p:ext uri="{E76CE94A-603C-4142-B9EB-6D1370010A27}">
      <p14:discardImageEditData xmlns="" xmlns:p14="http://schemas.microsoft.com/office/powerpoint/2010/main" val="0"/>
    </p:ext>
    <p:ext uri="{D31A062A-798A-4329-ABDD-BBA856620510}">
      <p14:defaultImageDpi xmlns="" xmlns:p14="http://schemas.microsoft.com/office/powerpoint/2010/main" val="220"/>
    </p:ext>
    <p:ext uri="{FD5EFAAD-0ECE-453E-9831-46B23BE46B34}">
      <p15:chartTrackingRefBased xmlns=""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中度样式 2 - 强调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7764" autoAdjust="0"/>
    <p:restoredTop sz="86531" autoAdjust="0"/>
  </p:normalViewPr>
  <p:slideViewPr>
    <p:cSldViewPr snapToGrid="0" showGuides="1">
      <p:cViewPr varScale="1">
        <p:scale>
          <a:sx n="98" d="100"/>
          <a:sy n="98" d="100"/>
        </p:scale>
        <p:origin x="-918" y="-96"/>
      </p:cViewPr>
      <p:guideLst>
        <p:guide orient="horz" pos="2143"/>
        <p:guide pos="3838"/>
      </p:guideLst>
    </p:cSldViewPr>
  </p:slideViewPr>
  <p:notesTextViewPr>
    <p:cViewPr>
      <p:scale>
        <a:sx n="1" d="1"/>
        <a:sy n="1" d="1"/>
      </p:scale>
      <p:origin x="0" y="0"/>
    </p:cViewPr>
  </p:notesText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6.xml"/><Relationship Id="rId13" Type="http://schemas.openxmlformats.org/officeDocument/2006/relationships/slide" Target="slides/slide11.xml"/><Relationship Id="rId18" Type="http://schemas.openxmlformats.org/officeDocument/2006/relationships/slide" Target="slides/slide16.xml"/><Relationship Id="rId26" Type="http://schemas.openxmlformats.org/officeDocument/2006/relationships/slide" Target="slides/slide24.xml"/><Relationship Id="rId39" Type="http://schemas.openxmlformats.org/officeDocument/2006/relationships/tableStyles" Target="tableStyles.xml"/><Relationship Id="rId3" Type="http://schemas.openxmlformats.org/officeDocument/2006/relationships/slide" Target="slides/slide1.xml"/><Relationship Id="rId21" Type="http://schemas.openxmlformats.org/officeDocument/2006/relationships/slide" Target="slides/slide19.xml"/><Relationship Id="rId34" Type="http://schemas.openxmlformats.org/officeDocument/2006/relationships/notesMaster" Target="notesMasters/notesMaster1.xml"/><Relationship Id="rId7" Type="http://schemas.openxmlformats.org/officeDocument/2006/relationships/slide" Target="slides/slide5.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slide" Target="slides/slide23.xml"/><Relationship Id="rId33" Type="http://schemas.openxmlformats.org/officeDocument/2006/relationships/slide" Target="slides/slide31.xml"/><Relationship Id="rId38" Type="http://schemas.openxmlformats.org/officeDocument/2006/relationships/theme" Target="theme/theme1.xml"/><Relationship Id="rId2" Type="http://schemas.openxmlformats.org/officeDocument/2006/relationships/slideMaster" Target="slideMasters/slideMaster2.xml"/><Relationship Id="rId16" Type="http://schemas.openxmlformats.org/officeDocument/2006/relationships/slide" Target="slides/slide14.xml"/><Relationship Id="rId20" Type="http://schemas.openxmlformats.org/officeDocument/2006/relationships/slide" Target="slides/slide18.xml"/><Relationship Id="rId29" Type="http://schemas.openxmlformats.org/officeDocument/2006/relationships/slide" Target="slides/slide27.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24" Type="http://schemas.openxmlformats.org/officeDocument/2006/relationships/slide" Target="slides/slide22.xml"/><Relationship Id="rId32" Type="http://schemas.openxmlformats.org/officeDocument/2006/relationships/slide" Target="slides/slide30.xml"/><Relationship Id="rId37" Type="http://schemas.openxmlformats.org/officeDocument/2006/relationships/viewProps" Target="viewProps.xml"/><Relationship Id="rId5" Type="http://schemas.openxmlformats.org/officeDocument/2006/relationships/slide" Target="slides/slide3.xml"/><Relationship Id="rId15" Type="http://schemas.openxmlformats.org/officeDocument/2006/relationships/slide" Target="slides/slide13.xml"/><Relationship Id="rId23" Type="http://schemas.openxmlformats.org/officeDocument/2006/relationships/slide" Target="slides/slide21.xml"/><Relationship Id="rId28" Type="http://schemas.openxmlformats.org/officeDocument/2006/relationships/slide" Target="slides/slide26.xml"/><Relationship Id="rId36" Type="http://schemas.openxmlformats.org/officeDocument/2006/relationships/presProps" Target="presProps.xml"/><Relationship Id="rId10" Type="http://schemas.openxmlformats.org/officeDocument/2006/relationships/slide" Target="slides/slide8.xml"/><Relationship Id="rId19" Type="http://schemas.openxmlformats.org/officeDocument/2006/relationships/slide" Target="slides/slide17.xml"/><Relationship Id="rId31" Type="http://schemas.openxmlformats.org/officeDocument/2006/relationships/slide" Target="slides/slide29.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slide" Target="slides/slide20.xml"/><Relationship Id="rId27" Type="http://schemas.openxmlformats.org/officeDocument/2006/relationships/slide" Target="slides/slide25.xml"/><Relationship Id="rId30" Type="http://schemas.openxmlformats.org/officeDocument/2006/relationships/slide" Target="slides/slide28.xml"/><Relationship Id="rId35" Type="http://schemas.openxmlformats.org/officeDocument/2006/relationships/tags" Target="tags/tag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EE4003E0-67F4-462D-8974-D0A3A99FFF7D}" type="datetimeFigureOut">
              <a:rPr lang="en-US" smtClean="0"/>
              <a:pPr/>
              <a:t>5/22/2024</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398884E0-5ADE-46B2-B509-939666AC20DF}" type="slidenum">
              <a:rPr lang="en-US" smtClean="0"/>
              <a:pPr/>
              <a:t>‹#›</a:t>
            </a:fld>
            <a:endParaRPr lang="en-US"/>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idx="2"/>
          </p:nvPr>
        </p:nvSpPr>
        <p:spPr>
          <a:xfrm>
            <a:off x="685800" y="1143000"/>
            <a:ext cx="5486400" cy="3086100"/>
          </a:xfrm>
        </p:spPr>
      </p:sp>
      <p:sp>
        <p:nvSpPr>
          <p:cNvPr id="3" name="文本占位符 2"/>
          <p:cNvSpPr>
            <a:spLocks noGrp="1"/>
          </p:cNvSpPr>
          <p:nvPr>
            <p:ph type="body" idx="3"/>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zh-CN" altLang="en-US" dirty="0"/>
              <a:t>感谢大家百忙之中参加我们的</a:t>
            </a:r>
            <a:r>
              <a:rPr lang="en-US" altLang="zh-CN" dirty="0"/>
              <a:t>ADC</a:t>
            </a:r>
            <a:r>
              <a:rPr lang="zh-CN" altLang="en-US" dirty="0"/>
              <a:t>新技术分享会，我是义翘神州的产品经理霍彤，今天很高兴在这里跟大家分享一些</a:t>
            </a:r>
            <a:r>
              <a:rPr lang="en-US" altLang="zh-CN" dirty="0"/>
              <a:t>ADC</a:t>
            </a:r>
            <a:r>
              <a:rPr lang="zh-CN" altLang="en-US" dirty="0"/>
              <a:t>的前沿进展以及一些新兴的</a:t>
            </a:r>
            <a:r>
              <a:rPr lang="en-US" altLang="zh-CN" dirty="0"/>
              <a:t>ADC</a:t>
            </a:r>
            <a:r>
              <a:rPr lang="zh-CN" altLang="en-US" dirty="0"/>
              <a:t>靶点。</a:t>
            </a:r>
          </a:p>
          <a:p>
            <a:endParaRPr lang="zh-CN" altLang="en-US" dirty="0"/>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398884E0-5ADE-46B2-B509-939666AC20DF}" type="slidenum">
              <a:rPr lang="en-US" smtClean="0"/>
              <a:pPr/>
              <a:t>2</a:t>
            </a:fld>
            <a:endParaRPr lang="en-US"/>
          </a:p>
        </p:txBody>
      </p:sp>
    </p:spTree>
    <p:extLst>
      <p:ext uri="{BB962C8B-B14F-4D97-AF65-F5344CB8AC3E}">
        <p14:creationId xmlns="" xmlns:p14="http://schemas.microsoft.com/office/powerpoint/2010/main" val="447461022"/>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zh-CN" altLang="en-US" b="0" i="0" dirty="0">
                <a:effectLst/>
                <a:highlight>
                  <a:srgbClr val="FFFFFF"/>
                </a:highlight>
                <a:latin typeface="system-ui"/>
              </a:rPr>
              <a:t>尽管</a:t>
            </a:r>
            <a:r>
              <a:rPr lang="en-US" altLang="zh-CN" b="0" i="0" dirty="0">
                <a:effectLst/>
                <a:highlight>
                  <a:srgbClr val="FFFFFF"/>
                </a:highlight>
                <a:latin typeface="system-ui"/>
              </a:rPr>
              <a:t>ADC</a:t>
            </a:r>
            <a:r>
              <a:rPr lang="zh-CN" altLang="en-US" b="0" i="0" dirty="0">
                <a:effectLst/>
                <a:highlight>
                  <a:srgbClr val="FFFFFF"/>
                </a:highlight>
                <a:latin typeface="system-ui"/>
              </a:rPr>
              <a:t>技术在近几年才越来越显现出优势，</a:t>
            </a:r>
            <a:r>
              <a:rPr lang="en-US" altLang="zh-CN" b="0" i="0" dirty="0">
                <a:effectLst/>
                <a:highlight>
                  <a:srgbClr val="FFFFFF"/>
                </a:highlight>
                <a:latin typeface="system-ui"/>
              </a:rPr>
              <a:t>ADC</a:t>
            </a:r>
            <a:r>
              <a:rPr lang="zh-CN" altLang="en-US" b="0" i="0" dirty="0">
                <a:effectLst/>
                <a:highlight>
                  <a:srgbClr val="FFFFFF"/>
                </a:highlight>
                <a:latin typeface="system-ui"/>
              </a:rPr>
              <a:t>的诞生已有</a:t>
            </a:r>
            <a:r>
              <a:rPr lang="en-US" altLang="zh-CN" b="0" i="0" dirty="0">
                <a:effectLst/>
                <a:highlight>
                  <a:srgbClr val="FFFFFF"/>
                </a:highlight>
                <a:latin typeface="system-ui"/>
              </a:rPr>
              <a:t>100</a:t>
            </a:r>
            <a:r>
              <a:rPr lang="zh-CN" altLang="en-US" b="0" i="0" dirty="0">
                <a:effectLst/>
                <a:highlight>
                  <a:srgbClr val="FFFFFF"/>
                </a:highlight>
                <a:latin typeface="system-ui"/>
              </a:rPr>
              <a:t>多年的历史。最初</a:t>
            </a:r>
            <a:r>
              <a:rPr lang="en-US" altLang="zh-CN" b="0" i="0" dirty="0">
                <a:effectLst/>
                <a:highlight>
                  <a:srgbClr val="FFFFFF"/>
                </a:highlight>
                <a:latin typeface="system-ui"/>
              </a:rPr>
              <a:t>ADC</a:t>
            </a:r>
            <a:r>
              <a:rPr lang="zh-CN" altLang="en-US" b="0" i="0" dirty="0">
                <a:effectLst/>
                <a:highlight>
                  <a:srgbClr val="FFFFFF"/>
                </a:highlight>
                <a:latin typeface="system-ui"/>
              </a:rPr>
              <a:t>概念的提出可以追溯到</a:t>
            </a:r>
            <a:r>
              <a:rPr lang="en-US" altLang="zh-CN" b="0" i="0" dirty="0">
                <a:effectLst/>
                <a:highlight>
                  <a:srgbClr val="FFFFFF"/>
                </a:highlight>
                <a:latin typeface="system-ui"/>
              </a:rPr>
              <a:t>1906</a:t>
            </a:r>
            <a:r>
              <a:rPr lang="zh-CN" altLang="en-US" b="0" i="0" dirty="0">
                <a:effectLst/>
                <a:highlight>
                  <a:srgbClr val="FFFFFF"/>
                </a:highlight>
                <a:latin typeface="system-ui"/>
              </a:rPr>
              <a:t>年，</a:t>
            </a:r>
            <a:r>
              <a:rPr lang="zh-CN" altLang="en-US" b="0" i="0" dirty="0">
                <a:effectLst/>
                <a:highlight>
                  <a:srgbClr val="FFFFFF"/>
                </a:highlight>
                <a:latin typeface="宋体" panose="02010600030101010101" pitchFamily="2" charset="-122"/>
                <a:ea typeface="宋体" panose="02010600030101010101" pitchFamily="2" charset="-122"/>
              </a:rPr>
              <a:t>当时基于其化学和抗体的背景，希望通过抗体将化学药物靶向到特定的病原体，这一概念直到</a:t>
            </a:r>
            <a:r>
              <a:rPr lang="en-US" altLang="zh-CN" b="0" i="0" dirty="0">
                <a:effectLst/>
                <a:highlight>
                  <a:srgbClr val="FFFFFF"/>
                </a:highlight>
                <a:latin typeface="system-ui"/>
              </a:rPr>
              <a:t>50</a:t>
            </a:r>
            <a:r>
              <a:rPr lang="zh-CN" altLang="en-US" b="0" i="0" dirty="0">
                <a:effectLst/>
                <a:highlight>
                  <a:srgbClr val="FFFFFF"/>
                </a:highlight>
                <a:latin typeface="宋体" panose="02010600030101010101" pitchFamily="2" charset="-122"/>
                <a:ea typeface="宋体" panose="02010600030101010101" pitchFamily="2" charset="-122"/>
              </a:rPr>
              <a:t>年后得以实现。当时研究者初次将甲氨蝶呤和抗体连接用于靶向白血病细胞。</a:t>
            </a:r>
            <a:endParaRPr lang="en-US" altLang="zh-CN" b="0" i="0" dirty="0">
              <a:effectLst/>
              <a:highlight>
                <a:srgbClr val="FFFFFF"/>
              </a:highlight>
              <a:latin typeface="宋体" panose="02010600030101010101" pitchFamily="2" charset="-122"/>
              <a:ea typeface="宋体" panose="02010600030101010101" pitchFamily="2" charset="-122"/>
            </a:endParaRPr>
          </a:p>
          <a:p>
            <a:r>
              <a:rPr lang="zh-CN" altLang="en-US" b="0" i="0" dirty="0">
                <a:effectLst/>
                <a:highlight>
                  <a:srgbClr val="FFFFFF"/>
                </a:highlight>
                <a:latin typeface="宋体" panose="02010600030101010101" pitchFamily="2" charset="-122"/>
                <a:ea typeface="宋体" panose="02010600030101010101" pitchFamily="2" charset="-122"/>
              </a:rPr>
              <a:t>由于</a:t>
            </a:r>
            <a:r>
              <a:rPr lang="en-US" altLang="zh-CN" b="0" i="0" dirty="0">
                <a:effectLst/>
                <a:highlight>
                  <a:srgbClr val="FFFFFF"/>
                </a:highlight>
                <a:latin typeface="system-ui"/>
              </a:rPr>
              <a:t>1975</a:t>
            </a:r>
            <a:r>
              <a:rPr lang="zh-CN" altLang="en-US" b="0" i="0" dirty="0">
                <a:effectLst/>
                <a:highlight>
                  <a:srgbClr val="FFFFFF"/>
                </a:highlight>
                <a:latin typeface="宋体" panose="02010600030101010101" pitchFamily="2" charset="-122"/>
                <a:ea typeface="宋体" panose="02010600030101010101" pitchFamily="2" charset="-122"/>
              </a:rPr>
              <a:t>年杂交瘤技术的问世，极大的促进了抗体领域的发展，密切依赖于抗体的</a:t>
            </a:r>
            <a:r>
              <a:rPr lang="en-US" altLang="zh-CN" b="0" i="0" dirty="0">
                <a:effectLst/>
                <a:highlight>
                  <a:srgbClr val="FFFFFF"/>
                </a:highlight>
                <a:latin typeface="宋体" panose="02010600030101010101" pitchFamily="2" charset="-122"/>
                <a:ea typeface="宋体" panose="02010600030101010101" pitchFamily="2" charset="-122"/>
              </a:rPr>
              <a:t>ADC</a:t>
            </a:r>
            <a:r>
              <a:rPr lang="zh-CN" altLang="en-US" b="0" i="0" dirty="0">
                <a:effectLst/>
                <a:highlight>
                  <a:srgbClr val="FFFFFF"/>
                </a:highlight>
                <a:latin typeface="宋体" panose="02010600030101010101" pitchFamily="2" charset="-122"/>
                <a:ea typeface="宋体" panose="02010600030101010101" pitchFamily="2" charset="-122"/>
              </a:rPr>
              <a:t>技术也在此期间进一步发展。</a:t>
            </a:r>
            <a:endParaRPr lang="en-US" altLang="zh-CN" b="0" i="0" dirty="0">
              <a:effectLst/>
              <a:highlight>
                <a:srgbClr val="FFFFFF"/>
              </a:highlight>
              <a:latin typeface="宋体" panose="02010600030101010101" pitchFamily="2" charset="-122"/>
              <a:ea typeface="宋体" panose="02010600030101010101" pitchFamily="2" charset="-122"/>
            </a:endParaRPr>
          </a:p>
          <a:p>
            <a:r>
              <a:rPr lang="zh-CN" altLang="en-US" b="0" i="0" dirty="0">
                <a:effectLst/>
                <a:highlight>
                  <a:srgbClr val="FFFFFF"/>
                </a:highlight>
                <a:latin typeface="宋体" panose="02010600030101010101" pitchFamily="2" charset="-122"/>
                <a:ea typeface="宋体" panose="02010600030101010101" pitchFamily="2" charset="-122"/>
              </a:rPr>
              <a:t>而直到</a:t>
            </a:r>
            <a:r>
              <a:rPr lang="en-US" altLang="zh-CN" b="0" i="0" dirty="0">
                <a:effectLst/>
                <a:highlight>
                  <a:srgbClr val="FFFFFF"/>
                </a:highlight>
                <a:latin typeface="宋体" panose="02010600030101010101" pitchFamily="2" charset="-122"/>
                <a:ea typeface="宋体" panose="02010600030101010101" pitchFamily="2" charset="-122"/>
              </a:rPr>
              <a:t>ADC</a:t>
            </a:r>
            <a:r>
              <a:rPr lang="zh-CN" altLang="en-US" b="0" i="0" dirty="0">
                <a:effectLst/>
                <a:highlight>
                  <a:srgbClr val="FFFFFF"/>
                </a:highlight>
                <a:latin typeface="宋体" panose="02010600030101010101" pitchFamily="2" charset="-122"/>
                <a:ea typeface="宋体" panose="02010600030101010101" pitchFamily="2" charset="-122"/>
              </a:rPr>
              <a:t>概念提出的</a:t>
            </a:r>
            <a:r>
              <a:rPr lang="en-US" altLang="zh-CN" b="0" i="0" dirty="0">
                <a:effectLst/>
                <a:highlight>
                  <a:srgbClr val="FFFFFF"/>
                </a:highlight>
                <a:latin typeface="system-ui"/>
              </a:rPr>
              <a:t>80</a:t>
            </a:r>
            <a:r>
              <a:rPr lang="zh-CN" altLang="en-US" b="0" i="0" dirty="0">
                <a:effectLst/>
                <a:highlight>
                  <a:srgbClr val="FFFFFF"/>
                </a:highlight>
                <a:latin typeface="宋体" panose="02010600030101010101" pitchFamily="2" charset="-122"/>
                <a:ea typeface="宋体" panose="02010600030101010101" pitchFamily="2" charset="-122"/>
              </a:rPr>
              <a:t>年后，第一个</a:t>
            </a:r>
            <a:r>
              <a:rPr lang="en-US" altLang="zh-CN" b="0" i="0" dirty="0">
                <a:effectLst/>
                <a:highlight>
                  <a:srgbClr val="FFFFFF"/>
                </a:highlight>
                <a:latin typeface="system-ui"/>
              </a:rPr>
              <a:t>ADC</a:t>
            </a:r>
            <a:r>
              <a:rPr lang="zh-CN" altLang="en-US" b="0" i="0" dirty="0">
                <a:effectLst/>
                <a:highlight>
                  <a:srgbClr val="FFFFFF"/>
                </a:highlight>
                <a:latin typeface="宋体" panose="02010600030101010101" pitchFamily="2" charset="-122"/>
                <a:ea typeface="宋体" panose="02010600030101010101" pitchFamily="2" charset="-122"/>
              </a:rPr>
              <a:t>药物进入临床，使用的是靶向</a:t>
            </a:r>
            <a:r>
              <a:rPr lang="en-US" altLang="zh-CN" b="0" i="0" dirty="0">
                <a:effectLst/>
                <a:highlight>
                  <a:srgbClr val="FFFFFF"/>
                </a:highlight>
                <a:latin typeface="system-ui"/>
              </a:rPr>
              <a:t>CEA</a:t>
            </a:r>
            <a:r>
              <a:rPr lang="zh-CN" altLang="en-US" b="0" i="0" dirty="0">
                <a:effectLst/>
                <a:highlight>
                  <a:srgbClr val="FFFFFF"/>
                </a:highlight>
                <a:latin typeface="宋体" panose="02010600030101010101" pitchFamily="2" charset="-122"/>
                <a:ea typeface="宋体" panose="02010600030101010101" pitchFamily="2" charset="-122"/>
              </a:rPr>
              <a:t>抗原的抗体连接长春地辛毒素。</a:t>
            </a:r>
            <a:endParaRPr lang="en-US" altLang="zh-CN" b="0" i="0" dirty="0">
              <a:effectLst/>
              <a:highlight>
                <a:srgbClr val="FFFFFF"/>
              </a:highlight>
              <a:latin typeface="宋体" panose="02010600030101010101" pitchFamily="2" charset="-122"/>
              <a:ea typeface="宋体" panose="02010600030101010101" pitchFamily="2" charset="-122"/>
            </a:endParaRPr>
          </a:p>
          <a:p>
            <a:r>
              <a:rPr lang="en-US" altLang="zh-CN" b="0" i="0" dirty="0">
                <a:effectLst/>
                <a:highlight>
                  <a:srgbClr val="FFFFFF"/>
                </a:highlight>
                <a:latin typeface="system-ui"/>
              </a:rPr>
              <a:t>90</a:t>
            </a:r>
            <a:r>
              <a:rPr lang="zh-CN" altLang="en-US" b="0" i="0" dirty="0">
                <a:effectLst/>
                <a:highlight>
                  <a:srgbClr val="FFFFFF"/>
                </a:highlight>
                <a:latin typeface="宋体" panose="02010600030101010101" pitchFamily="2" charset="-122"/>
                <a:ea typeface="宋体" panose="02010600030101010101" pitchFamily="2" charset="-122"/>
              </a:rPr>
              <a:t>年代，抗体工程技术的发展，解决了初期</a:t>
            </a:r>
            <a:r>
              <a:rPr lang="en-US" altLang="zh-CN" b="0" i="0" dirty="0">
                <a:effectLst/>
                <a:highlight>
                  <a:srgbClr val="FFFFFF"/>
                </a:highlight>
                <a:latin typeface="system-ui"/>
              </a:rPr>
              <a:t>ADC</a:t>
            </a:r>
            <a:r>
              <a:rPr lang="zh-CN" altLang="en-US" b="0" i="0" dirty="0">
                <a:effectLst/>
                <a:highlight>
                  <a:srgbClr val="FFFFFF"/>
                </a:highlight>
                <a:latin typeface="宋体" panose="02010600030101010101" pitchFamily="2" charset="-122"/>
                <a:ea typeface="宋体" panose="02010600030101010101" pitchFamily="2" charset="-122"/>
              </a:rPr>
              <a:t>不稳地，免疫原性等问题，从而将</a:t>
            </a:r>
            <a:r>
              <a:rPr lang="en-US" altLang="zh-CN" b="0" i="0" dirty="0">
                <a:effectLst/>
                <a:highlight>
                  <a:srgbClr val="FFFFFF"/>
                </a:highlight>
                <a:latin typeface="system-ui"/>
              </a:rPr>
              <a:t>ADC</a:t>
            </a:r>
            <a:r>
              <a:rPr lang="zh-CN" altLang="en-US" b="0" i="0" dirty="0">
                <a:effectLst/>
                <a:highlight>
                  <a:srgbClr val="FFFFFF"/>
                </a:highlight>
                <a:latin typeface="宋体" panose="02010600030101010101" pitchFamily="2" charset="-122"/>
                <a:ea typeface="宋体" panose="02010600030101010101" pitchFamily="2" charset="-122"/>
              </a:rPr>
              <a:t>药物的开发带入了快车道。</a:t>
            </a:r>
          </a:p>
          <a:p>
            <a:r>
              <a:rPr lang="zh-CN" altLang="en-US" dirty="0">
                <a:highlight>
                  <a:srgbClr val="FFFF00"/>
                </a:highlight>
              </a:rPr>
              <a:t>目前全球已有</a:t>
            </a:r>
            <a:r>
              <a:rPr lang="en-US" altLang="zh-CN" dirty="0">
                <a:highlight>
                  <a:srgbClr val="FFFF00"/>
                </a:highlight>
              </a:rPr>
              <a:t>15</a:t>
            </a:r>
            <a:r>
              <a:rPr lang="zh-CN" altLang="en-US" dirty="0">
                <a:highlight>
                  <a:srgbClr val="FFFF00"/>
                </a:highlight>
              </a:rPr>
              <a:t>款</a:t>
            </a:r>
            <a:r>
              <a:rPr lang="en-US" altLang="zh-CN" dirty="0">
                <a:highlight>
                  <a:srgbClr val="FFFF00"/>
                </a:highlight>
              </a:rPr>
              <a:t>ADC</a:t>
            </a:r>
            <a:r>
              <a:rPr lang="zh-CN" altLang="en-US" dirty="0">
                <a:highlight>
                  <a:srgbClr val="FFFF00"/>
                </a:highlight>
              </a:rPr>
              <a:t>药物上市，其中</a:t>
            </a:r>
            <a:r>
              <a:rPr lang="en-US" altLang="zh-CN" dirty="0">
                <a:highlight>
                  <a:srgbClr val="FFFF00"/>
                </a:highlight>
              </a:rPr>
              <a:t>FDA</a:t>
            </a:r>
            <a:r>
              <a:rPr lang="zh-CN" altLang="en-US" dirty="0">
                <a:highlight>
                  <a:srgbClr val="FFFF00"/>
                </a:highlight>
              </a:rPr>
              <a:t>批准</a:t>
            </a:r>
            <a:r>
              <a:rPr lang="en-US" altLang="zh-CN" dirty="0">
                <a:highlight>
                  <a:srgbClr val="FFFF00"/>
                </a:highlight>
              </a:rPr>
              <a:t>13</a:t>
            </a:r>
            <a:r>
              <a:rPr lang="zh-CN" altLang="en-US" dirty="0">
                <a:highlight>
                  <a:srgbClr val="FFFF00"/>
                </a:highlight>
              </a:rPr>
              <a:t>款（</a:t>
            </a:r>
            <a:r>
              <a:rPr lang="zh-CN" altLang="en-US" dirty="0">
                <a:solidFill>
                  <a:schemeClr val="tx1">
                    <a:lumMod val="65000"/>
                    <a:lumOff val="35000"/>
                  </a:schemeClr>
                </a:solidFill>
                <a:highlight>
                  <a:srgbClr val="FFFF00"/>
                </a:highlight>
                <a:latin typeface="Poppins" panose="02000000000000000000" pitchFamily="2" charset="0"/>
                <a:ea typeface="思源黑体 CN Regular" panose="020B0500000000000000" pitchFamily="34" charset="-122"/>
                <a:cs typeface="Poppins" panose="02000000000000000000" pitchFamily="2" charset="0"/>
                <a:sym typeface="+mn-ea"/>
              </a:rPr>
              <a:t>Blenrep于</a:t>
            </a:r>
            <a:r>
              <a:rPr lang="en-US" altLang="zh-CN" dirty="0">
                <a:solidFill>
                  <a:schemeClr val="tx1">
                    <a:lumMod val="65000"/>
                    <a:lumOff val="35000"/>
                  </a:schemeClr>
                </a:solidFill>
                <a:highlight>
                  <a:srgbClr val="FFFF00"/>
                </a:highlight>
                <a:latin typeface="Poppins" panose="02000000000000000000" pitchFamily="2" charset="0"/>
                <a:ea typeface="思源黑体 CN Regular" panose="020B0500000000000000" pitchFamily="34" charset="-122"/>
                <a:cs typeface="Poppins" panose="02000000000000000000" pitchFamily="2" charset="0"/>
                <a:sym typeface="+mn-ea"/>
              </a:rPr>
              <a:t>2022</a:t>
            </a:r>
            <a:r>
              <a:rPr lang="zh-CN" altLang="en-US" dirty="0">
                <a:solidFill>
                  <a:schemeClr val="tx1">
                    <a:lumMod val="65000"/>
                    <a:lumOff val="35000"/>
                  </a:schemeClr>
                </a:solidFill>
                <a:highlight>
                  <a:srgbClr val="FFFF00"/>
                </a:highlight>
                <a:latin typeface="Poppins" panose="02000000000000000000" pitchFamily="2" charset="0"/>
                <a:ea typeface="思源黑体 CN Regular" panose="020B0500000000000000" pitchFamily="34" charset="-122"/>
                <a:cs typeface="Poppins" panose="02000000000000000000" pitchFamily="2" charset="0"/>
                <a:sym typeface="+mn-ea"/>
              </a:rPr>
              <a:t>年退市</a:t>
            </a:r>
            <a:r>
              <a:rPr lang="zh-CN" altLang="en-US" dirty="0">
                <a:highlight>
                  <a:srgbClr val="FFFF00"/>
                </a:highlight>
              </a:rPr>
              <a:t>）自2000年首次批准Gemtuzumab ozogamicin以来，抗体偶联药物(ADC)经过缓慢起步后开始加速进入全球市场。</a:t>
            </a:r>
          </a:p>
        </p:txBody>
      </p:sp>
      <p:sp>
        <p:nvSpPr>
          <p:cNvPr id="4" name="Slide Number Placeholder 3"/>
          <p:cNvSpPr>
            <a:spLocks noGrp="1"/>
          </p:cNvSpPr>
          <p:nvPr>
            <p:ph type="sldNum" sz="quarter" idx="5"/>
          </p:nvPr>
        </p:nvSpPr>
        <p:spPr/>
        <p:txBody>
          <a:bodyPr/>
          <a:lstStyle/>
          <a:p>
            <a:fld id="{398884E0-5ADE-46B2-B509-939666AC20DF}" type="slidenum">
              <a:rPr lang="en-US" smtClean="0"/>
              <a:pPr/>
              <a:t>4</a:t>
            </a:fld>
            <a:endParaRPr lang="en-US"/>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indent="457200"/>
            <a:r>
              <a:rPr lang="zh-CN" altLang="en-US" dirty="0"/>
              <a:t>目前</a:t>
            </a:r>
            <a:r>
              <a:rPr lang="en-US" altLang="zh-CN" dirty="0"/>
              <a:t>FDA</a:t>
            </a:r>
            <a:r>
              <a:rPr lang="zh-CN" altLang="en-US" dirty="0"/>
              <a:t>已批准</a:t>
            </a:r>
            <a:r>
              <a:rPr lang="en-US" altLang="zh-CN" dirty="0"/>
              <a:t>13</a:t>
            </a:r>
            <a:r>
              <a:rPr lang="zh-CN" altLang="en-US" dirty="0"/>
              <a:t>款</a:t>
            </a:r>
            <a:r>
              <a:rPr lang="en-US" altLang="zh-CN" dirty="0"/>
              <a:t>ADC</a:t>
            </a:r>
            <a:r>
              <a:rPr lang="zh-CN" altLang="en-US" dirty="0"/>
              <a:t>药物上市，从第一代到第三代，靶点涵盖</a:t>
            </a:r>
            <a:r>
              <a:rPr lang="en-US" altLang="zh-CN" dirty="0"/>
              <a:t>CD33</a:t>
            </a:r>
            <a:r>
              <a:rPr lang="zh-CN" altLang="en-US" dirty="0"/>
              <a:t>、</a:t>
            </a:r>
            <a:r>
              <a:rPr lang="en-US" altLang="zh-CN" dirty="0"/>
              <a:t>CD30</a:t>
            </a:r>
            <a:r>
              <a:rPr lang="zh-CN" altLang="en-US" dirty="0"/>
              <a:t>、</a:t>
            </a:r>
            <a:r>
              <a:rPr lang="en-US" altLang="zh-CN" dirty="0"/>
              <a:t>HER2</a:t>
            </a:r>
            <a:r>
              <a:rPr lang="zh-CN" altLang="en-US" dirty="0"/>
              <a:t>、</a:t>
            </a:r>
            <a:r>
              <a:rPr lang="en-US" altLang="zh-CN" dirty="0"/>
              <a:t>CD22</a:t>
            </a:r>
            <a:r>
              <a:rPr lang="zh-CN" altLang="en-US" dirty="0"/>
              <a:t>、</a:t>
            </a:r>
            <a:r>
              <a:rPr lang="en-US" altLang="zh-CN" dirty="0"/>
              <a:t>TROP2</a:t>
            </a:r>
            <a:r>
              <a:rPr lang="zh-CN" altLang="en-US" dirty="0"/>
              <a:t>、</a:t>
            </a:r>
            <a:r>
              <a:rPr lang="en-US" altLang="zh-CN" dirty="0"/>
              <a:t>Nectin-4</a:t>
            </a:r>
            <a:r>
              <a:rPr lang="zh-CN" altLang="en-US" dirty="0"/>
              <a:t>等，适应症包括</a:t>
            </a:r>
            <a:r>
              <a:rPr lang="en-US" altLang="zh-CN" dirty="0"/>
              <a:t>AML</a:t>
            </a:r>
            <a:r>
              <a:rPr lang="zh-CN" altLang="en-US" dirty="0"/>
              <a:t>、</a:t>
            </a:r>
            <a:r>
              <a:rPr lang="en-US" altLang="zh-CN" dirty="0"/>
              <a:t>ALL</a:t>
            </a:r>
            <a:r>
              <a:rPr lang="zh-CN" altLang="en-US" dirty="0"/>
              <a:t>、</a:t>
            </a:r>
            <a:r>
              <a:rPr lang="en-US" altLang="zh-CN" dirty="0"/>
              <a:t>Breast cancer</a:t>
            </a:r>
            <a:r>
              <a:rPr lang="zh-CN" altLang="en-US" dirty="0"/>
              <a:t>、</a:t>
            </a:r>
            <a:r>
              <a:rPr lang="en-US" altLang="zh-CN" dirty="0"/>
              <a:t>UC</a:t>
            </a:r>
            <a:r>
              <a:rPr lang="zh-CN" altLang="en-US" dirty="0"/>
              <a:t>等。</a:t>
            </a:r>
          </a:p>
          <a:p>
            <a:pPr indent="457200"/>
            <a:r>
              <a:rPr lang="zh-CN" altLang="en-US" dirty="0"/>
              <a:t>Disitamab Vedotin（</a:t>
            </a:r>
            <a:r>
              <a:rPr lang="en-US" altLang="zh-CN" dirty="0" err="1"/>
              <a:t>Aidixi</a:t>
            </a:r>
            <a:r>
              <a:rPr lang="zh-CN" altLang="en-US" dirty="0"/>
              <a:t>，爱地希）是由荣昌生物研发的中国首个原创ADC，是我国首个获得美国FDA、中国药监局突破性疗法双重认定的ADC药物，其用于治疗胃癌、尿路上皮癌，分别于2021年6月、2021年12月在中国获附条件批准上市。</a:t>
            </a:r>
          </a:p>
        </p:txBody>
      </p:sp>
      <p:sp>
        <p:nvSpPr>
          <p:cNvPr id="4" name="Slide Number Placeholder 3"/>
          <p:cNvSpPr>
            <a:spLocks noGrp="1"/>
          </p:cNvSpPr>
          <p:nvPr>
            <p:ph type="sldNum" sz="quarter" idx="5"/>
          </p:nvPr>
        </p:nvSpPr>
        <p:spPr/>
        <p:txBody>
          <a:bodyPr/>
          <a:lstStyle/>
          <a:p>
            <a:fld id="{398884E0-5ADE-46B2-B509-939666AC20DF}" type="slidenum">
              <a:rPr lang="en-US" smtClean="0"/>
              <a:pPr/>
              <a:t>5</a:t>
            </a:fld>
            <a:endParaRPr lang="en-US"/>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zh-CN" altLang="en-US" b="0" i="0" dirty="0">
                <a:effectLst/>
                <a:highlight>
                  <a:srgbClr val="FFFFFF"/>
                </a:highlight>
                <a:latin typeface="宋体" panose="02010600030101010101" pitchFamily="2" charset="-122"/>
                <a:ea typeface="宋体" panose="02010600030101010101" pitchFamily="2" charset="-122"/>
              </a:rPr>
              <a:t>随着</a:t>
            </a:r>
            <a:r>
              <a:rPr lang="en-US" altLang="zh-CN" b="0" i="0" dirty="0">
                <a:effectLst/>
                <a:highlight>
                  <a:srgbClr val="FFFFFF"/>
                </a:highlight>
                <a:latin typeface="system-ui"/>
              </a:rPr>
              <a:t>ADC</a:t>
            </a:r>
            <a:r>
              <a:rPr lang="zh-CN" altLang="en-US" b="0" i="0" dirty="0">
                <a:effectLst/>
                <a:highlight>
                  <a:srgbClr val="FFFFFF"/>
                </a:highlight>
                <a:latin typeface="宋体" panose="02010600030101010101" pitchFamily="2" charset="-122"/>
                <a:ea typeface="宋体" panose="02010600030101010101" pitchFamily="2" charset="-122"/>
              </a:rPr>
              <a:t>技术的逐渐成熟，除了药物上市和审批，其它相关研究也逐渐火热，在</a:t>
            </a:r>
            <a:r>
              <a:rPr lang="en-US" altLang="zh-CN" b="0" i="0" dirty="0">
                <a:effectLst/>
                <a:highlight>
                  <a:srgbClr val="FFFFFF"/>
                </a:highlight>
                <a:latin typeface="system-ui"/>
              </a:rPr>
              <a:t>2000</a:t>
            </a:r>
            <a:r>
              <a:rPr lang="zh-CN" altLang="en-US" b="0" i="0" dirty="0">
                <a:effectLst/>
                <a:highlight>
                  <a:srgbClr val="FFFFFF"/>
                </a:highlight>
                <a:latin typeface="宋体" panose="02010600030101010101" pitchFamily="2" charset="-122"/>
                <a:ea typeface="宋体" panose="02010600030101010101" pitchFamily="2" charset="-122"/>
              </a:rPr>
              <a:t>年以前，相关文章发表较少，但是随后无论是文章发表，还是专利申请，数量逐渐快速增加，</a:t>
            </a:r>
            <a:r>
              <a:rPr lang="en-US" altLang="zh-CN" b="0" i="0" dirty="0">
                <a:effectLst/>
                <a:highlight>
                  <a:srgbClr val="FFFFFF"/>
                </a:highlight>
                <a:latin typeface="system-ui"/>
              </a:rPr>
              <a:t>2020-2022</a:t>
            </a:r>
            <a:r>
              <a:rPr lang="zh-CN" altLang="en-US" b="0" i="0" dirty="0">
                <a:effectLst/>
                <a:highlight>
                  <a:srgbClr val="FFFFFF"/>
                </a:highlight>
                <a:latin typeface="宋体" panose="02010600030101010101" pitchFamily="2" charset="-122"/>
                <a:ea typeface="宋体" panose="02010600030101010101" pitchFamily="2" charset="-122"/>
              </a:rPr>
              <a:t>两年间有超过</a:t>
            </a:r>
            <a:r>
              <a:rPr lang="en-US" altLang="zh-CN" b="0" i="0" dirty="0">
                <a:effectLst/>
                <a:highlight>
                  <a:srgbClr val="FFFFFF"/>
                </a:highlight>
                <a:latin typeface="system-ui"/>
              </a:rPr>
              <a:t>3000</a:t>
            </a:r>
            <a:r>
              <a:rPr lang="zh-CN" altLang="en-US" b="0" i="0" dirty="0">
                <a:effectLst/>
                <a:highlight>
                  <a:srgbClr val="FFFFFF"/>
                </a:highlight>
                <a:latin typeface="宋体" panose="02010600030101010101" pitchFamily="2" charset="-122"/>
                <a:ea typeface="宋体" panose="02010600030101010101" pitchFamily="2" charset="-122"/>
              </a:rPr>
              <a:t>个专利申请，同时有接近</a:t>
            </a:r>
            <a:r>
              <a:rPr lang="en-US" altLang="zh-CN" b="0" i="0" dirty="0">
                <a:effectLst/>
                <a:highlight>
                  <a:srgbClr val="FFFFFF"/>
                </a:highlight>
                <a:latin typeface="system-ui"/>
              </a:rPr>
              <a:t>3000</a:t>
            </a:r>
            <a:r>
              <a:rPr lang="zh-CN" altLang="en-US" b="0" i="0" dirty="0">
                <a:effectLst/>
                <a:highlight>
                  <a:srgbClr val="FFFFFF"/>
                </a:highlight>
                <a:latin typeface="宋体" panose="02010600030101010101" pitchFamily="2" charset="-122"/>
                <a:ea typeface="宋体" panose="02010600030101010101" pitchFamily="2" charset="-122"/>
              </a:rPr>
              <a:t>篇文章发表。</a:t>
            </a:r>
            <a:endParaRPr lang="en-US" altLang="zh-CN" b="0" i="0" dirty="0">
              <a:effectLst/>
              <a:highlight>
                <a:srgbClr val="FFFFFF"/>
              </a:highlight>
              <a:latin typeface="宋体" panose="02010600030101010101" pitchFamily="2" charset="-122"/>
              <a:ea typeface="宋体" panose="02010600030101010101" pitchFamily="2" charset="-122"/>
            </a:endParaRPr>
          </a:p>
          <a:p>
            <a:endParaRPr lang="en-US" dirty="0"/>
          </a:p>
        </p:txBody>
      </p:sp>
      <p:sp>
        <p:nvSpPr>
          <p:cNvPr id="4" name="Slide Number Placeholder 3"/>
          <p:cNvSpPr>
            <a:spLocks noGrp="1"/>
          </p:cNvSpPr>
          <p:nvPr>
            <p:ph type="sldNum" sz="quarter" idx="5"/>
          </p:nvPr>
        </p:nvSpPr>
        <p:spPr/>
        <p:txBody>
          <a:bodyPr/>
          <a:lstStyle/>
          <a:p>
            <a:fld id="{398884E0-5ADE-46B2-B509-939666AC20DF}" type="slidenum">
              <a:rPr lang="en-US" smtClean="0"/>
              <a:pPr/>
              <a:t>6</a:t>
            </a:fld>
            <a:endParaRPr lang="en-US"/>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gn="just"/>
            <a:r>
              <a:rPr lang="zh-CN" altLang="en-US" b="1" dirty="0">
                <a:solidFill>
                  <a:srgbClr val="4E87CE"/>
                </a:solidFill>
                <a:effectLst/>
              </a:rPr>
              <a:t>在</a:t>
            </a:r>
            <a:r>
              <a:rPr lang="en-US" altLang="zh-CN" b="1" dirty="0">
                <a:solidFill>
                  <a:srgbClr val="4E87CE"/>
                </a:solidFill>
                <a:effectLst/>
              </a:rPr>
              <a:t>ADC</a:t>
            </a:r>
            <a:r>
              <a:rPr lang="zh-CN" altLang="en-US" b="1" dirty="0">
                <a:solidFill>
                  <a:srgbClr val="4E87CE"/>
                </a:solidFill>
                <a:effectLst/>
              </a:rPr>
              <a:t>技术逐渐成熟的同时，对于</a:t>
            </a:r>
            <a:r>
              <a:rPr lang="en-US" altLang="zh-CN" b="1" dirty="0">
                <a:solidFill>
                  <a:srgbClr val="4E87CE"/>
                </a:solidFill>
                <a:effectLst/>
              </a:rPr>
              <a:t>ADC</a:t>
            </a:r>
            <a:r>
              <a:rPr lang="zh-CN" altLang="en-US" b="1" dirty="0">
                <a:solidFill>
                  <a:srgbClr val="4E87CE"/>
                </a:solidFill>
                <a:effectLst/>
              </a:rPr>
              <a:t>结构的优化却从来没有停止，截止到目前，可以大致将</a:t>
            </a:r>
            <a:r>
              <a:rPr lang="en-US" altLang="zh-CN" b="1" dirty="0">
                <a:solidFill>
                  <a:srgbClr val="4E87CE"/>
                </a:solidFill>
                <a:effectLst/>
              </a:rPr>
              <a:t>ADC</a:t>
            </a:r>
            <a:r>
              <a:rPr lang="zh-CN" altLang="en-US" b="1" dirty="0">
                <a:solidFill>
                  <a:srgbClr val="4E87CE"/>
                </a:solidFill>
                <a:effectLst/>
              </a:rPr>
              <a:t>归纳为三类。</a:t>
            </a:r>
            <a:endParaRPr lang="en-US" altLang="zh-CN" b="1" dirty="0">
              <a:solidFill>
                <a:srgbClr val="4E87CE"/>
              </a:solidFill>
              <a:effectLst/>
            </a:endParaRPr>
          </a:p>
          <a:p>
            <a:pPr algn="just"/>
            <a:r>
              <a:rPr lang="zh-CN" altLang="en-US" b="1" dirty="0">
                <a:solidFill>
                  <a:srgbClr val="4E87CE"/>
                </a:solidFill>
                <a:effectLst/>
              </a:rPr>
              <a:t>第一代 </a:t>
            </a:r>
            <a:r>
              <a:rPr lang="en-US" altLang="zh-CN" b="1" dirty="0">
                <a:solidFill>
                  <a:srgbClr val="4E87CE"/>
                </a:solidFill>
                <a:effectLst/>
              </a:rPr>
              <a:t>ADC</a:t>
            </a:r>
            <a:r>
              <a:rPr lang="zh-CN" altLang="en-US" b="1" dirty="0">
                <a:solidFill>
                  <a:srgbClr val="000000"/>
                </a:solidFill>
                <a:effectLst/>
                <a:latin typeface="Helvetica Neue"/>
              </a:rPr>
              <a:t>早期</a:t>
            </a:r>
            <a:r>
              <a:rPr lang="en-US" altLang="zh-CN" b="1" dirty="0">
                <a:solidFill>
                  <a:srgbClr val="000000"/>
                </a:solidFill>
                <a:effectLst/>
                <a:latin typeface="Helvetica Neue"/>
              </a:rPr>
              <a:t>ADC</a:t>
            </a:r>
            <a:r>
              <a:rPr lang="zh-CN" altLang="en-US" b="1" dirty="0">
                <a:solidFill>
                  <a:srgbClr val="000000"/>
                </a:solidFill>
                <a:effectLst/>
                <a:latin typeface="Helvetica Neue"/>
              </a:rPr>
              <a:t>主要由常规化疗药物通过不可切割的接头与小鼠来源的抗体偶联而成。</a:t>
            </a:r>
            <a:r>
              <a:rPr lang="zh-CN" altLang="en-US" dirty="0">
                <a:solidFill>
                  <a:srgbClr val="000000"/>
                </a:solidFill>
                <a:effectLst/>
                <a:latin typeface="Helvetica Neue"/>
              </a:rPr>
              <a:t>这些 </a:t>
            </a:r>
            <a:r>
              <a:rPr lang="en-US" altLang="zh-CN" dirty="0">
                <a:solidFill>
                  <a:srgbClr val="000000"/>
                </a:solidFill>
                <a:effectLst/>
                <a:latin typeface="Helvetica Neue"/>
              </a:rPr>
              <a:t>ADC </a:t>
            </a:r>
            <a:r>
              <a:rPr lang="zh-CN" altLang="en-US" dirty="0">
                <a:solidFill>
                  <a:srgbClr val="000000"/>
                </a:solidFill>
                <a:effectLst/>
                <a:latin typeface="Helvetica Neue"/>
              </a:rPr>
              <a:t>的效力并不优于游离的细胞毒性药物，并且具有很大的免疫原性。后来，更有效的细胞毒剂与人源化 鼠单抗</a:t>
            </a:r>
            <a:r>
              <a:rPr lang="en-US" altLang="zh-CN" dirty="0">
                <a:solidFill>
                  <a:srgbClr val="000000"/>
                </a:solidFill>
                <a:effectLst/>
                <a:latin typeface="Helvetica Neue"/>
              </a:rPr>
              <a:t> </a:t>
            </a:r>
            <a:r>
              <a:rPr lang="zh-CN" altLang="en-US" dirty="0">
                <a:solidFill>
                  <a:srgbClr val="000000"/>
                </a:solidFill>
                <a:effectLst/>
                <a:latin typeface="Helvetica Neue"/>
              </a:rPr>
              <a:t>的组合使用极大地提高了疗效和安全性，因此第一代 </a:t>
            </a:r>
            <a:r>
              <a:rPr lang="en-US" altLang="zh-CN" dirty="0">
                <a:solidFill>
                  <a:srgbClr val="000000"/>
                </a:solidFill>
                <a:effectLst/>
                <a:latin typeface="Helvetica Neue"/>
              </a:rPr>
              <a:t>ADCs </a:t>
            </a:r>
            <a:r>
              <a:rPr lang="zh-CN" altLang="en-US" dirty="0">
                <a:solidFill>
                  <a:srgbClr val="000000"/>
                </a:solidFill>
                <a:effectLst/>
                <a:latin typeface="Helvetica Neue"/>
              </a:rPr>
              <a:t>获得了批准。在获批的药物中，构建上基本使用了 </a:t>
            </a:r>
            <a:r>
              <a:rPr lang="en-US" altLang="zh-CN" dirty="0">
                <a:solidFill>
                  <a:srgbClr val="000000"/>
                </a:solidFill>
                <a:effectLst/>
                <a:latin typeface="Helvetica Neue"/>
              </a:rPr>
              <a:t>IgG4 </a:t>
            </a:r>
            <a:r>
              <a:rPr lang="zh-CN" altLang="en-US" dirty="0">
                <a:solidFill>
                  <a:srgbClr val="000000"/>
                </a:solidFill>
                <a:effectLst/>
                <a:latin typeface="Helvetica Neue"/>
              </a:rPr>
              <a:t>的人源化 鼠单抗，并通过酸不稳定接头与毒素偶联。然而，该系统也存在很大的缺陷；</a:t>
            </a:r>
            <a:endParaRPr lang="en-US" altLang="zh-CN" dirty="0">
              <a:solidFill>
                <a:srgbClr val="000000"/>
              </a:solidFill>
              <a:effectLst/>
              <a:latin typeface="Helvetica Neue"/>
            </a:endParaRPr>
          </a:p>
          <a:p>
            <a:pPr algn="just"/>
            <a:r>
              <a:rPr lang="en-US" altLang="zh-CN" b="1" dirty="0">
                <a:solidFill>
                  <a:srgbClr val="000000"/>
                </a:solidFill>
                <a:effectLst/>
                <a:latin typeface="Helvetica Neue"/>
              </a:rPr>
              <a:t>1</a:t>
            </a:r>
            <a:r>
              <a:rPr lang="zh-CN" altLang="en-US" b="1" dirty="0">
                <a:solidFill>
                  <a:srgbClr val="000000"/>
                </a:solidFill>
                <a:effectLst/>
                <a:latin typeface="Helvetica Neue"/>
              </a:rPr>
              <a:t>）</a:t>
            </a:r>
            <a:r>
              <a:rPr lang="en-US" altLang="zh-CN" b="1" dirty="0">
                <a:solidFill>
                  <a:srgbClr val="000000"/>
                </a:solidFill>
                <a:effectLst/>
                <a:latin typeface="Helvetica Neue"/>
              </a:rPr>
              <a:t>Linker</a:t>
            </a:r>
            <a:r>
              <a:rPr lang="zh-CN" altLang="en-US" b="1" dirty="0">
                <a:solidFill>
                  <a:srgbClr val="000000"/>
                </a:solidFill>
                <a:effectLst/>
                <a:latin typeface="Helvetica Neue"/>
              </a:rPr>
              <a:t>的不稳定性：</a:t>
            </a:r>
            <a:r>
              <a:rPr lang="zh-CN" altLang="en-US" dirty="0">
                <a:solidFill>
                  <a:srgbClr val="000000"/>
                </a:solidFill>
                <a:effectLst/>
                <a:latin typeface="Helvetica Neue"/>
              </a:rPr>
              <a:t>例如身体其他部位可能出现酸性条件。同时也发现在体循环（</a:t>
            </a:r>
            <a:r>
              <a:rPr lang="en-US" altLang="zh-CN" dirty="0">
                <a:solidFill>
                  <a:srgbClr val="000000"/>
                </a:solidFill>
                <a:effectLst/>
                <a:latin typeface="Helvetica Neue"/>
              </a:rPr>
              <a:t>pH 7.4</a:t>
            </a:r>
            <a:r>
              <a:rPr lang="zh-CN" altLang="en-US" dirty="0">
                <a:solidFill>
                  <a:srgbClr val="000000"/>
                </a:solidFill>
                <a:effectLst/>
                <a:latin typeface="Helvetica Neue"/>
              </a:rPr>
              <a:t>，</a:t>
            </a:r>
            <a:r>
              <a:rPr lang="en-US" altLang="zh-CN" dirty="0">
                <a:solidFill>
                  <a:srgbClr val="000000"/>
                </a:solidFill>
                <a:effectLst/>
                <a:latin typeface="Helvetica Neue"/>
              </a:rPr>
              <a:t>37°C</a:t>
            </a:r>
            <a:r>
              <a:rPr lang="zh-CN" altLang="en-US" dirty="0">
                <a:solidFill>
                  <a:srgbClr val="000000"/>
                </a:solidFill>
                <a:effectLst/>
                <a:latin typeface="Helvetica Neue"/>
              </a:rPr>
              <a:t>）中缓慢水解，导致有毒有效载荷不受控制地释放和意想不到的脱靶毒性。</a:t>
            </a:r>
            <a:endParaRPr lang="en-US" altLang="zh-CN" dirty="0">
              <a:solidFill>
                <a:srgbClr val="000000"/>
              </a:solidFill>
              <a:effectLst/>
              <a:latin typeface="Helvetica Neue"/>
            </a:endParaRPr>
          </a:p>
          <a:p>
            <a:pPr algn="just"/>
            <a:r>
              <a:rPr lang="en-US" altLang="zh-CN" b="1" dirty="0">
                <a:solidFill>
                  <a:srgbClr val="000000"/>
                </a:solidFill>
                <a:effectLst/>
                <a:latin typeface="Helvetica Neue"/>
              </a:rPr>
              <a:t>2</a:t>
            </a:r>
            <a:r>
              <a:rPr lang="zh-CN" altLang="en-US" b="1" dirty="0">
                <a:solidFill>
                  <a:srgbClr val="000000"/>
                </a:solidFill>
                <a:effectLst/>
                <a:latin typeface="Helvetica Neue"/>
              </a:rPr>
              <a:t>）容易聚集：</a:t>
            </a:r>
            <a:r>
              <a:rPr lang="zh-CN" altLang="en-US" dirty="0">
                <a:solidFill>
                  <a:srgbClr val="000000"/>
                </a:solidFill>
                <a:effectLst/>
                <a:latin typeface="Helvetica Neue"/>
              </a:rPr>
              <a:t>第一代使用的有效载荷是疏水性的，容易引起抗体聚集，导致出现一些缺陷，如半衰期短、清除速度快和免疫原性。</a:t>
            </a:r>
            <a:endParaRPr lang="en-US" altLang="zh-CN" dirty="0">
              <a:solidFill>
                <a:srgbClr val="000000"/>
              </a:solidFill>
              <a:effectLst/>
              <a:latin typeface="Helvetica Neue"/>
            </a:endParaRPr>
          </a:p>
          <a:p>
            <a:pPr algn="just"/>
            <a:r>
              <a:rPr lang="en-US" altLang="zh-CN" b="1" dirty="0">
                <a:solidFill>
                  <a:srgbClr val="000000"/>
                </a:solidFill>
                <a:effectLst/>
                <a:latin typeface="Helvetica Neue"/>
              </a:rPr>
              <a:t>3</a:t>
            </a:r>
            <a:r>
              <a:rPr lang="zh-CN" altLang="en-US" b="1" dirty="0">
                <a:solidFill>
                  <a:srgbClr val="000000"/>
                </a:solidFill>
                <a:effectLst/>
                <a:latin typeface="Helvetica Neue"/>
              </a:rPr>
              <a:t>）药物的异质性：</a:t>
            </a:r>
            <a:r>
              <a:rPr lang="zh-CN" altLang="en-US" dirty="0">
                <a:solidFill>
                  <a:srgbClr val="000000"/>
                </a:solidFill>
                <a:effectLst/>
                <a:latin typeface="Helvetica Neue"/>
              </a:rPr>
              <a:t>第一代 </a:t>
            </a:r>
            <a:r>
              <a:rPr lang="en-US" altLang="zh-CN" dirty="0">
                <a:solidFill>
                  <a:srgbClr val="000000"/>
                </a:solidFill>
                <a:effectLst/>
                <a:latin typeface="Helvetica Neue"/>
              </a:rPr>
              <a:t>ADC </a:t>
            </a:r>
            <a:r>
              <a:rPr lang="zh-CN" altLang="en-US" dirty="0">
                <a:solidFill>
                  <a:srgbClr val="000000"/>
                </a:solidFill>
                <a:effectLst/>
                <a:latin typeface="Helvetica Neue"/>
              </a:rPr>
              <a:t>基于通过赖氨酸和半胱氨酸残基的随机偶联，从而产生</a:t>
            </a:r>
            <a:r>
              <a:rPr lang="en-US" altLang="zh-CN" dirty="0">
                <a:solidFill>
                  <a:srgbClr val="000000"/>
                </a:solidFill>
                <a:effectLst/>
                <a:latin typeface="Helvetica Neue"/>
              </a:rPr>
              <a:t>DAR </a:t>
            </a:r>
            <a:r>
              <a:rPr lang="zh-CN" altLang="en-US" dirty="0">
                <a:solidFill>
                  <a:srgbClr val="000000"/>
                </a:solidFill>
                <a:effectLst/>
                <a:latin typeface="Helvetica Neue"/>
              </a:rPr>
              <a:t>不同的高度异质混合物。</a:t>
            </a:r>
            <a:endParaRPr lang="en-US" altLang="zh-CN" b="0" i="0" dirty="0">
              <a:solidFill>
                <a:srgbClr val="222222"/>
              </a:solidFill>
              <a:effectLst/>
              <a:highlight>
                <a:srgbClr val="FFFFFF"/>
              </a:highlight>
              <a:latin typeface="Optima-Regular"/>
            </a:endParaRPr>
          </a:p>
          <a:p>
            <a:pPr algn="just"/>
            <a:r>
              <a:rPr lang="zh-CN" altLang="en-US" b="1" i="0" dirty="0">
                <a:solidFill>
                  <a:srgbClr val="4E87CE"/>
                </a:solidFill>
                <a:effectLst/>
                <a:highlight>
                  <a:srgbClr val="FFFFFF"/>
                </a:highlight>
                <a:latin typeface="system-ui"/>
              </a:rPr>
              <a:t>第二代 </a:t>
            </a:r>
            <a:r>
              <a:rPr lang="en-US" b="1" i="0" dirty="0">
                <a:solidFill>
                  <a:srgbClr val="4E87CE"/>
                </a:solidFill>
                <a:effectLst/>
                <a:highlight>
                  <a:srgbClr val="FFFFFF"/>
                </a:highlight>
                <a:latin typeface="system-ui"/>
              </a:rPr>
              <a:t>ADC  </a:t>
            </a:r>
            <a:r>
              <a:rPr lang="zh-CN" altLang="en-US" dirty="0">
                <a:solidFill>
                  <a:srgbClr val="000000"/>
                </a:solidFill>
                <a:effectLst/>
                <a:latin typeface="Helvetica Neue"/>
              </a:rPr>
              <a:t>第二代 </a:t>
            </a:r>
            <a:r>
              <a:rPr lang="en-US" altLang="zh-CN" dirty="0">
                <a:solidFill>
                  <a:srgbClr val="000000"/>
                </a:solidFill>
                <a:effectLst/>
                <a:latin typeface="Helvetica Neue"/>
              </a:rPr>
              <a:t>ADC </a:t>
            </a:r>
            <a:r>
              <a:rPr lang="zh-CN" altLang="en-US" dirty="0">
                <a:solidFill>
                  <a:srgbClr val="000000"/>
                </a:solidFill>
                <a:effectLst/>
                <a:latin typeface="Helvetica Neue"/>
              </a:rPr>
              <a:t>的优化主要体现在 优化抗体、有效载荷以及</a:t>
            </a:r>
            <a:r>
              <a:rPr lang="en-US" altLang="zh-CN" dirty="0">
                <a:solidFill>
                  <a:srgbClr val="000000"/>
                </a:solidFill>
                <a:effectLst/>
                <a:latin typeface="Helvetica Neue"/>
              </a:rPr>
              <a:t>linker</a:t>
            </a:r>
            <a:r>
              <a:rPr lang="zh-CN" altLang="en-US" dirty="0">
                <a:solidFill>
                  <a:srgbClr val="000000"/>
                </a:solidFill>
                <a:effectLst/>
                <a:latin typeface="Helvetica Neue"/>
              </a:rPr>
              <a:t>。第二代</a:t>
            </a:r>
            <a:r>
              <a:rPr lang="en-US" altLang="zh-CN" dirty="0">
                <a:solidFill>
                  <a:srgbClr val="000000"/>
                </a:solidFill>
                <a:effectLst/>
                <a:latin typeface="Helvetica Neue"/>
              </a:rPr>
              <a:t>ADC</a:t>
            </a:r>
            <a:r>
              <a:rPr lang="zh-CN" altLang="en-US" dirty="0">
                <a:solidFill>
                  <a:srgbClr val="000000"/>
                </a:solidFill>
                <a:effectLst/>
                <a:latin typeface="Helvetica Neue"/>
              </a:rPr>
              <a:t>也有药物获得批准，主要特点是：</a:t>
            </a:r>
            <a:endParaRPr lang="en-US" altLang="zh-CN" dirty="0">
              <a:solidFill>
                <a:srgbClr val="000000"/>
              </a:solidFill>
              <a:effectLst/>
              <a:latin typeface="Helvetica Neue"/>
            </a:endParaRPr>
          </a:p>
          <a:p>
            <a:pPr algn="just"/>
            <a:r>
              <a:rPr lang="en-US" altLang="zh-CN" b="1" dirty="0">
                <a:solidFill>
                  <a:srgbClr val="000000"/>
                </a:solidFill>
                <a:effectLst/>
                <a:latin typeface="Helvetica Neue"/>
              </a:rPr>
              <a:t>1</a:t>
            </a:r>
            <a:r>
              <a:rPr lang="zh-CN" altLang="en-US" b="1" dirty="0">
                <a:solidFill>
                  <a:srgbClr val="000000"/>
                </a:solidFill>
                <a:effectLst/>
                <a:latin typeface="Helvetica Neue"/>
              </a:rPr>
              <a:t>）使用</a:t>
            </a:r>
            <a:r>
              <a:rPr lang="en-US" altLang="zh-CN" b="1" dirty="0">
                <a:solidFill>
                  <a:srgbClr val="000000"/>
                </a:solidFill>
                <a:effectLst/>
                <a:latin typeface="Helvetica Neue"/>
              </a:rPr>
              <a:t>IgG1 </a:t>
            </a:r>
            <a:r>
              <a:rPr lang="zh-CN" altLang="en-US" b="1" dirty="0">
                <a:solidFill>
                  <a:srgbClr val="000000"/>
                </a:solidFill>
                <a:effectLst/>
                <a:latin typeface="Helvetica Neue"/>
              </a:rPr>
              <a:t>同种型的抗体</a:t>
            </a:r>
            <a:r>
              <a:rPr lang="zh-CN" altLang="en-US" dirty="0">
                <a:solidFill>
                  <a:srgbClr val="000000"/>
                </a:solidFill>
                <a:effectLst/>
                <a:latin typeface="Helvetica Neue"/>
              </a:rPr>
              <a:t>，更适合小分子有效载荷的生物偶联。</a:t>
            </a:r>
            <a:endParaRPr lang="en-US" altLang="zh-CN" dirty="0">
              <a:solidFill>
                <a:srgbClr val="000000"/>
              </a:solidFill>
              <a:effectLst/>
              <a:latin typeface="Helvetica Neue"/>
            </a:endParaRPr>
          </a:p>
          <a:p>
            <a:pPr algn="just"/>
            <a:r>
              <a:rPr lang="en-US" altLang="zh-CN" b="1" dirty="0">
                <a:solidFill>
                  <a:srgbClr val="000000"/>
                </a:solidFill>
                <a:effectLst/>
                <a:latin typeface="Helvetica Neue"/>
              </a:rPr>
              <a:t>2</a:t>
            </a:r>
            <a:r>
              <a:rPr lang="zh-CN" altLang="en-US" b="1" dirty="0">
                <a:solidFill>
                  <a:srgbClr val="000000"/>
                </a:solidFill>
                <a:effectLst/>
                <a:latin typeface="Helvetica Neue"/>
              </a:rPr>
              <a:t>）毒性更高的有效载荷，提高了水溶性和偶联效率。</a:t>
            </a:r>
            <a:r>
              <a:rPr lang="zh-CN" altLang="en-US" dirty="0">
                <a:solidFill>
                  <a:srgbClr val="000000"/>
                </a:solidFill>
                <a:effectLst/>
                <a:latin typeface="Helvetica Neue"/>
              </a:rPr>
              <a:t>可以将更多有效负载分子加载到每个抗体</a:t>
            </a:r>
            <a:r>
              <a:rPr lang="en-US" altLang="zh-CN" dirty="0">
                <a:solidFill>
                  <a:srgbClr val="000000"/>
                </a:solidFill>
                <a:effectLst/>
                <a:latin typeface="Helvetica Neue"/>
              </a:rPr>
              <a:t> </a:t>
            </a:r>
            <a:r>
              <a:rPr lang="zh-CN" altLang="en-US" dirty="0">
                <a:solidFill>
                  <a:srgbClr val="000000"/>
                </a:solidFill>
                <a:effectLst/>
                <a:latin typeface="Helvetica Neue"/>
              </a:rPr>
              <a:t>上，而不会诱导抗体聚集。</a:t>
            </a:r>
            <a:endParaRPr lang="en-US" altLang="zh-CN" dirty="0">
              <a:solidFill>
                <a:srgbClr val="000000"/>
              </a:solidFill>
              <a:effectLst/>
              <a:latin typeface="Helvetica Neue"/>
            </a:endParaRPr>
          </a:p>
          <a:p>
            <a:pPr algn="just"/>
            <a:r>
              <a:rPr lang="en-US" altLang="zh-CN" b="1" dirty="0">
                <a:solidFill>
                  <a:srgbClr val="000000"/>
                </a:solidFill>
                <a:effectLst/>
                <a:latin typeface="Helvetica Neue"/>
              </a:rPr>
              <a:t>3</a:t>
            </a:r>
            <a:r>
              <a:rPr lang="zh-CN" altLang="en-US" b="1" dirty="0">
                <a:solidFill>
                  <a:srgbClr val="000000"/>
                </a:solidFill>
                <a:effectLst/>
                <a:latin typeface="Helvetica Neue"/>
              </a:rPr>
              <a:t>）</a:t>
            </a:r>
            <a:r>
              <a:rPr lang="en-US" altLang="zh-CN" b="1" dirty="0">
                <a:solidFill>
                  <a:srgbClr val="000000"/>
                </a:solidFill>
                <a:effectLst/>
                <a:latin typeface="Helvetica Neue"/>
              </a:rPr>
              <a:t>Linker</a:t>
            </a:r>
            <a:r>
              <a:rPr lang="zh-CN" altLang="en-US" b="1" dirty="0">
                <a:solidFill>
                  <a:srgbClr val="000000"/>
                </a:solidFill>
                <a:effectLst/>
                <a:latin typeface="Helvetica Neue"/>
              </a:rPr>
              <a:t>的改进实现了更好的血浆稳定性和均匀的 </a:t>
            </a:r>
            <a:r>
              <a:rPr lang="en-US" altLang="zh-CN" b="1" dirty="0">
                <a:solidFill>
                  <a:srgbClr val="000000"/>
                </a:solidFill>
                <a:effectLst/>
                <a:latin typeface="Helvetica Neue"/>
              </a:rPr>
              <a:t>DAR </a:t>
            </a:r>
            <a:r>
              <a:rPr lang="zh-CN" altLang="en-US" b="1" dirty="0">
                <a:solidFill>
                  <a:srgbClr val="000000"/>
                </a:solidFill>
                <a:effectLst/>
                <a:latin typeface="Helvetica Neue"/>
              </a:rPr>
              <a:t>分布。</a:t>
            </a:r>
            <a:endParaRPr lang="en-US" altLang="zh-CN" b="1" dirty="0">
              <a:solidFill>
                <a:srgbClr val="000000"/>
              </a:solidFill>
              <a:effectLst/>
              <a:latin typeface="Helvetica Neue"/>
            </a:endParaRPr>
          </a:p>
          <a:p>
            <a:pPr algn="just"/>
            <a:r>
              <a:rPr lang="zh-CN" altLang="en-US" dirty="0">
                <a:solidFill>
                  <a:srgbClr val="000000"/>
                </a:solidFill>
                <a:effectLst/>
                <a:latin typeface="Helvetica Neue"/>
              </a:rPr>
              <a:t>总体而言，所有这三个要素的改进都会提高第二代 </a:t>
            </a:r>
            <a:r>
              <a:rPr lang="en-US" altLang="zh-CN" dirty="0">
                <a:solidFill>
                  <a:srgbClr val="000000"/>
                </a:solidFill>
                <a:effectLst/>
                <a:latin typeface="Helvetica Neue"/>
              </a:rPr>
              <a:t>ADC </a:t>
            </a:r>
            <a:r>
              <a:rPr lang="zh-CN" altLang="en-US" dirty="0">
                <a:solidFill>
                  <a:srgbClr val="000000"/>
                </a:solidFill>
                <a:effectLst/>
                <a:latin typeface="Helvetica Neue"/>
              </a:rPr>
              <a:t>的临床疗效和安全性。然而，仍然存在许多未满足的需求，例如由于脱靶毒性导致的治疗窗口不足，以及在那些具有高 </a:t>
            </a:r>
            <a:r>
              <a:rPr lang="en-US" altLang="zh-CN" dirty="0">
                <a:solidFill>
                  <a:srgbClr val="000000"/>
                </a:solidFill>
                <a:effectLst/>
                <a:latin typeface="Helvetica Neue"/>
              </a:rPr>
              <a:t>DAR </a:t>
            </a:r>
            <a:r>
              <a:rPr lang="zh-CN" altLang="en-US" dirty="0">
                <a:solidFill>
                  <a:srgbClr val="000000"/>
                </a:solidFill>
                <a:effectLst/>
                <a:latin typeface="Helvetica Neue"/>
              </a:rPr>
              <a:t>的 </a:t>
            </a:r>
            <a:r>
              <a:rPr lang="en-US" altLang="zh-CN" dirty="0">
                <a:solidFill>
                  <a:srgbClr val="000000"/>
                </a:solidFill>
                <a:effectLst/>
                <a:latin typeface="Helvetica Neue"/>
              </a:rPr>
              <a:t>ADC </a:t>
            </a:r>
            <a:r>
              <a:rPr lang="zh-CN" altLang="en-US" dirty="0">
                <a:solidFill>
                  <a:srgbClr val="000000"/>
                </a:solidFill>
                <a:effectLst/>
                <a:latin typeface="Helvetica Neue"/>
              </a:rPr>
              <a:t>中的聚集或快速清除。当 </a:t>
            </a:r>
            <a:r>
              <a:rPr lang="en-US" altLang="zh-CN" dirty="0">
                <a:solidFill>
                  <a:srgbClr val="000000"/>
                </a:solidFill>
                <a:effectLst/>
                <a:latin typeface="Helvetica Neue"/>
              </a:rPr>
              <a:t>DAR </a:t>
            </a:r>
            <a:r>
              <a:rPr lang="zh-CN" altLang="en-US" dirty="0">
                <a:solidFill>
                  <a:srgbClr val="000000"/>
                </a:solidFill>
                <a:effectLst/>
                <a:latin typeface="Helvetica Neue"/>
              </a:rPr>
              <a:t>超过 </a:t>
            </a:r>
            <a:r>
              <a:rPr lang="en-US" altLang="zh-CN" dirty="0">
                <a:solidFill>
                  <a:srgbClr val="000000"/>
                </a:solidFill>
                <a:effectLst/>
                <a:latin typeface="Helvetica Neue"/>
              </a:rPr>
              <a:t>6 </a:t>
            </a:r>
            <a:r>
              <a:rPr lang="zh-CN" altLang="en-US" dirty="0">
                <a:solidFill>
                  <a:srgbClr val="000000"/>
                </a:solidFill>
                <a:effectLst/>
                <a:latin typeface="Helvetica Neue"/>
              </a:rPr>
              <a:t>时，</a:t>
            </a:r>
            <a:r>
              <a:rPr lang="en-US" altLang="zh-CN" dirty="0">
                <a:solidFill>
                  <a:srgbClr val="000000"/>
                </a:solidFill>
                <a:effectLst/>
                <a:latin typeface="Helvetica Neue"/>
              </a:rPr>
              <a:t>ADC </a:t>
            </a:r>
            <a:r>
              <a:rPr lang="zh-CN" altLang="en-US" dirty="0">
                <a:solidFill>
                  <a:srgbClr val="000000"/>
                </a:solidFill>
                <a:effectLst/>
                <a:latin typeface="Helvetica Neue"/>
              </a:rPr>
              <a:t>表现出高疏水性，并且由于体内清除速度更快而趋于降低 </a:t>
            </a:r>
            <a:r>
              <a:rPr lang="en-US" altLang="zh-CN" dirty="0">
                <a:solidFill>
                  <a:srgbClr val="000000"/>
                </a:solidFill>
                <a:effectLst/>
                <a:latin typeface="Helvetica Neue"/>
              </a:rPr>
              <a:t>ADC </a:t>
            </a:r>
            <a:r>
              <a:rPr lang="zh-CN" altLang="en-US" dirty="0">
                <a:solidFill>
                  <a:srgbClr val="000000"/>
                </a:solidFill>
                <a:effectLst/>
                <a:latin typeface="Helvetica Neue"/>
              </a:rPr>
              <a:t>效力。</a:t>
            </a:r>
            <a:endParaRPr lang="en-US" altLang="zh-CN" dirty="0">
              <a:solidFill>
                <a:srgbClr val="000000"/>
              </a:solidFill>
              <a:effectLst/>
              <a:latin typeface="Helvetica Neue"/>
            </a:endParaRPr>
          </a:p>
          <a:p>
            <a:pPr algn="just"/>
            <a:r>
              <a:rPr lang="zh-CN" altLang="en-US" b="1" dirty="0">
                <a:solidFill>
                  <a:srgbClr val="4E87CE"/>
                </a:solidFill>
                <a:effectLst/>
              </a:rPr>
              <a:t>第三代 </a:t>
            </a:r>
            <a:r>
              <a:rPr lang="en-US" altLang="zh-CN" b="1" dirty="0">
                <a:solidFill>
                  <a:srgbClr val="4E87CE"/>
                </a:solidFill>
                <a:effectLst/>
              </a:rPr>
              <a:t>ADC </a:t>
            </a:r>
            <a:r>
              <a:rPr lang="zh-CN" altLang="en-US" b="1" dirty="0">
                <a:solidFill>
                  <a:srgbClr val="4E87CE"/>
                </a:solidFill>
                <a:effectLst/>
              </a:rPr>
              <a:t>同样是对</a:t>
            </a:r>
            <a:r>
              <a:rPr lang="en-US" altLang="zh-CN" b="1" dirty="0">
                <a:solidFill>
                  <a:srgbClr val="4E87CE"/>
                </a:solidFill>
                <a:effectLst/>
              </a:rPr>
              <a:t>ADC</a:t>
            </a:r>
            <a:r>
              <a:rPr lang="zh-CN" altLang="en-US" b="1" dirty="0">
                <a:solidFill>
                  <a:srgbClr val="4E87CE"/>
                </a:solidFill>
                <a:effectLst/>
              </a:rPr>
              <a:t>的各个部件进行优化，并且也有药物获批，第三代</a:t>
            </a:r>
            <a:r>
              <a:rPr lang="en-US" altLang="zh-CN" b="1" dirty="0">
                <a:solidFill>
                  <a:srgbClr val="4E87CE"/>
                </a:solidFill>
                <a:effectLst/>
              </a:rPr>
              <a:t>ADC</a:t>
            </a:r>
            <a:r>
              <a:rPr lang="zh-CN" altLang="en-US" b="1" dirty="0">
                <a:solidFill>
                  <a:srgbClr val="4E87CE"/>
                </a:solidFill>
                <a:effectLst/>
              </a:rPr>
              <a:t>的特点是：</a:t>
            </a:r>
            <a:endParaRPr lang="en-US" altLang="zh-CN" b="1" dirty="0">
              <a:solidFill>
                <a:srgbClr val="4E87CE"/>
              </a:solidFill>
              <a:effectLst/>
            </a:endParaRPr>
          </a:p>
          <a:p>
            <a:pPr algn="just"/>
            <a:r>
              <a:rPr lang="en-US" altLang="zh-CN" b="1" dirty="0">
                <a:solidFill>
                  <a:srgbClr val="000000"/>
                </a:solidFill>
                <a:effectLst/>
                <a:latin typeface="Helvetica Neue"/>
              </a:rPr>
              <a:t>1</a:t>
            </a:r>
            <a:r>
              <a:rPr lang="zh-CN" altLang="en-US" b="1" dirty="0">
                <a:solidFill>
                  <a:srgbClr val="000000"/>
                </a:solidFill>
                <a:effectLst/>
                <a:latin typeface="Helvetica Neue"/>
              </a:rPr>
              <a:t>）具有均一 </a:t>
            </a:r>
            <a:r>
              <a:rPr lang="en-US" altLang="zh-CN" b="1" dirty="0">
                <a:solidFill>
                  <a:srgbClr val="000000"/>
                </a:solidFill>
                <a:effectLst/>
                <a:latin typeface="Helvetica Neue"/>
              </a:rPr>
              <a:t>DAR</a:t>
            </a:r>
            <a:r>
              <a:rPr lang="zh-CN" altLang="en-US" b="1" dirty="0">
                <a:solidFill>
                  <a:srgbClr val="000000"/>
                </a:solidFill>
                <a:effectLst/>
                <a:latin typeface="Helvetica Neue"/>
              </a:rPr>
              <a:t>（</a:t>
            </a:r>
            <a:r>
              <a:rPr lang="en-US" altLang="zh-CN" b="1" dirty="0">
                <a:solidFill>
                  <a:srgbClr val="000000"/>
                </a:solidFill>
                <a:effectLst/>
                <a:latin typeface="Helvetica Neue"/>
              </a:rPr>
              <a:t>2 </a:t>
            </a:r>
            <a:r>
              <a:rPr lang="zh-CN" altLang="en-US" b="1" dirty="0">
                <a:solidFill>
                  <a:srgbClr val="000000"/>
                </a:solidFill>
                <a:effectLst/>
                <a:latin typeface="Helvetica Neue"/>
              </a:rPr>
              <a:t>或 </a:t>
            </a:r>
            <a:r>
              <a:rPr lang="en-US" altLang="zh-CN" b="1" dirty="0">
                <a:solidFill>
                  <a:srgbClr val="000000"/>
                </a:solidFill>
                <a:effectLst/>
                <a:latin typeface="Helvetica Neue"/>
              </a:rPr>
              <a:t>4</a:t>
            </a:r>
            <a:r>
              <a:rPr lang="zh-CN" altLang="en-US" b="1" dirty="0">
                <a:solidFill>
                  <a:srgbClr val="000000"/>
                </a:solidFill>
                <a:effectLst/>
                <a:latin typeface="Helvetica Neue"/>
              </a:rPr>
              <a:t>），一致 </a:t>
            </a:r>
            <a:r>
              <a:rPr lang="en-US" altLang="zh-CN" b="1" dirty="0">
                <a:solidFill>
                  <a:srgbClr val="000000"/>
                </a:solidFill>
                <a:effectLst/>
                <a:latin typeface="Helvetica Neue"/>
              </a:rPr>
              <a:t>DAR </a:t>
            </a:r>
            <a:r>
              <a:rPr lang="zh-CN" altLang="en-US" b="1" dirty="0">
                <a:solidFill>
                  <a:srgbClr val="000000"/>
                </a:solidFill>
                <a:effectLst/>
                <a:latin typeface="Helvetica Neue"/>
              </a:rPr>
              <a:t>的 </a:t>
            </a:r>
            <a:r>
              <a:rPr lang="en-US" altLang="zh-CN" b="1" dirty="0">
                <a:solidFill>
                  <a:srgbClr val="000000"/>
                </a:solidFill>
                <a:effectLst/>
                <a:latin typeface="Helvetica Neue"/>
              </a:rPr>
              <a:t>ADC </a:t>
            </a:r>
            <a:r>
              <a:rPr lang="zh-CN" altLang="en-US" b="1" dirty="0">
                <a:solidFill>
                  <a:srgbClr val="000000"/>
                </a:solidFill>
                <a:effectLst/>
                <a:latin typeface="Helvetica Neue"/>
              </a:rPr>
              <a:t>显示出更少的脱靶毒性和更好的药代动力学效率。</a:t>
            </a:r>
            <a:endParaRPr lang="en-US" altLang="zh-CN" b="1" dirty="0">
              <a:solidFill>
                <a:srgbClr val="000000"/>
              </a:solidFill>
              <a:effectLst/>
              <a:latin typeface="Helvetica Neue"/>
            </a:endParaRPr>
          </a:p>
          <a:p>
            <a:pPr algn="just"/>
            <a:r>
              <a:rPr lang="en-US" altLang="zh-CN" b="1" dirty="0">
                <a:solidFill>
                  <a:srgbClr val="000000"/>
                </a:solidFill>
                <a:effectLst/>
                <a:latin typeface="Helvetica Neue"/>
              </a:rPr>
              <a:t>2</a:t>
            </a:r>
            <a:r>
              <a:rPr lang="zh-CN" altLang="en-US" b="1" dirty="0">
                <a:solidFill>
                  <a:srgbClr val="000000"/>
                </a:solidFill>
                <a:effectLst/>
                <a:latin typeface="Helvetica Neue"/>
              </a:rPr>
              <a:t>）完全人源化抗体而不是嵌合抗体来降低免疫原性。</a:t>
            </a:r>
            <a:r>
              <a:rPr lang="zh-CN" altLang="en-US" dirty="0">
                <a:solidFill>
                  <a:srgbClr val="000000"/>
                </a:solidFill>
                <a:effectLst/>
                <a:latin typeface="Helvetica Neue"/>
              </a:rPr>
              <a:t>此外，抗原结合片段 </a:t>
            </a:r>
            <a:r>
              <a:rPr lang="en-US" altLang="zh-CN" dirty="0">
                <a:solidFill>
                  <a:srgbClr val="000000"/>
                </a:solidFill>
                <a:effectLst/>
                <a:latin typeface="Helvetica Neue"/>
              </a:rPr>
              <a:t>(Fab) </a:t>
            </a:r>
            <a:r>
              <a:rPr lang="zh-CN" altLang="en-US" dirty="0">
                <a:solidFill>
                  <a:srgbClr val="000000"/>
                </a:solidFill>
                <a:effectLst/>
                <a:latin typeface="Helvetica Neue"/>
              </a:rPr>
              <a:t>也在开发中，以替代许多候选 </a:t>
            </a:r>
            <a:r>
              <a:rPr lang="en-US" altLang="zh-CN" dirty="0">
                <a:solidFill>
                  <a:srgbClr val="000000"/>
                </a:solidFill>
                <a:effectLst/>
                <a:latin typeface="Helvetica Neue"/>
              </a:rPr>
              <a:t>ADC </a:t>
            </a:r>
            <a:r>
              <a:rPr lang="zh-CN" altLang="en-US" dirty="0">
                <a:solidFill>
                  <a:srgbClr val="000000"/>
                </a:solidFill>
                <a:effectLst/>
                <a:latin typeface="Helvetica Neue"/>
              </a:rPr>
              <a:t>中的完整抗体，因为 </a:t>
            </a:r>
            <a:r>
              <a:rPr lang="en-US" altLang="zh-CN" dirty="0">
                <a:solidFill>
                  <a:srgbClr val="000000"/>
                </a:solidFill>
                <a:effectLst/>
                <a:latin typeface="Helvetica Neue"/>
              </a:rPr>
              <a:t>Fab </a:t>
            </a:r>
            <a:r>
              <a:rPr lang="zh-CN" altLang="en-US" dirty="0">
                <a:solidFill>
                  <a:srgbClr val="000000"/>
                </a:solidFill>
                <a:effectLst/>
                <a:latin typeface="Helvetica Neue"/>
              </a:rPr>
              <a:t>在体循环中更稳定，并且可能更容易被癌细胞内化。</a:t>
            </a:r>
            <a:endParaRPr lang="en-US" altLang="zh-CN" dirty="0">
              <a:solidFill>
                <a:srgbClr val="000000"/>
              </a:solidFill>
              <a:effectLst/>
              <a:latin typeface="Helvetica Neue"/>
            </a:endParaRPr>
          </a:p>
          <a:p>
            <a:pPr algn="just"/>
            <a:r>
              <a:rPr lang="en-US" altLang="zh-CN" dirty="0">
                <a:solidFill>
                  <a:srgbClr val="000000"/>
                </a:solidFill>
                <a:effectLst/>
                <a:latin typeface="Helvetica Neue"/>
              </a:rPr>
              <a:t>3</a:t>
            </a:r>
            <a:r>
              <a:rPr lang="zh-CN" altLang="en-US" dirty="0">
                <a:solidFill>
                  <a:srgbClr val="000000"/>
                </a:solidFill>
                <a:effectLst/>
                <a:latin typeface="Helvetica Neue"/>
              </a:rPr>
              <a:t>）更有效的有效载荷也得到开发。</a:t>
            </a:r>
            <a:endParaRPr lang="en-US" altLang="zh-CN" dirty="0">
              <a:solidFill>
                <a:srgbClr val="000000"/>
              </a:solidFill>
              <a:effectLst/>
              <a:latin typeface="Helvetica Neue"/>
            </a:endParaRPr>
          </a:p>
          <a:p>
            <a:pPr algn="just"/>
            <a:r>
              <a:rPr lang="zh-CN" altLang="en-US" b="1" dirty="0">
                <a:solidFill>
                  <a:srgbClr val="000000"/>
                </a:solidFill>
                <a:effectLst/>
                <a:latin typeface="Helvetica Neue"/>
              </a:rPr>
              <a:t>尽管第三代中的</a:t>
            </a:r>
            <a:r>
              <a:rPr lang="en-US" altLang="zh-CN" b="1" dirty="0">
                <a:solidFill>
                  <a:srgbClr val="000000"/>
                </a:solidFill>
                <a:effectLst/>
                <a:latin typeface="Helvetica Neue"/>
              </a:rPr>
              <a:t>Linker</a:t>
            </a:r>
            <a:r>
              <a:rPr lang="zh-CN" altLang="en-US" b="1" dirty="0">
                <a:solidFill>
                  <a:srgbClr val="000000"/>
                </a:solidFill>
                <a:effectLst/>
                <a:latin typeface="Helvetica Neue"/>
              </a:rPr>
              <a:t>类型没有太大的更新，但已经开发了一些新实体用于结合各种有效负载。</a:t>
            </a:r>
            <a:r>
              <a:rPr lang="zh-CN" altLang="en-US" dirty="0">
                <a:solidFill>
                  <a:srgbClr val="000000"/>
                </a:solidFill>
                <a:effectLst/>
                <a:latin typeface="Helvetica Neue"/>
              </a:rPr>
              <a:t>总的来说，</a:t>
            </a:r>
            <a:r>
              <a:rPr lang="zh-CN" altLang="en-US" b="1" dirty="0">
                <a:solidFill>
                  <a:srgbClr val="000000"/>
                </a:solidFill>
                <a:effectLst/>
                <a:latin typeface="Helvetica Neue"/>
              </a:rPr>
              <a:t>第三代 </a:t>
            </a:r>
            <a:r>
              <a:rPr lang="en-US" altLang="zh-CN" b="1" dirty="0">
                <a:solidFill>
                  <a:srgbClr val="000000"/>
                </a:solidFill>
                <a:effectLst/>
                <a:latin typeface="Helvetica Neue"/>
              </a:rPr>
              <a:t>ADC </a:t>
            </a:r>
            <a:r>
              <a:rPr lang="zh-CN" altLang="en-US" b="1" dirty="0">
                <a:solidFill>
                  <a:srgbClr val="000000"/>
                </a:solidFill>
                <a:effectLst/>
                <a:latin typeface="Helvetica Neue"/>
              </a:rPr>
              <a:t>具有更低的毒性和更高的抗癌活性以及更高的稳定性，使患者能够接受更好的抗癌治疗。</a:t>
            </a:r>
            <a:endParaRPr lang="zh-CN" altLang="en-US" b="0" i="0" dirty="0">
              <a:effectLst/>
              <a:highlight>
                <a:srgbClr val="FFFFFF"/>
              </a:highlight>
              <a:latin typeface="system-ui"/>
            </a:endParaRPr>
          </a:p>
          <a:p>
            <a:endParaRPr lang="en-US" dirty="0"/>
          </a:p>
        </p:txBody>
      </p:sp>
      <p:sp>
        <p:nvSpPr>
          <p:cNvPr id="4" name="Slide Number Placeholder 3"/>
          <p:cNvSpPr>
            <a:spLocks noGrp="1"/>
          </p:cNvSpPr>
          <p:nvPr>
            <p:ph type="sldNum" sz="quarter" idx="5"/>
          </p:nvPr>
        </p:nvSpPr>
        <p:spPr/>
        <p:txBody>
          <a:bodyPr/>
          <a:lstStyle/>
          <a:p>
            <a:fld id="{398884E0-5ADE-46B2-B509-939666AC20DF}" type="slidenum">
              <a:rPr lang="en-US" smtClean="0"/>
              <a:pPr/>
              <a:t>7</a:t>
            </a:fld>
            <a:endParaRPr lang="en-US"/>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zh-CN" altLang="en-US" dirty="0">
                <a:effectLst/>
              </a:rPr>
              <a:t>尽管</a:t>
            </a:r>
            <a:r>
              <a:rPr lang="en-US" altLang="zh-CN" dirty="0">
                <a:effectLst/>
              </a:rPr>
              <a:t>ADC</a:t>
            </a:r>
            <a:r>
              <a:rPr lang="zh-CN" altLang="en-US" dirty="0">
                <a:effectLst/>
              </a:rPr>
              <a:t>通过上述几代的优化，已经逐渐展现出临床上的治疗效果，但同时一些问题也展露出来。</a:t>
            </a:r>
            <a:endParaRPr lang="en-US" altLang="zh-CN" dirty="0">
              <a:effectLst/>
            </a:endParaRPr>
          </a:p>
          <a:p>
            <a:r>
              <a:rPr lang="zh-CN" altLang="en-US" dirty="0">
                <a:effectLst/>
              </a:rPr>
              <a:t>首先是复杂的药代动力学特征，使得用</a:t>
            </a:r>
            <a:r>
              <a:rPr lang="en-US" altLang="zh-CN" dirty="0">
                <a:effectLst/>
              </a:rPr>
              <a:t>PK</a:t>
            </a:r>
            <a:r>
              <a:rPr lang="zh-CN" altLang="en-US" dirty="0">
                <a:effectLst/>
              </a:rPr>
              <a:t>和</a:t>
            </a:r>
            <a:r>
              <a:rPr lang="en-US" altLang="zh-CN" dirty="0">
                <a:effectLst/>
              </a:rPr>
              <a:t>PD</a:t>
            </a:r>
            <a:r>
              <a:rPr lang="zh-CN" altLang="en-US" dirty="0">
                <a:effectLst/>
              </a:rPr>
              <a:t>模型来描述</a:t>
            </a:r>
            <a:r>
              <a:rPr lang="en-US" altLang="zh-CN" dirty="0">
                <a:effectLst/>
              </a:rPr>
              <a:t>ADC</a:t>
            </a:r>
            <a:r>
              <a:rPr lang="zh-CN" altLang="en-US" dirty="0">
                <a:effectLst/>
              </a:rPr>
              <a:t>的临床特征具有挑战性。一般在给药后，</a:t>
            </a:r>
            <a:r>
              <a:rPr lang="en-US" altLang="zh-CN" dirty="0">
                <a:effectLst/>
              </a:rPr>
              <a:t>ADC</a:t>
            </a:r>
            <a:r>
              <a:rPr lang="zh-CN" altLang="en-US" dirty="0">
                <a:effectLst/>
              </a:rPr>
              <a:t>在体内往往存在三种主要形式，即完整的</a:t>
            </a:r>
            <a:r>
              <a:rPr lang="en-US" altLang="zh-CN" dirty="0">
                <a:effectLst/>
              </a:rPr>
              <a:t>ADC</a:t>
            </a:r>
            <a:r>
              <a:rPr lang="zh-CN" altLang="en-US" dirty="0">
                <a:effectLst/>
              </a:rPr>
              <a:t>、裸抗体和自由的细胞毒素。由于靶向结合、清除和去结合作用，这三种形式的比例会动态变化。在</a:t>
            </a:r>
            <a:r>
              <a:rPr lang="en-US" altLang="zh-CN" dirty="0">
                <a:effectLst/>
              </a:rPr>
              <a:t>ADC</a:t>
            </a:r>
            <a:r>
              <a:rPr lang="zh-CN" altLang="en-US" dirty="0">
                <a:effectLst/>
              </a:rPr>
              <a:t>的典型药代动力学特征中，结合的</a:t>
            </a:r>
            <a:r>
              <a:rPr lang="en-US" altLang="zh-CN" dirty="0">
                <a:effectLst/>
              </a:rPr>
              <a:t>ADC</a:t>
            </a:r>
            <a:r>
              <a:rPr lang="zh-CN" altLang="en-US" dirty="0">
                <a:effectLst/>
              </a:rPr>
              <a:t>和裸抗体的浓度随着</a:t>
            </a:r>
            <a:r>
              <a:rPr lang="en-US" altLang="zh-CN" dirty="0">
                <a:effectLst/>
              </a:rPr>
              <a:t>ADC</a:t>
            </a:r>
            <a:r>
              <a:rPr lang="zh-CN" altLang="en-US" dirty="0">
                <a:effectLst/>
              </a:rPr>
              <a:t>的内化和抗体的清除而持续下降。抗体会被新生儿</a:t>
            </a:r>
            <a:r>
              <a:rPr lang="en-US" altLang="zh-CN" dirty="0">
                <a:effectLst/>
              </a:rPr>
              <a:t>Fc</a:t>
            </a:r>
            <a:r>
              <a:rPr lang="zh-CN" altLang="en-US" dirty="0">
                <a:effectLst/>
              </a:rPr>
              <a:t>受体（</a:t>
            </a:r>
            <a:r>
              <a:rPr lang="en-US" altLang="zh-CN" dirty="0" err="1">
                <a:effectLst/>
              </a:rPr>
              <a:t>FcRn</a:t>
            </a:r>
            <a:r>
              <a:rPr lang="zh-CN" altLang="en-US" dirty="0">
                <a:effectLst/>
              </a:rPr>
              <a:t>）介导回收，自由毒素，可以在肝脏代谢。这些因素使得建立</a:t>
            </a:r>
            <a:r>
              <a:rPr lang="en-US" altLang="zh-CN" dirty="0">
                <a:effectLst/>
              </a:rPr>
              <a:t>PK</a:t>
            </a:r>
            <a:r>
              <a:rPr lang="zh-CN" altLang="en-US" dirty="0">
                <a:effectLst/>
              </a:rPr>
              <a:t>和</a:t>
            </a:r>
            <a:r>
              <a:rPr lang="en-US" altLang="zh-CN" dirty="0">
                <a:effectLst/>
              </a:rPr>
              <a:t>PD</a:t>
            </a:r>
            <a:r>
              <a:rPr lang="zh-CN" altLang="en-US" dirty="0">
                <a:effectLst/>
              </a:rPr>
              <a:t>模型变得复杂。</a:t>
            </a:r>
            <a:endParaRPr lang="en-US" altLang="zh-CN" dirty="0">
              <a:effectLst/>
            </a:endParaRPr>
          </a:p>
          <a:p>
            <a:endParaRPr lang="en-US" altLang="zh-CN" dirty="0">
              <a:effectLst/>
            </a:endParaRPr>
          </a:p>
          <a:p>
            <a:r>
              <a:rPr lang="zh-CN" altLang="en-US" dirty="0">
                <a:effectLst/>
              </a:rPr>
              <a:t>同时药物副作用也是是否成药的关键。</a:t>
            </a:r>
            <a:r>
              <a:rPr lang="zh-CN" altLang="en-US" b="0" i="0" dirty="0">
                <a:solidFill>
                  <a:srgbClr val="0D0D0D"/>
                </a:solidFill>
                <a:effectLst/>
                <a:highlight>
                  <a:srgbClr val="FFFFFF"/>
                </a:highlight>
                <a:latin typeface="Söhne"/>
              </a:rPr>
              <a:t>在已批准的</a:t>
            </a:r>
            <a:r>
              <a:rPr lang="en-US" altLang="zh-CN" b="0" i="0" dirty="0">
                <a:solidFill>
                  <a:srgbClr val="0D0D0D"/>
                </a:solidFill>
                <a:effectLst/>
                <a:highlight>
                  <a:srgbClr val="FFFFFF"/>
                </a:highlight>
                <a:latin typeface="Söhne"/>
              </a:rPr>
              <a:t>ADC</a:t>
            </a:r>
            <a:r>
              <a:rPr lang="zh-CN" altLang="en-US" b="0" i="0" dirty="0">
                <a:solidFill>
                  <a:srgbClr val="0D0D0D"/>
                </a:solidFill>
                <a:effectLst/>
                <a:highlight>
                  <a:srgbClr val="FFFFFF"/>
                </a:highlight>
                <a:latin typeface="Söhne"/>
              </a:rPr>
              <a:t>中，最常见的严重副作用是血液毒性，包括中性粒细胞减少症、血小板减少症、白细胞减少症和贫血。这些血液毒性伴随着肝毒性和胃肠道反应可能与细胞毒药物提前释放到血液循环有关。</a:t>
            </a:r>
            <a:endParaRPr lang="en-US" altLang="zh-CN" b="0" i="0" dirty="0">
              <a:solidFill>
                <a:srgbClr val="0D0D0D"/>
              </a:solidFill>
              <a:effectLst/>
              <a:highlight>
                <a:srgbClr val="FFFFFF"/>
              </a:highlight>
              <a:latin typeface="Söhne"/>
            </a:endParaRPr>
          </a:p>
          <a:p>
            <a:r>
              <a:rPr lang="zh-CN" altLang="en-US" b="0" i="0" dirty="0">
                <a:solidFill>
                  <a:srgbClr val="000000"/>
                </a:solidFill>
                <a:effectLst/>
                <a:highlight>
                  <a:srgbClr val="FFFFFF"/>
                </a:highlight>
                <a:latin typeface="Söhne"/>
              </a:rPr>
              <a:t/>
            </a:r>
            <a:br>
              <a:rPr lang="zh-CN" altLang="en-US" b="0" i="0" dirty="0">
                <a:solidFill>
                  <a:srgbClr val="000000"/>
                </a:solidFill>
                <a:effectLst/>
                <a:highlight>
                  <a:srgbClr val="FFFFFF"/>
                </a:highlight>
                <a:latin typeface="Söhne"/>
              </a:rPr>
            </a:br>
            <a:r>
              <a:rPr lang="zh-CN" altLang="en-US" b="0" i="0" dirty="0">
                <a:solidFill>
                  <a:srgbClr val="000000"/>
                </a:solidFill>
                <a:effectLst/>
                <a:highlight>
                  <a:srgbClr val="FFFFFF"/>
                </a:highlight>
                <a:latin typeface="Söhne"/>
              </a:rPr>
              <a:t>药物的靶向性也是限制</a:t>
            </a:r>
            <a:r>
              <a:rPr lang="en-US" altLang="zh-CN" b="0" i="0" dirty="0">
                <a:solidFill>
                  <a:srgbClr val="000000"/>
                </a:solidFill>
                <a:effectLst/>
                <a:highlight>
                  <a:srgbClr val="FFFFFF"/>
                </a:highlight>
                <a:latin typeface="Söhne"/>
              </a:rPr>
              <a:t>ADC</a:t>
            </a:r>
            <a:r>
              <a:rPr lang="zh-CN" altLang="en-US" b="0" i="0" dirty="0">
                <a:solidFill>
                  <a:srgbClr val="000000"/>
                </a:solidFill>
                <a:effectLst/>
                <a:highlight>
                  <a:srgbClr val="FFFFFF"/>
                </a:highlight>
                <a:latin typeface="Söhne"/>
              </a:rPr>
              <a:t>药物的关键因素。尽管</a:t>
            </a:r>
            <a:r>
              <a:rPr lang="zh-CN" altLang="en-US" b="0" i="0" dirty="0">
                <a:solidFill>
                  <a:srgbClr val="0D0D0D"/>
                </a:solidFill>
                <a:effectLst/>
                <a:highlight>
                  <a:srgbClr val="FFFFFF"/>
                </a:highlight>
                <a:latin typeface="Söhne"/>
              </a:rPr>
              <a:t>与传统的细胞毒性药物相比，</a:t>
            </a:r>
            <a:r>
              <a:rPr lang="zh-CN" altLang="en-US" b="0" i="0" dirty="0">
                <a:solidFill>
                  <a:srgbClr val="000000"/>
                </a:solidFill>
                <a:effectLst/>
                <a:highlight>
                  <a:srgbClr val="FFFFFF"/>
                </a:highlight>
                <a:latin typeface="Söhne"/>
              </a:rPr>
              <a:t>抗体的识别增加了靶向性，但是</a:t>
            </a:r>
            <a:r>
              <a:rPr lang="en-US" altLang="zh-CN" b="0" i="0" dirty="0">
                <a:solidFill>
                  <a:srgbClr val="0D0D0D"/>
                </a:solidFill>
                <a:effectLst/>
                <a:highlight>
                  <a:srgbClr val="FFFFFF"/>
                </a:highlight>
                <a:latin typeface="Söhne"/>
              </a:rPr>
              <a:t>ADC</a:t>
            </a:r>
            <a:r>
              <a:rPr lang="zh-CN" altLang="en-US" b="0" i="0" dirty="0">
                <a:solidFill>
                  <a:srgbClr val="0D0D0D"/>
                </a:solidFill>
                <a:effectLst/>
                <a:highlight>
                  <a:srgbClr val="FFFFFF"/>
                </a:highlight>
                <a:latin typeface="Söhne"/>
              </a:rPr>
              <a:t>的分子量要大得多，药物渗透到肿瘤中的效率受到限制。目前的研究显示，只有很小一部分</a:t>
            </a:r>
            <a:r>
              <a:rPr lang="en-US" altLang="zh-CN" b="0" i="0" dirty="0">
                <a:solidFill>
                  <a:srgbClr val="0D0D0D"/>
                </a:solidFill>
                <a:effectLst/>
                <a:highlight>
                  <a:srgbClr val="FFFFFF"/>
                </a:highlight>
                <a:latin typeface="Söhne"/>
              </a:rPr>
              <a:t>ADC</a:t>
            </a:r>
            <a:r>
              <a:rPr lang="zh-CN" altLang="en-US" b="0" i="0" dirty="0">
                <a:solidFill>
                  <a:srgbClr val="0D0D0D"/>
                </a:solidFill>
                <a:effectLst/>
                <a:highlight>
                  <a:srgbClr val="FFFFFF"/>
                </a:highlight>
                <a:latin typeface="Söhne"/>
              </a:rPr>
              <a:t>输入到患者体内后能达到肿瘤细胞，</a:t>
            </a:r>
            <a:endParaRPr lang="en-US" altLang="zh-CN" b="0" i="0" dirty="0">
              <a:solidFill>
                <a:srgbClr val="0D0D0D"/>
              </a:solidFill>
              <a:effectLst/>
              <a:highlight>
                <a:srgbClr val="FFFFFF"/>
              </a:highlight>
              <a:latin typeface="Söhne"/>
            </a:endParaRPr>
          </a:p>
          <a:p>
            <a:endParaRPr lang="en-US" altLang="zh-CN" b="0" i="0" dirty="0">
              <a:solidFill>
                <a:srgbClr val="0D0D0D"/>
              </a:solidFill>
              <a:effectLst/>
              <a:highlight>
                <a:srgbClr val="FFFFFF"/>
              </a:highlight>
              <a:latin typeface="Söhne"/>
            </a:endParaRPr>
          </a:p>
          <a:p>
            <a:r>
              <a:rPr lang="zh-CN" altLang="en-US" b="0" i="0" dirty="0">
                <a:solidFill>
                  <a:srgbClr val="0D0D0D"/>
                </a:solidFill>
                <a:effectLst/>
                <a:highlight>
                  <a:srgbClr val="FFFFFF"/>
                </a:highlight>
                <a:latin typeface="Söhne"/>
              </a:rPr>
              <a:t>最后，</a:t>
            </a:r>
            <a:r>
              <a:rPr lang="en-US" altLang="zh-CN" b="0" i="0" dirty="0">
                <a:solidFill>
                  <a:srgbClr val="0D0D0D"/>
                </a:solidFill>
                <a:effectLst/>
                <a:highlight>
                  <a:srgbClr val="FFFFFF"/>
                </a:highlight>
                <a:latin typeface="Söhne"/>
              </a:rPr>
              <a:t>ADC</a:t>
            </a:r>
            <a:r>
              <a:rPr lang="zh-CN" altLang="en-US" b="0" i="0" dirty="0">
                <a:solidFill>
                  <a:srgbClr val="0D0D0D"/>
                </a:solidFill>
                <a:effectLst/>
                <a:highlight>
                  <a:srgbClr val="FFFFFF"/>
                </a:highlight>
                <a:latin typeface="Söhne"/>
              </a:rPr>
              <a:t>也会导致抗药性，从而使得</a:t>
            </a:r>
            <a:r>
              <a:rPr lang="en-US" altLang="zh-CN" b="0" i="0" dirty="0">
                <a:solidFill>
                  <a:srgbClr val="0D0D0D"/>
                </a:solidFill>
                <a:effectLst/>
                <a:highlight>
                  <a:srgbClr val="FFFFFF"/>
                </a:highlight>
                <a:latin typeface="Söhne"/>
              </a:rPr>
              <a:t>ADC</a:t>
            </a:r>
            <a:r>
              <a:rPr lang="zh-CN" altLang="en-US" b="0" i="0" dirty="0">
                <a:solidFill>
                  <a:srgbClr val="0D0D0D"/>
                </a:solidFill>
                <a:effectLst/>
                <a:highlight>
                  <a:srgbClr val="FFFFFF"/>
                </a:highlight>
                <a:latin typeface="Söhne"/>
              </a:rPr>
              <a:t>治疗效果不佳。例如在</a:t>
            </a:r>
            <a:r>
              <a:rPr lang="en-US" altLang="zh-CN" b="0" i="0" dirty="0">
                <a:solidFill>
                  <a:srgbClr val="0D0D0D"/>
                </a:solidFill>
                <a:effectLst/>
                <a:highlight>
                  <a:srgbClr val="FFFFFF"/>
                </a:highlight>
                <a:latin typeface="Söhne"/>
              </a:rPr>
              <a:t>Her2</a:t>
            </a:r>
            <a:r>
              <a:rPr lang="zh-CN" altLang="en-US" b="0" i="0" dirty="0">
                <a:solidFill>
                  <a:srgbClr val="0D0D0D"/>
                </a:solidFill>
                <a:effectLst/>
                <a:highlight>
                  <a:srgbClr val="FFFFFF"/>
                </a:highlight>
                <a:latin typeface="Söhne"/>
              </a:rPr>
              <a:t>的</a:t>
            </a:r>
            <a:r>
              <a:rPr lang="en-US" altLang="zh-CN" b="0" i="0" dirty="0" err="1">
                <a:solidFill>
                  <a:srgbClr val="0D0D0D"/>
                </a:solidFill>
                <a:effectLst/>
                <a:highlight>
                  <a:srgbClr val="FFFFFF"/>
                </a:highlight>
                <a:latin typeface="Söhne"/>
              </a:rPr>
              <a:t>adc</a:t>
            </a:r>
            <a:r>
              <a:rPr lang="zh-CN" altLang="en-US" b="0" i="0" dirty="0">
                <a:solidFill>
                  <a:srgbClr val="0D0D0D"/>
                </a:solidFill>
                <a:effectLst/>
                <a:highlight>
                  <a:srgbClr val="FFFFFF"/>
                </a:highlight>
                <a:latin typeface="Söhne"/>
              </a:rPr>
              <a:t>研究中发现，长期接触靶向</a:t>
            </a:r>
            <a:r>
              <a:rPr lang="en-US" altLang="zh-CN" b="0" i="0" dirty="0">
                <a:solidFill>
                  <a:srgbClr val="0D0D0D"/>
                </a:solidFill>
                <a:effectLst/>
                <a:highlight>
                  <a:srgbClr val="FFFFFF"/>
                </a:highlight>
                <a:latin typeface="Söhne"/>
              </a:rPr>
              <a:t>HER2</a:t>
            </a:r>
            <a:r>
              <a:rPr lang="zh-CN" altLang="en-US" b="0" i="0" dirty="0">
                <a:solidFill>
                  <a:srgbClr val="0D0D0D"/>
                </a:solidFill>
                <a:effectLst/>
                <a:highlight>
                  <a:srgbClr val="FFFFFF"/>
                </a:highlight>
                <a:latin typeface="Söhne"/>
              </a:rPr>
              <a:t>的</a:t>
            </a:r>
            <a:r>
              <a:rPr lang="en-US" altLang="zh-CN" b="0" i="0" dirty="0">
                <a:solidFill>
                  <a:srgbClr val="0D0D0D"/>
                </a:solidFill>
                <a:effectLst/>
                <a:highlight>
                  <a:srgbClr val="FFFFFF"/>
                </a:highlight>
                <a:latin typeface="Söhne"/>
              </a:rPr>
              <a:t>ADC</a:t>
            </a:r>
            <a:r>
              <a:rPr lang="zh-CN" altLang="en-US" b="0" i="0" dirty="0">
                <a:solidFill>
                  <a:srgbClr val="0D0D0D"/>
                </a:solidFill>
                <a:effectLst/>
                <a:highlight>
                  <a:srgbClr val="FFFFFF"/>
                </a:highlight>
                <a:latin typeface="Söhne"/>
              </a:rPr>
              <a:t>后，乳腺癌细胞系会降低</a:t>
            </a:r>
            <a:r>
              <a:rPr lang="en-US" altLang="zh-CN" b="0" i="0" dirty="0">
                <a:solidFill>
                  <a:srgbClr val="0D0D0D"/>
                </a:solidFill>
                <a:effectLst/>
                <a:highlight>
                  <a:srgbClr val="FFFFFF"/>
                </a:highlight>
                <a:latin typeface="Söhne"/>
              </a:rPr>
              <a:t>HER2</a:t>
            </a:r>
            <a:r>
              <a:rPr lang="zh-CN" altLang="en-US" b="0" i="0" dirty="0">
                <a:solidFill>
                  <a:srgbClr val="0D0D0D"/>
                </a:solidFill>
                <a:effectLst/>
                <a:highlight>
                  <a:srgbClr val="FFFFFF"/>
                </a:highlight>
                <a:latin typeface="Söhne"/>
              </a:rPr>
              <a:t>受体的表达，并降低溶酶体酸化以减缓蛋白质降解和代谢。同时一些</a:t>
            </a:r>
            <a:r>
              <a:rPr lang="en-US" altLang="zh-CN" b="0" i="0" dirty="0">
                <a:solidFill>
                  <a:srgbClr val="0D0D0D"/>
                </a:solidFill>
                <a:effectLst/>
                <a:highlight>
                  <a:srgbClr val="FFFFFF"/>
                </a:highlight>
                <a:latin typeface="Söhne"/>
              </a:rPr>
              <a:t>ABC</a:t>
            </a:r>
            <a:r>
              <a:rPr lang="zh-CN" altLang="en-US" b="0" i="0" dirty="0">
                <a:solidFill>
                  <a:srgbClr val="0D0D0D"/>
                </a:solidFill>
                <a:effectLst/>
                <a:highlight>
                  <a:srgbClr val="FFFFFF"/>
                </a:highlight>
                <a:latin typeface="Söhne"/>
              </a:rPr>
              <a:t>转运体也会参与排出抗癌药物，并使肿瘤产生抗性。比如。</a:t>
            </a:r>
            <a:r>
              <a:rPr lang="en-US" altLang="zh-CN" b="0" i="0" dirty="0">
                <a:solidFill>
                  <a:srgbClr val="0D0D0D"/>
                </a:solidFill>
                <a:effectLst/>
                <a:highlight>
                  <a:srgbClr val="FFFFFF"/>
                </a:highlight>
                <a:latin typeface="Söhne"/>
              </a:rPr>
              <a:t>ADC</a:t>
            </a:r>
            <a:r>
              <a:rPr lang="zh-CN" altLang="en-US" b="0" i="0" dirty="0">
                <a:solidFill>
                  <a:srgbClr val="0D0D0D"/>
                </a:solidFill>
                <a:effectLst/>
                <a:highlight>
                  <a:srgbClr val="FFFFFF"/>
                </a:highlight>
                <a:latin typeface="Söhne"/>
              </a:rPr>
              <a:t>中常用的药载体，如</a:t>
            </a:r>
            <a:r>
              <a:rPr lang="en-US" altLang="zh-CN" b="0" i="0" dirty="0">
                <a:solidFill>
                  <a:srgbClr val="0D0D0D"/>
                </a:solidFill>
                <a:effectLst/>
                <a:highlight>
                  <a:srgbClr val="FFFFFF"/>
                </a:highlight>
                <a:latin typeface="Söhne"/>
              </a:rPr>
              <a:t>MMAE</a:t>
            </a:r>
            <a:r>
              <a:rPr lang="zh-CN" altLang="en-US" b="0" i="0" dirty="0">
                <a:solidFill>
                  <a:srgbClr val="0D0D0D"/>
                </a:solidFill>
                <a:effectLst/>
                <a:highlight>
                  <a:srgbClr val="FFFFFF"/>
                </a:highlight>
                <a:latin typeface="Söhne"/>
              </a:rPr>
              <a:t>、</a:t>
            </a:r>
            <a:r>
              <a:rPr lang="en-US" altLang="zh-CN" b="0" i="0" dirty="0">
                <a:solidFill>
                  <a:srgbClr val="0D0D0D"/>
                </a:solidFill>
                <a:effectLst/>
                <a:highlight>
                  <a:srgbClr val="FFFFFF"/>
                </a:highlight>
                <a:latin typeface="Söhne"/>
              </a:rPr>
              <a:t>MMAF</a:t>
            </a:r>
            <a:r>
              <a:rPr lang="zh-CN" altLang="en-US" b="0" i="0" dirty="0">
                <a:solidFill>
                  <a:srgbClr val="0D0D0D"/>
                </a:solidFill>
                <a:effectLst/>
                <a:highlight>
                  <a:srgbClr val="FFFFFF"/>
                </a:highlight>
                <a:latin typeface="Söhne"/>
              </a:rPr>
              <a:t>，可以通过</a:t>
            </a:r>
            <a:r>
              <a:rPr lang="en-US" altLang="zh-CN" b="0" i="0" dirty="0">
                <a:solidFill>
                  <a:srgbClr val="0D0D0D"/>
                </a:solidFill>
                <a:effectLst/>
                <a:highlight>
                  <a:srgbClr val="FFFFFF"/>
                </a:highlight>
                <a:latin typeface="Söhne"/>
              </a:rPr>
              <a:t>ABC</a:t>
            </a:r>
            <a:r>
              <a:rPr lang="zh-CN" altLang="en-US" b="0" i="0" dirty="0">
                <a:solidFill>
                  <a:srgbClr val="0D0D0D"/>
                </a:solidFill>
                <a:effectLst/>
                <a:highlight>
                  <a:srgbClr val="FFFFFF"/>
                </a:highlight>
                <a:latin typeface="Söhne"/>
              </a:rPr>
              <a:t>转运体将其输出至癌细胞外，从而使得这些</a:t>
            </a:r>
            <a:r>
              <a:rPr lang="en-US" altLang="zh-CN" b="0" i="0" dirty="0">
                <a:solidFill>
                  <a:srgbClr val="0D0D0D"/>
                </a:solidFill>
                <a:effectLst/>
                <a:highlight>
                  <a:srgbClr val="FFFFFF"/>
                </a:highlight>
                <a:latin typeface="Söhne"/>
              </a:rPr>
              <a:t>ADC</a:t>
            </a:r>
            <a:r>
              <a:rPr lang="zh-CN" altLang="en-US" b="0" i="0" dirty="0">
                <a:solidFill>
                  <a:srgbClr val="0D0D0D"/>
                </a:solidFill>
                <a:effectLst/>
                <a:highlight>
                  <a:srgbClr val="FFFFFF"/>
                </a:highlight>
                <a:latin typeface="Söhne"/>
              </a:rPr>
              <a:t>表现出药物抗性</a:t>
            </a:r>
            <a:endParaRPr lang="en-US" altLang="zh-CN" b="0" i="0" dirty="0">
              <a:solidFill>
                <a:srgbClr val="0D0D0D"/>
              </a:solidFill>
              <a:effectLst/>
              <a:highlight>
                <a:srgbClr val="FFFFFF"/>
              </a:highlight>
              <a:latin typeface="Söhne"/>
            </a:endParaRPr>
          </a:p>
          <a:p>
            <a:endParaRPr lang="en-US" b="0" i="0" dirty="0">
              <a:solidFill>
                <a:srgbClr val="0D0D0D"/>
              </a:solidFill>
              <a:effectLst/>
              <a:highlight>
                <a:srgbClr val="FFFFFF"/>
              </a:highlight>
              <a:latin typeface="Söhne"/>
            </a:endParaRPr>
          </a:p>
          <a:p>
            <a:r>
              <a:rPr lang="zh-CN" altLang="en-US" b="0" i="0" dirty="0">
                <a:solidFill>
                  <a:srgbClr val="0D0D0D"/>
                </a:solidFill>
                <a:effectLst/>
                <a:highlight>
                  <a:srgbClr val="FFFFFF"/>
                </a:highlight>
                <a:latin typeface="Söhne"/>
              </a:rPr>
              <a:t>由此可以看到，在</a:t>
            </a:r>
            <a:r>
              <a:rPr lang="en-US" altLang="zh-CN" b="0" i="0" dirty="0">
                <a:solidFill>
                  <a:srgbClr val="0D0D0D"/>
                </a:solidFill>
                <a:effectLst/>
                <a:highlight>
                  <a:srgbClr val="FFFFFF"/>
                </a:highlight>
                <a:latin typeface="Söhne"/>
              </a:rPr>
              <a:t>ADC</a:t>
            </a:r>
            <a:r>
              <a:rPr lang="zh-CN" altLang="en-US" b="0" i="0" dirty="0">
                <a:solidFill>
                  <a:srgbClr val="0D0D0D"/>
                </a:solidFill>
                <a:effectLst/>
                <a:highlight>
                  <a:srgbClr val="FFFFFF"/>
                </a:highlight>
                <a:latin typeface="Söhne"/>
              </a:rPr>
              <a:t>面临的各种挑战下，</a:t>
            </a:r>
            <a:r>
              <a:rPr lang="en-US" altLang="zh-CN" b="0" i="0" dirty="0">
                <a:solidFill>
                  <a:srgbClr val="0D0D0D"/>
                </a:solidFill>
                <a:effectLst/>
                <a:highlight>
                  <a:srgbClr val="FFFFFF"/>
                </a:highlight>
                <a:latin typeface="Söhne"/>
              </a:rPr>
              <a:t>ADC</a:t>
            </a:r>
            <a:r>
              <a:rPr lang="zh-CN" altLang="en-US" b="0" i="0" dirty="0">
                <a:solidFill>
                  <a:srgbClr val="0D0D0D"/>
                </a:solidFill>
                <a:effectLst/>
                <a:highlight>
                  <a:srgbClr val="FFFFFF"/>
                </a:highlight>
                <a:latin typeface="Söhne"/>
              </a:rPr>
              <a:t>技术的优化仍在进行，在这其中又以如何更精确的调控</a:t>
            </a:r>
            <a:r>
              <a:rPr lang="en-US" altLang="zh-CN" b="0" i="0" dirty="0">
                <a:solidFill>
                  <a:srgbClr val="0D0D0D"/>
                </a:solidFill>
                <a:effectLst/>
                <a:highlight>
                  <a:srgbClr val="FFFFFF"/>
                </a:highlight>
                <a:latin typeface="Söhne"/>
              </a:rPr>
              <a:t>ADC</a:t>
            </a:r>
            <a:r>
              <a:rPr lang="zh-CN" altLang="en-US" b="0" i="0" dirty="0">
                <a:solidFill>
                  <a:srgbClr val="0D0D0D"/>
                </a:solidFill>
                <a:effectLst/>
                <a:highlight>
                  <a:srgbClr val="FFFFFF"/>
                </a:highlight>
                <a:latin typeface="Söhne"/>
              </a:rPr>
              <a:t>毒素的释放，更精确的识别抗原靶点为主要优化方向，从而达到更安全的治疗效果。这其中就主要包括以下</a:t>
            </a:r>
            <a:r>
              <a:rPr lang="en-US" altLang="zh-CN" b="0" i="0" dirty="0">
                <a:solidFill>
                  <a:srgbClr val="0D0D0D"/>
                </a:solidFill>
                <a:effectLst/>
                <a:highlight>
                  <a:srgbClr val="FFFFFF"/>
                </a:highlight>
                <a:latin typeface="Söhne"/>
              </a:rPr>
              <a:t>4</a:t>
            </a:r>
            <a:r>
              <a:rPr lang="zh-CN" altLang="en-US" b="0" i="0" dirty="0">
                <a:solidFill>
                  <a:srgbClr val="0D0D0D"/>
                </a:solidFill>
                <a:effectLst/>
                <a:highlight>
                  <a:srgbClr val="FFFFFF"/>
                </a:highlight>
                <a:latin typeface="Söhne"/>
              </a:rPr>
              <a:t>类新型的</a:t>
            </a:r>
            <a:r>
              <a:rPr lang="en-US" altLang="zh-CN" b="0" i="0" dirty="0">
                <a:solidFill>
                  <a:srgbClr val="0D0D0D"/>
                </a:solidFill>
                <a:effectLst/>
                <a:highlight>
                  <a:srgbClr val="FFFFFF"/>
                </a:highlight>
                <a:latin typeface="Söhne"/>
              </a:rPr>
              <a:t>ADC</a:t>
            </a:r>
            <a:r>
              <a:rPr lang="zh-CN" altLang="en-US" b="0" i="0" dirty="0">
                <a:solidFill>
                  <a:srgbClr val="0D0D0D"/>
                </a:solidFill>
                <a:effectLst/>
                <a:highlight>
                  <a:srgbClr val="FFFFFF"/>
                </a:highlight>
                <a:latin typeface="Söhne"/>
              </a:rPr>
              <a:t>设计理念，尽管大部分新型</a:t>
            </a:r>
            <a:r>
              <a:rPr lang="en-US" altLang="zh-CN" b="0" i="0" dirty="0">
                <a:solidFill>
                  <a:srgbClr val="0D0D0D"/>
                </a:solidFill>
                <a:effectLst/>
                <a:highlight>
                  <a:srgbClr val="FFFFFF"/>
                </a:highlight>
                <a:latin typeface="Söhne"/>
              </a:rPr>
              <a:t>ADC</a:t>
            </a:r>
            <a:r>
              <a:rPr lang="zh-CN" altLang="en-US" b="0" i="0" dirty="0">
                <a:solidFill>
                  <a:srgbClr val="0D0D0D"/>
                </a:solidFill>
                <a:effectLst/>
                <a:highlight>
                  <a:srgbClr val="FFFFFF"/>
                </a:highlight>
                <a:latin typeface="Söhne"/>
              </a:rPr>
              <a:t>还在临床前研究，但是其中以双特异性</a:t>
            </a:r>
            <a:r>
              <a:rPr lang="en-US" altLang="zh-CN" b="0" i="0" dirty="0">
                <a:solidFill>
                  <a:srgbClr val="0D0D0D"/>
                </a:solidFill>
                <a:effectLst/>
                <a:highlight>
                  <a:srgbClr val="FFFFFF"/>
                </a:highlight>
                <a:latin typeface="Söhne"/>
              </a:rPr>
              <a:t>ADC</a:t>
            </a:r>
            <a:r>
              <a:rPr lang="zh-CN" altLang="en-US" b="0" i="0" dirty="0">
                <a:solidFill>
                  <a:srgbClr val="0D0D0D"/>
                </a:solidFill>
                <a:effectLst/>
                <a:highlight>
                  <a:srgbClr val="FFFFFF"/>
                </a:highlight>
                <a:latin typeface="Söhne"/>
              </a:rPr>
              <a:t>为代表的下一代</a:t>
            </a:r>
            <a:r>
              <a:rPr lang="en-US" altLang="zh-CN" b="0" i="0" dirty="0">
                <a:solidFill>
                  <a:srgbClr val="0D0D0D"/>
                </a:solidFill>
                <a:effectLst/>
                <a:highlight>
                  <a:srgbClr val="FFFFFF"/>
                </a:highlight>
                <a:latin typeface="Söhne"/>
              </a:rPr>
              <a:t>ADC</a:t>
            </a:r>
            <a:r>
              <a:rPr lang="zh-CN" altLang="en-US" b="0" i="0" dirty="0">
                <a:solidFill>
                  <a:srgbClr val="0D0D0D"/>
                </a:solidFill>
                <a:effectLst/>
                <a:highlight>
                  <a:srgbClr val="FFFFFF"/>
                </a:highlight>
                <a:latin typeface="Söhne"/>
              </a:rPr>
              <a:t>已经在临床试验中展显出良好的治疗潜力。</a:t>
            </a:r>
            <a:endParaRPr lang="en-US" dirty="0"/>
          </a:p>
        </p:txBody>
      </p:sp>
      <p:sp>
        <p:nvSpPr>
          <p:cNvPr id="4" name="Slide Number Placeholder 3"/>
          <p:cNvSpPr>
            <a:spLocks noGrp="1"/>
          </p:cNvSpPr>
          <p:nvPr>
            <p:ph type="sldNum" sz="quarter" idx="5"/>
          </p:nvPr>
        </p:nvSpPr>
        <p:spPr/>
        <p:txBody>
          <a:bodyPr/>
          <a:lstStyle/>
          <a:p>
            <a:fld id="{398884E0-5ADE-46B2-B509-939666AC20DF}" type="slidenum">
              <a:rPr lang="en-US" smtClean="0"/>
              <a:pPr/>
              <a:t>8</a:t>
            </a:fld>
            <a:endParaRPr lang="en-US"/>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zh-CN" altLang="en-US" b="0" i="0" dirty="0">
                <a:solidFill>
                  <a:srgbClr val="0D0D0D"/>
                </a:solidFill>
                <a:effectLst/>
                <a:highlight>
                  <a:srgbClr val="FFFFFF"/>
                </a:highlight>
                <a:latin typeface="Söhne"/>
              </a:rPr>
              <a:t>双特异策略有潜力扩大靶点范围，包括那些内化较差或表达较低的靶点。进一步丰富双特异</a:t>
            </a:r>
            <a:r>
              <a:rPr lang="en-US" altLang="zh-CN" b="0" i="0" dirty="0">
                <a:solidFill>
                  <a:srgbClr val="0D0D0D"/>
                </a:solidFill>
                <a:effectLst/>
                <a:highlight>
                  <a:srgbClr val="FFFFFF"/>
                </a:highlight>
                <a:latin typeface="Söhne"/>
              </a:rPr>
              <a:t>ADCs</a:t>
            </a:r>
            <a:r>
              <a:rPr lang="zh-CN" altLang="en-US" b="0" i="0" dirty="0">
                <a:solidFill>
                  <a:srgbClr val="0D0D0D"/>
                </a:solidFill>
                <a:effectLst/>
                <a:highlight>
                  <a:srgbClr val="FFFFFF"/>
                </a:highlight>
                <a:latin typeface="Söhne"/>
              </a:rPr>
              <a:t>的抗原选择可以使抗肿瘤机制多样化。其中一个设计就是基于</a:t>
            </a:r>
            <a:r>
              <a:rPr lang="en-US" altLang="zh-CN" b="0" i="0" dirty="0">
                <a:solidFill>
                  <a:srgbClr val="0D0D0D"/>
                </a:solidFill>
                <a:effectLst/>
                <a:highlight>
                  <a:srgbClr val="FFFFFF"/>
                </a:highlight>
                <a:latin typeface="Söhne"/>
              </a:rPr>
              <a:t>T</a:t>
            </a:r>
            <a:r>
              <a:rPr lang="zh-CN" altLang="en-US" b="0" i="0" dirty="0">
                <a:solidFill>
                  <a:srgbClr val="0D0D0D"/>
                </a:solidFill>
                <a:effectLst/>
                <a:highlight>
                  <a:srgbClr val="FFFFFF"/>
                </a:highlight>
                <a:latin typeface="Söhne"/>
              </a:rPr>
              <a:t>细胞参与或</a:t>
            </a:r>
            <a:r>
              <a:rPr lang="en-US" altLang="zh-CN" b="0" i="0" dirty="0">
                <a:solidFill>
                  <a:srgbClr val="0D0D0D"/>
                </a:solidFill>
                <a:effectLst/>
                <a:highlight>
                  <a:srgbClr val="FFFFFF"/>
                </a:highlight>
                <a:latin typeface="Söhne"/>
              </a:rPr>
              <a:t>PD-L1</a:t>
            </a:r>
            <a:r>
              <a:rPr lang="zh-CN" altLang="en-US" b="0" i="0" dirty="0">
                <a:solidFill>
                  <a:srgbClr val="0D0D0D"/>
                </a:solidFill>
                <a:effectLst/>
                <a:highlight>
                  <a:srgbClr val="FFFFFF"/>
                </a:highlight>
                <a:latin typeface="Söhne"/>
              </a:rPr>
              <a:t>靶向的免疫调节型双特异</a:t>
            </a:r>
            <a:r>
              <a:rPr lang="en-US" altLang="zh-CN" b="0" i="0" dirty="0">
                <a:solidFill>
                  <a:srgbClr val="0D0D0D"/>
                </a:solidFill>
                <a:effectLst/>
                <a:highlight>
                  <a:srgbClr val="FFFFFF"/>
                </a:highlight>
                <a:latin typeface="Söhne"/>
              </a:rPr>
              <a:t>ADCs</a:t>
            </a:r>
            <a:r>
              <a:rPr lang="zh-CN" altLang="en-US" b="0" i="0" dirty="0">
                <a:solidFill>
                  <a:srgbClr val="0D0D0D"/>
                </a:solidFill>
                <a:effectLst/>
                <a:highlight>
                  <a:srgbClr val="FFFFFF"/>
                </a:highlight>
                <a:latin typeface="Söhne"/>
              </a:rPr>
              <a:t>。</a:t>
            </a:r>
            <a:endParaRPr lang="en-US" altLang="zh-CN" b="0" i="0" dirty="0">
              <a:solidFill>
                <a:srgbClr val="0D0D0D"/>
              </a:solidFill>
              <a:effectLst/>
              <a:highlight>
                <a:srgbClr val="FFFFFF"/>
              </a:highlight>
              <a:latin typeface="Söhne"/>
            </a:endParaRPr>
          </a:p>
          <a:p>
            <a:r>
              <a:rPr lang="zh-CN" altLang="en-US" b="0" i="0" dirty="0">
                <a:solidFill>
                  <a:srgbClr val="0D0D0D"/>
                </a:solidFill>
                <a:effectLst/>
                <a:highlight>
                  <a:srgbClr val="FFFFFF"/>
                </a:highlight>
                <a:latin typeface="Söhne"/>
              </a:rPr>
              <a:t>抗体结构以及找到合适的共同表达抗原组合，可能是双特异性</a:t>
            </a:r>
            <a:r>
              <a:rPr lang="en-US" altLang="zh-CN" b="0" i="0" dirty="0">
                <a:solidFill>
                  <a:srgbClr val="0D0D0D"/>
                </a:solidFill>
                <a:effectLst/>
                <a:highlight>
                  <a:srgbClr val="FFFFFF"/>
                </a:highlight>
                <a:latin typeface="Söhne"/>
              </a:rPr>
              <a:t>ADC</a:t>
            </a:r>
            <a:r>
              <a:rPr lang="zh-CN" altLang="en-US" b="0" i="0" dirty="0">
                <a:solidFill>
                  <a:srgbClr val="0D0D0D"/>
                </a:solidFill>
                <a:effectLst/>
                <a:highlight>
                  <a:srgbClr val="FFFFFF"/>
                </a:highlight>
                <a:latin typeface="Söhne"/>
              </a:rPr>
              <a:t>的挑战。</a:t>
            </a:r>
            <a:endParaRPr lang="en-US" dirty="0"/>
          </a:p>
        </p:txBody>
      </p:sp>
      <p:sp>
        <p:nvSpPr>
          <p:cNvPr id="4" name="Slide Number Placeholder 3"/>
          <p:cNvSpPr>
            <a:spLocks noGrp="1"/>
          </p:cNvSpPr>
          <p:nvPr>
            <p:ph type="sldNum" sz="quarter" idx="5"/>
          </p:nvPr>
        </p:nvSpPr>
        <p:spPr/>
        <p:txBody>
          <a:bodyPr/>
          <a:lstStyle/>
          <a:p>
            <a:fld id="{398884E0-5ADE-46B2-B509-939666AC20DF}" type="slidenum">
              <a:rPr lang="en-US" smtClean="0"/>
              <a:pPr/>
              <a:t>9</a:t>
            </a:fld>
            <a:endParaRPr lang="en-US"/>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zh-CN" altLang="en-US" b="0" i="0" dirty="0">
                <a:solidFill>
                  <a:srgbClr val="0D0D0D"/>
                </a:solidFill>
                <a:effectLst/>
                <a:highlight>
                  <a:srgbClr val="FFFFFF"/>
                </a:highlight>
                <a:latin typeface="Söhne"/>
              </a:rPr>
              <a:t>另外一个新型</a:t>
            </a:r>
            <a:r>
              <a:rPr lang="en-US" altLang="zh-CN" b="0" i="0" dirty="0">
                <a:solidFill>
                  <a:srgbClr val="0D0D0D"/>
                </a:solidFill>
                <a:effectLst/>
                <a:highlight>
                  <a:srgbClr val="FFFFFF"/>
                </a:highlight>
                <a:latin typeface="Söhne"/>
              </a:rPr>
              <a:t>ADC</a:t>
            </a:r>
            <a:r>
              <a:rPr lang="zh-CN" altLang="en-US" b="0" i="0" dirty="0">
                <a:solidFill>
                  <a:srgbClr val="0D0D0D"/>
                </a:solidFill>
                <a:effectLst/>
                <a:highlight>
                  <a:srgbClr val="FFFFFF"/>
                </a:highlight>
                <a:latin typeface="Söhne"/>
              </a:rPr>
              <a:t>可以是条件激活型</a:t>
            </a:r>
            <a:r>
              <a:rPr lang="en-US" altLang="zh-CN" b="0" i="0" dirty="0">
                <a:solidFill>
                  <a:srgbClr val="0D0D0D"/>
                </a:solidFill>
                <a:effectLst/>
                <a:highlight>
                  <a:srgbClr val="FFFFFF"/>
                </a:highlight>
                <a:latin typeface="Söhne"/>
              </a:rPr>
              <a:t>ADC</a:t>
            </a:r>
            <a:r>
              <a:rPr lang="zh-CN" altLang="en-US" b="0" i="0" dirty="0">
                <a:solidFill>
                  <a:srgbClr val="0D0D0D"/>
                </a:solidFill>
                <a:effectLst/>
                <a:highlight>
                  <a:srgbClr val="FFFFFF"/>
                </a:highlight>
                <a:latin typeface="Söhne"/>
              </a:rPr>
              <a:t>，也就是</a:t>
            </a:r>
            <a:r>
              <a:rPr lang="en-US" altLang="zh-CN" b="0" i="0" dirty="0">
                <a:solidFill>
                  <a:srgbClr val="0D0D0D"/>
                </a:solidFill>
                <a:effectLst/>
                <a:highlight>
                  <a:srgbClr val="FFFFFF"/>
                </a:highlight>
                <a:latin typeface="Söhne"/>
              </a:rPr>
              <a:t>PDC, P </a:t>
            </a:r>
            <a:r>
              <a:rPr lang="zh-CN" altLang="en-US" b="0" i="0" dirty="0">
                <a:solidFill>
                  <a:srgbClr val="0D0D0D"/>
                </a:solidFill>
                <a:effectLst/>
                <a:highlight>
                  <a:srgbClr val="FFFFFF"/>
                </a:highlight>
                <a:latin typeface="Söhne"/>
              </a:rPr>
              <a:t>也是指代</a:t>
            </a:r>
            <a:r>
              <a:rPr lang="en-US" sz="1800" b="0" i="0" u="none" strike="noStrike" baseline="0" dirty="0" err="1">
                <a:latin typeface="GraphikNaturel-Semibold"/>
              </a:rPr>
              <a:t>Probody</a:t>
            </a:r>
            <a:r>
              <a:rPr lang="zh-CN" altLang="en-US" sz="1800" b="0" i="0" u="none" strike="noStrike" baseline="0" dirty="0">
                <a:latin typeface="GraphikNaturel-Semibold"/>
              </a:rPr>
              <a:t>， 体现出了前体的概念。</a:t>
            </a:r>
            <a:endParaRPr lang="en-US" altLang="zh-CN" sz="1800" b="0" i="0" u="none" strike="noStrike" baseline="0" dirty="0">
              <a:latin typeface="GraphikNaturel-Semibold"/>
            </a:endParaRPr>
          </a:p>
          <a:p>
            <a:r>
              <a:rPr lang="zh-CN" altLang="en-US" b="0" i="0" dirty="0">
                <a:solidFill>
                  <a:srgbClr val="0D0D0D"/>
                </a:solidFill>
                <a:effectLst/>
                <a:highlight>
                  <a:srgbClr val="FFFFFF"/>
                </a:highlight>
                <a:latin typeface="Söhne"/>
              </a:rPr>
              <a:t>传统</a:t>
            </a:r>
            <a:r>
              <a:rPr lang="en-US" altLang="zh-CN" b="0" i="0" dirty="0">
                <a:solidFill>
                  <a:srgbClr val="0D0D0D"/>
                </a:solidFill>
                <a:effectLst/>
                <a:highlight>
                  <a:srgbClr val="FFFFFF"/>
                </a:highlight>
                <a:latin typeface="Söhne"/>
              </a:rPr>
              <a:t>ADCs</a:t>
            </a:r>
            <a:r>
              <a:rPr lang="zh-CN" altLang="en-US" b="0" i="0" dirty="0">
                <a:solidFill>
                  <a:srgbClr val="0D0D0D"/>
                </a:solidFill>
                <a:effectLst/>
                <a:highlight>
                  <a:srgbClr val="FFFFFF"/>
                </a:highlight>
                <a:latin typeface="Söhne"/>
              </a:rPr>
              <a:t>通常针对不仅存在于肿瘤细胞上而且存在于某些非恶性组织（例如</a:t>
            </a:r>
            <a:r>
              <a:rPr lang="en-US" altLang="zh-CN" b="0" i="0" dirty="0">
                <a:solidFill>
                  <a:srgbClr val="0D0D0D"/>
                </a:solidFill>
                <a:effectLst/>
                <a:highlight>
                  <a:srgbClr val="FFFFFF"/>
                </a:highlight>
                <a:latin typeface="Söhne"/>
              </a:rPr>
              <a:t>EGFR</a:t>
            </a:r>
            <a:r>
              <a:rPr lang="zh-CN" altLang="en-US" b="0" i="0" dirty="0">
                <a:solidFill>
                  <a:srgbClr val="0D0D0D"/>
                </a:solidFill>
                <a:effectLst/>
                <a:highlight>
                  <a:srgbClr val="FFFFFF"/>
                </a:highlight>
                <a:latin typeface="Söhne"/>
              </a:rPr>
              <a:t>和</a:t>
            </a:r>
            <a:r>
              <a:rPr lang="en-US" altLang="zh-CN" b="0" i="0" dirty="0">
                <a:solidFill>
                  <a:srgbClr val="0D0D0D"/>
                </a:solidFill>
                <a:effectLst/>
                <a:highlight>
                  <a:srgbClr val="FFFFFF"/>
                </a:highlight>
                <a:latin typeface="Söhne"/>
              </a:rPr>
              <a:t>TROP2</a:t>
            </a:r>
            <a:r>
              <a:rPr lang="zh-CN" altLang="en-US" b="0" i="0" dirty="0">
                <a:solidFill>
                  <a:srgbClr val="0D0D0D"/>
                </a:solidFill>
                <a:effectLst/>
                <a:highlight>
                  <a:srgbClr val="FFFFFF"/>
                </a:highlight>
                <a:latin typeface="Söhne"/>
              </a:rPr>
              <a:t>）上的受体，往往与不可避免的靶标外肿瘤毒性相关联，导致剂量减少或治疗中断。为了解决这个问题，已经开发了具有条件激活抗体（通常称为</a:t>
            </a:r>
            <a:r>
              <a:rPr lang="en-US" altLang="zh-CN" b="0" i="0" dirty="0" err="1">
                <a:solidFill>
                  <a:srgbClr val="0D0D0D"/>
                </a:solidFill>
                <a:effectLst/>
                <a:highlight>
                  <a:srgbClr val="FFFFFF"/>
                </a:highlight>
                <a:latin typeface="Söhne"/>
              </a:rPr>
              <a:t>probodies</a:t>
            </a:r>
            <a:r>
              <a:rPr lang="zh-CN" altLang="en-US" b="0" i="0" dirty="0">
                <a:solidFill>
                  <a:srgbClr val="0D0D0D"/>
                </a:solidFill>
                <a:effectLst/>
                <a:highlight>
                  <a:srgbClr val="FFFFFF"/>
                </a:highlight>
                <a:latin typeface="Söhne"/>
              </a:rPr>
              <a:t>）的新型</a:t>
            </a:r>
            <a:r>
              <a:rPr lang="en-US" altLang="zh-CN" b="0" i="0" dirty="0">
                <a:solidFill>
                  <a:srgbClr val="0D0D0D"/>
                </a:solidFill>
                <a:effectLst/>
                <a:highlight>
                  <a:srgbClr val="FFFFFF"/>
                </a:highlight>
                <a:latin typeface="Söhne"/>
              </a:rPr>
              <a:t>ADC</a:t>
            </a:r>
            <a:r>
              <a:rPr lang="zh-CN" altLang="en-US" b="0" i="0" dirty="0">
                <a:solidFill>
                  <a:srgbClr val="0D0D0D"/>
                </a:solidFill>
                <a:effectLst/>
                <a:highlight>
                  <a:srgbClr val="FFFFFF"/>
                </a:highlight>
                <a:latin typeface="Söhne"/>
              </a:rPr>
              <a:t>设计。这种设计概念受到小分子前药配方的启发，其中药物的药理非活性形式被给药，然后在循环系统或某些器官中代谢为其活性形式，从而提高体内稳定性和</a:t>
            </a:r>
            <a:r>
              <a:rPr lang="en-US" altLang="zh-CN" b="0" i="0" dirty="0">
                <a:solidFill>
                  <a:srgbClr val="0D0D0D"/>
                </a:solidFill>
                <a:effectLst/>
                <a:highlight>
                  <a:srgbClr val="FFFFFF"/>
                </a:highlight>
                <a:latin typeface="Söhne"/>
              </a:rPr>
              <a:t>/</a:t>
            </a:r>
            <a:r>
              <a:rPr lang="zh-CN" altLang="en-US" b="0" i="0" dirty="0">
                <a:solidFill>
                  <a:srgbClr val="0D0D0D"/>
                </a:solidFill>
                <a:effectLst/>
                <a:highlight>
                  <a:srgbClr val="FFFFFF"/>
                </a:highlight>
                <a:latin typeface="Söhne"/>
              </a:rPr>
              <a:t>或特异性。</a:t>
            </a:r>
            <a:r>
              <a:rPr lang="en-US" altLang="zh-CN" b="0" i="0" dirty="0" err="1">
                <a:solidFill>
                  <a:srgbClr val="0D0D0D"/>
                </a:solidFill>
                <a:effectLst/>
                <a:highlight>
                  <a:srgbClr val="FFFFFF"/>
                </a:highlight>
                <a:latin typeface="Söhne"/>
              </a:rPr>
              <a:t>Probodies</a:t>
            </a:r>
            <a:r>
              <a:rPr lang="zh-CN" altLang="en-US" b="0" i="0" dirty="0">
                <a:solidFill>
                  <a:srgbClr val="0D0D0D"/>
                </a:solidFill>
                <a:effectLst/>
                <a:highlight>
                  <a:srgbClr val="FFFFFF"/>
                </a:highlight>
                <a:latin typeface="Söhne"/>
              </a:rPr>
              <a:t>是</a:t>
            </a:r>
            <a:r>
              <a:rPr lang="en-US" altLang="zh-CN" b="0" i="0" dirty="0">
                <a:solidFill>
                  <a:srgbClr val="0D0D0D"/>
                </a:solidFill>
                <a:effectLst/>
                <a:highlight>
                  <a:srgbClr val="FFFFFF"/>
                </a:highlight>
                <a:latin typeface="Söhne"/>
              </a:rPr>
              <a:t>IgG</a:t>
            </a:r>
            <a:r>
              <a:rPr lang="zh-CN" altLang="en-US" b="0" i="0" dirty="0">
                <a:solidFill>
                  <a:srgbClr val="0D0D0D"/>
                </a:solidFill>
                <a:effectLst/>
                <a:highlight>
                  <a:srgbClr val="FFFFFF"/>
                </a:highlight>
                <a:latin typeface="Söhne"/>
              </a:rPr>
              <a:t>分子，可以通过可切割的间隔物与</a:t>
            </a:r>
            <a:r>
              <a:rPr lang="en-US" altLang="zh-CN" b="0" i="0" dirty="0">
                <a:solidFill>
                  <a:srgbClr val="0D0D0D"/>
                </a:solidFill>
                <a:effectLst/>
                <a:highlight>
                  <a:srgbClr val="FFFFFF"/>
                </a:highlight>
                <a:latin typeface="Söhne"/>
              </a:rPr>
              <a:t>N</a:t>
            </a:r>
            <a:r>
              <a:rPr lang="zh-CN" altLang="en-US" b="0" i="0" dirty="0">
                <a:solidFill>
                  <a:srgbClr val="0D0D0D"/>
                </a:solidFill>
                <a:effectLst/>
                <a:highlight>
                  <a:srgbClr val="FFFFFF"/>
                </a:highlight>
                <a:latin typeface="Söhne"/>
              </a:rPr>
              <a:t>端融合自遮蔽基团，或者设计具有依赖于</a:t>
            </a:r>
            <a:r>
              <a:rPr lang="en-US" altLang="zh-CN" b="0" i="0" dirty="0">
                <a:solidFill>
                  <a:srgbClr val="0D0D0D"/>
                </a:solidFill>
                <a:effectLst/>
                <a:highlight>
                  <a:srgbClr val="FFFFFF"/>
                </a:highlight>
                <a:latin typeface="Söhne"/>
              </a:rPr>
              <a:t>pH</a:t>
            </a:r>
            <a:r>
              <a:rPr lang="zh-CN" altLang="en-US" b="0" i="0" dirty="0">
                <a:solidFill>
                  <a:srgbClr val="0D0D0D"/>
                </a:solidFill>
                <a:effectLst/>
                <a:highlight>
                  <a:srgbClr val="FFFFFF"/>
                </a:highlight>
                <a:latin typeface="Söhne"/>
              </a:rPr>
              <a:t>的构象变化的抗原结合位点，从而降低</a:t>
            </a:r>
            <a:r>
              <a:rPr lang="en-US" altLang="zh-CN" b="0" i="0" dirty="0">
                <a:solidFill>
                  <a:srgbClr val="0D0D0D"/>
                </a:solidFill>
                <a:effectLst/>
                <a:highlight>
                  <a:srgbClr val="FFFFFF"/>
                </a:highlight>
                <a:latin typeface="Söhne"/>
              </a:rPr>
              <a:t>IgG</a:t>
            </a:r>
            <a:r>
              <a:rPr lang="zh-CN" altLang="en-US" b="0" i="0" dirty="0">
                <a:solidFill>
                  <a:srgbClr val="0D0D0D"/>
                </a:solidFill>
                <a:effectLst/>
                <a:highlight>
                  <a:srgbClr val="FFFFFF"/>
                </a:highlight>
                <a:latin typeface="Söhne"/>
              </a:rPr>
              <a:t>的靶标结合亲和力。一旦到达肿瘤微环境（</a:t>
            </a:r>
            <a:r>
              <a:rPr lang="en-US" altLang="zh-CN" b="0" i="0" dirty="0">
                <a:solidFill>
                  <a:srgbClr val="0D0D0D"/>
                </a:solidFill>
                <a:effectLst/>
                <a:highlight>
                  <a:srgbClr val="FFFFFF"/>
                </a:highlight>
                <a:latin typeface="Söhne"/>
              </a:rPr>
              <a:t>TME</a:t>
            </a:r>
            <a:r>
              <a:rPr lang="zh-CN" altLang="en-US" b="0" i="0" dirty="0">
                <a:solidFill>
                  <a:srgbClr val="0D0D0D"/>
                </a:solidFill>
                <a:effectLst/>
                <a:highlight>
                  <a:srgbClr val="FFFFFF"/>
                </a:highlight>
                <a:latin typeface="Söhne"/>
              </a:rPr>
              <a:t>），掩蔽基团会被去除或者抗原结合位点会在对某些肿瘤相关因子（如蛋白酶的丰度和酸性条件）的响应中发生构象变化，导致抗体的局部恢复到原始的靶标结合亲和力并释放药物。</a:t>
            </a:r>
            <a:endParaRPr lang="en-US" altLang="zh-CN" b="0" i="0" dirty="0">
              <a:solidFill>
                <a:srgbClr val="0D0D0D"/>
              </a:solidFill>
              <a:effectLst/>
              <a:highlight>
                <a:srgbClr val="FFFFFF"/>
              </a:highlight>
              <a:latin typeface="Söhne"/>
            </a:endParaRPr>
          </a:p>
          <a:p>
            <a:r>
              <a:rPr lang="zh-CN" altLang="en-US" b="0" i="0" dirty="0">
                <a:solidFill>
                  <a:srgbClr val="0D0D0D"/>
                </a:solidFill>
                <a:effectLst/>
                <a:highlight>
                  <a:srgbClr val="FFFFFF"/>
                </a:highlight>
                <a:latin typeface="Söhne"/>
              </a:rPr>
              <a:t>这里就衍生出两类，基于肿瘤微环境的特殊性质所设计的条件激活型的</a:t>
            </a:r>
            <a:r>
              <a:rPr lang="en-US" altLang="zh-CN" b="0" i="0" dirty="0">
                <a:solidFill>
                  <a:srgbClr val="0D0D0D"/>
                </a:solidFill>
                <a:effectLst/>
                <a:highlight>
                  <a:srgbClr val="FFFFFF"/>
                </a:highlight>
                <a:latin typeface="Söhne"/>
              </a:rPr>
              <a:t>PDC</a:t>
            </a:r>
            <a:r>
              <a:rPr lang="zh-CN" altLang="en-US" b="0" i="0" dirty="0">
                <a:solidFill>
                  <a:srgbClr val="0D0D0D"/>
                </a:solidFill>
                <a:effectLst/>
                <a:highlight>
                  <a:srgbClr val="FFFFFF"/>
                </a:highlight>
                <a:latin typeface="Söhne"/>
              </a:rPr>
              <a:t>，也就是依靠蛋白酶切割以及</a:t>
            </a:r>
            <a:r>
              <a:rPr lang="en-US" altLang="zh-CN" b="0" i="0" dirty="0">
                <a:solidFill>
                  <a:srgbClr val="0D0D0D"/>
                </a:solidFill>
                <a:effectLst/>
                <a:highlight>
                  <a:srgbClr val="FFFFFF"/>
                </a:highlight>
                <a:latin typeface="Söhne"/>
              </a:rPr>
              <a:t>pH</a:t>
            </a:r>
            <a:r>
              <a:rPr lang="zh-CN" altLang="en-US" b="0" i="0" dirty="0">
                <a:solidFill>
                  <a:srgbClr val="0D0D0D"/>
                </a:solidFill>
                <a:effectLst/>
                <a:highlight>
                  <a:srgbClr val="FFFFFF"/>
                </a:highlight>
                <a:latin typeface="Söhne"/>
              </a:rPr>
              <a:t>环境诱导的切割方式。</a:t>
            </a:r>
            <a:endParaRPr lang="en-US" altLang="zh-CN" b="0" i="0" dirty="0">
              <a:solidFill>
                <a:srgbClr val="0D0D0D"/>
              </a:solidFill>
              <a:effectLst/>
              <a:highlight>
                <a:srgbClr val="FFFFFF"/>
              </a:highlight>
              <a:latin typeface="Söhne"/>
            </a:endParaRPr>
          </a:p>
          <a:p>
            <a:endParaRPr lang="en-US" altLang="zh-CN" b="0" i="0" dirty="0">
              <a:solidFill>
                <a:srgbClr val="0D0D0D"/>
              </a:solidFill>
              <a:effectLst/>
              <a:highlight>
                <a:srgbClr val="FFFFFF"/>
              </a:highlight>
              <a:latin typeface="Söhne"/>
            </a:endParaRPr>
          </a:p>
          <a:p>
            <a:r>
              <a:rPr lang="zh-CN" altLang="en-US" b="0" i="0" dirty="0">
                <a:solidFill>
                  <a:srgbClr val="0D0D0D"/>
                </a:solidFill>
                <a:effectLst/>
                <a:highlight>
                  <a:srgbClr val="FFFFFF"/>
                </a:highlight>
                <a:latin typeface="Söhne"/>
              </a:rPr>
              <a:t>在蛋白酶敏感性</a:t>
            </a:r>
            <a:r>
              <a:rPr lang="en-US" altLang="zh-CN" b="0" i="0" dirty="0">
                <a:solidFill>
                  <a:srgbClr val="0D0D0D"/>
                </a:solidFill>
                <a:effectLst/>
                <a:highlight>
                  <a:srgbClr val="FFFFFF"/>
                </a:highlight>
                <a:latin typeface="Söhne"/>
              </a:rPr>
              <a:t>ADC</a:t>
            </a:r>
            <a:r>
              <a:rPr lang="zh-CN" altLang="en-US" b="0" i="0" dirty="0">
                <a:solidFill>
                  <a:srgbClr val="0D0D0D"/>
                </a:solidFill>
                <a:effectLst/>
                <a:highlight>
                  <a:srgbClr val="FFFFFF"/>
                </a:highlight>
                <a:latin typeface="Söhne"/>
              </a:rPr>
              <a:t>方面，研究人员发现了一个对多种蛋白酶敏感的可切割肽序列，这些蛋白酶在非恶性组织中活性较低，但在多种人类癌症的肿瘤微环境中有上调表达。此外，另一种设计是将基质金属蛋白酶（</a:t>
            </a:r>
            <a:r>
              <a:rPr lang="en-US" altLang="zh-CN" b="0" i="0" dirty="0">
                <a:solidFill>
                  <a:srgbClr val="0D0D0D"/>
                </a:solidFill>
                <a:effectLst/>
                <a:highlight>
                  <a:srgbClr val="FFFFFF"/>
                </a:highlight>
                <a:latin typeface="Söhne"/>
              </a:rPr>
              <a:t>MMP</a:t>
            </a:r>
            <a:r>
              <a:rPr lang="zh-CN" altLang="en-US" b="0" i="0" dirty="0">
                <a:solidFill>
                  <a:srgbClr val="0D0D0D"/>
                </a:solidFill>
                <a:effectLst/>
                <a:highlight>
                  <a:srgbClr val="FFFFFF"/>
                </a:highlight>
                <a:latin typeface="Söhne"/>
              </a:rPr>
              <a:t>）可切割肽序列与抗体的轻链和重链的</a:t>
            </a:r>
            <a:r>
              <a:rPr lang="en-US" altLang="zh-CN" b="0" i="0" dirty="0">
                <a:solidFill>
                  <a:srgbClr val="0D0D0D"/>
                </a:solidFill>
                <a:effectLst/>
                <a:highlight>
                  <a:srgbClr val="FFFFFF"/>
                </a:highlight>
                <a:latin typeface="Söhne"/>
              </a:rPr>
              <a:t>N</a:t>
            </a:r>
            <a:r>
              <a:rPr lang="zh-CN" altLang="en-US" b="0" i="0" dirty="0">
                <a:solidFill>
                  <a:srgbClr val="0D0D0D"/>
                </a:solidFill>
                <a:effectLst/>
                <a:highlight>
                  <a:srgbClr val="FFFFFF"/>
                </a:highlight>
                <a:latin typeface="Söhne"/>
              </a:rPr>
              <a:t>端融合在一起，从而立体地抑制了抗体与靶标的结合。而肿瘤微环境中的</a:t>
            </a:r>
            <a:r>
              <a:rPr lang="en-US" altLang="zh-CN" b="0" i="0" dirty="0">
                <a:solidFill>
                  <a:srgbClr val="0D0D0D"/>
                </a:solidFill>
                <a:effectLst/>
                <a:highlight>
                  <a:srgbClr val="FFFFFF"/>
                </a:highlight>
                <a:latin typeface="Söhne"/>
              </a:rPr>
              <a:t>MMP</a:t>
            </a:r>
            <a:r>
              <a:rPr lang="zh-CN" altLang="en-US" b="0" i="0" dirty="0">
                <a:solidFill>
                  <a:srgbClr val="0D0D0D"/>
                </a:solidFill>
                <a:effectLst/>
                <a:highlight>
                  <a:srgbClr val="FFFFFF"/>
                </a:highlight>
                <a:latin typeface="Söhne"/>
              </a:rPr>
              <a:t>可产生切割作用。</a:t>
            </a:r>
            <a:endParaRPr lang="en-US" altLang="zh-CN" b="0" i="0" dirty="0">
              <a:solidFill>
                <a:srgbClr val="0D0D0D"/>
              </a:solidFill>
              <a:effectLst/>
              <a:highlight>
                <a:srgbClr val="FFFFFF"/>
              </a:highlight>
              <a:latin typeface="Söhne"/>
            </a:endParaRPr>
          </a:p>
          <a:p>
            <a:endParaRPr lang="en-US" altLang="zh-CN" b="0" i="0" dirty="0">
              <a:solidFill>
                <a:srgbClr val="0D0D0D"/>
              </a:solidFill>
              <a:effectLst/>
              <a:highlight>
                <a:srgbClr val="FFFFFF"/>
              </a:highlight>
              <a:latin typeface="Söhne"/>
            </a:endParaRPr>
          </a:p>
          <a:p>
            <a:r>
              <a:rPr lang="zh-CN" altLang="en-US" b="0" i="0" dirty="0">
                <a:solidFill>
                  <a:srgbClr val="0D0D0D"/>
                </a:solidFill>
                <a:effectLst/>
                <a:highlight>
                  <a:srgbClr val="FFFFFF"/>
                </a:highlight>
                <a:latin typeface="Söhne"/>
              </a:rPr>
              <a:t>另一方面，由于肿瘤微环境（</a:t>
            </a:r>
            <a:r>
              <a:rPr lang="en-US" altLang="zh-CN" b="0" i="0" dirty="0">
                <a:solidFill>
                  <a:srgbClr val="0D0D0D"/>
                </a:solidFill>
                <a:effectLst/>
                <a:highlight>
                  <a:srgbClr val="FFFFFF"/>
                </a:highlight>
                <a:latin typeface="Söhne"/>
              </a:rPr>
              <a:t>TME</a:t>
            </a:r>
            <a:r>
              <a:rPr lang="zh-CN" altLang="en-US" b="0" i="0" dirty="0">
                <a:solidFill>
                  <a:srgbClr val="0D0D0D"/>
                </a:solidFill>
                <a:effectLst/>
                <a:highlight>
                  <a:srgbClr val="FFFFFF"/>
                </a:highlight>
                <a:latin typeface="Söhne"/>
              </a:rPr>
              <a:t>）的酸性通常比大多数非恶性组织稍微酸一些（</a:t>
            </a:r>
            <a:r>
              <a:rPr lang="en-US" altLang="zh-CN" b="0" i="0" dirty="0">
                <a:solidFill>
                  <a:srgbClr val="0D0D0D"/>
                </a:solidFill>
                <a:effectLst/>
                <a:highlight>
                  <a:srgbClr val="FFFFFF"/>
                </a:highlight>
                <a:latin typeface="Söhne"/>
              </a:rPr>
              <a:t>pH 6.0–6.8</a:t>
            </a:r>
            <a:r>
              <a:rPr lang="zh-CN" altLang="en-US" b="0" i="0" dirty="0">
                <a:solidFill>
                  <a:srgbClr val="0D0D0D"/>
                </a:solidFill>
                <a:effectLst/>
                <a:highlight>
                  <a:srgbClr val="FFFFFF"/>
                </a:highlight>
                <a:latin typeface="Söhne"/>
              </a:rPr>
              <a:t>对比</a:t>
            </a:r>
            <a:r>
              <a:rPr lang="en-US" altLang="zh-CN" b="0" i="0" dirty="0">
                <a:solidFill>
                  <a:srgbClr val="0D0D0D"/>
                </a:solidFill>
                <a:effectLst/>
                <a:highlight>
                  <a:srgbClr val="FFFFFF"/>
                </a:highlight>
                <a:latin typeface="Söhne"/>
              </a:rPr>
              <a:t>pH 7.3–7.4</a:t>
            </a:r>
            <a:r>
              <a:rPr lang="zh-CN" altLang="en-US" b="0" i="0" dirty="0">
                <a:solidFill>
                  <a:srgbClr val="0D0D0D"/>
                </a:solidFill>
                <a:effectLst/>
                <a:highlight>
                  <a:srgbClr val="FFFFFF"/>
                </a:highlight>
                <a:latin typeface="Söhne"/>
              </a:rPr>
              <a:t>）。这种</a:t>
            </a:r>
            <a:r>
              <a:rPr lang="en-US" altLang="zh-CN" b="0" i="0" dirty="0">
                <a:solidFill>
                  <a:srgbClr val="0D0D0D"/>
                </a:solidFill>
                <a:effectLst/>
                <a:highlight>
                  <a:srgbClr val="FFFFFF"/>
                </a:highlight>
                <a:latin typeface="Söhne"/>
              </a:rPr>
              <a:t>pH</a:t>
            </a:r>
            <a:r>
              <a:rPr lang="zh-CN" altLang="en-US" b="0" i="0" dirty="0">
                <a:solidFill>
                  <a:srgbClr val="0D0D0D"/>
                </a:solidFill>
                <a:effectLst/>
                <a:highlight>
                  <a:srgbClr val="FFFFFF"/>
                </a:highlight>
                <a:latin typeface="Söhne"/>
              </a:rPr>
              <a:t>差异可以用来实现</a:t>
            </a:r>
            <a:r>
              <a:rPr lang="en-US" altLang="zh-CN" b="0" i="0" dirty="0">
                <a:solidFill>
                  <a:srgbClr val="0D0D0D"/>
                </a:solidFill>
                <a:effectLst/>
                <a:highlight>
                  <a:srgbClr val="FFFFFF"/>
                </a:highlight>
                <a:latin typeface="Söhne"/>
              </a:rPr>
              <a:t>ADCs</a:t>
            </a:r>
            <a:r>
              <a:rPr lang="zh-CN" altLang="en-US" b="0" i="0" dirty="0">
                <a:solidFill>
                  <a:srgbClr val="0D0D0D"/>
                </a:solidFill>
                <a:effectLst/>
                <a:highlight>
                  <a:srgbClr val="FFFFFF"/>
                </a:highlight>
                <a:latin typeface="Söhne"/>
              </a:rPr>
              <a:t>的条件激活，因为抗原结合位点会发生可逆的构象变化。</a:t>
            </a:r>
            <a:r>
              <a:rPr lang="zh-CN" altLang="en-US" dirty="0">
                <a:effectLst/>
              </a:rPr>
              <a:t>将弱碱性组氨酸残基纳入抗体的结合区域是一种常见的方法，可以赋予抗体 </a:t>
            </a:r>
            <a:r>
              <a:rPr lang="en-US" altLang="zh-CN" dirty="0">
                <a:effectLst/>
              </a:rPr>
              <a:t>pH </a:t>
            </a:r>
            <a:r>
              <a:rPr lang="zh-CN" altLang="en-US" dirty="0">
                <a:effectLst/>
              </a:rPr>
              <a:t>依赖性激活能力。</a:t>
            </a:r>
          </a:p>
          <a:p>
            <a:r>
              <a:rPr lang="zh-CN" altLang="en-US" b="0" i="0" dirty="0">
                <a:solidFill>
                  <a:srgbClr val="000000"/>
                </a:solidFill>
                <a:effectLst/>
                <a:highlight>
                  <a:srgbClr val="FFFFFF"/>
                </a:highlight>
                <a:latin typeface="Söhne"/>
              </a:rPr>
              <a:t/>
            </a:r>
            <a:br>
              <a:rPr lang="zh-CN" altLang="en-US" b="0" i="0" dirty="0">
                <a:solidFill>
                  <a:srgbClr val="000000"/>
                </a:solidFill>
                <a:effectLst/>
                <a:highlight>
                  <a:srgbClr val="FFFFFF"/>
                </a:highlight>
                <a:latin typeface="Söhne"/>
              </a:rPr>
            </a:br>
            <a:endParaRPr lang="en-US" altLang="zh-CN" b="0" i="0" dirty="0">
              <a:solidFill>
                <a:srgbClr val="0D0D0D"/>
              </a:solidFill>
              <a:effectLst/>
              <a:highlight>
                <a:srgbClr val="FFFFFF"/>
              </a:highlight>
              <a:latin typeface="Söhne"/>
            </a:endParaRPr>
          </a:p>
          <a:p>
            <a:r>
              <a:rPr lang="en-US" altLang="zh-CN" b="0" i="0" dirty="0">
                <a:solidFill>
                  <a:srgbClr val="0D0D0D"/>
                </a:solidFill>
                <a:effectLst/>
                <a:highlight>
                  <a:srgbClr val="FFFFFF"/>
                </a:highlight>
                <a:latin typeface="Söhne"/>
              </a:rPr>
              <a:t>PDC</a:t>
            </a:r>
            <a:r>
              <a:rPr lang="zh-CN" altLang="en-US" b="0" i="0" dirty="0">
                <a:solidFill>
                  <a:srgbClr val="0D0D0D"/>
                </a:solidFill>
                <a:effectLst/>
                <a:highlight>
                  <a:srgbClr val="FFFFFF"/>
                </a:highlight>
                <a:latin typeface="Söhne"/>
              </a:rPr>
              <a:t>可以利用肿瘤微环境的特性，将一些无法靶向的抗原转化成可能的靶点。</a:t>
            </a:r>
            <a:endParaRPr lang="en-US" dirty="0"/>
          </a:p>
        </p:txBody>
      </p:sp>
      <p:sp>
        <p:nvSpPr>
          <p:cNvPr id="4" name="Slide Number Placeholder 3"/>
          <p:cNvSpPr>
            <a:spLocks noGrp="1"/>
          </p:cNvSpPr>
          <p:nvPr>
            <p:ph type="sldNum" sz="quarter" idx="5"/>
          </p:nvPr>
        </p:nvSpPr>
        <p:spPr/>
        <p:txBody>
          <a:bodyPr/>
          <a:lstStyle/>
          <a:p>
            <a:fld id="{398884E0-5ADE-46B2-B509-939666AC20DF}" type="slidenum">
              <a:rPr lang="en-US" smtClean="0"/>
              <a:pPr/>
              <a:t>10</a:t>
            </a:fld>
            <a:endParaRPr lang="en-US"/>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ltLang="zh-CN" b="0" i="0" dirty="0">
                <a:effectLst/>
                <a:highlight>
                  <a:srgbClr val="FFFFFF"/>
                </a:highlight>
                <a:latin typeface="system-ui"/>
              </a:rPr>
              <a:t>ISAC</a:t>
            </a:r>
            <a:r>
              <a:rPr lang="zh-CN" altLang="en-US" b="0" i="0" dirty="0">
                <a:effectLst/>
                <a:highlight>
                  <a:srgbClr val="FFFFFF"/>
                </a:highlight>
                <a:latin typeface="system-ui"/>
              </a:rPr>
              <a:t>通过激活免疫系统来增强针对肿瘤的免疫反应。与携带细胞毒性有效载荷的传统</a:t>
            </a:r>
            <a:r>
              <a:rPr lang="en-US" altLang="zh-CN" b="0" i="0" dirty="0">
                <a:effectLst/>
                <a:highlight>
                  <a:srgbClr val="FFFFFF"/>
                </a:highlight>
                <a:latin typeface="system-ui"/>
              </a:rPr>
              <a:t>ADC</a:t>
            </a:r>
            <a:r>
              <a:rPr lang="zh-CN" altLang="en-US" b="0" i="0" dirty="0">
                <a:effectLst/>
                <a:highlight>
                  <a:srgbClr val="FFFFFF"/>
                </a:highlight>
                <a:latin typeface="system-ui"/>
              </a:rPr>
              <a:t>相比，</a:t>
            </a:r>
            <a:endParaRPr lang="en-US" altLang="zh-CN" b="0" i="0" dirty="0">
              <a:effectLst/>
              <a:highlight>
                <a:srgbClr val="FFFFFF"/>
              </a:highlight>
              <a:latin typeface="system-ui"/>
            </a:endParaRPr>
          </a:p>
          <a:p>
            <a:r>
              <a:rPr lang="en-US" altLang="zh-CN" b="0" i="0" dirty="0">
                <a:effectLst/>
                <a:highlight>
                  <a:srgbClr val="FFFFFF"/>
                </a:highlight>
                <a:latin typeface="system-ui"/>
              </a:rPr>
              <a:t>ISAC</a:t>
            </a:r>
            <a:r>
              <a:rPr lang="zh-CN" altLang="en-US" b="0" i="0" dirty="0">
                <a:effectLst/>
                <a:highlight>
                  <a:srgbClr val="FFFFFF"/>
                </a:highlight>
                <a:latin typeface="system-ui"/>
              </a:rPr>
              <a:t>具有以下潜在优势：</a:t>
            </a:r>
            <a:endParaRPr lang="en-US" altLang="zh-CN" b="0" i="0" dirty="0">
              <a:effectLst/>
              <a:highlight>
                <a:srgbClr val="FFFFFF"/>
              </a:highlight>
              <a:latin typeface="system-ui"/>
            </a:endParaRPr>
          </a:p>
          <a:p>
            <a:r>
              <a:rPr lang="en-US" altLang="zh-CN" b="1" i="0" dirty="0">
                <a:effectLst/>
                <a:highlight>
                  <a:srgbClr val="FFFFFF"/>
                </a:highlight>
                <a:latin typeface="system-ui"/>
              </a:rPr>
              <a:t>1</a:t>
            </a:r>
            <a:r>
              <a:rPr lang="zh-CN" altLang="en-US" b="1" i="0" dirty="0">
                <a:effectLst/>
                <a:highlight>
                  <a:srgbClr val="FFFFFF"/>
                </a:highlight>
                <a:latin typeface="system-ui"/>
              </a:rPr>
              <a:t>）</a:t>
            </a:r>
            <a:r>
              <a:rPr lang="en-US" altLang="zh-CN" b="0" i="0" dirty="0">
                <a:effectLst/>
                <a:highlight>
                  <a:srgbClr val="FFFFFF"/>
                </a:highlight>
                <a:latin typeface="system-ui"/>
              </a:rPr>
              <a:t>ISAC</a:t>
            </a:r>
            <a:r>
              <a:rPr lang="zh-CN" altLang="en-US" b="0" i="0" dirty="0">
                <a:effectLst/>
                <a:highlight>
                  <a:srgbClr val="FFFFFF"/>
                </a:highlight>
                <a:latin typeface="system-ui"/>
              </a:rPr>
              <a:t>介导的抗肿瘤反应能够针对多种与肿瘤相关的损伤相关分子模式（</a:t>
            </a:r>
            <a:r>
              <a:rPr lang="en-US" altLang="zh-CN" b="0" i="0" dirty="0">
                <a:effectLst/>
                <a:highlight>
                  <a:srgbClr val="FFFFFF"/>
                </a:highlight>
                <a:latin typeface="system-ui"/>
              </a:rPr>
              <a:t>DAMPs</a:t>
            </a:r>
            <a:r>
              <a:rPr lang="zh-CN" altLang="en-US" b="0" i="0" dirty="0">
                <a:effectLst/>
                <a:highlight>
                  <a:srgbClr val="FFFFFF"/>
                </a:highlight>
                <a:latin typeface="system-ui"/>
              </a:rPr>
              <a:t>）；</a:t>
            </a:r>
            <a:endParaRPr lang="en-US" altLang="zh-CN" b="0" i="0" dirty="0">
              <a:effectLst/>
              <a:highlight>
                <a:srgbClr val="FFFFFF"/>
              </a:highlight>
              <a:latin typeface="system-ui"/>
            </a:endParaRPr>
          </a:p>
          <a:p>
            <a:r>
              <a:rPr lang="en-US" altLang="zh-CN" b="1" i="0" dirty="0">
                <a:effectLst/>
                <a:highlight>
                  <a:srgbClr val="FFFFFF"/>
                </a:highlight>
                <a:latin typeface="system-ui"/>
              </a:rPr>
              <a:t>2</a:t>
            </a:r>
            <a:r>
              <a:rPr lang="zh-CN" altLang="en-US" b="1" i="0" dirty="0">
                <a:effectLst/>
                <a:highlight>
                  <a:srgbClr val="FFFFFF"/>
                </a:highlight>
                <a:latin typeface="system-ui"/>
              </a:rPr>
              <a:t>）</a:t>
            </a:r>
            <a:r>
              <a:rPr lang="en-US" altLang="zh-CN" b="0" i="0" dirty="0">
                <a:effectLst/>
                <a:highlight>
                  <a:srgbClr val="FFFFFF"/>
                </a:highlight>
                <a:latin typeface="system-ui"/>
              </a:rPr>
              <a:t>ISAC</a:t>
            </a:r>
            <a:r>
              <a:rPr lang="zh-CN" altLang="en-US" b="0" i="0" dirty="0">
                <a:effectLst/>
                <a:highlight>
                  <a:srgbClr val="FFFFFF"/>
                </a:highlight>
                <a:latin typeface="system-ui"/>
              </a:rPr>
              <a:t>介导的免疫刺激不仅能激活抗原呈递细胞，还可能激活其他肿瘤浸润免疫细胞，如</a:t>
            </a:r>
            <a:r>
              <a:rPr lang="en-US" altLang="zh-CN" b="0" i="0" dirty="0">
                <a:effectLst/>
                <a:highlight>
                  <a:srgbClr val="FFFFFF"/>
                </a:highlight>
                <a:latin typeface="system-ui"/>
              </a:rPr>
              <a:t>T</a:t>
            </a:r>
            <a:r>
              <a:rPr lang="zh-CN" altLang="en-US" b="0" i="0" dirty="0">
                <a:effectLst/>
                <a:highlight>
                  <a:srgbClr val="FFFFFF"/>
                </a:highlight>
                <a:latin typeface="system-ui"/>
              </a:rPr>
              <a:t>细胞；</a:t>
            </a:r>
            <a:endParaRPr lang="en-US" altLang="zh-CN" b="0" i="0" dirty="0">
              <a:effectLst/>
              <a:highlight>
                <a:srgbClr val="FFFFFF"/>
              </a:highlight>
              <a:latin typeface="system-ui"/>
            </a:endParaRPr>
          </a:p>
          <a:p>
            <a:r>
              <a:rPr lang="en-US" altLang="zh-CN" b="1" i="0" dirty="0">
                <a:effectLst/>
                <a:highlight>
                  <a:srgbClr val="FFFFFF"/>
                </a:highlight>
                <a:latin typeface="system-ui"/>
              </a:rPr>
              <a:t>3</a:t>
            </a:r>
            <a:r>
              <a:rPr lang="zh-CN" altLang="en-US" b="1" i="0" dirty="0">
                <a:effectLst/>
                <a:highlight>
                  <a:srgbClr val="FFFFFF"/>
                </a:highlight>
                <a:latin typeface="system-ui"/>
              </a:rPr>
              <a:t>）</a:t>
            </a:r>
            <a:r>
              <a:rPr lang="en-US" altLang="zh-CN" b="0" i="0" dirty="0">
                <a:effectLst/>
                <a:highlight>
                  <a:srgbClr val="FFFFFF"/>
                </a:highlight>
                <a:latin typeface="system-ui"/>
              </a:rPr>
              <a:t>ISAC</a:t>
            </a:r>
            <a:r>
              <a:rPr lang="zh-CN" altLang="en-US" b="0" i="0" dirty="0">
                <a:effectLst/>
                <a:highlight>
                  <a:srgbClr val="FFFFFF"/>
                </a:highlight>
                <a:latin typeface="system-ui"/>
              </a:rPr>
              <a:t>能够诱发贯穿整个细胞免疫反应的免疫记忆效应，从而提供持久的抗肿瘤效果，并减少复发风险。</a:t>
            </a:r>
            <a:endParaRPr lang="en-US" altLang="zh-CN" b="0" i="0" dirty="0">
              <a:effectLst/>
              <a:highlight>
                <a:srgbClr val="FFFFFF"/>
              </a:highlight>
              <a:latin typeface="system-ui"/>
            </a:endParaRPr>
          </a:p>
          <a:p>
            <a:r>
              <a:rPr lang="zh-CN" altLang="en-US" b="0" i="0" dirty="0">
                <a:solidFill>
                  <a:srgbClr val="0D0D0D"/>
                </a:solidFill>
                <a:effectLst/>
                <a:highlight>
                  <a:srgbClr val="FFFFFF"/>
                </a:highlight>
                <a:latin typeface="Söhne"/>
              </a:rPr>
              <a:t>在这个框架内，研究人员开发了各种激活 </a:t>
            </a:r>
            <a:r>
              <a:rPr lang="en-US" altLang="zh-CN" b="0" i="0" dirty="0">
                <a:solidFill>
                  <a:srgbClr val="0D0D0D"/>
                </a:solidFill>
                <a:effectLst/>
                <a:highlight>
                  <a:srgbClr val="FFFFFF"/>
                </a:highlight>
                <a:latin typeface="Söhne"/>
              </a:rPr>
              <a:t>TLR</a:t>
            </a:r>
            <a:r>
              <a:rPr lang="zh-CN" altLang="en-US" b="0" i="0" dirty="0">
                <a:solidFill>
                  <a:srgbClr val="0D0D0D"/>
                </a:solidFill>
                <a:effectLst/>
                <a:highlight>
                  <a:srgbClr val="FFFFFF"/>
                </a:highlight>
                <a:latin typeface="Söhne"/>
              </a:rPr>
              <a:t>和</a:t>
            </a:r>
            <a:r>
              <a:rPr lang="en-US" altLang="zh-CN" b="0" i="0" dirty="0">
                <a:solidFill>
                  <a:srgbClr val="0D0D0D"/>
                </a:solidFill>
                <a:effectLst/>
                <a:highlight>
                  <a:srgbClr val="FFFFFF"/>
                </a:highlight>
                <a:latin typeface="Söhne"/>
              </a:rPr>
              <a:t>STING</a:t>
            </a:r>
            <a:r>
              <a:rPr lang="zh-CN" altLang="en-US" b="0" i="0" dirty="0">
                <a:solidFill>
                  <a:srgbClr val="0D0D0D"/>
                </a:solidFill>
                <a:effectLst/>
                <a:highlight>
                  <a:srgbClr val="FFFFFF"/>
                </a:highlight>
                <a:latin typeface="Söhne"/>
              </a:rPr>
              <a:t>的激动剂。当这些关键介质被激活时，它们可以启动信号级联，导致细胞因子的产生，进而增强抗肿瘤免疫应答。尽管这些药物对传统化疗具有吸引力的替代选择，但全身给药可能会引发免疫系统的过度活化，导致严重的不良事件。因此，这类药物通常作为肿瘤内注射给药，以最小化全身毒性的风险。目前，</a:t>
            </a:r>
            <a:r>
              <a:rPr lang="en-US" altLang="zh-CN" b="0" i="0" dirty="0">
                <a:solidFill>
                  <a:srgbClr val="0D0D0D"/>
                </a:solidFill>
                <a:effectLst/>
                <a:highlight>
                  <a:srgbClr val="FFFFFF"/>
                </a:highlight>
                <a:latin typeface="Söhne"/>
              </a:rPr>
              <a:t>TLR</a:t>
            </a:r>
            <a:r>
              <a:rPr lang="zh-CN" altLang="en-US" b="0" i="0" dirty="0">
                <a:solidFill>
                  <a:srgbClr val="0D0D0D"/>
                </a:solidFill>
                <a:effectLst/>
                <a:highlight>
                  <a:srgbClr val="FFFFFF"/>
                </a:highlight>
                <a:latin typeface="Söhne"/>
              </a:rPr>
              <a:t>激动剂和</a:t>
            </a:r>
            <a:r>
              <a:rPr lang="en-US" altLang="zh-CN" b="0" i="0" dirty="0">
                <a:solidFill>
                  <a:srgbClr val="0D0D0D"/>
                </a:solidFill>
                <a:effectLst/>
                <a:highlight>
                  <a:srgbClr val="FFFFFF"/>
                </a:highlight>
                <a:latin typeface="Söhne"/>
              </a:rPr>
              <a:t>STING</a:t>
            </a:r>
            <a:r>
              <a:rPr lang="zh-CN" altLang="en-US" b="0" i="0" dirty="0">
                <a:solidFill>
                  <a:srgbClr val="0D0D0D"/>
                </a:solidFill>
                <a:effectLst/>
                <a:highlight>
                  <a:srgbClr val="FFFFFF"/>
                </a:highlight>
                <a:latin typeface="Söhne"/>
              </a:rPr>
              <a:t>激动剂均未获得临床批准，也体现了利用先天免疫进行癌症治疗是存在挑战的。</a:t>
            </a:r>
            <a:endParaRPr lang="en-US" dirty="0"/>
          </a:p>
        </p:txBody>
      </p:sp>
      <p:sp>
        <p:nvSpPr>
          <p:cNvPr id="4" name="Slide Number Placeholder 3"/>
          <p:cNvSpPr>
            <a:spLocks noGrp="1"/>
          </p:cNvSpPr>
          <p:nvPr>
            <p:ph type="sldNum" sz="quarter" idx="5"/>
          </p:nvPr>
        </p:nvSpPr>
        <p:spPr/>
        <p:txBody>
          <a:bodyPr/>
          <a:lstStyle/>
          <a:p>
            <a:fld id="{398884E0-5ADE-46B2-B509-939666AC20DF}" type="slidenum">
              <a:rPr lang="en-US" smtClean="0"/>
              <a:pPr/>
              <a:t>11</a:t>
            </a:fld>
            <a:endParaRPr lang="en-US"/>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ltLang="zh-CN" b="0" i="0" dirty="0">
                <a:solidFill>
                  <a:srgbClr val="0D0D0D"/>
                </a:solidFill>
                <a:effectLst/>
                <a:highlight>
                  <a:srgbClr val="FFFFFF"/>
                </a:highlight>
                <a:latin typeface="Söhne"/>
              </a:rPr>
              <a:t>DACs</a:t>
            </a:r>
            <a:r>
              <a:rPr lang="zh-CN" altLang="en-US" b="0" i="0" dirty="0">
                <a:solidFill>
                  <a:srgbClr val="0D0D0D"/>
                </a:solidFill>
                <a:effectLst/>
                <a:highlight>
                  <a:srgbClr val="FFFFFF"/>
                </a:highlight>
                <a:latin typeface="Söhne"/>
              </a:rPr>
              <a:t>（抗体药物结合物）是一种新型的靶向治疗，其携带的是蛋白降解靶向嵌合物（</a:t>
            </a:r>
            <a:r>
              <a:rPr lang="en-US" altLang="zh-CN" b="0" i="0" dirty="0">
                <a:solidFill>
                  <a:srgbClr val="0D0D0D"/>
                </a:solidFill>
                <a:effectLst/>
                <a:highlight>
                  <a:srgbClr val="FFFFFF"/>
                </a:highlight>
                <a:latin typeface="Söhne"/>
              </a:rPr>
              <a:t>PROTAC</a:t>
            </a:r>
            <a:r>
              <a:rPr lang="zh-CN" altLang="en-US" b="0" i="0" dirty="0">
                <a:solidFill>
                  <a:srgbClr val="0D0D0D"/>
                </a:solidFill>
                <a:effectLst/>
                <a:highlight>
                  <a:srgbClr val="FFFFFF"/>
                </a:highlight>
                <a:latin typeface="Söhne"/>
              </a:rPr>
              <a:t>），而不是传统的细胞毒药物负载。这种方法利用了</a:t>
            </a:r>
            <a:r>
              <a:rPr lang="en-US" altLang="zh-CN" b="0" i="0" dirty="0">
                <a:solidFill>
                  <a:srgbClr val="0D0D0D"/>
                </a:solidFill>
                <a:effectLst/>
                <a:highlight>
                  <a:srgbClr val="FFFFFF"/>
                </a:highlight>
                <a:latin typeface="Söhne"/>
              </a:rPr>
              <a:t>PROTAC</a:t>
            </a:r>
            <a:r>
              <a:rPr lang="zh-CN" altLang="en-US" b="0" i="0" dirty="0">
                <a:solidFill>
                  <a:srgbClr val="0D0D0D"/>
                </a:solidFill>
                <a:effectLst/>
                <a:highlight>
                  <a:srgbClr val="FFFFFF"/>
                </a:highlight>
                <a:latin typeface="Söhne"/>
              </a:rPr>
              <a:t>的技术。</a:t>
            </a:r>
            <a:r>
              <a:rPr lang="en-US" altLang="zh-CN" b="0" i="0" dirty="0">
                <a:solidFill>
                  <a:srgbClr val="0D0D0D"/>
                </a:solidFill>
                <a:effectLst/>
                <a:highlight>
                  <a:srgbClr val="FFFFFF"/>
                </a:highlight>
                <a:latin typeface="Söhne"/>
              </a:rPr>
              <a:t>PROTAC</a:t>
            </a:r>
            <a:r>
              <a:rPr lang="zh-CN" altLang="en-US" b="0" i="0" dirty="0">
                <a:solidFill>
                  <a:srgbClr val="0D0D0D"/>
                </a:solidFill>
                <a:effectLst/>
                <a:highlight>
                  <a:srgbClr val="FFFFFF"/>
                </a:highlight>
                <a:latin typeface="Söhne"/>
              </a:rPr>
              <a:t>是由两种配体通过连接剂相互连接而成的异双功能分子。一种配体针对</a:t>
            </a:r>
            <a:r>
              <a:rPr lang="en-US" altLang="zh-CN" b="0" i="0" dirty="0">
                <a:solidFill>
                  <a:srgbClr val="0D0D0D"/>
                </a:solidFill>
                <a:effectLst/>
                <a:highlight>
                  <a:srgbClr val="FFFFFF"/>
                </a:highlight>
                <a:latin typeface="Söhne"/>
              </a:rPr>
              <a:t>POI</a:t>
            </a:r>
            <a:r>
              <a:rPr lang="zh-CN" altLang="en-US" b="0" i="0" dirty="0">
                <a:solidFill>
                  <a:srgbClr val="0D0D0D"/>
                </a:solidFill>
                <a:effectLst/>
                <a:highlight>
                  <a:srgbClr val="FFFFFF"/>
                </a:highlight>
                <a:latin typeface="Söhne"/>
              </a:rPr>
              <a:t>，而另一种配体与</a:t>
            </a:r>
            <a:r>
              <a:rPr lang="en-US" altLang="zh-CN" b="0" i="0" dirty="0">
                <a:solidFill>
                  <a:srgbClr val="0D0D0D"/>
                </a:solidFill>
                <a:effectLst/>
                <a:highlight>
                  <a:srgbClr val="FFFFFF"/>
                </a:highlight>
                <a:latin typeface="Söhne"/>
              </a:rPr>
              <a:t>E3</a:t>
            </a:r>
            <a:r>
              <a:rPr lang="zh-CN" altLang="en-US" b="0" i="0" dirty="0">
                <a:solidFill>
                  <a:srgbClr val="0D0D0D"/>
                </a:solidFill>
                <a:effectLst/>
                <a:highlight>
                  <a:srgbClr val="FFFFFF"/>
                </a:highlight>
                <a:latin typeface="Söhne"/>
              </a:rPr>
              <a:t>泛素连接酶结合。这种分子设计使得</a:t>
            </a:r>
            <a:r>
              <a:rPr lang="en-US" altLang="zh-CN" b="0" i="0" dirty="0">
                <a:solidFill>
                  <a:srgbClr val="0D0D0D"/>
                </a:solidFill>
                <a:effectLst/>
                <a:highlight>
                  <a:srgbClr val="FFFFFF"/>
                </a:highlight>
                <a:latin typeface="Söhne"/>
              </a:rPr>
              <a:t>PROTAC</a:t>
            </a:r>
            <a:r>
              <a:rPr lang="zh-CN" altLang="en-US" b="0" i="0" dirty="0">
                <a:solidFill>
                  <a:srgbClr val="0D0D0D"/>
                </a:solidFill>
                <a:effectLst/>
                <a:highlight>
                  <a:srgbClr val="FFFFFF"/>
                </a:highlight>
                <a:latin typeface="Söhne"/>
              </a:rPr>
              <a:t>能够同时结合</a:t>
            </a:r>
            <a:r>
              <a:rPr lang="en-US" altLang="zh-CN" b="0" i="0" dirty="0">
                <a:solidFill>
                  <a:srgbClr val="0D0D0D"/>
                </a:solidFill>
                <a:effectLst/>
                <a:highlight>
                  <a:srgbClr val="FFFFFF"/>
                </a:highlight>
                <a:latin typeface="Söhne"/>
              </a:rPr>
              <a:t>POI</a:t>
            </a:r>
            <a:r>
              <a:rPr lang="zh-CN" altLang="en-US" b="0" i="0" dirty="0">
                <a:solidFill>
                  <a:srgbClr val="0D0D0D"/>
                </a:solidFill>
                <a:effectLst/>
                <a:highlight>
                  <a:srgbClr val="FFFFFF"/>
                </a:highlight>
                <a:latin typeface="Söhne"/>
              </a:rPr>
              <a:t>和</a:t>
            </a:r>
            <a:r>
              <a:rPr lang="en-US" altLang="zh-CN" b="0" i="0" dirty="0">
                <a:solidFill>
                  <a:srgbClr val="0D0D0D"/>
                </a:solidFill>
                <a:effectLst/>
                <a:highlight>
                  <a:srgbClr val="FFFFFF"/>
                </a:highlight>
                <a:latin typeface="Söhne"/>
              </a:rPr>
              <a:t>E3</a:t>
            </a:r>
            <a:r>
              <a:rPr lang="zh-CN" altLang="en-US" b="0" i="0" dirty="0">
                <a:solidFill>
                  <a:srgbClr val="0D0D0D"/>
                </a:solidFill>
                <a:effectLst/>
                <a:highlight>
                  <a:srgbClr val="FFFFFF"/>
                </a:highlight>
                <a:latin typeface="Söhne"/>
              </a:rPr>
              <a:t>连接酶，触发靶向泛素化，随后被蛋白酶体降解。 将</a:t>
            </a:r>
            <a:r>
              <a:rPr lang="en-US" altLang="zh-CN" b="0" i="0" dirty="0">
                <a:solidFill>
                  <a:srgbClr val="0D0D0D"/>
                </a:solidFill>
                <a:effectLst/>
                <a:highlight>
                  <a:srgbClr val="FFFFFF"/>
                </a:highlight>
                <a:latin typeface="Söhne"/>
              </a:rPr>
              <a:t>PROTAC</a:t>
            </a:r>
            <a:r>
              <a:rPr lang="zh-CN" altLang="en-US" b="0" i="0" dirty="0">
                <a:solidFill>
                  <a:srgbClr val="0D0D0D"/>
                </a:solidFill>
                <a:effectLst/>
                <a:highlight>
                  <a:srgbClr val="FFFFFF"/>
                </a:highlight>
                <a:latin typeface="Söhne"/>
              </a:rPr>
              <a:t>技术与</a:t>
            </a:r>
            <a:r>
              <a:rPr lang="en-US" altLang="zh-CN" b="0" i="0" dirty="0">
                <a:solidFill>
                  <a:srgbClr val="0D0D0D"/>
                </a:solidFill>
                <a:effectLst/>
                <a:highlight>
                  <a:srgbClr val="FFFFFF"/>
                </a:highlight>
                <a:latin typeface="Söhne"/>
              </a:rPr>
              <a:t>ADC</a:t>
            </a:r>
            <a:r>
              <a:rPr lang="zh-CN" altLang="en-US" b="0" i="0" dirty="0">
                <a:solidFill>
                  <a:srgbClr val="0D0D0D"/>
                </a:solidFill>
                <a:effectLst/>
                <a:highlight>
                  <a:srgbClr val="FFFFFF"/>
                </a:highlight>
                <a:latin typeface="Söhne"/>
              </a:rPr>
              <a:t>相结合的好处是，</a:t>
            </a:r>
            <a:r>
              <a:rPr lang="en-US" altLang="zh-CN" b="0" i="0" dirty="0">
                <a:solidFill>
                  <a:srgbClr val="0D0D0D"/>
                </a:solidFill>
                <a:effectLst/>
                <a:highlight>
                  <a:srgbClr val="FFFFFF"/>
                </a:highlight>
                <a:latin typeface="Söhne"/>
              </a:rPr>
              <a:t>PROTAC</a:t>
            </a:r>
            <a:r>
              <a:rPr lang="zh-CN" altLang="en-US" b="0" i="0" dirty="0">
                <a:solidFill>
                  <a:srgbClr val="0D0D0D"/>
                </a:solidFill>
                <a:effectLst/>
                <a:highlight>
                  <a:srgbClr val="FFFFFF"/>
                </a:highlight>
                <a:latin typeface="Söhne"/>
              </a:rPr>
              <a:t>对</a:t>
            </a:r>
            <a:r>
              <a:rPr lang="en-US" altLang="zh-CN" b="0" i="0" dirty="0">
                <a:solidFill>
                  <a:srgbClr val="0D0D0D"/>
                </a:solidFill>
                <a:effectLst/>
                <a:highlight>
                  <a:srgbClr val="FFFFFF"/>
                </a:highlight>
                <a:latin typeface="Söhne"/>
              </a:rPr>
              <a:t>POI</a:t>
            </a:r>
            <a:r>
              <a:rPr lang="zh-CN" altLang="en-US" b="0" i="0" dirty="0">
                <a:solidFill>
                  <a:srgbClr val="0D0D0D"/>
                </a:solidFill>
                <a:effectLst/>
                <a:highlight>
                  <a:srgbClr val="FFFFFF"/>
                </a:highlight>
                <a:latin typeface="Söhne"/>
              </a:rPr>
              <a:t>的结合不需要拮抗活性。因此，这种独特的方法使得以前被认为“难以药物化”的多种蛋白质可以调控。</a:t>
            </a:r>
            <a:endParaRPr lang="en-US" altLang="zh-CN" b="0" i="0" dirty="0">
              <a:solidFill>
                <a:srgbClr val="0D0D0D"/>
              </a:solidFill>
              <a:effectLst/>
              <a:highlight>
                <a:srgbClr val="FFFFFF"/>
              </a:highlight>
              <a:latin typeface="Söhne"/>
            </a:endParaRPr>
          </a:p>
          <a:p>
            <a:endParaRPr lang="en-US" altLang="zh-CN" b="0" i="0" dirty="0">
              <a:solidFill>
                <a:srgbClr val="0D0D0D"/>
              </a:solidFill>
              <a:effectLst/>
              <a:highlight>
                <a:srgbClr val="FFFFFF"/>
              </a:highlight>
              <a:latin typeface="Söhne"/>
            </a:endParaRPr>
          </a:p>
          <a:p>
            <a:r>
              <a:rPr lang="en-US" altLang="zh-CN" b="0" i="0" dirty="0">
                <a:solidFill>
                  <a:srgbClr val="0D0D0D"/>
                </a:solidFill>
                <a:effectLst/>
                <a:highlight>
                  <a:srgbClr val="FFFFFF"/>
                </a:highlight>
                <a:latin typeface="Söhne"/>
              </a:rPr>
              <a:t>DACs</a:t>
            </a:r>
            <a:r>
              <a:rPr lang="zh-CN" altLang="en-US" b="0" i="0" dirty="0">
                <a:solidFill>
                  <a:srgbClr val="0D0D0D"/>
                </a:solidFill>
                <a:effectLst/>
                <a:highlight>
                  <a:srgbClr val="FFFFFF"/>
                </a:highlight>
                <a:latin typeface="Söhne"/>
              </a:rPr>
              <a:t>和其他抗体导向蛋白质降解剂是具有独特治疗干预潜力的先导性技术，可为癌症患者提供独特的治疗手段。然而，这些实体大多仍处于早期临床前阶段的发展阶段，需要进一步进行药物化学研究和其他临床前评估，以确定安全且可能有效的结合物，以便进入临床测试。</a:t>
            </a:r>
            <a:endParaRPr lang="en-US" altLang="zh-CN" b="0" i="0" dirty="0">
              <a:solidFill>
                <a:srgbClr val="0D0D0D"/>
              </a:solidFill>
              <a:effectLst/>
              <a:highlight>
                <a:srgbClr val="FFFFFF"/>
              </a:highlight>
              <a:latin typeface="Söhne"/>
            </a:endParaRPr>
          </a:p>
          <a:p>
            <a:endParaRPr lang="en-US" altLang="zh-CN" b="0" i="0" dirty="0">
              <a:solidFill>
                <a:srgbClr val="0D0D0D"/>
              </a:solidFill>
              <a:effectLst/>
              <a:highlight>
                <a:srgbClr val="FFFFFF"/>
              </a:highlight>
              <a:latin typeface="Söhne"/>
            </a:endParaRPr>
          </a:p>
          <a:p>
            <a:r>
              <a:rPr lang="zh-CN" altLang="en-US" b="0" i="0" dirty="0">
                <a:solidFill>
                  <a:srgbClr val="0D0D0D"/>
                </a:solidFill>
                <a:effectLst/>
                <a:highlight>
                  <a:srgbClr val="FFFFFF"/>
                </a:highlight>
                <a:latin typeface="Söhne"/>
              </a:rPr>
              <a:t>具体来说，</a:t>
            </a:r>
            <a:r>
              <a:rPr lang="en-US" altLang="zh-CN" b="0" i="0" dirty="0">
                <a:solidFill>
                  <a:srgbClr val="0D0D0D"/>
                </a:solidFill>
                <a:effectLst/>
                <a:highlight>
                  <a:srgbClr val="FFFFFF"/>
                </a:highlight>
                <a:latin typeface="Söhne"/>
              </a:rPr>
              <a:t>DACs</a:t>
            </a:r>
            <a:r>
              <a:rPr lang="zh-CN" altLang="en-US" b="0" i="0" dirty="0">
                <a:solidFill>
                  <a:srgbClr val="0D0D0D"/>
                </a:solidFill>
                <a:effectLst/>
                <a:highlight>
                  <a:srgbClr val="FFFFFF"/>
                </a:highlight>
                <a:latin typeface="Söhne"/>
              </a:rPr>
              <a:t>所使用的药物载体通常具有疏水性，导致了过度疏水的</a:t>
            </a:r>
            <a:r>
              <a:rPr lang="en-US" altLang="zh-CN" b="0" i="0" dirty="0">
                <a:solidFill>
                  <a:srgbClr val="0D0D0D"/>
                </a:solidFill>
                <a:effectLst/>
                <a:highlight>
                  <a:srgbClr val="FFFFFF"/>
                </a:highlight>
                <a:latin typeface="Söhne"/>
              </a:rPr>
              <a:t>DAC</a:t>
            </a:r>
            <a:r>
              <a:rPr lang="zh-CN" altLang="en-US" b="0" i="0" dirty="0">
                <a:solidFill>
                  <a:srgbClr val="0D0D0D"/>
                </a:solidFill>
                <a:effectLst/>
                <a:highlight>
                  <a:srgbClr val="FFFFFF"/>
                </a:highlight>
                <a:latin typeface="Söhne"/>
              </a:rPr>
              <a:t>。由于蛋白质降解剂的通常较低的毒性相对于传统化疗药物，需要相对较高的</a:t>
            </a:r>
            <a:r>
              <a:rPr lang="en-US" altLang="zh-CN" b="0" i="0" dirty="0">
                <a:solidFill>
                  <a:srgbClr val="0D0D0D"/>
                </a:solidFill>
                <a:effectLst/>
                <a:highlight>
                  <a:srgbClr val="FFFFFF"/>
                </a:highlight>
                <a:latin typeface="Söhne"/>
              </a:rPr>
              <a:t>DAR</a:t>
            </a:r>
            <a:r>
              <a:rPr lang="zh-CN" altLang="en-US" b="0" i="0" dirty="0">
                <a:solidFill>
                  <a:srgbClr val="0D0D0D"/>
                </a:solidFill>
                <a:effectLst/>
                <a:highlight>
                  <a:srgbClr val="FFFFFF"/>
                </a:highlight>
                <a:latin typeface="Söhne"/>
              </a:rPr>
              <a:t>（</a:t>
            </a:r>
            <a:r>
              <a:rPr lang="en-US" altLang="zh-CN" b="0" i="0" dirty="0">
                <a:solidFill>
                  <a:srgbClr val="0D0D0D"/>
                </a:solidFill>
                <a:effectLst/>
                <a:highlight>
                  <a:srgbClr val="FFFFFF"/>
                </a:highlight>
                <a:latin typeface="Söhne"/>
              </a:rPr>
              <a:t>6</a:t>
            </a:r>
            <a:r>
              <a:rPr lang="zh-CN" altLang="en-US" b="0" i="0" dirty="0">
                <a:solidFill>
                  <a:srgbClr val="0D0D0D"/>
                </a:solidFill>
                <a:effectLst/>
                <a:highlight>
                  <a:srgbClr val="FFFFFF"/>
                </a:highlight>
                <a:latin typeface="Söhne"/>
              </a:rPr>
              <a:t>或更高）以确保足够的细胞毒性，因此这种疏水性可能会加剧。因此，优化药物选择和结合化学，以及改善药物传递系统的策略对于成功开发</a:t>
            </a:r>
            <a:r>
              <a:rPr lang="en-US" altLang="zh-CN" b="0" i="0" dirty="0">
                <a:solidFill>
                  <a:srgbClr val="0D0D0D"/>
                </a:solidFill>
                <a:effectLst/>
                <a:highlight>
                  <a:srgbClr val="FFFFFF"/>
                </a:highlight>
                <a:latin typeface="Söhne"/>
              </a:rPr>
              <a:t>DACs</a:t>
            </a:r>
            <a:r>
              <a:rPr lang="zh-CN" altLang="en-US" b="0" i="0" dirty="0">
                <a:solidFill>
                  <a:srgbClr val="0D0D0D"/>
                </a:solidFill>
                <a:effectLst/>
                <a:highlight>
                  <a:srgbClr val="FFFFFF"/>
                </a:highlight>
                <a:latin typeface="Söhne"/>
              </a:rPr>
              <a:t>和类似治疗剂至关重要。此外，这些新型疗法可能出现的靶向外效应和免疫原性必须经过仔细评估和减轻，以确保它们在临床环境中的安全性和有效性。尽管存在这些挑战，但快速的进展和有希望的临床前数据表明，</a:t>
            </a:r>
            <a:r>
              <a:rPr lang="en-US" altLang="zh-CN" b="0" i="0" dirty="0">
                <a:solidFill>
                  <a:srgbClr val="0D0D0D"/>
                </a:solidFill>
                <a:effectLst/>
                <a:highlight>
                  <a:srgbClr val="FFFFFF"/>
                </a:highlight>
                <a:latin typeface="Söhne"/>
              </a:rPr>
              <a:t>DACs</a:t>
            </a:r>
            <a:r>
              <a:rPr lang="zh-CN" altLang="en-US" b="0" i="0" dirty="0">
                <a:solidFill>
                  <a:srgbClr val="0D0D0D"/>
                </a:solidFill>
                <a:effectLst/>
                <a:highlight>
                  <a:srgbClr val="FFFFFF"/>
                </a:highlight>
                <a:latin typeface="Söhne"/>
              </a:rPr>
              <a:t>和抗体导向蛋白质降解剂在癌症治疗方面具有巨大的潜力，是创新和靶向治疗的途径。</a:t>
            </a:r>
            <a:endParaRPr lang="en-US" dirty="0"/>
          </a:p>
        </p:txBody>
      </p:sp>
      <p:sp>
        <p:nvSpPr>
          <p:cNvPr id="4" name="Slide Number Placeholder 3"/>
          <p:cNvSpPr>
            <a:spLocks noGrp="1"/>
          </p:cNvSpPr>
          <p:nvPr>
            <p:ph type="sldNum" sz="quarter" idx="5"/>
          </p:nvPr>
        </p:nvSpPr>
        <p:spPr/>
        <p:txBody>
          <a:bodyPr/>
          <a:lstStyle/>
          <a:p>
            <a:fld id="{398884E0-5ADE-46B2-B509-939666AC20DF}" type="slidenum">
              <a:rPr lang="en-US" smtClean="0"/>
              <a:pPr/>
              <a:t>12</a:t>
            </a:fld>
            <a:endParaRPr lang="en-US"/>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zh-CN" altLang="en-US" dirty="0"/>
              <a:t>在下一代</a:t>
            </a:r>
            <a:r>
              <a:rPr lang="en-US" altLang="zh-CN" dirty="0"/>
              <a:t>ADC</a:t>
            </a:r>
            <a:r>
              <a:rPr lang="zh-CN" altLang="en-US" dirty="0"/>
              <a:t>的开发设计中，双特异性</a:t>
            </a:r>
            <a:r>
              <a:rPr lang="en-US" altLang="zh-CN" dirty="0"/>
              <a:t>ADC</a:t>
            </a:r>
            <a:r>
              <a:rPr lang="zh-CN" altLang="en-US" dirty="0"/>
              <a:t>被认为是目前治疗效果较好，且极有可能成为</a:t>
            </a:r>
            <a:r>
              <a:rPr lang="en-US" altLang="zh-CN" dirty="0"/>
              <a:t>ADC</a:t>
            </a:r>
            <a:r>
              <a:rPr lang="zh-CN" altLang="en-US" dirty="0"/>
              <a:t>发展趋势的一类设计。前面讲到，双特异性</a:t>
            </a:r>
            <a:r>
              <a:rPr lang="en-US" altLang="zh-CN" dirty="0"/>
              <a:t>ADC</a:t>
            </a:r>
            <a:r>
              <a:rPr lang="zh-CN" altLang="en-US" dirty="0"/>
              <a:t>基本可以理解为双特异性抗体和</a:t>
            </a:r>
            <a:r>
              <a:rPr lang="en-US" altLang="zh-CN" dirty="0"/>
              <a:t>ADC</a:t>
            </a:r>
            <a:r>
              <a:rPr lang="zh-CN" altLang="en-US" dirty="0"/>
              <a:t>的组合。</a:t>
            </a:r>
            <a:endParaRPr lang="en-US" dirty="0"/>
          </a:p>
          <a:p>
            <a:endParaRPr lang="en-US" dirty="0"/>
          </a:p>
        </p:txBody>
      </p:sp>
      <p:sp>
        <p:nvSpPr>
          <p:cNvPr id="4" name="Slide Number Placeholder 3"/>
          <p:cNvSpPr>
            <a:spLocks noGrp="1"/>
          </p:cNvSpPr>
          <p:nvPr>
            <p:ph type="sldNum" sz="quarter" idx="5"/>
          </p:nvPr>
        </p:nvSpPr>
        <p:spPr/>
        <p:txBody>
          <a:bodyPr/>
          <a:lstStyle/>
          <a:p>
            <a:fld id="{398884E0-5ADE-46B2-B509-939666AC20DF}" type="slidenum">
              <a:rPr lang="en-US" smtClean="0"/>
              <a:pPr/>
              <a:t>14</a:t>
            </a:fld>
            <a:endParaRPr lang="en-US"/>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398884E0-5ADE-46B2-B509-939666AC20DF}" type="slidenum">
              <a:rPr lang="en-US" smtClean="0"/>
              <a:pPr/>
              <a:t>15</a:t>
            </a:fld>
            <a:endParaRPr lang="en-US"/>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ltLang="zh-CN" b="0" i="0" dirty="0">
                <a:solidFill>
                  <a:srgbClr val="0D0D0D"/>
                </a:solidFill>
                <a:effectLst/>
                <a:highlight>
                  <a:srgbClr val="FFFFFF"/>
                </a:highlight>
                <a:latin typeface="Söhne"/>
              </a:rPr>
              <a:t>ZW49</a:t>
            </a:r>
            <a:r>
              <a:rPr lang="zh-CN" altLang="en-US" b="0" i="0" dirty="0">
                <a:solidFill>
                  <a:srgbClr val="0D0D0D"/>
                </a:solidFill>
                <a:effectLst/>
                <a:highlight>
                  <a:srgbClr val="FFFFFF"/>
                </a:highlight>
                <a:latin typeface="Söhne"/>
              </a:rPr>
              <a:t>利用了</a:t>
            </a:r>
            <a:r>
              <a:rPr lang="en-US" altLang="zh-CN" b="0" i="0" dirty="0">
                <a:solidFill>
                  <a:srgbClr val="0D0D0D"/>
                </a:solidFill>
                <a:effectLst/>
                <a:highlight>
                  <a:srgbClr val="FFFFFF"/>
                </a:highlight>
                <a:latin typeface="Söhne"/>
              </a:rPr>
              <a:t>HER2 ECD2</a:t>
            </a:r>
            <a:r>
              <a:rPr lang="zh-CN" altLang="en-US" b="0" i="0" dirty="0">
                <a:solidFill>
                  <a:srgbClr val="0D0D0D"/>
                </a:solidFill>
                <a:effectLst/>
                <a:highlight>
                  <a:srgbClr val="FFFFFF"/>
                </a:highlight>
                <a:latin typeface="Söhne"/>
              </a:rPr>
              <a:t>和</a:t>
            </a:r>
            <a:r>
              <a:rPr lang="en-US" altLang="zh-CN" b="0" i="0" dirty="0">
                <a:solidFill>
                  <a:srgbClr val="0D0D0D"/>
                </a:solidFill>
                <a:effectLst/>
                <a:highlight>
                  <a:srgbClr val="FFFFFF"/>
                </a:highlight>
                <a:latin typeface="Söhne"/>
              </a:rPr>
              <a:t>ECD4</a:t>
            </a:r>
            <a:r>
              <a:rPr lang="zh-CN" altLang="en-US" b="0" i="0" dirty="0">
                <a:solidFill>
                  <a:srgbClr val="0D0D0D"/>
                </a:solidFill>
                <a:effectLst/>
                <a:highlight>
                  <a:srgbClr val="FFFFFF"/>
                </a:highlight>
                <a:latin typeface="Söhne"/>
              </a:rPr>
              <a:t>作为双表位。</a:t>
            </a:r>
            <a:r>
              <a:rPr lang="en-US" altLang="zh-CN" b="0" i="0" dirty="0">
                <a:solidFill>
                  <a:srgbClr val="0D0D0D"/>
                </a:solidFill>
                <a:effectLst/>
                <a:highlight>
                  <a:srgbClr val="FFFFFF"/>
                </a:highlight>
                <a:latin typeface="Söhne"/>
              </a:rPr>
              <a:t>ZW49</a:t>
            </a:r>
            <a:r>
              <a:rPr lang="zh-CN" altLang="en-US" b="0" i="0" dirty="0">
                <a:solidFill>
                  <a:srgbClr val="0D0D0D"/>
                </a:solidFill>
                <a:effectLst/>
                <a:highlight>
                  <a:srgbClr val="FFFFFF"/>
                </a:highlight>
                <a:latin typeface="Söhne"/>
              </a:rPr>
              <a:t>的双特异性抗体性质与曲妥珠单抗相比，具有更优越的内化性。其</a:t>
            </a:r>
            <a:r>
              <a:rPr lang="en-US" altLang="zh-CN" b="0" i="0" dirty="0">
                <a:solidFill>
                  <a:srgbClr val="0D0D0D"/>
                </a:solidFill>
                <a:effectLst/>
                <a:highlight>
                  <a:srgbClr val="FFFFFF"/>
                </a:highlight>
                <a:latin typeface="Söhne"/>
              </a:rPr>
              <a:t>Fc</a:t>
            </a:r>
            <a:r>
              <a:rPr lang="zh-CN" altLang="en-US" b="0" i="0" dirty="0">
                <a:solidFill>
                  <a:srgbClr val="0D0D0D"/>
                </a:solidFill>
                <a:effectLst/>
                <a:highlight>
                  <a:srgbClr val="FFFFFF"/>
                </a:highlight>
                <a:latin typeface="Söhne"/>
              </a:rPr>
              <a:t>区域赋予了更好的</a:t>
            </a:r>
            <a:r>
              <a:rPr lang="en-US" altLang="zh-CN" b="0" i="0" dirty="0">
                <a:solidFill>
                  <a:srgbClr val="0D0D0D"/>
                </a:solidFill>
                <a:effectLst/>
                <a:highlight>
                  <a:srgbClr val="FFFFFF"/>
                </a:highlight>
                <a:latin typeface="Söhne"/>
              </a:rPr>
              <a:t>ADCC</a:t>
            </a:r>
            <a:r>
              <a:rPr lang="zh-CN" altLang="en-US" b="0" i="0" dirty="0">
                <a:solidFill>
                  <a:srgbClr val="0D0D0D"/>
                </a:solidFill>
                <a:effectLst/>
                <a:highlight>
                  <a:srgbClr val="FFFFFF"/>
                </a:highlight>
                <a:latin typeface="Söhne"/>
              </a:rPr>
              <a:t>、</a:t>
            </a:r>
            <a:r>
              <a:rPr lang="en-US" altLang="zh-CN" b="0" i="0" dirty="0">
                <a:solidFill>
                  <a:srgbClr val="0D0D0D"/>
                </a:solidFill>
                <a:effectLst/>
                <a:highlight>
                  <a:srgbClr val="FFFFFF"/>
                </a:highlight>
                <a:latin typeface="Söhne"/>
              </a:rPr>
              <a:t>ADCP</a:t>
            </a:r>
            <a:r>
              <a:rPr lang="zh-CN" altLang="en-US" b="0" i="0" dirty="0">
                <a:solidFill>
                  <a:srgbClr val="0D0D0D"/>
                </a:solidFill>
                <a:effectLst/>
                <a:highlight>
                  <a:srgbClr val="FFFFFF"/>
                </a:highlight>
                <a:latin typeface="Söhne"/>
              </a:rPr>
              <a:t>和</a:t>
            </a:r>
            <a:r>
              <a:rPr lang="en-US" altLang="zh-CN" b="0" i="0" dirty="0">
                <a:solidFill>
                  <a:srgbClr val="0D0D0D"/>
                </a:solidFill>
                <a:effectLst/>
                <a:highlight>
                  <a:srgbClr val="FFFFFF"/>
                </a:highlight>
                <a:latin typeface="Söhne"/>
              </a:rPr>
              <a:t>CDC</a:t>
            </a:r>
            <a:r>
              <a:rPr lang="zh-CN" altLang="en-US" b="0" i="0" dirty="0">
                <a:solidFill>
                  <a:srgbClr val="0D0D0D"/>
                </a:solidFill>
                <a:effectLst/>
                <a:highlight>
                  <a:srgbClr val="FFFFFF"/>
                </a:highlight>
                <a:latin typeface="Söhne"/>
              </a:rPr>
              <a:t>效应。</a:t>
            </a:r>
            <a:endParaRPr lang="en-US" altLang="zh-CN" b="0" i="0" dirty="0">
              <a:solidFill>
                <a:srgbClr val="0D0D0D"/>
              </a:solidFill>
              <a:effectLst/>
              <a:highlight>
                <a:srgbClr val="FFFFFF"/>
              </a:highlight>
              <a:latin typeface="Söhne"/>
            </a:endParaRPr>
          </a:p>
          <a:p>
            <a:r>
              <a:rPr lang="en-US" altLang="zh-CN" b="0" i="0" dirty="0">
                <a:solidFill>
                  <a:srgbClr val="0D0D0D"/>
                </a:solidFill>
                <a:effectLst/>
                <a:highlight>
                  <a:srgbClr val="FFFFFF"/>
                </a:highlight>
                <a:latin typeface="Söhne"/>
              </a:rPr>
              <a:t>ZW49</a:t>
            </a:r>
            <a:r>
              <a:rPr lang="zh-CN" altLang="en-US" b="0" i="0" dirty="0">
                <a:solidFill>
                  <a:srgbClr val="0D0D0D"/>
                </a:solidFill>
                <a:effectLst/>
                <a:highlight>
                  <a:srgbClr val="FFFFFF"/>
                </a:highlight>
                <a:latin typeface="Söhne"/>
              </a:rPr>
              <a:t>正在进行</a:t>
            </a:r>
            <a:r>
              <a:rPr lang="en-US" altLang="zh-CN" b="0" i="0" dirty="0">
                <a:solidFill>
                  <a:srgbClr val="0D0D0D"/>
                </a:solidFill>
                <a:effectLst/>
                <a:highlight>
                  <a:srgbClr val="FFFFFF"/>
                </a:highlight>
                <a:latin typeface="Söhne"/>
              </a:rPr>
              <a:t>I</a:t>
            </a:r>
            <a:r>
              <a:rPr lang="zh-CN" altLang="en-US" b="0" i="0" dirty="0">
                <a:solidFill>
                  <a:srgbClr val="0D0D0D"/>
                </a:solidFill>
                <a:effectLst/>
                <a:highlight>
                  <a:srgbClr val="FFFFFF"/>
                </a:highlight>
                <a:latin typeface="Söhne"/>
              </a:rPr>
              <a:t>期临床试验。在</a:t>
            </a:r>
            <a:r>
              <a:rPr lang="en-US" altLang="zh-CN" b="0" i="0" dirty="0">
                <a:solidFill>
                  <a:srgbClr val="0D0D0D"/>
                </a:solidFill>
                <a:effectLst/>
                <a:highlight>
                  <a:srgbClr val="FFFFFF"/>
                </a:highlight>
                <a:latin typeface="Söhne"/>
              </a:rPr>
              <a:t>ZW49</a:t>
            </a:r>
            <a:r>
              <a:rPr lang="zh-CN" altLang="en-US" b="0" i="0" dirty="0">
                <a:solidFill>
                  <a:srgbClr val="0D0D0D"/>
                </a:solidFill>
                <a:effectLst/>
                <a:highlight>
                  <a:srgbClr val="FFFFFF"/>
                </a:highlight>
                <a:latin typeface="Söhne"/>
              </a:rPr>
              <a:t>公开的临床试验数据中，展示出了优越的内化效果。在表达</a:t>
            </a:r>
            <a:r>
              <a:rPr lang="en-US" altLang="zh-CN" b="0" i="0" dirty="0">
                <a:solidFill>
                  <a:srgbClr val="0D0D0D"/>
                </a:solidFill>
                <a:effectLst/>
                <a:highlight>
                  <a:srgbClr val="FFFFFF"/>
                </a:highlight>
                <a:latin typeface="Söhne"/>
              </a:rPr>
              <a:t>HER2</a:t>
            </a:r>
            <a:r>
              <a:rPr lang="zh-CN" altLang="en-US" b="0" i="0" dirty="0">
                <a:solidFill>
                  <a:srgbClr val="0D0D0D"/>
                </a:solidFill>
                <a:effectLst/>
                <a:highlight>
                  <a:srgbClr val="FFFFFF"/>
                </a:highlight>
                <a:latin typeface="Söhne"/>
              </a:rPr>
              <a:t>的晚期实体肿瘤患者中，其客观反应率（</a:t>
            </a:r>
            <a:r>
              <a:rPr lang="en-US" altLang="zh-CN" b="0" i="0" dirty="0">
                <a:solidFill>
                  <a:srgbClr val="0D0D0D"/>
                </a:solidFill>
                <a:effectLst/>
                <a:highlight>
                  <a:srgbClr val="FFFFFF"/>
                </a:highlight>
                <a:latin typeface="Söhne"/>
              </a:rPr>
              <a:t>ORR</a:t>
            </a:r>
            <a:r>
              <a:rPr lang="zh-CN" altLang="en-US" b="0" i="0" dirty="0">
                <a:solidFill>
                  <a:srgbClr val="0D0D0D"/>
                </a:solidFill>
                <a:effectLst/>
                <a:highlight>
                  <a:srgbClr val="FFFFFF"/>
                </a:highlight>
                <a:latin typeface="Söhne"/>
              </a:rPr>
              <a:t>）为</a:t>
            </a:r>
            <a:r>
              <a:rPr lang="en-US" altLang="zh-CN" b="0" i="0" dirty="0">
                <a:solidFill>
                  <a:srgbClr val="0D0D0D"/>
                </a:solidFill>
                <a:effectLst/>
                <a:highlight>
                  <a:srgbClr val="FFFFFF"/>
                </a:highlight>
                <a:latin typeface="Söhne"/>
              </a:rPr>
              <a:t>31</a:t>
            </a:r>
            <a:r>
              <a:rPr lang="zh-CN" altLang="en-US" b="0" i="0" dirty="0">
                <a:solidFill>
                  <a:srgbClr val="0D0D0D"/>
                </a:solidFill>
                <a:effectLst/>
                <a:highlight>
                  <a:srgbClr val="FFFFFF"/>
                </a:highlight>
                <a:latin typeface="Söhne"/>
              </a:rPr>
              <a:t>％。</a:t>
            </a:r>
            <a:endParaRPr lang="en-US" altLang="zh-CN" b="0" i="0" dirty="0">
              <a:solidFill>
                <a:srgbClr val="0D0D0D"/>
              </a:solidFill>
              <a:effectLst/>
              <a:highlight>
                <a:srgbClr val="FFFFFF"/>
              </a:highlight>
              <a:latin typeface="Söhne"/>
            </a:endParaRPr>
          </a:p>
          <a:p>
            <a:endParaRPr lang="en-US" altLang="zh-CN" b="0" i="0" dirty="0">
              <a:solidFill>
                <a:srgbClr val="0D0D0D"/>
              </a:solidFill>
              <a:effectLst/>
              <a:highlight>
                <a:srgbClr val="FFFFFF"/>
              </a:highlight>
              <a:latin typeface="Söhne"/>
            </a:endParaRPr>
          </a:p>
          <a:p>
            <a:r>
              <a:rPr lang="en-US" altLang="zh-CN" b="0" i="0" dirty="0">
                <a:solidFill>
                  <a:srgbClr val="000000"/>
                </a:solidFill>
                <a:effectLst/>
                <a:highlight>
                  <a:srgbClr val="FFFFFF"/>
                </a:highlight>
                <a:latin typeface="-apple-system"/>
              </a:rPr>
              <a:t>MEDI4276</a:t>
            </a:r>
            <a:r>
              <a:rPr lang="zh-CN" altLang="en-US" b="0" i="0" dirty="0">
                <a:solidFill>
                  <a:srgbClr val="000000"/>
                </a:solidFill>
                <a:effectLst/>
                <a:highlight>
                  <a:srgbClr val="FFFFFF"/>
                </a:highlight>
                <a:latin typeface="-apple-system"/>
              </a:rPr>
              <a:t>是一种将曲妥珠单抗的</a:t>
            </a:r>
            <a:r>
              <a:rPr lang="en-US" altLang="zh-CN" b="0" i="0" dirty="0" err="1">
                <a:solidFill>
                  <a:srgbClr val="000000"/>
                </a:solidFill>
                <a:effectLst/>
                <a:highlight>
                  <a:srgbClr val="FFFFFF"/>
                </a:highlight>
                <a:latin typeface="-apple-system"/>
              </a:rPr>
              <a:t>scFv</a:t>
            </a:r>
            <a:r>
              <a:rPr lang="zh-CN" altLang="en-US" b="0" i="0" dirty="0">
                <a:solidFill>
                  <a:srgbClr val="000000"/>
                </a:solidFill>
                <a:effectLst/>
                <a:highlight>
                  <a:srgbClr val="FFFFFF"/>
                </a:highlight>
                <a:latin typeface="-apple-system"/>
              </a:rPr>
              <a:t>与另一种抗</a:t>
            </a:r>
            <a:r>
              <a:rPr lang="en-US" altLang="zh-CN" b="0" i="0" dirty="0">
                <a:solidFill>
                  <a:srgbClr val="000000"/>
                </a:solidFill>
                <a:effectLst/>
                <a:highlight>
                  <a:srgbClr val="FFFFFF"/>
                </a:highlight>
                <a:latin typeface="-apple-system"/>
              </a:rPr>
              <a:t>HER2 IgG1</a:t>
            </a:r>
            <a:r>
              <a:rPr lang="zh-CN" altLang="en-US" b="0" i="0" dirty="0">
                <a:solidFill>
                  <a:srgbClr val="000000"/>
                </a:solidFill>
                <a:effectLst/>
                <a:highlight>
                  <a:srgbClr val="FFFFFF"/>
                </a:highlight>
                <a:latin typeface="-apple-system"/>
              </a:rPr>
              <a:t>抗体</a:t>
            </a:r>
            <a:r>
              <a:rPr lang="en-US" altLang="zh-CN" b="0" i="0" dirty="0">
                <a:solidFill>
                  <a:srgbClr val="000000"/>
                </a:solidFill>
                <a:effectLst/>
                <a:highlight>
                  <a:srgbClr val="FFFFFF"/>
                </a:highlight>
                <a:latin typeface="-apple-system"/>
              </a:rPr>
              <a:t>39S</a:t>
            </a:r>
            <a:r>
              <a:rPr lang="zh-CN" altLang="en-US" b="0" i="0" dirty="0">
                <a:solidFill>
                  <a:srgbClr val="000000"/>
                </a:solidFill>
                <a:effectLst/>
                <a:highlight>
                  <a:srgbClr val="FFFFFF"/>
                </a:highlight>
                <a:latin typeface="-apple-system"/>
              </a:rPr>
              <a:t>的</a:t>
            </a:r>
            <a:r>
              <a:rPr lang="en-US" altLang="zh-CN" b="0" i="0" dirty="0">
                <a:solidFill>
                  <a:srgbClr val="000000"/>
                </a:solidFill>
                <a:effectLst/>
                <a:highlight>
                  <a:srgbClr val="FFFFFF"/>
                </a:highlight>
                <a:latin typeface="-apple-system"/>
              </a:rPr>
              <a:t>N</a:t>
            </a:r>
            <a:r>
              <a:rPr lang="zh-CN" altLang="en-US" b="0" i="0" dirty="0">
                <a:solidFill>
                  <a:srgbClr val="000000"/>
                </a:solidFill>
                <a:effectLst/>
                <a:highlight>
                  <a:srgbClr val="FFFFFF"/>
                </a:highlight>
                <a:latin typeface="-apple-system"/>
              </a:rPr>
              <a:t>末端融合的四价</a:t>
            </a:r>
            <a:r>
              <a:rPr lang="en-US" altLang="zh-CN" b="0" i="0" dirty="0">
                <a:solidFill>
                  <a:srgbClr val="000000"/>
                </a:solidFill>
                <a:effectLst/>
                <a:highlight>
                  <a:srgbClr val="FFFFFF"/>
                </a:highlight>
                <a:latin typeface="-apple-system"/>
              </a:rPr>
              <a:t>HER2</a:t>
            </a:r>
            <a:r>
              <a:rPr lang="zh-CN" altLang="en-US" b="0" i="0" dirty="0">
                <a:solidFill>
                  <a:srgbClr val="000000"/>
                </a:solidFill>
                <a:effectLst/>
                <a:highlight>
                  <a:srgbClr val="FFFFFF"/>
                </a:highlight>
                <a:latin typeface="-apple-system"/>
              </a:rPr>
              <a:t>靶向</a:t>
            </a:r>
            <a:r>
              <a:rPr lang="en-US" altLang="zh-CN" b="0" i="0" dirty="0">
                <a:solidFill>
                  <a:srgbClr val="000000"/>
                </a:solidFill>
                <a:effectLst/>
                <a:highlight>
                  <a:srgbClr val="FFFFFF"/>
                </a:highlight>
                <a:latin typeface="-apple-system"/>
              </a:rPr>
              <a:t>ADC</a:t>
            </a:r>
            <a:r>
              <a:rPr lang="zh-CN" altLang="en-US" b="0" i="0" dirty="0">
                <a:solidFill>
                  <a:srgbClr val="000000"/>
                </a:solidFill>
                <a:effectLst/>
                <a:highlight>
                  <a:srgbClr val="FFFFFF"/>
                </a:highlight>
                <a:latin typeface="-apple-system"/>
              </a:rPr>
              <a:t>。同时，在</a:t>
            </a:r>
            <a:r>
              <a:rPr lang="en-US" altLang="zh-CN" b="0" i="0" dirty="0">
                <a:solidFill>
                  <a:srgbClr val="000000"/>
                </a:solidFill>
                <a:effectLst/>
                <a:highlight>
                  <a:srgbClr val="FFFFFF"/>
                </a:highlight>
                <a:latin typeface="-apple-system"/>
              </a:rPr>
              <a:t>Fc</a:t>
            </a:r>
            <a:r>
              <a:rPr lang="zh-CN" altLang="en-US" b="0" i="0" dirty="0">
                <a:solidFill>
                  <a:srgbClr val="000000"/>
                </a:solidFill>
                <a:effectLst/>
                <a:highlight>
                  <a:srgbClr val="FFFFFF"/>
                </a:highlight>
                <a:latin typeface="-apple-system"/>
              </a:rPr>
              <a:t>区域</a:t>
            </a:r>
            <a:r>
              <a:rPr lang="zh-CN" altLang="en-US" b="0" i="0" dirty="0">
                <a:solidFill>
                  <a:srgbClr val="0D0D0D"/>
                </a:solidFill>
                <a:effectLst/>
                <a:highlight>
                  <a:srgbClr val="FFFFFF"/>
                </a:highlight>
                <a:latin typeface="Söhne"/>
              </a:rPr>
              <a:t>引入</a:t>
            </a:r>
            <a:r>
              <a:rPr lang="en-US" altLang="zh-CN" b="0" i="0" dirty="0">
                <a:solidFill>
                  <a:srgbClr val="0D0D0D"/>
                </a:solidFill>
                <a:effectLst/>
                <a:highlight>
                  <a:srgbClr val="FFFFFF"/>
                </a:highlight>
                <a:latin typeface="Söhne"/>
              </a:rPr>
              <a:t>L234F</a:t>
            </a:r>
            <a:r>
              <a:rPr lang="zh-CN" altLang="en-US" b="0" i="0" dirty="0">
                <a:solidFill>
                  <a:srgbClr val="0D0D0D"/>
                </a:solidFill>
                <a:effectLst/>
                <a:highlight>
                  <a:srgbClr val="FFFFFF"/>
                </a:highlight>
                <a:latin typeface="Söhne"/>
              </a:rPr>
              <a:t>突变，有效降低了与</a:t>
            </a:r>
            <a:r>
              <a:rPr lang="en-US" altLang="zh-CN" b="0" i="0" dirty="0" err="1">
                <a:solidFill>
                  <a:srgbClr val="0D0D0D"/>
                </a:solidFill>
                <a:effectLst/>
                <a:highlight>
                  <a:srgbClr val="FFFFFF"/>
                </a:highlight>
                <a:latin typeface="Söhne"/>
              </a:rPr>
              <a:t>Fcγ</a:t>
            </a:r>
            <a:r>
              <a:rPr lang="zh-CN" altLang="en-US" b="0" i="0" dirty="0">
                <a:solidFill>
                  <a:srgbClr val="0D0D0D"/>
                </a:solidFill>
                <a:effectLst/>
                <a:highlight>
                  <a:srgbClr val="FFFFFF"/>
                </a:highlight>
                <a:latin typeface="Söhne"/>
              </a:rPr>
              <a:t>受体的结合，从而降低了非特异性摄取和靶向毒性。</a:t>
            </a:r>
            <a:endParaRPr lang="en-US" altLang="zh-CN" b="0" i="0" dirty="0">
              <a:solidFill>
                <a:srgbClr val="0D0D0D"/>
              </a:solidFill>
              <a:effectLst/>
              <a:highlight>
                <a:srgbClr val="FFFFFF"/>
              </a:highlight>
              <a:latin typeface="Söhne"/>
            </a:endParaRPr>
          </a:p>
          <a:p>
            <a:r>
              <a:rPr lang="zh-CN" altLang="en-US" b="0" i="0" dirty="0">
                <a:solidFill>
                  <a:srgbClr val="0D0D0D"/>
                </a:solidFill>
                <a:effectLst/>
                <a:highlight>
                  <a:srgbClr val="FFFFFF"/>
                </a:highlight>
                <a:latin typeface="Söhne"/>
              </a:rPr>
              <a:t>然而，</a:t>
            </a:r>
            <a:r>
              <a:rPr lang="en-US" altLang="zh-CN" b="0" i="0" dirty="0">
                <a:solidFill>
                  <a:srgbClr val="000000"/>
                </a:solidFill>
                <a:effectLst/>
                <a:highlight>
                  <a:srgbClr val="FFFFFF"/>
                </a:highlight>
                <a:latin typeface="-apple-system"/>
              </a:rPr>
              <a:t>MEDI4276</a:t>
            </a:r>
            <a:r>
              <a:rPr lang="zh-CN" altLang="en-US" b="0" i="0" dirty="0">
                <a:solidFill>
                  <a:srgbClr val="0D0D0D"/>
                </a:solidFill>
                <a:effectLst/>
                <a:highlight>
                  <a:srgbClr val="FFFFFF"/>
                </a:highlight>
                <a:latin typeface="Söhne"/>
              </a:rPr>
              <a:t>一期数据显示，存在较严重的副作用和不良药代动力学特性。与</a:t>
            </a:r>
            <a:r>
              <a:rPr lang="en-US" altLang="zh-CN" b="0" i="0" dirty="0">
                <a:solidFill>
                  <a:srgbClr val="0D0D0D"/>
                </a:solidFill>
                <a:effectLst/>
                <a:highlight>
                  <a:srgbClr val="FFFFFF"/>
                </a:highlight>
                <a:latin typeface="Söhne"/>
              </a:rPr>
              <a:t>ZW49</a:t>
            </a:r>
            <a:r>
              <a:rPr lang="zh-CN" altLang="en-US" b="0" i="0" dirty="0">
                <a:solidFill>
                  <a:srgbClr val="0D0D0D"/>
                </a:solidFill>
                <a:effectLst/>
                <a:highlight>
                  <a:srgbClr val="FFFFFF"/>
                </a:highlight>
                <a:latin typeface="Söhne"/>
              </a:rPr>
              <a:t>的安全性相比较，</a:t>
            </a:r>
            <a:r>
              <a:rPr lang="en-US" altLang="zh-CN" b="0" i="0" dirty="0">
                <a:solidFill>
                  <a:srgbClr val="0D0D0D"/>
                </a:solidFill>
                <a:effectLst/>
                <a:highlight>
                  <a:srgbClr val="FFFFFF"/>
                </a:highlight>
                <a:latin typeface="Söhne"/>
              </a:rPr>
              <a:t>MEDI4276</a:t>
            </a:r>
            <a:r>
              <a:rPr lang="zh-CN" altLang="en-US" b="0" i="0" dirty="0">
                <a:solidFill>
                  <a:srgbClr val="0D0D0D"/>
                </a:solidFill>
                <a:effectLst/>
                <a:highlight>
                  <a:srgbClr val="FFFFFF"/>
                </a:highlight>
                <a:latin typeface="Söhne"/>
              </a:rPr>
              <a:t>的最大耐受剂量（</a:t>
            </a:r>
            <a:r>
              <a:rPr lang="en-US" altLang="zh-CN" b="0" i="0" dirty="0">
                <a:solidFill>
                  <a:srgbClr val="0D0D0D"/>
                </a:solidFill>
                <a:effectLst/>
                <a:highlight>
                  <a:srgbClr val="FFFFFF"/>
                </a:highlight>
                <a:latin typeface="Söhne"/>
              </a:rPr>
              <a:t>MTD</a:t>
            </a:r>
            <a:r>
              <a:rPr lang="zh-CN" altLang="en-US" b="0" i="0" dirty="0">
                <a:solidFill>
                  <a:srgbClr val="0D0D0D"/>
                </a:solidFill>
                <a:effectLst/>
                <a:highlight>
                  <a:srgbClr val="FFFFFF"/>
                </a:highlight>
                <a:latin typeface="Söhne"/>
              </a:rPr>
              <a:t>）较低</a:t>
            </a:r>
            <a:endParaRPr lang="en-US" dirty="0"/>
          </a:p>
        </p:txBody>
      </p:sp>
      <p:sp>
        <p:nvSpPr>
          <p:cNvPr id="4" name="Slide Number Placeholder 3"/>
          <p:cNvSpPr>
            <a:spLocks noGrp="1"/>
          </p:cNvSpPr>
          <p:nvPr>
            <p:ph type="sldNum" sz="quarter" idx="5"/>
          </p:nvPr>
        </p:nvSpPr>
        <p:spPr/>
        <p:txBody>
          <a:bodyPr/>
          <a:lstStyle/>
          <a:p>
            <a:fld id="{398884E0-5ADE-46B2-B509-939666AC20DF}" type="slidenum">
              <a:rPr lang="en-US" smtClean="0"/>
              <a:pPr/>
              <a:t>16</a:t>
            </a:fld>
            <a:endParaRPr lang="en-US"/>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ltLang="zh-CN" b="1" i="0" dirty="0">
                <a:solidFill>
                  <a:srgbClr val="000000"/>
                </a:solidFill>
                <a:effectLst/>
                <a:latin typeface="-apple-system"/>
              </a:rPr>
              <a:t>BL-B01D1 </a:t>
            </a:r>
            <a:r>
              <a:rPr lang="zh-CN" altLang="en-US" b="0" i="0" dirty="0">
                <a:solidFill>
                  <a:srgbClr val="000000"/>
                </a:solidFill>
                <a:effectLst/>
                <a:latin typeface="-apple-system"/>
              </a:rPr>
              <a:t>是中国首个进入</a:t>
            </a:r>
            <a:r>
              <a:rPr lang="en-US" altLang="zh-CN" b="0" i="0" dirty="0">
                <a:solidFill>
                  <a:srgbClr val="000000"/>
                </a:solidFill>
                <a:effectLst/>
                <a:latin typeface="-apple-system"/>
              </a:rPr>
              <a:t>I</a:t>
            </a:r>
            <a:r>
              <a:rPr lang="zh-CN" altLang="en-US" b="0" i="0" dirty="0">
                <a:solidFill>
                  <a:srgbClr val="000000"/>
                </a:solidFill>
                <a:effectLst/>
                <a:latin typeface="-apple-system"/>
              </a:rPr>
              <a:t>期临床的双抗</a:t>
            </a:r>
            <a:r>
              <a:rPr lang="en-US" altLang="zh-CN" b="0" i="0" dirty="0">
                <a:solidFill>
                  <a:srgbClr val="000000"/>
                </a:solidFill>
                <a:effectLst/>
                <a:latin typeface="-apple-system"/>
              </a:rPr>
              <a:t>ADC</a:t>
            </a:r>
            <a:r>
              <a:rPr lang="zh-CN" altLang="en-US" b="0" i="0" dirty="0">
                <a:solidFill>
                  <a:srgbClr val="000000"/>
                </a:solidFill>
                <a:effectLst/>
                <a:latin typeface="-apple-system"/>
              </a:rPr>
              <a:t>，现在已到达临床</a:t>
            </a:r>
            <a:r>
              <a:rPr lang="en-US" altLang="zh-CN" b="0" i="0" dirty="0">
                <a:solidFill>
                  <a:srgbClr val="000000"/>
                </a:solidFill>
                <a:effectLst/>
                <a:latin typeface="-apple-system"/>
              </a:rPr>
              <a:t>3</a:t>
            </a:r>
            <a:r>
              <a:rPr lang="zh-CN" altLang="en-US" b="0" i="0" dirty="0">
                <a:solidFill>
                  <a:srgbClr val="000000"/>
                </a:solidFill>
                <a:effectLst/>
                <a:latin typeface="-apple-system"/>
              </a:rPr>
              <a:t>期，是全球首个靶向</a:t>
            </a:r>
            <a:r>
              <a:rPr lang="en-US" altLang="zh-CN" b="0" i="0" dirty="0">
                <a:solidFill>
                  <a:srgbClr val="000000"/>
                </a:solidFill>
                <a:effectLst/>
                <a:latin typeface="-apple-system"/>
              </a:rPr>
              <a:t>EGFR</a:t>
            </a:r>
            <a:r>
              <a:rPr lang="zh-CN" altLang="en-US" b="0" i="0" dirty="0">
                <a:solidFill>
                  <a:srgbClr val="000000"/>
                </a:solidFill>
                <a:effectLst/>
                <a:latin typeface="-apple-system"/>
              </a:rPr>
              <a:t>和</a:t>
            </a:r>
            <a:r>
              <a:rPr lang="en-US" altLang="zh-CN" b="0" i="0" dirty="0">
                <a:solidFill>
                  <a:srgbClr val="000000"/>
                </a:solidFill>
                <a:effectLst/>
                <a:latin typeface="-apple-system"/>
              </a:rPr>
              <a:t>HER3</a:t>
            </a:r>
            <a:r>
              <a:rPr lang="zh-CN" altLang="en-US" b="0" i="0" dirty="0">
                <a:solidFill>
                  <a:srgbClr val="000000"/>
                </a:solidFill>
                <a:effectLst/>
                <a:latin typeface="-apple-system"/>
              </a:rPr>
              <a:t>的</a:t>
            </a:r>
            <a:r>
              <a:rPr lang="en-US" altLang="zh-CN" b="0" i="0" dirty="0">
                <a:solidFill>
                  <a:srgbClr val="000000"/>
                </a:solidFill>
                <a:effectLst/>
                <a:latin typeface="-apple-system"/>
              </a:rPr>
              <a:t>ADC</a:t>
            </a:r>
            <a:r>
              <a:rPr lang="zh-CN" altLang="en-US" b="0" i="0" dirty="0">
                <a:solidFill>
                  <a:srgbClr val="000000"/>
                </a:solidFill>
                <a:effectLst/>
                <a:latin typeface="-apple-system"/>
              </a:rPr>
              <a:t>，连接子采用其自有的</a:t>
            </a:r>
            <a:r>
              <a:rPr lang="en-US" altLang="zh-CN" b="0" i="0" dirty="0">
                <a:solidFill>
                  <a:srgbClr val="000000"/>
                </a:solidFill>
                <a:effectLst/>
                <a:latin typeface="-apple-system"/>
              </a:rPr>
              <a:t>Ac</a:t>
            </a:r>
            <a:r>
              <a:rPr lang="zh-CN" altLang="en-US" b="0" i="0" dirty="0">
                <a:solidFill>
                  <a:srgbClr val="000000"/>
                </a:solidFill>
                <a:effectLst/>
                <a:latin typeface="-apple-system"/>
              </a:rPr>
              <a:t>接头，相较于</a:t>
            </a:r>
            <a:r>
              <a:rPr lang="en-US" altLang="zh-CN" b="0" i="0" dirty="0">
                <a:solidFill>
                  <a:srgbClr val="000000"/>
                </a:solidFill>
                <a:effectLst/>
                <a:latin typeface="-apple-system"/>
              </a:rPr>
              <a:t>Mc</a:t>
            </a:r>
            <a:r>
              <a:rPr lang="zh-CN" altLang="en-US" b="0" i="0" dirty="0">
                <a:solidFill>
                  <a:srgbClr val="000000"/>
                </a:solidFill>
                <a:effectLst/>
                <a:latin typeface="-apple-system"/>
              </a:rPr>
              <a:t>接头具有更好的稳定性，亲水性更好，不易聚集；毒素为自有的喜树碱类似物</a:t>
            </a:r>
            <a:r>
              <a:rPr lang="en-US" altLang="zh-CN" b="0" i="0" dirty="0">
                <a:solidFill>
                  <a:srgbClr val="000000"/>
                </a:solidFill>
                <a:effectLst/>
                <a:latin typeface="-apple-system"/>
              </a:rPr>
              <a:t>ED04</a:t>
            </a:r>
            <a:r>
              <a:rPr lang="zh-CN" altLang="en-US" b="0" i="0" dirty="0">
                <a:solidFill>
                  <a:srgbClr val="000000"/>
                </a:solidFill>
                <a:effectLst/>
                <a:latin typeface="-apple-system"/>
              </a:rPr>
              <a:t>。其</a:t>
            </a:r>
            <a:r>
              <a:rPr lang="en-US" altLang="zh-CN" b="0" i="0" dirty="0">
                <a:solidFill>
                  <a:srgbClr val="000000"/>
                </a:solidFill>
                <a:effectLst/>
                <a:latin typeface="-apple-system"/>
              </a:rPr>
              <a:t>I</a:t>
            </a:r>
            <a:r>
              <a:rPr lang="zh-CN" altLang="en-US" b="0" i="0" dirty="0">
                <a:solidFill>
                  <a:srgbClr val="000000"/>
                </a:solidFill>
                <a:effectLst/>
                <a:latin typeface="-apple-system"/>
              </a:rPr>
              <a:t>期临床用药安全性较好，未出现药物相关的患者死亡情况。</a:t>
            </a:r>
            <a:endParaRPr lang="en-US" altLang="zh-CN" b="0" i="0" dirty="0">
              <a:solidFill>
                <a:srgbClr val="000000"/>
              </a:solidFill>
              <a:effectLst/>
              <a:latin typeface="-apple-system"/>
            </a:endParaRPr>
          </a:p>
          <a:p>
            <a:r>
              <a:rPr lang="en-US" altLang="zh-CN" b="0" i="0" dirty="0">
                <a:solidFill>
                  <a:srgbClr val="0D0D0D"/>
                </a:solidFill>
                <a:effectLst/>
                <a:highlight>
                  <a:srgbClr val="FFFFFF"/>
                </a:highlight>
                <a:latin typeface="Söhne"/>
              </a:rPr>
              <a:t>BL-B01D1</a:t>
            </a:r>
            <a:r>
              <a:rPr lang="zh-CN" altLang="en-US" b="0" i="0" dirty="0">
                <a:solidFill>
                  <a:srgbClr val="0D0D0D"/>
                </a:solidFill>
                <a:effectLst/>
                <a:highlight>
                  <a:srgbClr val="FFFFFF"/>
                </a:highlight>
                <a:latin typeface="Söhne"/>
              </a:rPr>
              <a:t>既实现了对</a:t>
            </a:r>
            <a:r>
              <a:rPr lang="en-US" altLang="zh-CN" b="0" i="0" dirty="0">
                <a:solidFill>
                  <a:srgbClr val="0D0D0D"/>
                </a:solidFill>
                <a:effectLst/>
                <a:highlight>
                  <a:srgbClr val="FFFFFF"/>
                </a:highlight>
                <a:latin typeface="Söhne"/>
              </a:rPr>
              <a:t>EGFR</a:t>
            </a:r>
            <a:r>
              <a:rPr lang="zh-CN" altLang="en-US" b="0" i="0" dirty="0">
                <a:solidFill>
                  <a:srgbClr val="0D0D0D"/>
                </a:solidFill>
                <a:effectLst/>
                <a:highlight>
                  <a:srgbClr val="FFFFFF"/>
                </a:highlight>
                <a:latin typeface="Söhne"/>
              </a:rPr>
              <a:t>依赖性肿瘤的靶向杀伤，又减轻了由</a:t>
            </a:r>
            <a:r>
              <a:rPr lang="en-US" altLang="zh-CN" b="0" i="0" dirty="0">
                <a:solidFill>
                  <a:srgbClr val="0D0D0D"/>
                </a:solidFill>
                <a:effectLst/>
                <a:highlight>
                  <a:srgbClr val="FFFFFF"/>
                </a:highlight>
                <a:latin typeface="Söhne"/>
              </a:rPr>
              <a:t>HER3</a:t>
            </a:r>
            <a:r>
              <a:rPr lang="zh-CN" altLang="en-US" b="0" i="0" dirty="0">
                <a:solidFill>
                  <a:srgbClr val="0D0D0D"/>
                </a:solidFill>
                <a:effectLst/>
                <a:highlight>
                  <a:srgbClr val="FFFFFF"/>
                </a:highlight>
                <a:latin typeface="Söhne"/>
              </a:rPr>
              <a:t>引起的药物抗性。在针对实体肿瘤患者进行的</a:t>
            </a:r>
            <a:r>
              <a:rPr lang="en-US" altLang="zh-CN" b="0" i="0" dirty="0">
                <a:solidFill>
                  <a:srgbClr val="0D0D0D"/>
                </a:solidFill>
                <a:effectLst/>
                <a:highlight>
                  <a:srgbClr val="FFFFFF"/>
                </a:highlight>
                <a:latin typeface="Söhne"/>
              </a:rPr>
              <a:t>I</a:t>
            </a:r>
            <a:r>
              <a:rPr lang="zh-CN" altLang="en-US" b="0" i="0" dirty="0">
                <a:solidFill>
                  <a:srgbClr val="0D0D0D"/>
                </a:solidFill>
                <a:effectLst/>
                <a:highlight>
                  <a:srgbClr val="FFFFFF"/>
                </a:highlight>
                <a:latin typeface="Söhne"/>
              </a:rPr>
              <a:t>期试验，显示出了良好的疗效和安全性。特别是对于</a:t>
            </a:r>
            <a:r>
              <a:rPr lang="en-US" altLang="zh-CN" b="0" i="0" dirty="0">
                <a:solidFill>
                  <a:srgbClr val="0D0D0D"/>
                </a:solidFill>
                <a:effectLst/>
                <a:highlight>
                  <a:srgbClr val="FFFFFF"/>
                </a:highlight>
                <a:latin typeface="Söhne"/>
              </a:rPr>
              <a:t>EGFR</a:t>
            </a:r>
            <a:r>
              <a:rPr lang="zh-CN" altLang="en-US" b="0" i="0" dirty="0">
                <a:solidFill>
                  <a:srgbClr val="0D0D0D"/>
                </a:solidFill>
                <a:effectLst/>
                <a:highlight>
                  <a:srgbClr val="FFFFFF"/>
                </a:highlight>
                <a:latin typeface="Söhne"/>
              </a:rPr>
              <a:t>突变型非小细胞肺癌患者，</a:t>
            </a:r>
            <a:r>
              <a:rPr lang="en-US" altLang="zh-CN" b="0" i="0" dirty="0">
                <a:solidFill>
                  <a:srgbClr val="0D0D0D"/>
                </a:solidFill>
                <a:effectLst/>
                <a:highlight>
                  <a:srgbClr val="FFFFFF"/>
                </a:highlight>
                <a:latin typeface="Söhne"/>
              </a:rPr>
              <a:t>ORR</a:t>
            </a:r>
            <a:r>
              <a:rPr lang="zh-CN" altLang="en-US" b="0" i="0" dirty="0">
                <a:solidFill>
                  <a:srgbClr val="0D0D0D"/>
                </a:solidFill>
                <a:effectLst/>
                <a:highlight>
                  <a:srgbClr val="FFFFFF"/>
                </a:highlight>
                <a:latin typeface="Söhne"/>
              </a:rPr>
              <a:t>达到了</a:t>
            </a:r>
            <a:r>
              <a:rPr lang="en-US" altLang="zh-CN" b="0" i="0" dirty="0">
                <a:solidFill>
                  <a:srgbClr val="0D0D0D"/>
                </a:solidFill>
                <a:effectLst/>
                <a:highlight>
                  <a:srgbClr val="FFFFFF"/>
                </a:highlight>
                <a:latin typeface="Söhne"/>
              </a:rPr>
              <a:t>63.2%</a:t>
            </a:r>
            <a:r>
              <a:rPr lang="zh-CN" altLang="en-US" b="0" i="0" dirty="0">
                <a:solidFill>
                  <a:srgbClr val="0D0D0D"/>
                </a:solidFill>
                <a:effectLst/>
                <a:highlight>
                  <a:srgbClr val="FFFFFF"/>
                </a:highlight>
                <a:latin typeface="Söhne"/>
              </a:rPr>
              <a:t>，展示了对各种药物抗性突变的治疗效力。</a:t>
            </a:r>
            <a:endParaRPr lang="en-US" altLang="zh-CN" b="0" i="0" dirty="0">
              <a:solidFill>
                <a:srgbClr val="000000"/>
              </a:solidFill>
              <a:effectLst/>
              <a:highlight>
                <a:srgbClr val="FFFFFF"/>
              </a:highlight>
              <a:latin typeface="-apple-system"/>
            </a:endParaRPr>
          </a:p>
          <a:p>
            <a:endParaRPr lang="en-US" altLang="zh-CN" b="0" i="0" dirty="0">
              <a:solidFill>
                <a:srgbClr val="000000"/>
              </a:solidFill>
              <a:effectLst/>
              <a:latin typeface="-apple-system"/>
            </a:endParaRPr>
          </a:p>
          <a:p>
            <a:r>
              <a:rPr lang="zh-CN" altLang="en-US" b="0" i="0" dirty="0">
                <a:solidFill>
                  <a:srgbClr val="000000"/>
                </a:solidFill>
                <a:effectLst/>
                <a:highlight>
                  <a:srgbClr val="FFFFFF"/>
                </a:highlight>
                <a:latin typeface="-apple-system"/>
              </a:rPr>
              <a:t>同时，目前也已经报道了几种靶向</a:t>
            </a:r>
            <a:r>
              <a:rPr lang="en-US" altLang="zh-CN" b="0" i="0" dirty="0">
                <a:solidFill>
                  <a:srgbClr val="000000"/>
                </a:solidFill>
                <a:effectLst/>
                <a:highlight>
                  <a:srgbClr val="FFFFFF"/>
                </a:highlight>
                <a:latin typeface="-apple-system"/>
              </a:rPr>
              <a:t>c-MET</a:t>
            </a:r>
            <a:r>
              <a:rPr lang="zh-CN" altLang="en-US" b="0" i="0" dirty="0">
                <a:solidFill>
                  <a:srgbClr val="000000"/>
                </a:solidFill>
                <a:effectLst/>
                <a:highlight>
                  <a:srgbClr val="FFFFFF"/>
                </a:highlight>
                <a:latin typeface="-apple-system"/>
              </a:rPr>
              <a:t>和</a:t>
            </a:r>
            <a:r>
              <a:rPr lang="en-US" altLang="zh-CN" b="0" i="0" dirty="0">
                <a:solidFill>
                  <a:srgbClr val="000000"/>
                </a:solidFill>
                <a:effectLst/>
                <a:highlight>
                  <a:srgbClr val="FFFFFF"/>
                </a:highlight>
                <a:latin typeface="-apple-system"/>
              </a:rPr>
              <a:t>EGFR</a:t>
            </a:r>
            <a:r>
              <a:rPr lang="zh-CN" altLang="en-US" b="0" i="0" dirty="0">
                <a:solidFill>
                  <a:srgbClr val="000000"/>
                </a:solidFill>
                <a:effectLst/>
                <a:highlight>
                  <a:srgbClr val="FFFFFF"/>
                </a:highlight>
                <a:latin typeface="-apple-system"/>
              </a:rPr>
              <a:t>的双特异性抗体，证明其在抑制肿瘤增殖和转移方面具有协同作用。那么在</a:t>
            </a:r>
            <a:r>
              <a:rPr lang="en-US" altLang="zh-CN" b="0" i="0" dirty="0" err="1">
                <a:solidFill>
                  <a:srgbClr val="000000"/>
                </a:solidFill>
                <a:effectLst/>
                <a:highlight>
                  <a:srgbClr val="FFFFFF"/>
                </a:highlight>
                <a:latin typeface="-apple-system"/>
              </a:rPr>
              <a:t>BsADCs</a:t>
            </a:r>
            <a:r>
              <a:rPr lang="zh-CN" altLang="en-US" b="0" i="0" dirty="0">
                <a:solidFill>
                  <a:srgbClr val="000000"/>
                </a:solidFill>
                <a:effectLst/>
                <a:highlight>
                  <a:srgbClr val="FFFFFF"/>
                </a:highlight>
                <a:latin typeface="-apple-system"/>
              </a:rPr>
              <a:t>的设计中，选择</a:t>
            </a:r>
            <a:r>
              <a:rPr lang="en-US" altLang="zh-CN" b="0" i="0" dirty="0">
                <a:solidFill>
                  <a:srgbClr val="000000"/>
                </a:solidFill>
                <a:effectLst/>
                <a:highlight>
                  <a:srgbClr val="FFFFFF"/>
                </a:highlight>
                <a:latin typeface="-apple-system"/>
              </a:rPr>
              <a:t>EGFR </a:t>
            </a:r>
            <a:r>
              <a:rPr lang="zh-CN" altLang="en-US" b="0" i="0" dirty="0">
                <a:solidFill>
                  <a:srgbClr val="000000"/>
                </a:solidFill>
                <a:effectLst/>
                <a:highlight>
                  <a:srgbClr val="FFFFFF"/>
                </a:highlight>
                <a:latin typeface="-apple-system"/>
              </a:rPr>
              <a:t>和 </a:t>
            </a:r>
            <a:r>
              <a:rPr lang="en-US" altLang="zh-CN" b="0" i="0" dirty="0">
                <a:solidFill>
                  <a:srgbClr val="000000"/>
                </a:solidFill>
                <a:effectLst/>
                <a:highlight>
                  <a:srgbClr val="FFFFFF"/>
                </a:highlight>
                <a:latin typeface="-apple-system"/>
              </a:rPr>
              <a:t>c-MET</a:t>
            </a:r>
            <a:r>
              <a:rPr lang="zh-CN" altLang="en-US" b="0" i="0" dirty="0">
                <a:solidFill>
                  <a:srgbClr val="000000"/>
                </a:solidFill>
                <a:effectLst/>
                <a:highlight>
                  <a:srgbClr val="FFFFFF"/>
                </a:highlight>
                <a:latin typeface="-apple-system"/>
              </a:rPr>
              <a:t>作为双靶点也成为一个趋势。</a:t>
            </a:r>
            <a:r>
              <a:rPr lang="en-US" altLang="zh-CN" b="1" i="0" dirty="0">
                <a:solidFill>
                  <a:srgbClr val="000000"/>
                </a:solidFill>
                <a:effectLst/>
                <a:highlight>
                  <a:srgbClr val="FFFFFF"/>
                </a:highlight>
                <a:latin typeface="-apple-system"/>
              </a:rPr>
              <a:t>AZD9592</a:t>
            </a:r>
            <a:r>
              <a:rPr lang="zh-CN" altLang="en-US" b="0" i="0" dirty="0">
                <a:solidFill>
                  <a:srgbClr val="000000"/>
                </a:solidFill>
                <a:effectLst/>
                <a:highlight>
                  <a:srgbClr val="FFFFFF"/>
                </a:highlight>
                <a:latin typeface="-apple-system"/>
              </a:rPr>
              <a:t>是阿斯利康开发的</a:t>
            </a:r>
            <a:r>
              <a:rPr lang="en-US" altLang="zh-CN" b="0" i="0" dirty="0">
                <a:solidFill>
                  <a:srgbClr val="000000"/>
                </a:solidFill>
                <a:effectLst/>
                <a:highlight>
                  <a:srgbClr val="FFFFFF"/>
                </a:highlight>
                <a:latin typeface="-apple-system"/>
              </a:rPr>
              <a:t>EGFR/c-Met ADC</a:t>
            </a:r>
            <a:r>
              <a:rPr lang="zh-CN" altLang="en-US" b="0" i="0" dirty="0">
                <a:solidFill>
                  <a:srgbClr val="000000"/>
                </a:solidFill>
                <a:effectLst/>
                <a:highlight>
                  <a:srgbClr val="FFFFFF"/>
                </a:highlight>
                <a:latin typeface="-apple-system"/>
              </a:rPr>
              <a:t>，通过可连接</a:t>
            </a:r>
            <a:r>
              <a:rPr lang="en-US" altLang="zh-CN" b="0" i="0" dirty="0">
                <a:solidFill>
                  <a:srgbClr val="000000"/>
                </a:solidFill>
                <a:effectLst/>
                <a:highlight>
                  <a:srgbClr val="FFFFFF"/>
                </a:highlight>
                <a:latin typeface="-apple-system"/>
              </a:rPr>
              <a:t>linker</a:t>
            </a:r>
            <a:r>
              <a:rPr lang="zh-CN" altLang="en-US" b="0" i="0" dirty="0">
                <a:solidFill>
                  <a:srgbClr val="000000"/>
                </a:solidFill>
                <a:effectLst/>
                <a:highlight>
                  <a:srgbClr val="FFFFFF"/>
                </a:highlight>
                <a:latin typeface="-apple-system"/>
              </a:rPr>
              <a:t>偶联新型拓扑异构酶</a:t>
            </a:r>
            <a:r>
              <a:rPr lang="en-US" altLang="zh-CN" b="0" i="0" dirty="0">
                <a:solidFill>
                  <a:srgbClr val="000000"/>
                </a:solidFill>
                <a:effectLst/>
                <a:highlight>
                  <a:srgbClr val="FFFFFF"/>
                </a:highlight>
                <a:latin typeface="-apple-system"/>
              </a:rPr>
              <a:t>1</a:t>
            </a:r>
            <a:r>
              <a:rPr lang="zh-CN" altLang="en-US" b="0" i="0" dirty="0">
                <a:solidFill>
                  <a:srgbClr val="000000"/>
                </a:solidFill>
                <a:effectLst/>
                <a:highlight>
                  <a:srgbClr val="FFFFFF"/>
                </a:highlight>
                <a:latin typeface="-apple-system"/>
              </a:rPr>
              <a:t>载荷，主要解决奥希替尼耐药。相较于</a:t>
            </a:r>
            <a:r>
              <a:rPr lang="en-US" altLang="zh-CN" b="0" i="0" dirty="0">
                <a:solidFill>
                  <a:srgbClr val="000000"/>
                </a:solidFill>
                <a:effectLst/>
                <a:highlight>
                  <a:srgbClr val="FFFFFF"/>
                </a:highlight>
                <a:latin typeface="-apple-system"/>
              </a:rPr>
              <a:t>EGFR</a:t>
            </a:r>
            <a:r>
              <a:rPr lang="zh-CN" altLang="en-US" b="0" i="0" dirty="0">
                <a:solidFill>
                  <a:srgbClr val="000000"/>
                </a:solidFill>
                <a:effectLst/>
                <a:highlight>
                  <a:srgbClr val="FFFFFF"/>
                </a:highlight>
                <a:latin typeface="-apple-system"/>
              </a:rPr>
              <a:t>，</a:t>
            </a:r>
            <a:r>
              <a:rPr lang="en-US" altLang="zh-CN" b="0" i="0" dirty="0">
                <a:solidFill>
                  <a:srgbClr val="000000"/>
                </a:solidFill>
                <a:effectLst/>
                <a:highlight>
                  <a:srgbClr val="FFFFFF"/>
                </a:highlight>
                <a:latin typeface="-apple-system"/>
              </a:rPr>
              <a:t>AZD9592 </a:t>
            </a:r>
            <a:r>
              <a:rPr lang="zh-CN" altLang="en-US" b="0" i="0" dirty="0">
                <a:solidFill>
                  <a:srgbClr val="000000"/>
                </a:solidFill>
                <a:effectLst/>
                <a:highlight>
                  <a:srgbClr val="FFFFFF"/>
                </a:highlight>
                <a:latin typeface="-apple-system"/>
              </a:rPr>
              <a:t>对 </a:t>
            </a:r>
            <a:r>
              <a:rPr lang="en-US" altLang="zh-CN" b="0" i="0" dirty="0">
                <a:solidFill>
                  <a:srgbClr val="000000"/>
                </a:solidFill>
                <a:effectLst/>
                <a:highlight>
                  <a:srgbClr val="FFFFFF"/>
                </a:highlight>
                <a:latin typeface="-apple-system"/>
              </a:rPr>
              <a:t>c-MET </a:t>
            </a:r>
            <a:r>
              <a:rPr lang="zh-CN" altLang="en-US" b="0" i="0" dirty="0">
                <a:solidFill>
                  <a:srgbClr val="000000"/>
                </a:solidFill>
                <a:effectLst/>
                <a:highlight>
                  <a:srgbClr val="FFFFFF"/>
                </a:highlight>
                <a:latin typeface="-apple-system"/>
              </a:rPr>
              <a:t>具有更高的亲和力，目的是减少由</a:t>
            </a:r>
            <a:r>
              <a:rPr lang="en-US" altLang="zh-CN" b="0" i="0" dirty="0">
                <a:solidFill>
                  <a:srgbClr val="000000"/>
                </a:solidFill>
                <a:effectLst/>
                <a:highlight>
                  <a:srgbClr val="FFFFFF"/>
                </a:highlight>
                <a:latin typeface="-apple-system"/>
              </a:rPr>
              <a:t>EGFR</a:t>
            </a:r>
            <a:r>
              <a:rPr lang="zh-CN" altLang="en-US" b="0" i="0" dirty="0">
                <a:solidFill>
                  <a:srgbClr val="000000"/>
                </a:solidFill>
                <a:effectLst/>
                <a:highlight>
                  <a:srgbClr val="FFFFFF"/>
                </a:highlight>
                <a:latin typeface="-apple-system"/>
              </a:rPr>
              <a:t>驱动的正常组织毒性。在</a:t>
            </a:r>
            <a:r>
              <a:rPr lang="en-US" altLang="zh-CN" b="0" i="0" dirty="0">
                <a:solidFill>
                  <a:srgbClr val="000000"/>
                </a:solidFill>
                <a:effectLst/>
                <a:highlight>
                  <a:srgbClr val="FFFFFF"/>
                </a:highlight>
                <a:latin typeface="-apple-system"/>
              </a:rPr>
              <a:t>PDX</a:t>
            </a:r>
            <a:r>
              <a:rPr lang="zh-CN" altLang="en-US" b="0" i="0" dirty="0">
                <a:solidFill>
                  <a:srgbClr val="000000"/>
                </a:solidFill>
                <a:effectLst/>
                <a:highlight>
                  <a:srgbClr val="FFFFFF"/>
                </a:highlight>
                <a:latin typeface="-apple-system"/>
              </a:rPr>
              <a:t>及耐药模型中，单药或联用奥希替尼均展现出良好的抗肿瘤活性。</a:t>
            </a:r>
            <a:endParaRPr lang="en-US" dirty="0"/>
          </a:p>
        </p:txBody>
      </p:sp>
      <p:sp>
        <p:nvSpPr>
          <p:cNvPr id="4" name="Slide Number Placeholder 3"/>
          <p:cNvSpPr>
            <a:spLocks noGrp="1"/>
          </p:cNvSpPr>
          <p:nvPr>
            <p:ph type="sldNum" sz="quarter" idx="5"/>
          </p:nvPr>
        </p:nvSpPr>
        <p:spPr/>
        <p:txBody>
          <a:bodyPr/>
          <a:lstStyle/>
          <a:p>
            <a:fld id="{398884E0-5ADE-46B2-B509-939666AC20DF}" type="slidenum">
              <a:rPr lang="en-US" smtClean="0"/>
              <a:pPr/>
              <a:t>17</a:t>
            </a:fld>
            <a:endParaRPr lang="en-US"/>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zh-CN" altLang="en-US" dirty="0"/>
              <a:t>有前面的介绍可以看出，不管是</a:t>
            </a:r>
            <a:r>
              <a:rPr lang="en-US" altLang="zh-CN" dirty="0"/>
              <a:t>ADC</a:t>
            </a:r>
            <a:r>
              <a:rPr lang="zh-CN" altLang="en-US" dirty="0"/>
              <a:t>还是双特异性</a:t>
            </a:r>
            <a:r>
              <a:rPr lang="en-US" altLang="zh-CN" dirty="0"/>
              <a:t>ADC</a:t>
            </a:r>
            <a:r>
              <a:rPr lang="zh-CN" altLang="en-US" dirty="0"/>
              <a:t>，对于抗体的优化或者靶点抗原的选择和搭配至关重要。然而由于</a:t>
            </a:r>
            <a:r>
              <a:rPr lang="en-US" altLang="zh-CN" dirty="0"/>
              <a:t>ADC</a:t>
            </a:r>
            <a:r>
              <a:rPr lang="zh-CN" altLang="en-US" dirty="0"/>
              <a:t>靶点选择的特殊性，并不是所有肿瘤靶点都可以做</a:t>
            </a:r>
            <a:r>
              <a:rPr lang="en-US" altLang="zh-CN" dirty="0"/>
              <a:t>ADC</a:t>
            </a:r>
            <a:r>
              <a:rPr lang="zh-CN" altLang="en-US" dirty="0"/>
              <a:t>靶点。</a:t>
            </a:r>
            <a:endParaRPr lang="en-US" altLang="zh-CN" dirty="0"/>
          </a:p>
          <a:p>
            <a:r>
              <a:rPr lang="zh-CN" altLang="en-US" b="0" i="0" dirty="0">
                <a:effectLst/>
                <a:highlight>
                  <a:srgbClr val="FFFFFF"/>
                </a:highlight>
                <a:latin typeface="system-ui"/>
              </a:rPr>
              <a:t>组织特异性强：为了降低脱靶毒性，靶向抗原应仅表达或主要表达在肿瘤细胞中，在正常组织中低表达或不表达。例如，与正常细胞相比，某些肿瘤中</a:t>
            </a:r>
            <a:r>
              <a:rPr lang="en-US" altLang="zh-CN" b="0" i="0" dirty="0">
                <a:effectLst/>
                <a:highlight>
                  <a:srgbClr val="FFFFFF"/>
                </a:highlight>
                <a:latin typeface="system-ui"/>
              </a:rPr>
              <a:t>HER2</a:t>
            </a:r>
            <a:r>
              <a:rPr lang="zh-CN" altLang="en-US" b="0" i="0" dirty="0">
                <a:effectLst/>
                <a:highlight>
                  <a:srgbClr val="FFFFFF"/>
                </a:highlight>
                <a:latin typeface="system-ui"/>
              </a:rPr>
              <a:t>的表达大约高出正常细胞</a:t>
            </a:r>
            <a:r>
              <a:rPr lang="en-US" altLang="zh-CN" b="0" i="0" dirty="0">
                <a:effectLst/>
                <a:highlight>
                  <a:srgbClr val="FFFFFF"/>
                </a:highlight>
                <a:latin typeface="system-ui"/>
              </a:rPr>
              <a:t>100</a:t>
            </a:r>
            <a:r>
              <a:rPr lang="zh-CN" altLang="en-US" b="0" i="0" dirty="0">
                <a:effectLst/>
                <a:highlight>
                  <a:srgbClr val="FFFFFF"/>
                </a:highlight>
                <a:latin typeface="system-ui"/>
              </a:rPr>
              <a:t>倍；</a:t>
            </a:r>
            <a:endParaRPr lang="en-US" altLang="zh-CN" b="0" i="0" dirty="0">
              <a:effectLst/>
              <a:highlight>
                <a:srgbClr val="FFFFFF"/>
              </a:highlight>
              <a:latin typeface="system-ui"/>
            </a:endParaRPr>
          </a:p>
          <a:p>
            <a:r>
              <a:rPr lang="zh-CN" altLang="en-US" b="0" i="0" dirty="0">
                <a:effectLst/>
                <a:highlight>
                  <a:srgbClr val="FFFFFF"/>
                </a:highlight>
                <a:latin typeface="system-ui"/>
              </a:rPr>
              <a:t>抗原稳定性高：为避免肿瘤靶向性降低和安全性问题，靶向抗原应是表面（或细胞外）抗原，而不是细胞内抗原，且靶抗原应当是非分泌的，以避免被循环系统识别。</a:t>
            </a:r>
            <a:r>
              <a:rPr lang="zh-CN" altLang="en-US" b="0" i="0" dirty="0">
                <a:solidFill>
                  <a:srgbClr val="000000"/>
                </a:solidFill>
                <a:effectLst/>
                <a:highlight>
                  <a:srgbClr val="FFFFFF"/>
                </a:highlight>
                <a:latin typeface="Helvetica Neue"/>
              </a:rPr>
              <a:t>因为在循环中分泌的抗原会导致</a:t>
            </a:r>
            <a:r>
              <a:rPr lang="en-US" altLang="zh-CN" b="0" i="0" dirty="0">
                <a:solidFill>
                  <a:srgbClr val="000000"/>
                </a:solidFill>
                <a:effectLst/>
                <a:highlight>
                  <a:srgbClr val="FFFFFF"/>
                </a:highlight>
                <a:latin typeface="Helvetica Neue"/>
              </a:rPr>
              <a:t>ADC </a:t>
            </a:r>
            <a:r>
              <a:rPr lang="zh-CN" altLang="en-US" b="0" i="0" dirty="0">
                <a:solidFill>
                  <a:srgbClr val="000000"/>
                </a:solidFill>
                <a:effectLst/>
                <a:highlight>
                  <a:srgbClr val="FFFFFF"/>
                </a:highlight>
                <a:latin typeface="Helvetica Neue"/>
              </a:rPr>
              <a:t>结合到肿瘤部位之外，从而导致肿瘤靶向性降低和安全性问题。</a:t>
            </a:r>
            <a:endParaRPr lang="en-US" altLang="zh-CN" b="0" i="0" dirty="0">
              <a:solidFill>
                <a:srgbClr val="000000"/>
              </a:solidFill>
              <a:effectLst/>
              <a:highlight>
                <a:srgbClr val="FFFFFF"/>
              </a:highlight>
              <a:latin typeface="Helvetica Neue"/>
            </a:endParaRPr>
          </a:p>
          <a:p>
            <a:r>
              <a:rPr lang="zh-CN" altLang="en-US" b="0" i="0" dirty="0">
                <a:effectLst/>
                <a:highlight>
                  <a:srgbClr val="FFFFFF"/>
                </a:highlight>
                <a:latin typeface="system-ui"/>
              </a:rPr>
              <a:t>抗原高效内化：理想的靶抗原在与相应抗体结合后能够内化，使</a:t>
            </a:r>
            <a:r>
              <a:rPr lang="en-US" altLang="zh-CN" b="0" i="0" dirty="0">
                <a:effectLst/>
                <a:highlight>
                  <a:srgbClr val="FFFFFF"/>
                </a:highlight>
                <a:latin typeface="system-ui"/>
              </a:rPr>
              <a:t>ADC</a:t>
            </a:r>
            <a:r>
              <a:rPr lang="zh-CN" altLang="en-US" b="0" i="0" dirty="0">
                <a:effectLst/>
                <a:highlight>
                  <a:srgbClr val="FFFFFF"/>
                </a:highlight>
                <a:latin typeface="system-ui"/>
              </a:rPr>
              <a:t>药物进入癌细胞，通过适当的细胞内运输途径和释放细胞毒性有效载荷。</a:t>
            </a:r>
            <a:endParaRPr lang="en-US" dirty="0"/>
          </a:p>
          <a:p>
            <a:endParaRPr lang="en-US" dirty="0"/>
          </a:p>
        </p:txBody>
      </p:sp>
      <p:sp>
        <p:nvSpPr>
          <p:cNvPr id="4" name="Slide Number Placeholder 3"/>
          <p:cNvSpPr>
            <a:spLocks noGrp="1"/>
          </p:cNvSpPr>
          <p:nvPr>
            <p:ph type="sldNum" sz="quarter" idx="5"/>
          </p:nvPr>
        </p:nvSpPr>
        <p:spPr/>
        <p:txBody>
          <a:bodyPr/>
          <a:lstStyle/>
          <a:p>
            <a:fld id="{398884E0-5ADE-46B2-B509-939666AC20DF}" type="slidenum">
              <a:rPr lang="en-US" smtClean="0"/>
              <a:pPr/>
              <a:t>19</a:t>
            </a:fld>
            <a:endParaRPr lang="en-US"/>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gn="just"/>
            <a:r>
              <a:rPr lang="zh-CN" altLang="en-US" b="0" i="0" dirty="0">
                <a:effectLst/>
                <a:highlight>
                  <a:srgbClr val="FFFFFF"/>
                </a:highlight>
                <a:latin typeface="宋体" panose="02010600030101010101" pitchFamily="2" charset="-122"/>
                <a:ea typeface="宋体" panose="02010600030101010101" pitchFamily="2" charset="-122"/>
              </a:rPr>
              <a:t>那么下面，我将以研究人员对新靶点的验证为例，介绍这些新靶点在</a:t>
            </a:r>
            <a:r>
              <a:rPr lang="en-US" altLang="zh-CN" b="0" i="0" dirty="0">
                <a:effectLst/>
                <a:highlight>
                  <a:srgbClr val="FFFFFF"/>
                </a:highlight>
                <a:latin typeface="宋体" panose="02010600030101010101" pitchFamily="2" charset="-122"/>
                <a:ea typeface="宋体" panose="02010600030101010101" pitchFamily="2" charset="-122"/>
              </a:rPr>
              <a:t>ADC</a:t>
            </a:r>
            <a:r>
              <a:rPr lang="zh-CN" altLang="en-US" b="0" i="0" dirty="0">
                <a:effectLst/>
                <a:highlight>
                  <a:srgbClr val="FFFFFF"/>
                </a:highlight>
                <a:latin typeface="宋体" panose="02010600030101010101" pitchFamily="2" charset="-122"/>
                <a:ea typeface="宋体" panose="02010600030101010101" pitchFamily="2" charset="-122"/>
              </a:rPr>
              <a:t>研究中的应用案例。</a:t>
            </a:r>
            <a:r>
              <a:rPr lang="en-US" altLang="zh-CN" b="0" i="0" dirty="0">
                <a:effectLst/>
                <a:highlight>
                  <a:srgbClr val="FFFFFF"/>
                </a:highlight>
                <a:latin typeface="宋体" panose="02010600030101010101" pitchFamily="2" charset="-122"/>
                <a:ea typeface="宋体" panose="02010600030101010101" pitchFamily="2" charset="-122"/>
              </a:rPr>
              <a:t>Nectin-4</a:t>
            </a:r>
            <a:r>
              <a:rPr lang="zh-CN" altLang="en-US" b="0" i="0" dirty="0">
                <a:effectLst/>
                <a:highlight>
                  <a:srgbClr val="FFFFFF"/>
                </a:highlight>
                <a:latin typeface="宋体" panose="02010600030101010101" pitchFamily="2" charset="-122"/>
                <a:ea typeface="宋体" panose="02010600030101010101" pitchFamily="2" charset="-122"/>
              </a:rPr>
              <a:t>最早于</a:t>
            </a:r>
            <a:r>
              <a:rPr lang="en-US" altLang="zh-CN" b="0" i="0" dirty="0">
                <a:effectLst/>
                <a:highlight>
                  <a:srgbClr val="FFFFFF"/>
                </a:highlight>
                <a:latin typeface="宋体" panose="02010600030101010101" pitchFamily="2" charset="-122"/>
                <a:ea typeface="宋体" panose="02010600030101010101" pitchFamily="2" charset="-122"/>
              </a:rPr>
              <a:t>2001</a:t>
            </a:r>
            <a:r>
              <a:rPr lang="zh-CN" altLang="en-US" b="0" i="0" dirty="0">
                <a:effectLst/>
                <a:highlight>
                  <a:srgbClr val="FFFFFF"/>
                </a:highlight>
                <a:latin typeface="宋体" panose="02010600030101010101" pitchFamily="2" charset="-122"/>
                <a:ea typeface="宋体" panose="02010600030101010101" pitchFamily="2" charset="-122"/>
              </a:rPr>
              <a:t>年被发现，也被称为</a:t>
            </a:r>
            <a:r>
              <a:rPr lang="en-US" altLang="zh-CN" b="0" i="0" dirty="0">
                <a:effectLst/>
                <a:highlight>
                  <a:srgbClr val="FFFFFF"/>
                </a:highlight>
                <a:latin typeface="宋体" panose="02010600030101010101" pitchFamily="2" charset="-122"/>
                <a:ea typeface="宋体" panose="02010600030101010101" pitchFamily="2" charset="-122"/>
              </a:rPr>
              <a:t>PVRL4</a:t>
            </a:r>
            <a:r>
              <a:rPr lang="zh-CN" altLang="en-US" b="0" i="0" dirty="0">
                <a:effectLst/>
                <a:highlight>
                  <a:srgbClr val="FFFFFF"/>
                </a:highlight>
                <a:latin typeface="宋体" panose="02010600030101010101" pitchFamily="2" charset="-122"/>
                <a:ea typeface="宋体" panose="02010600030101010101" pitchFamily="2" charset="-122"/>
              </a:rPr>
              <a:t>，是</a:t>
            </a:r>
            <a:r>
              <a:rPr lang="en-US" altLang="zh-CN" b="0" i="0" dirty="0" err="1">
                <a:effectLst/>
                <a:highlight>
                  <a:srgbClr val="FFFFFF"/>
                </a:highlight>
                <a:latin typeface="宋体" panose="02010600030101010101" pitchFamily="2" charset="-122"/>
                <a:ea typeface="宋体" panose="02010600030101010101" pitchFamily="2" charset="-122"/>
              </a:rPr>
              <a:t>Nectin</a:t>
            </a:r>
            <a:r>
              <a:rPr lang="zh-CN" altLang="en-US" b="0" i="0" dirty="0">
                <a:effectLst/>
                <a:highlight>
                  <a:srgbClr val="FFFFFF"/>
                </a:highlight>
                <a:latin typeface="宋体" panose="02010600030101010101" pitchFamily="2" charset="-122"/>
                <a:ea typeface="宋体" panose="02010600030101010101" pitchFamily="2" charset="-122"/>
              </a:rPr>
              <a:t>家族的细胞粘附分子，由</a:t>
            </a:r>
            <a:r>
              <a:rPr lang="en-US" altLang="zh-CN" b="0" i="0" dirty="0">
                <a:effectLst/>
                <a:highlight>
                  <a:srgbClr val="FFFFFF"/>
                </a:highlight>
                <a:latin typeface="宋体" panose="02010600030101010101" pitchFamily="2" charset="-122"/>
                <a:ea typeface="宋体" panose="02010600030101010101" pitchFamily="2" charset="-122"/>
              </a:rPr>
              <a:t>NECTIN4</a:t>
            </a:r>
            <a:r>
              <a:rPr lang="zh-CN" altLang="en-US" b="0" i="0" dirty="0">
                <a:effectLst/>
                <a:highlight>
                  <a:srgbClr val="FFFFFF"/>
                </a:highlight>
                <a:latin typeface="宋体" panose="02010600030101010101" pitchFamily="2" charset="-122"/>
                <a:ea typeface="宋体" panose="02010600030101010101" pitchFamily="2" charset="-122"/>
              </a:rPr>
              <a:t>编码。</a:t>
            </a:r>
            <a:r>
              <a:rPr lang="en-US" altLang="zh-CN" b="0" i="0" dirty="0">
                <a:effectLst/>
                <a:highlight>
                  <a:srgbClr val="FFFFFF"/>
                </a:highlight>
                <a:latin typeface="宋体" panose="02010600030101010101" pitchFamily="2" charset="-122"/>
                <a:ea typeface="宋体" panose="02010600030101010101" pitchFamily="2" charset="-122"/>
              </a:rPr>
              <a:t>Nectin-4</a:t>
            </a:r>
            <a:r>
              <a:rPr lang="zh-CN" altLang="en-US" b="0" i="0" dirty="0">
                <a:effectLst/>
                <a:highlight>
                  <a:srgbClr val="FFFFFF"/>
                </a:highlight>
                <a:latin typeface="宋体" panose="02010600030101010101" pitchFamily="2" charset="-122"/>
                <a:ea typeface="宋体" panose="02010600030101010101" pitchFamily="2" charset="-122"/>
              </a:rPr>
              <a:t>是一个</a:t>
            </a:r>
            <a:r>
              <a:rPr lang="en-US" altLang="zh-CN" b="0" i="0" dirty="0">
                <a:effectLst/>
                <a:highlight>
                  <a:srgbClr val="FFFFFF"/>
                </a:highlight>
                <a:latin typeface="宋体" panose="02010600030101010101" pitchFamily="2" charset="-122"/>
                <a:ea typeface="宋体" panose="02010600030101010101" pitchFamily="2" charset="-122"/>
              </a:rPr>
              <a:t>I</a:t>
            </a:r>
            <a:r>
              <a:rPr lang="zh-CN" altLang="en-US" b="0" i="0" dirty="0">
                <a:effectLst/>
                <a:highlight>
                  <a:srgbClr val="FFFFFF"/>
                </a:highlight>
                <a:latin typeface="宋体" panose="02010600030101010101" pitchFamily="2" charset="-122"/>
                <a:ea typeface="宋体" panose="02010600030101010101" pitchFamily="2" charset="-122"/>
              </a:rPr>
              <a:t>型跨膜糖蛋白，分子量为</a:t>
            </a:r>
            <a:r>
              <a:rPr lang="en-US" altLang="zh-CN" b="0" i="0" dirty="0">
                <a:effectLst/>
                <a:highlight>
                  <a:srgbClr val="FFFFFF"/>
                </a:highlight>
                <a:latin typeface="宋体" panose="02010600030101010101" pitchFamily="2" charset="-122"/>
                <a:ea typeface="宋体" panose="02010600030101010101" pitchFamily="2" charset="-122"/>
              </a:rPr>
              <a:t>66kDa</a:t>
            </a:r>
            <a:r>
              <a:rPr lang="zh-CN" altLang="en-US" b="0" i="0" dirty="0">
                <a:effectLst/>
                <a:highlight>
                  <a:srgbClr val="FFFFFF"/>
                </a:highlight>
                <a:latin typeface="宋体" panose="02010600030101010101" pitchFamily="2" charset="-122"/>
                <a:ea typeface="宋体" panose="02010600030101010101" pitchFamily="2" charset="-122"/>
              </a:rPr>
              <a:t>，胞外域为三个</a:t>
            </a:r>
            <a:r>
              <a:rPr lang="en-US" altLang="zh-CN" b="0" i="0" dirty="0">
                <a:effectLst/>
                <a:highlight>
                  <a:srgbClr val="FFFFFF"/>
                </a:highlight>
                <a:latin typeface="宋体" panose="02010600030101010101" pitchFamily="2" charset="-122"/>
                <a:ea typeface="宋体" panose="02010600030101010101" pitchFamily="2" charset="-122"/>
              </a:rPr>
              <a:t>lg</a:t>
            </a:r>
            <a:r>
              <a:rPr lang="zh-CN" altLang="en-US" b="0" i="0" dirty="0">
                <a:effectLst/>
                <a:highlight>
                  <a:srgbClr val="FFFFFF"/>
                </a:highlight>
                <a:latin typeface="宋体" panose="02010600030101010101" pitchFamily="2" charset="-122"/>
                <a:ea typeface="宋体" panose="02010600030101010101" pitchFamily="2" charset="-122"/>
              </a:rPr>
              <a:t>样结构域，一个单跨膜螺旋结构，和一个含有</a:t>
            </a:r>
            <a:r>
              <a:rPr lang="en-US" altLang="zh-CN" b="0" i="0" dirty="0" err="1">
                <a:effectLst/>
                <a:highlight>
                  <a:srgbClr val="FFFFFF"/>
                </a:highlight>
                <a:latin typeface="宋体" panose="02010600030101010101" pitchFamily="2" charset="-122"/>
                <a:ea typeface="宋体" panose="02010600030101010101" pitchFamily="2" charset="-122"/>
              </a:rPr>
              <a:t>afadin</a:t>
            </a:r>
            <a:r>
              <a:rPr lang="zh-CN" altLang="en-US" b="0" i="0" dirty="0">
                <a:effectLst/>
                <a:highlight>
                  <a:srgbClr val="FFFFFF"/>
                </a:highlight>
                <a:latin typeface="宋体" panose="02010600030101010101" pitchFamily="2" charset="-122"/>
                <a:ea typeface="宋体" panose="02010600030101010101" pitchFamily="2" charset="-122"/>
              </a:rPr>
              <a:t>结合基序的胞内结构域。</a:t>
            </a:r>
            <a:r>
              <a:rPr lang="en-US" altLang="zh-CN" b="0" i="0" dirty="0" err="1">
                <a:effectLst/>
                <a:highlight>
                  <a:srgbClr val="FFFFFF"/>
                </a:highlight>
                <a:latin typeface="宋体" panose="02010600030101010101" pitchFamily="2" charset="-122"/>
                <a:ea typeface="宋体" panose="02010600030101010101" pitchFamily="2" charset="-122"/>
              </a:rPr>
              <a:t>Afadin</a:t>
            </a:r>
            <a:r>
              <a:rPr lang="en-US" altLang="zh-CN" b="0" i="0" dirty="0">
                <a:effectLst/>
                <a:highlight>
                  <a:srgbClr val="FFFFFF"/>
                </a:highlight>
                <a:latin typeface="宋体" panose="02010600030101010101" pitchFamily="2" charset="-122"/>
                <a:ea typeface="宋体" panose="02010600030101010101" pitchFamily="2" charset="-122"/>
              </a:rPr>
              <a:t> </a:t>
            </a:r>
            <a:r>
              <a:rPr lang="zh-CN" altLang="en-US" b="0" i="0" dirty="0">
                <a:effectLst/>
                <a:highlight>
                  <a:srgbClr val="FFFFFF"/>
                </a:highlight>
                <a:latin typeface="宋体" panose="02010600030101010101" pitchFamily="2" charset="-122"/>
                <a:ea typeface="宋体" panose="02010600030101010101" pitchFamily="2" charset="-122"/>
              </a:rPr>
              <a:t>是一种 </a:t>
            </a:r>
            <a:r>
              <a:rPr lang="en-US" altLang="zh-CN" b="0" i="0" dirty="0">
                <a:effectLst/>
                <a:highlight>
                  <a:srgbClr val="FFFFFF"/>
                </a:highlight>
                <a:latin typeface="宋体" panose="02010600030101010101" pitchFamily="2" charset="-122"/>
                <a:ea typeface="宋体" panose="02010600030101010101" pitchFamily="2" charset="-122"/>
              </a:rPr>
              <a:t>F-</a:t>
            </a:r>
            <a:r>
              <a:rPr lang="zh-CN" altLang="en-US" b="0" i="0" dirty="0">
                <a:effectLst/>
                <a:highlight>
                  <a:srgbClr val="FFFFFF"/>
                </a:highlight>
                <a:latin typeface="宋体" panose="02010600030101010101" pitchFamily="2" charset="-122"/>
                <a:ea typeface="宋体" panose="02010600030101010101" pitchFamily="2" charset="-122"/>
              </a:rPr>
              <a:t>肌动蛋白结合蛋白，可招募细胞间粘附所需的多种蛋白质。</a:t>
            </a:r>
            <a:endParaRPr lang="zh-CN" altLang="en-US" b="0" i="0" dirty="0">
              <a:effectLst/>
              <a:highlight>
                <a:srgbClr val="FFFFFF"/>
              </a:highlight>
              <a:latin typeface="system-ui"/>
            </a:endParaRPr>
          </a:p>
          <a:p>
            <a:pPr algn="just"/>
            <a:r>
              <a:rPr lang="en-US" altLang="zh-CN" b="0" i="0" dirty="0">
                <a:effectLst/>
                <a:highlight>
                  <a:srgbClr val="FFFFFF"/>
                </a:highlight>
                <a:latin typeface="宋体" panose="02010600030101010101" pitchFamily="2" charset="-122"/>
                <a:ea typeface="宋体" panose="02010600030101010101" pitchFamily="2" charset="-122"/>
              </a:rPr>
              <a:t>Nectin-4</a:t>
            </a:r>
            <a:r>
              <a:rPr lang="zh-CN" altLang="en-US" b="0" i="0" dirty="0">
                <a:effectLst/>
                <a:highlight>
                  <a:srgbClr val="FFFFFF"/>
                </a:highlight>
                <a:latin typeface="宋体" panose="02010600030101010101" pitchFamily="2" charset="-122"/>
                <a:ea typeface="宋体" panose="02010600030101010101" pitchFamily="2" charset="-122"/>
              </a:rPr>
              <a:t>靶点是</a:t>
            </a:r>
            <a:r>
              <a:rPr lang="en-US" altLang="zh-CN" b="0" i="0" dirty="0">
                <a:effectLst/>
                <a:highlight>
                  <a:srgbClr val="FFFFFF"/>
                </a:highlight>
                <a:latin typeface="宋体" panose="02010600030101010101" pitchFamily="2" charset="-122"/>
                <a:ea typeface="宋体" panose="02010600030101010101" pitchFamily="2" charset="-122"/>
              </a:rPr>
              <a:t>ADC</a:t>
            </a:r>
            <a:r>
              <a:rPr lang="zh-CN" altLang="en-US" b="0" i="0" dirty="0">
                <a:effectLst/>
                <a:highlight>
                  <a:srgbClr val="FFFFFF"/>
                </a:highlight>
                <a:latin typeface="宋体" panose="02010600030101010101" pitchFamily="2" charset="-122"/>
                <a:ea typeface="宋体" panose="02010600030101010101" pitchFamily="2" charset="-122"/>
              </a:rPr>
              <a:t>的新星靶点，与</a:t>
            </a:r>
            <a:r>
              <a:rPr lang="en-US" altLang="zh-CN" b="0" i="0" dirty="0">
                <a:effectLst/>
                <a:highlight>
                  <a:srgbClr val="FFFFFF"/>
                </a:highlight>
                <a:latin typeface="宋体" panose="02010600030101010101" pitchFamily="2" charset="-122"/>
                <a:ea typeface="宋体" panose="02010600030101010101" pitchFamily="2" charset="-122"/>
              </a:rPr>
              <a:t>HER2</a:t>
            </a:r>
            <a:r>
              <a:rPr lang="zh-CN" altLang="en-US" b="0" i="0" dirty="0">
                <a:effectLst/>
                <a:highlight>
                  <a:srgbClr val="FFFFFF"/>
                </a:highlight>
                <a:latin typeface="宋体" panose="02010600030101010101" pitchFamily="2" charset="-122"/>
                <a:ea typeface="宋体" panose="02010600030101010101" pitchFamily="2" charset="-122"/>
              </a:rPr>
              <a:t>、</a:t>
            </a:r>
            <a:r>
              <a:rPr lang="en-US" altLang="zh-CN" b="0" i="0" dirty="0">
                <a:effectLst/>
                <a:highlight>
                  <a:srgbClr val="FFFFFF"/>
                </a:highlight>
                <a:latin typeface="宋体" panose="02010600030101010101" pitchFamily="2" charset="-122"/>
                <a:ea typeface="宋体" panose="02010600030101010101" pitchFamily="2" charset="-122"/>
              </a:rPr>
              <a:t>EGFR</a:t>
            </a:r>
            <a:r>
              <a:rPr lang="zh-CN" altLang="en-US" b="0" i="0" dirty="0">
                <a:effectLst/>
                <a:highlight>
                  <a:srgbClr val="FFFFFF"/>
                </a:highlight>
                <a:latin typeface="宋体" panose="02010600030101010101" pitchFamily="2" charset="-122"/>
                <a:ea typeface="宋体" panose="02010600030101010101" pitchFamily="2" charset="-122"/>
              </a:rPr>
              <a:t>、</a:t>
            </a:r>
            <a:r>
              <a:rPr lang="en-US" altLang="zh-CN" b="0" i="0" dirty="0">
                <a:effectLst/>
                <a:highlight>
                  <a:srgbClr val="FFFFFF"/>
                </a:highlight>
                <a:latin typeface="宋体" panose="02010600030101010101" pitchFamily="2" charset="-122"/>
                <a:ea typeface="宋体" panose="02010600030101010101" pitchFamily="2" charset="-122"/>
              </a:rPr>
              <a:t>Trop2</a:t>
            </a:r>
            <a:r>
              <a:rPr lang="zh-CN" altLang="en-US" b="0" i="0" dirty="0">
                <a:effectLst/>
                <a:highlight>
                  <a:srgbClr val="FFFFFF"/>
                </a:highlight>
                <a:latin typeface="宋体" panose="02010600030101010101" pitchFamily="2" charset="-122"/>
                <a:ea typeface="宋体" panose="02010600030101010101" pitchFamily="2" charset="-122"/>
              </a:rPr>
              <a:t>等热门靶点相比，目前针对</a:t>
            </a:r>
            <a:r>
              <a:rPr lang="en-US" altLang="zh-CN" b="0" i="0" dirty="0">
                <a:effectLst/>
                <a:highlight>
                  <a:srgbClr val="FFFFFF"/>
                </a:highlight>
                <a:latin typeface="宋体" panose="02010600030101010101" pitchFamily="2" charset="-122"/>
                <a:ea typeface="宋体" panose="02010600030101010101" pitchFamily="2" charset="-122"/>
              </a:rPr>
              <a:t>Nectin-4</a:t>
            </a:r>
            <a:r>
              <a:rPr lang="zh-CN" altLang="en-US" b="0" i="0" dirty="0">
                <a:effectLst/>
                <a:highlight>
                  <a:srgbClr val="FFFFFF"/>
                </a:highlight>
                <a:latin typeface="宋体" panose="02010600030101010101" pitchFamily="2" charset="-122"/>
                <a:ea typeface="宋体" panose="02010600030101010101" pitchFamily="2" charset="-122"/>
              </a:rPr>
              <a:t>靶点布局的产品较少，且全球只有一款</a:t>
            </a:r>
            <a:r>
              <a:rPr lang="en-US" altLang="zh-CN" b="0" i="0" dirty="0">
                <a:effectLst/>
                <a:highlight>
                  <a:srgbClr val="FFFFFF"/>
                </a:highlight>
                <a:latin typeface="宋体" panose="02010600030101010101" pitchFamily="2" charset="-122"/>
                <a:ea typeface="宋体" panose="02010600030101010101" pitchFamily="2" charset="-122"/>
              </a:rPr>
              <a:t>ADC</a:t>
            </a:r>
            <a:r>
              <a:rPr lang="zh-CN" altLang="en-US" b="0" i="0" dirty="0">
                <a:effectLst/>
                <a:highlight>
                  <a:srgbClr val="FFFFFF"/>
                </a:highlight>
                <a:latin typeface="宋体" panose="02010600030101010101" pitchFamily="2" charset="-122"/>
                <a:ea typeface="宋体" panose="02010600030101010101" pitchFamily="2" charset="-122"/>
              </a:rPr>
              <a:t>产品</a:t>
            </a:r>
            <a:r>
              <a:rPr lang="en-US" altLang="zh-CN" b="0" i="0" dirty="0" err="1">
                <a:effectLst/>
                <a:highlight>
                  <a:srgbClr val="FFFFFF"/>
                </a:highlight>
                <a:latin typeface="宋体" panose="02010600030101010101" pitchFamily="2" charset="-122"/>
                <a:ea typeface="宋体" panose="02010600030101010101" pitchFamily="2" charset="-122"/>
              </a:rPr>
              <a:t>Padcev</a:t>
            </a:r>
            <a:r>
              <a:rPr lang="zh-CN" altLang="en-US" b="0" i="0" dirty="0">
                <a:effectLst/>
                <a:highlight>
                  <a:srgbClr val="FFFFFF"/>
                </a:highlight>
                <a:latin typeface="宋体" panose="02010600030101010101" pitchFamily="2" charset="-122"/>
                <a:ea typeface="宋体" panose="02010600030101010101" pitchFamily="2" charset="-122"/>
              </a:rPr>
              <a:t>上市。</a:t>
            </a:r>
            <a:endParaRPr lang="zh-CN" altLang="en-US" b="0" i="0" dirty="0">
              <a:effectLst/>
              <a:highlight>
                <a:srgbClr val="FFFFFF"/>
              </a:highlight>
              <a:latin typeface="system-ui"/>
            </a:endParaRPr>
          </a:p>
          <a:p>
            <a:pPr algn="just"/>
            <a:r>
              <a:rPr lang="en-US" altLang="zh-CN" b="0" i="0" dirty="0" err="1">
                <a:effectLst/>
                <a:highlight>
                  <a:srgbClr val="FFFFFF"/>
                </a:highlight>
                <a:latin typeface="宋体" panose="02010600030101010101" pitchFamily="2" charset="-122"/>
                <a:ea typeface="宋体" panose="02010600030101010101" pitchFamily="2" charset="-122"/>
              </a:rPr>
              <a:t>Padcev</a:t>
            </a:r>
            <a:r>
              <a:rPr lang="zh-CN" altLang="en-US" b="0" i="0" dirty="0">
                <a:effectLst/>
                <a:highlight>
                  <a:srgbClr val="FFFFFF"/>
                </a:highlight>
                <a:latin typeface="宋体" panose="02010600030101010101" pitchFamily="2" charset="-122"/>
                <a:ea typeface="宋体" panose="02010600030101010101" pitchFamily="2" charset="-122"/>
              </a:rPr>
              <a:t>带火了靶点</a:t>
            </a:r>
            <a:r>
              <a:rPr lang="en-US" altLang="zh-CN" b="0" i="0" dirty="0">
                <a:effectLst/>
                <a:highlight>
                  <a:srgbClr val="FFFFFF"/>
                </a:highlight>
                <a:latin typeface="宋体" panose="02010600030101010101" pitchFamily="2" charset="-122"/>
                <a:ea typeface="宋体" panose="02010600030101010101" pitchFamily="2" charset="-122"/>
              </a:rPr>
              <a:t>Nectin-4</a:t>
            </a:r>
            <a:r>
              <a:rPr lang="zh-CN" altLang="en-US" b="0" i="0" dirty="0">
                <a:effectLst/>
                <a:highlight>
                  <a:srgbClr val="FFFFFF"/>
                </a:highlight>
                <a:latin typeface="宋体" panose="02010600030101010101" pitchFamily="2" charset="-122"/>
                <a:ea typeface="宋体" panose="02010600030101010101" pitchFamily="2" charset="-122"/>
              </a:rPr>
              <a:t>，而且目前 </a:t>
            </a:r>
            <a:r>
              <a:rPr lang="en-US" altLang="zh-CN" b="0" i="0" dirty="0">
                <a:effectLst/>
                <a:highlight>
                  <a:srgbClr val="FFFFFF"/>
                </a:highlight>
                <a:latin typeface="宋体" panose="02010600030101010101" pitchFamily="2" charset="-122"/>
                <a:ea typeface="宋体" panose="02010600030101010101" pitchFamily="2" charset="-122"/>
              </a:rPr>
              <a:t>Nectin-4 ADC</a:t>
            </a:r>
            <a:r>
              <a:rPr lang="zh-CN" altLang="en-US" b="0" i="0" dirty="0">
                <a:effectLst/>
                <a:highlight>
                  <a:srgbClr val="FFFFFF"/>
                </a:highlight>
                <a:latin typeface="宋体" panose="02010600030101010101" pitchFamily="2" charset="-122"/>
                <a:ea typeface="宋体" panose="02010600030101010101" pitchFamily="2" charset="-122"/>
              </a:rPr>
              <a:t>的研发处于刚刚起步阶段，未来留给药企们开发空间极大。</a:t>
            </a:r>
            <a:endParaRPr lang="zh-CN" altLang="en-US" b="0" i="0" dirty="0">
              <a:effectLst/>
              <a:highlight>
                <a:srgbClr val="FFFFFF"/>
              </a:highlight>
              <a:latin typeface="system-ui"/>
            </a:endParaRPr>
          </a:p>
          <a:p>
            <a:endParaRPr lang="en-US" dirty="0"/>
          </a:p>
        </p:txBody>
      </p:sp>
      <p:sp>
        <p:nvSpPr>
          <p:cNvPr id="4" name="Slide Number Placeholder 3"/>
          <p:cNvSpPr>
            <a:spLocks noGrp="1"/>
          </p:cNvSpPr>
          <p:nvPr>
            <p:ph type="sldNum" sz="quarter" idx="5"/>
          </p:nvPr>
        </p:nvSpPr>
        <p:spPr/>
        <p:txBody>
          <a:bodyPr/>
          <a:lstStyle/>
          <a:p>
            <a:fld id="{398884E0-5ADE-46B2-B509-939666AC20DF}" type="slidenum">
              <a:rPr lang="en-US" smtClean="0"/>
              <a:pPr/>
              <a:t>20</a:t>
            </a:fld>
            <a:endParaRPr lang="en-US"/>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gn="just"/>
            <a:r>
              <a:rPr lang="zh-CN" altLang="en-US" sz="1200" b="0" i="0" u="none" strike="noStrike" baseline="0" dirty="0">
                <a:solidFill>
                  <a:srgbClr val="000000"/>
                </a:solidFill>
                <a:latin typeface="Charis SIL"/>
              </a:rPr>
              <a:t>为了研究</a:t>
            </a:r>
            <a:r>
              <a:rPr lang="en-US" altLang="zh-CN" sz="1200" b="0" i="0" u="none" strike="noStrike" baseline="0" dirty="0">
                <a:solidFill>
                  <a:srgbClr val="000000"/>
                </a:solidFill>
                <a:latin typeface="Charis SIL"/>
              </a:rPr>
              <a:t>ADC</a:t>
            </a:r>
            <a:r>
              <a:rPr lang="zh-CN" altLang="en-US" sz="1200" b="0" i="0" u="none" strike="noStrike" baseline="0" dirty="0">
                <a:solidFill>
                  <a:srgbClr val="000000"/>
                </a:solidFill>
                <a:latin typeface="Charis SIL"/>
              </a:rPr>
              <a:t>药物在体内的分布，研究人员用碘</a:t>
            </a:r>
            <a:r>
              <a:rPr lang="en-US" altLang="zh-CN" sz="1200" b="0" i="0" u="none" strike="noStrike" baseline="0" dirty="0">
                <a:solidFill>
                  <a:srgbClr val="000000"/>
                </a:solidFill>
                <a:latin typeface="Charis SIL"/>
              </a:rPr>
              <a:t>124/125</a:t>
            </a:r>
            <a:r>
              <a:rPr lang="zh-CN" altLang="en-US" sz="1200" b="0" i="0" u="none" strike="noStrike" baseline="0" dirty="0">
                <a:solidFill>
                  <a:srgbClr val="000000"/>
                </a:solidFill>
                <a:latin typeface="Charis SIL"/>
              </a:rPr>
              <a:t>对药物进行标记。然后使用重组表达的抗原蛋白</a:t>
            </a:r>
            <a:r>
              <a:rPr lang="en-US" altLang="zh-CN" sz="1200" b="0" i="0" u="none" strike="noStrike" baseline="0" dirty="0">
                <a:solidFill>
                  <a:srgbClr val="000000"/>
                </a:solidFill>
                <a:latin typeface="Charis SIL"/>
              </a:rPr>
              <a:t>nectin-4</a:t>
            </a:r>
            <a:r>
              <a:rPr lang="zh-CN" altLang="en-US" sz="1200" b="0" i="0" u="none" strike="noStrike" baseline="0" dirty="0">
                <a:solidFill>
                  <a:srgbClr val="000000"/>
                </a:solidFill>
                <a:latin typeface="Charis SIL"/>
              </a:rPr>
              <a:t>对标记前后的抗体进行</a:t>
            </a:r>
            <a:r>
              <a:rPr lang="en-US" altLang="zh-CN" sz="1200" b="0" i="0" u="none" strike="noStrike" baseline="0" dirty="0">
                <a:solidFill>
                  <a:srgbClr val="000000"/>
                </a:solidFill>
                <a:latin typeface="Charis SIL"/>
              </a:rPr>
              <a:t>ELISA</a:t>
            </a:r>
            <a:r>
              <a:rPr lang="zh-CN" altLang="en-US" sz="1200" b="0" i="0" u="none" strike="noStrike" baseline="0" dirty="0">
                <a:solidFill>
                  <a:srgbClr val="000000"/>
                </a:solidFill>
                <a:latin typeface="Charis SIL"/>
              </a:rPr>
              <a:t>的对照实验，那们实验表明标记前后对活性无影响。</a:t>
            </a:r>
            <a:endParaRPr lang="en-US" altLang="zh-CN" sz="1200" b="0" i="0" u="none" strike="noStrike" baseline="0" dirty="0">
              <a:solidFill>
                <a:srgbClr val="000000"/>
              </a:solidFill>
              <a:latin typeface="Charis SIL"/>
            </a:endParaRPr>
          </a:p>
          <a:p>
            <a:pPr algn="just"/>
            <a:endParaRPr lang="en-US" altLang="zh-CN" sz="1200" b="0" i="0" u="none" strike="noStrike" baseline="0" dirty="0">
              <a:solidFill>
                <a:srgbClr val="000000"/>
              </a:solidFill>
              <a:latin typeface="Charis SIL"/>
            </a:endParaRPr>
          </a:p>
          <a:p>
            <a:pPr algn="just"/>
            <a:r>
              <a:rPr lang="en-US" altLang="zh-CN" sz="1800" b="0" i="0" dirty="0">
                <a:solidFill>
                  <a:srgbClr val="0D0D0D"/>
                </a:solidFill>
                <a:effectLst/>
                <a:highlight>
                  <a:srgbClr val="FFFFFF"/>
                </a:highlight>
                <a:latin typeface="Söhne"/>
              </a:rPr>
              <a:t>125I-EV</a:t>
            </a:r>
            <a:r>
              <a:rPr lang="zh-CN" altLang="en-US" sz="1800" b="0" i="0" dirty="0">
                <a:solidFill>
                  <a:srgbClr val="0D0D0D"/>
                </a:solidFill>
                <a:effectLst/>
                <a:highlight>
                  <a:srgbClr val="FFFFFF"/>
                </a:highlight>
                <a:latin typeface="Söhne"/>
              </a:rPr>
              <a:t>在</a:t>
            </a:r>
            <a:r>
              <a:rPr lang="en-US" altLang="zh-CN" sz="1800" b="0" i="0" dirty="0">
                <a:solidFill>
                  <a:srgbClr val="0D0D0D"/>
                </a:solidFill>
                <a:effectLst/>
                <a:highlight>
                  <a:srgbClr val="FFFFFF"/>
                </a:highlight>
                <a:latin typeface="Söhne"/>
              </a:rPr>
              <a:t>SW780</a:t>
            </a:r>
            <a:r>
              <a:rPr lang="zh-CN" altLang="en-US" sz="1800" b="0" i="0" dirty="0">
                <a:solidFill>
                  <a:srgbClr val="0D0D0D"/>
                </a:solidFill>
                <a:effectLst/>
                <a:highlight>
                  <a:srgbClr val="FFFFFF"/>
                </a:highlight>
                <a:latin typeface="Söhne"/>
              </a:rPr>
              <a:t>细胞中的摄取随着时间逐渐增加，显著高于</a:t>
            </a:r>
            <a:r>
              <a:rPr lang="en-US" altLang="zh-CN" sz="1800" b="0" i="0" dirty="0">
                <a:solidFill>
                  <a:srgbClr val="0D0D0D"/>
                </a:solidFill>
                <a:effectLst/>
                <a:highlight>
                  <a:srgbClr val="FFFFFF"/>
                </a:highlight>
                <a:latin typeface="Söhne"/>
              </a:rPr>
              <a:t>T24</a:t>
            </a:r>
            <a:r>
              <a:rPr lang="zh-CN" altLang="en-US" sz="1800" b="0" i="0" dirty="0">
                <a:solidFill>
                  <a:srgbClr val="0D0D0D"/>
                </a:solidFill>
                <a:effectLst/>
                <a:highlight>
                  <a:srgbClr val="FFFFFF"/>
                </a:highlight>
                <a:latin typeface="Söhne"/>
              </a:rPr>
              <a:t>细胞中的摄取量。这些结果表明，该探针对</a:t>
            </a:r>
            <a:r>
              <a:rPr lang="en-US" altLang="zh-CN" sz="1800" b="0" i="0" dirty="0">
                <a:solidFill>
                  <a:srgbClr val="0D0D0D"/>
                </a:solidFill>
                <a:effectLst/>
                <a:highlight>
                  <a:srgbClr val="FFFFFF"/>
                </a:highlight>
                <a:latin typeface="Söhne"/>
              </a:rPr>
              <a:t>Nectin-4</a:t>
            </a:r>
            <a:r>
              <a:rPr lang="zh-CN" altLang="en-US" sz="1800" b="0" i="0" dirty="0">
                <a:solidFill>
                  <a:srgbClr val="0D0D0D"/>
                </a:solidFill>
                <a:effectLst/>
                <a:highlight>
                  <a:srgbClr val="FFFFFF"/>
                </a:highlight>
                <a:latin typeface="Söhne"/>
              </a:rPr>
              <a:t>具有高度的特异性和亲和性。</a:t>
            </a:r>
            <a:endParaRPr lang="en-US" altLang="zh-CN" sz="1800" b="0" i="0" dirty="0">
              <a:solidFill>
                <a:srgbClr val="0D0D0D"/>
              </a:solidFill>
              <a:effectLst/>
              <a:highlight>
                <a:srgbClr val="FFFFFF"/>
              </a:highlight>
              <a:latin typeface="Söhne"/>
            </a:endParaRPr>
          </a:p>
          <a:p>
            <a:pPr algn="just"/>
            <a:r>
              <a:rPr lang="zh-CN" altLang="en-US" sz="1800" b="0" i="0" dirty="0">
                <a:solidFill>
                  <a:srgbClr val="0D0D0D"/>
                </a:solidFill>
                <a:effectLst/>
                <a:highlight>
                  <a:srgbClr val="FFFFFF"/>
                </a:highlight>
                <a:latin typeface="Söhne"/>
              </a:rPr>
              <a:t>在</a:t>
            </a:r>
            <a:r>
              <a:rPr lang="en-US" altLang="zh-CN" sz="1800" b="0" i="0" dirty="0">
                <a:solidFill>
                  <a:srgbClr val="0D0D0D"/>
                </a:solidFill>
                <a:effectLst/>
                <a:highlight>
                  <a:srgbClr val="FFFFFF"/>
                </a:highlight>
                <a:latin typeface="Söhne"/>
              </a:rPr>
              <a:t>SW780</a:t>
            </a:r>
            <a:r>
              <a:rPr lang="zh-CN" altLang="en-US" sz="1800" b="0" i="0" dirty="0">
                <a:solidFill>
                  <a:srgbClr val="0D0D0D"/>
                </a:solidFill>
                <a:effectLst/>
                <a:highlight>
                  <a:srgbClr val="FFFFFF"/>
                </a:highlight>
                <a:latin typeface="Söhne"/>
              </a:rPr>
              <a:t>和</a:t>
            </a:r>
            <a:r>
              <a:rPr lang="en-US" altLang="zh-CN" sz="1800" b="0" i="0" dirty="0">
                <a:solidFill>
                  <a:srgbClr val="0D0D0D"/>
                </a:solidFill>
                <a:effectLst/>
                <a:highlight>
                  <a:srgbClr val="FFFFFF"/>
                </a:highlight>
                <a:latin typeface="Söhne"/>
              </a:rPr>
              <a:t>T24</a:t>
            </a:r>
            <a:r>
              <a:rPr lang="zh-CN" altLang="en-US" sz="1800" b="0" i="0" dirty="0">
                <a:solidFill>
                  <a:srgbClr val="0D0D0D"/>
                </a:solidFill>
                <a:effectLst/>
                <a:highlight>
                  <a:srgbClr val="FFFFFF"/>
                </a:highlight>
                <a:latin typeface="Söhne"/>
              </a:rPr>
              <a:t>移植瘤模型中，</a:t>
            </a:r>
            <a:r>
              <a:rPr lang="en-US" altLang="zh-CN" sz="1800" b="0" i="0" dirty="0">
                <a:solidFill>
                  <a:srgbClr val="0D0D0D"/>
                </a:solidFill>
                <a:effectLst/>
                <a:highlight>
                  <a:srgbClr val="FFFFFF"/>
                </a:highlight>
                <a:latin typeface="Söhne"/>
              </a:rPr>
              <a:t>124I-EV</a:t>
            </a:r>
            <a:r>
              <a:rPr lang="zh-CN" altLang="en-US" sz="1800" b="0" i="0" dirty="0">
                <a:solidFill>
                  <a:srgbClr val="0D0D0D"/>
                </a:solidFill>
                <a:effectLst/>
                <a:highlight>
                  <a:srgbClr val="FFFFFF"/>
                </a:highlight>
                <a:latin typeface="Söhne"/>
              </a:rPr>
              <a:t>还显示出在心脏和肝脏中的大量积聚，在注射后</a:t>
            </a:r>
            <a:r>
              <a:rPr lang="en-US" altLang="zh-CN" sz="1800" b="0" i="0" dirty="0">
                <a:solidFill>
                  <a:srgbClr val="0D0D0D"/>
                </a:solidFill>
                <a:effectLst/>
                <a:highlight>
                  <a:srgbClr val="FFFFFF"/>
                </a:highlight>
                <a:latin typeface="Söhne"/>
              </a:rPr>
              <a:t>2</a:t>
            </a:r>
            <a:r>
              <a:rPr lang="zh-CN" altLang="en-US" sz="1800" b="0" i="0" dirty="0">
                <a:solidFill>
                  <a:srgbClr val="0D0D0D"/>
                </a:solidFill>
                <a:effectLst/>
                <a:highlight>
                  <a:srgbClr val="FFFFFF"/>
                </a:highlight>
                <a:latin typeface="Söhne"/>
              </a:rPr>
              <a:t>小时逐渐通过肝脏排出，这与正常小鼠的结果一致。</a:t>
            </a:r>
            <a:endParaRPr lang="en-US" altLang="zh-CN" sz="1800" b="0" i="0" dirty="0">
              <a:solidFill>
                <a:srgbClr val="0D0D0D"/>
              </a:solidFill>
              <a:effectLst/>
              <a:highlight>
                <a:srgbClr val="FFFFFF"/>
              </a:highlight>
              <a:latin typeface="Söhne"/>
            </a:endParaRPr>
          </a:p>
          <a:p>
            <a:pPr algn="just"/>
            <a:r>
              <a:rPr lang="en-US" altLang="zh-CN" sz="2800" b="0" i="0" dirty="0">
                <a:solidFill>
                  <a:srgbClr val="0D0D0D"/>
                </a:solidFill>
                <a:effectLst/>
                <a:highlight>
                  <a:srgbClr val="FFFFFF"/>
                </a:highlight>
                <a:latin typeface="Söhne"/>
              </a:rPr>
              <a:t>124I-EV</a:t>
            </a:r>
            <a:r>
              <a:rPr lang="zh-CN" altLang="en-US" sz="2800" b="0" i="0" dirty="0">
                <a:solidFill>
                  <a:srgbClr val="0D0D0D"/>
                </a:solidFill>
                <a:effectLst/>
                <a:highlight>
                  <a:srgbClr val="FFFFFF"/>
                </a:highlight>
                <a:latin typeface="Söhne"/>
              </a:rPr>
              <a:t>在</a:t>
            </a:r>
            <a:r>
              <a:rPr lang="en-US" altLang="zh-CN" sz="2800" b="0" i="0" dirty="0">
                <a:solidFill>
                  <a:srgbClr val="0D0D0D"/>
                </a:solidFill>
                <a:effectLst/>
                <a:highlight>
                  <a:srgbClr val="FFFFFF"/>
                </a:highlight>
                <a:latin typeface="Söhne"/>
              </a:rPr>
              <a:t>SW780</a:t>
            </a:r>
            <a:r>
              <a:rPr lang="zh-CN" altLang="en-US" sz="2800" b="0" i="0" dirty="0">
                <a:solidFill>
                  <a:srgbClr val="0D0D0D"/>
                </a:solidFill>
                <a:effectLst/>
                <a:highlight>
                  <a:srgbClr val="FFFFFF"/>
                </a:highlight>
                <a:latin typeface="Söhne"/>
              </a:rPr>
              <a:t>肿瘤中显示出高度积聚，在注射后</a:t>
            </a:r>
            <a:r>
              <a:rPr lang="en-US" altLang="zh-CN" sz="2800" b="0" i="0" dirty="0">
                <a:solidFill>
                  <a:srgbClr val="0D0D0D"/>
                </a:solidFill>
                <a:effectLst/>
                <a:highlight>
                  <a:srgbClr val="FFFFFF"/>
                </a:highlight>
                <a:latin typeface="Söhne"/>
              </a:rPr>
              <a:t>2</a:t>
            </a:r>
            <a:r>
              <a:rPr lang="zh-CN" altLang="en-US" sz="2800" b="0" i="0" dirty="0">
                <a:solidFill>
                  <a:srgbClr val="0D0D0D"/>
                </a:solidFill>
                <a:effectLst/>
                <a:highlight>
                  <a:srgbClr val="FFFFFF"/>
                </a:highlight>
                <a:latin typeface="Söhne"/>
              </a:rPr>
              <a:t>小时达到峰值，在注射后</a:t>
            </a:r>
            <a:r>
              <a:rPr lang="en-US" altLang="zh-CN" sz="2800" b="0" i="0" dirty="0">
                <a:solidFill>
                  <a:srgbClr val="0D0D0D"/>
                </a:solidFill>
                <a:effectLst/>
                <a:highlight>
                  <a:srgbClr val="FFFFFF"/>
                </a:highlight>
                <a:latin typeface="Söhne"/>
              </a:rPr>
              <a:t>24</a:t>
            </a:r>
            <a:r>
              <a:rPr lang="zh-CN" altLang="en-US" sz="2800" b="0" i="0" dirty="0">
                <a:solidFill>
                  <a:srgbClr val="0D0D0D"/>
                </a:solidFill>
                <a:effectLst/>
                <a:highlight>
                  <a:srgbClr val="FFFFFF"/>
                </a:highlight>
                <a:latin typeface="Söhne"/>
              </a:rPr>
              <a:t>小时后，然后逐渐降低；而在</a:t>
            </a:r>
            <a:r>
              <a:rPr lang="en-US" altLang="zh-CN" sz="2800" b="0" i="0" dirty="0">
                <a:solidFill>
                  <a:srgbClr val="0D0D0D"/>
                </a:solidFill>
                <a:effectLst/>
                <a:highlight>
                  <a:srgbClr val="FFFFFF"/>
                </a:highlight>
                <a:latin typeface="Söhne"/>
              </a:rPr>
              <a:t>T24</a:t>
            </a:r>
            <a:r>
              <a:rPr lang="zh-CN" altLang="en-US" sz="2800" b="0" i="0" dirty="0">
                <a:solidFill>
                  <a:srgbClr val="0D0D0D"/>
                </a:solidFill>
                <a:effectLst/>
                <a:highlight>
                  <a:srgbClr val="FFFFFF"/>
                </a:highlight>
                <a:latin typeface="Söhne"/>
              </a:rPr>
              <a:t>肿瘤中，</a:t>
            </a:r>
            <a:r>
              <a:rPr lang="en-US" altLang="zh-CN" sz="2800" b="0" i="0" dirty="0">
                <a:solidFill>
                  <a:srgbClr val="0D0D0D"/>
                </a:solidFill>
                <a:effectLst/>
                <a:highlight>
                  <a:srgbClr val="FFFFFF"/>
                </a:highlight>
                <a:latin typeface="Söhne"/>
              </a:rPr>
              <a:t>24</a:t>
            </a:r>
            <a:r>
              <a:rPr lang="zh-CN" altLang="en-US" sz="2800" b="0" i="0" dirty="0">
                <a:solidFill>
                  <a:srgbClr val="0D0D0D"/>
                </a:solidFill>
                <a:effectLst/>
                <a:highlight>
                  <a:srgbClr val="FFFFFF"/>
                </a:highlight>
                <a:latin typeface="Söhne"/>
              </a:rPr>
              <a:t>小时后的数值明显低于</a:t>
            </a:r>
            <a:r>
              <a:rPr lang="en-US" altLang="zh-CN" sz="2800" b="0" i="0" dirty="0">
                <a:solidFill>
                  <a:srgbClr val="0D0D0D"/>
                </a:solidFill>
                <a:effectLst/>
                <a:highlight>
                  <a:srgbClr val="FFFFFF"/>
                </a:highlight>
                <a:latin typeface="Söhne"/>
              </a:rPr>
              <a:t>SW780</a:t>
            </a:r>
            <a:r>
              <a:rPr lang="zh-CN" altLang="en-US" sz="2800" b="0" i="0" dirty="0">
                <a:solidFill>
                  <a:srgbClr val="0D0D0D"/>
                </a:solidFill>
                <a:effectLst/>
                <a:highlight>
                  <a:srgbClr val="FFFFFF"/>
                </a:highlight>
                <a:latin typeface="Söhne"/>
              </a:rPr>
              <a:t>肿瘤。这就证明该药物的在肿瘤中的特异性摄取有效的增加了</a:t>
            </a:r>
            <a:r>
              <a:rPr lang="en-US" altLang="zh-CN" sz="2800" b="0" i="0" dirty="0">
                <a:solidFill>
                  <a:srgbClr val="0D0D0D"/>
                </a:solidFill>
                <a:effectLst/>
                <a:highlight>
                  <a:srgbClr val="FFFFFF"/>
                </a:highlight>
                <a:latin typeface="Söhne"/>
              </a:rPr>
              <a:t>on target</a:t>
            </a:r>
            <a:r>
              <a:rPr lang="zh-CN" altLang="en-US" sz="2800" b="0" i="0" dirty="0">
                <a:solidFill>
                  <a:srgbClr val="0D0D0D"/>
                </a:solidFill>
                <a:effectLst/>
                <a:highlight>
                  <a:srgbClr val="FFFFFF"/>
                </a:highlight>
                <a:latin typeface="Söhne"/>
              </a:rPr>
              <a:t>的比率，降低了非靶器官中的积聚，</a:t>
            </a:r>
            <a:endParaRPr lang="en-US" altLang="zh-CN" sz="1800" b="0" i="0" dirty="0">
              <a:solidFill>
                <a:srgbClr val="0D0D0D"/>
              </a:solidFill>
              <a:effectLst/>
              <a:highlight>
                <a:srgbClr val="FFFFFF"/>
              </a:highlight>
              <a:latin typeface="Söhne"/>
            </a:endParaRPr>
          </a:p>
          <a:p>
            <a:pPr algn="just"/>
            <a:endParaRPr lang="en-US" altLang="zh-CN" sz="1200" b="0" i="0" u="none" strike="noStrike" baseline="0" dirty="0">
              <a:solidFill>
                <a:srgbClr val="000000"/>
              </a:solidFill>
              <a:latin typeface="Charis SIL"/>
            </a:endParaRPr>
          </a:p>
        </p:txBody>
      </p:sp>
      <p:sp>
        <p:nvSpPr>
          <p:cNvPr id="4" name="Slide Number Placeholder 3"/>
          <p:cNvSpPr>
            <a:spLocks noGrp="1"/>
          </p:cNvSpPr>
          <p:nvPr>
            <p:ph type="sldNum" sz="quarter" idx="5"/>
          </p:nvPr>
        </p:nvSpPr>
        <p:spPr/>
        <p:txBody>
          <a:bodyPr/>
          <a:lstStyle/>
          <a:p>
            <a:fld id="{398884E0-5ADE-46B2-B509-939666AC20DF}" type="slidenum">
              <a:rPr lang="en-US" smtClean="0"/>
              <a:pPr/>
              <a:t>21</a:t>
            </a:fld>
            <a:endParaRPr lang="en-US"/>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gn="just"/>
            <a:endParaRPr lang="en-US" dirty="0"/>
          </a:p>
        </p:txBody>
      </p:sp>
      <p:sp>
        <p:nvSpPr>
          <p:cNvPr id="4" name="Slide Number Placeholder 3"/>
          <p:cNvSpPr>
            <a:spLocks noGrp="1"/>
          </p:cNvSpPr>
          <p:nvPr>
            <p:ph type="sldNum" sz="quarter" idx="5"/>
          </p:nvPr>
        </p:nvSpPr>
        <p:spPr/>
        <p:txBody>
          <a:bodyPr/>
          <a:lstStyle/>
          <a:p>
            <a:fld id="{398884E0-5ADE-46B2-B509-939666AC20DF}" type="slidenum">
              <a:rPr lang="en-US" smtClean="0"/>
              <a:pPr/>
              <a:t>22</a:t>
            </a:fld>
            <a:endParaRPr lang="en-US"/>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gn="just"/>
            <a:r>
              <a:rPr lang="en-US" sz="1800" b="0" i="0" u="none" strike="noStrike" baseline="0" dirty="0">
                <a:solidFill>
                  <a:srgbClr val="000000"/>
                </a:solidFill>
                <a:latin typeface="Charis SIL"/>
              </a:rPr>
              <a:t>accumulated in the blood pool and liver, and the uptake decreased over time through metabolic pathways in the liver, which was consistent with the metabolic profile of monoclonal antibodies. </a:t>
            </a:r>
            <a:endParaRPr lang="en-US" dirty="0"/>
          </a:p>
        </p:txBody>
      </p:sp>
      <p:sp>
        <p:nvSpPr>
          <p:cNvPr id="4" name="Slide Number Placeholder 3"/>
          <p:cNvSpPr>
            <a:spLocks noGrp="1"/>
          </p:cNvSpPr>
          <p:nvPr>
            <p:ph type="sldNum" sz="quarter" idx="5"/>
          </p:nvPr>
        </p:nvSpPr>
        <p:spPr/>
        <p:txBody>
          <a:bodyPr/>
          <a:lstStyle/>
          <a:p>
            <a:fld id="{398884E0-5ADE-46B2-B509-939666AC20DF}" type="slidenum">
              <a:rPr lang="en-US" smtClean="0"/>
              <a:pPr/>
              <a:t>23</a:t>
            </a:fld>
            <a:endParaRPr lang="en-US"/>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gn="just"/>
            <a:r>
              <a:rPr lang="zh-CN" altLang="en-US" sz="1800" b="0" i="0" dirty="0">
                <a:solidFill>
                  <a:srgbClr val="0D0D0D"/>
                </a:solidFill>
                <a:effectLst/>
                <a:highlight>
                  <a:srgbClr val="FFFFFF"/>
                </a:highlight>
                <a:latin typeface="Söhne"/>
              </a:rPr>
              <a:t>为验证</a:t>
            </a:r>
            <a:r>
              <a:rPr lang="en-US" altLang="zh-CN" sz="1800" b="0" i="0" dirty="0" err="1">
                <a:solidFill>
                  <a:srgbClr val="0D0D0D"/>
                </a:solidFill>
                <a:effectLst/>
                <a:highlight>
                  <a:srgbClr val="FFFFFF"/>
                </a:highlight>
                <a:latin typeface="Söhne"/>
              </a:rPr>
              <a:t>BsAb</a:t>
            </a:r>
            <a:r>
              <a:rPr lang="zh-CN" altLang="en-US" sz="1800" b="0" i="0" dirty="0">
                <a:solidFill>
                  <a:srgbClr val="0D0D0D"/>
                </a:solidFill>
                <a:effectLst/>
                <a:highlight>
                  <a:srgbClr val="FFFFFF"/>
                </a:highlight>
                <a:latin typeface="Söhne"/>
              </a:rPr>
              <a:t>和</a:t>
            </a:r>
            <a:r>
              <a:rPr lang="en-US" altLang="zh-CN" sz="1800" b="0" i="0" dirty="0" err="1">
                <a:solidFill>
                  <a:srgbClr val="0D0D0D"/>
                </a:solidFill>
                <a:effectLst/>
                <a:highlight>
                  <a:srgbClr val="FFFFFF"/>
                </a:highlight>
                <a:latin typeface="Söhne"/>
              </a:rPr>
              <a:t>BsADC</a:t>
            </a:r>
            <a:r>
              <a:rPr lang="zh-CN" altLang="en-US" sz="1800" b="0" i="0" dirty="0">
                <a:solidFill>
                  <a:srgbClr val="0D0D0D"/>
                </a:solidFill>
                <a:effectLst/>
                <a:highlight>
                  <a:srgbClr val="FFFFFF"/>
                </a:highlight>
                <a:latin typeface="Söhne"/>
              </a:rPr>
              <a:t>是否保持结合能力，我们通过表面等离子共振（</a:t>
            </a:r>
            <a:r>
              <a:rPr lang="en-US" altLang="zh-CN" sz="1800" b="0" i="0" dirty="0">
                <a:solidFill>
                  <a:srgbClr val="0D0D0D"/>
                </a:solidFill>
                <a:effectLst/>
                <a:highlight>
                  <a:srgbClr val="FFFFFF"/>
                </a:highlight>
                <a:latin typeface="Söhne"/>
              </a:rPr>
              <a:t>SPR</a:t>
            </a:r>
            <a:r>
              <a:rPr lang="zh-CN" altLang="en-US" sz="1800" b="0" i="0" dirty="0">
                <a:solidFill>
                  <a:srgbClr val="0D0D0D"/>
                </a:solidFill>
                <a:effectLst/>
                <a:highlight>
                  <a:srgbClr val="FFFFFF"/>
                </a:highlight>
                <a:latin typeface="Söhne"/>
              </a:rPr>
              <a:t>）测量了</a:t>
            </a:r>
            <a:r>
              <a:rPr lang="en-US" altLang="zh-CN" sz="1800" b="0" i="0" dirty="0">
                <a:solidFill>
                  <a:srgbClr val="0D0D0D"/>
                </a:solidFill>
                <a:effectLst/>
                <a:highlight>
                  <a:srgbClr val="FFFFFF"/>
                </a:highlight>
                <a:latin typeface="Söhne"/>
              </a:rPr>
              <a:t>23 V</a:t>
            </a:r>
            <a:r>
              <a:rPr lang="zh-CN" altLang="en-US" sz="1800" b="0" i="0" dirty="0">
                <a:solidFill>
                  <a:srgbClr val="0D0D0D"/>
                </a:solidFill>
                <a:effectLst/>
                <a:highlight>
                  <a:srgbClr val="FFFFFF"/>
                </a:highlight>
                <a:latin typeface="Söhne"/>
              </a:rPr>
              <a:t>抗体和</a:t>
            </a:r>
            <a:r>
              <a:rPr lang="en-US" altLang="zh-CN" sz="1800" b="0" i="0" dirty="0">
                <a:solidFill>
                  <a:srgbClr val="0D0D0D"/>
                </a:solidFill>
                <a:effectLst/>
                <a:highlight>
                  <a:srgbClr val="FFFFFF"/>
                </a:highlight>
                <a:latin typeface="Söhne"/>
              </a:rPr>
              <a:t>23V-MMAE</a:t>
            </a:r>
            <a:r>
              <a:rPr lang="zh-CN" altLang="en-US" sz="1800" b="0" i="0" dirty="0">
                <a:solidFill>
                  <a:srgbClr val="0D0D0D"/>
                </a:solidFill>
                <a:effectLst/>
                <a:highlight>
                  <a:srgbClr val="FFFFFF"/>
                </a:highlight>
                <a:latin typeface="Söhne"/>
              </a:rPr>
              <a:t>对</a:t>
            </a:r>
            <a:r>
              <a:rPr lang="en-US" altLang="zh-CN" sz="1800" b="0" i="0" dirty="0">
                <a:solidFill>
                  <a:srgbClr val="0D0D0D"/>
                </a:solidFill>
                <a:effectLst/>
                <a:highlight>
                  <a:srgbClr val="FFFFFF"/>
                </a:highlight>
                <a:latin typeface="Söhne"/>
              </a:rPr>
              <a:t>HER2</a:t>
            </a:r>
            <a:r>
              <a:rPr lang="zh-CN" altLang="en-US" sz="1800" b="0" i="0" dirty="0">
                <a:solidFill>
                  <a:srgbClr val="0D0D0D"/>
                </a:solidFill>
                <a:effectLst/>
                <a:highlight>
                  <a:srgbClr val="FFFFFF"/>
                </a:highlight>
                <a:latin typeface="Söhne"/>
              </a:rPr>
              <a:t>和</a:t>
            </a:r>
            <a:r>
              <a:rPr lang="en-US" altLang="zh-CN" sz="1800" b="0" i="0" dirty="0">
                <a:solidFill>
                  <a:srgbClr val="0D0D0D"/>
                </a:solidFill>
                <a:effectLst/>
                <a:highlight>
                  <a:srgbClr val="FFFFFF"/>
                </a:highlight>
                <a:latin typeface="Söhne"/>
              </a:rPr>
              <a:t>HER3</a:t>
            </a:r>
            <a:r>
              <a:rPr lang="zh-CN" altLang="en-US" sz="1800" b="0" i="0" dirty="0">
                <a:solidFill>
                  <a:srgbClr val="0D0D0D"/>
                </a:solidFill>
                <a:effectLst/>
                <a:highlight>
                  <a:srgbClr val="FFFFFF"/>
                </a:highlight>
                <a:latin typeface="Söhne"/>
              </a:rPr>
              <a:t>抗原的结合亲和力。首先，我们分析了</a:t>
            </a:r>
            <a:r>
              <a:rPr lang="en-US" altLang="zh-CN" sz="1800" b="0" i="0" dirty="0" err="1">
                <a:solidFill>
                  <a:srgbClr val="0D0D0D"/>
                </a:solidFill>
                <a:effectLst/>
                <a:highlight>
                  <a:srgbClr val="FFFFFF"/>
                </a:highlight>
                <a:latin typeface="Söhne"/>
              </a:rPr>
              <a:t>BsAb</a:t>
            </a:r>
            <a:r>
              <a:rPr lang="zh-CN" altLang="en-US" sz="1800" b="0" i="0" dirty="0">
                <a:solidFill>
                  <a:srgbClr val="0D0D0D"/>
                </a:solidFill>
                <a:effectLst/>
                <a:highlight>
                  <a:srgbClr val="FFFFFF"/>
                </a:highlight>
                <a:latin typeface="Söhne"/>
              </a:rPr>
              <a:t>对</a:t>
            </a:r>
            <a:r>
              <a:rPr lang="en-US" altLang="zh-CN" sz="1800" b="0" i="0" dirty="0">
                <a:solidFill>
                  <a:srgbClr val="0D0D0D"/>
                </a:solidFill>
                <a:effectLst/>
                <a:highlight>
                  <a:srgbClr val="FFFFFF"/>
                </a:highlight>
                <a:latin typeface="Söhne"/>
              </a:rPr>
              <a:t>HER2</a:t>
            </a:r>
            <a:r>
              <a:rPr lang="zh-CN" altLang="en-US" sz="1800" b="0" i="0" dirty="0">
                <a:solidFill>
                  <a:srgbClr val="0D0D0D"/>
                </a:solidFill>
                <a:effectLst/>
                <a:highlight>
                  <a:srgbClr val="FFFFFF"/>
                </a:highlight>
                <a:latin typeface="Söhne"/>
              </a:rPr>
              <a:t>和</a:t>
            </a:r>
            <a:r>
              <a:rPr lang="en-US" altLang="zh-CN" sz="1800" b="0" i="0" dirty="0">
                <a:solidFill>
                  <a:srgbClr val="0D0D0D"/>
                </a:solidFill>
                <a:effectLst/>
                <a:highlight>
                  <a:srgbClr val="FFFFFF"/>
                </a:highlight>
                <a:latin typeface="Söhne"/>
              </a:rPr>
              <a:t>HER3</a:t>
            </a:r>
            <a:r>
              <a:rPr lang="zh-CN" altLang="en-US" sz="1800" b="0" i="0" dirty="0">
                <a:solidFill>
                  <a:srgbClr val="0D0D0D"/>
                </a:solidFill>
                <a:effectLst/>
                <a:highlight>
                  <a:srgbClr val="FFFFFF"/>
                </a:highlight>
                <a:latin typeface="Söhne"/>
              </a:rPr>
              <a:t>抗原的结合能力。</a:t>
            </a:r>
            <a:endParaRPr lang="en-US" altLang="zh-CN" sz="1800" b="0" i="0" dirty="0">
              <a:solidFill>
                <a:srgbClr val="0D0D0D"/>
              </a:solidFill>
              <a:effectLst/>
              <a:highlight>
                <a:srgbClr val="FFFFFF"/>
              </a:highlight>
              <a:latin typeface="Söhne"/>
            </a:endParaRPr>
          </a:p>
          <a:p>
            <a:pPr algn="just"/>
            <a:r>
              <a:rPr lang="zh-CN" altLang="en-US" sz="1800" b="0" i="0" dirty="0">
                <a:solidFill>
                  <a:srgbClr val="0D0D0D"/>
                </a:solidFill>
                <a:effectLst/>
                <a:highlight>
                  <a:srgbClr val="FFFFFF"/>
                </a:highlight>
                <a:latin typeface="Söhne"/>
              </a:rPr>
              <a:t>为了确定</a:t>
            </a:r>
            <a:r>
              <a:rPr lang="en-US" altLang="zh-CN" sz="1800" b="0" i="0" dirty="0" err="1">
                <a:solidFill>
                  <a:srgbClr val="0D0D0D"/>
                </a:solidFill>
                <a:effectLst/>
                <a:highlight>
                  <a:srgbClr val="FFFFFF"/>
                </a:highlight>
                <a:latin typeface="Söhne"/>
              </a:rPr>
              <a:t>BsADC</a:t>
            </a:r>
            <a:r>
              <a:rPr lang="zh-CN" altLang="en-US" sz="1800" b="0" i="0" dirty="0">
                <a:solidFill>
                  <a:srgbClr val="0D0D0D"/>
                </a:solidFill>
                <a:effectLst/>
                <a:highlight>
                  <a:srgbClr val="FFFFFF"/>
                </a:highlight>
                <a:latin typeface="Söhne"/>
              </a:rPr>
              <a:t>是否能够同时结合</a:t>
            </a:r>
            <a:r>
              <a:rPr lang="en-US" altLang="zh-CN" sz="1800" b="0" i="0" dirty="0">
                <a:solidFill>
                  <a:srgbClr val="0D0D0D"/>
                </a:solidFill>
                <a:effectLst/>
                <a:highlight>
                  <a:srgbClr val="FFFFFF"/>
                </a:highlight>
                <a:latin typeface="Söhne"/>
              </a:rPr>
              <a:t>HER2</a:t>
            </a:r>
            <a:r>
              <a:rPr lang="zh-CN" altLang="en-US" sz="1800" b="0" i="0" dirty="0">
                <a:solidFill>
                  <a:srgbClr val="0D0D0D"/>
                </a:solidFill>
                <a:effectLst/>
                <a:highlight>
                  <a:srgbClr val="FFFFFF"/>
                </a:highlight>
                <a:latin typeface="Söhne"/>
              </a:rPr>
              <a:t>和</a:t>
            </a:r>
            <a:r>
              <a:rPr lang="en-US" altLang="zh-CN" sz="1800" b="0" i="0" dirty="0">
                <a:solidFill>
                  <a:srgbClr val="0D0D0D"/>
                </a:solidFill>
                <a:effectLst/>
                <a:highlight>
                  <a:srgbClr val="FFFFFF"/>
                </a:highlight>
                <a:latin typeface="Söhne"/>
              </a:rPr>
              <a:t>HER3</a:t>
            </a:r>
            <a:r>
              <a:rPr lang="zh-CN" altLang="en-US" sz="1800" b="0" i="0" dirty="0">
                <a:solidFill>
                  <a:srgbClr val="0D0D0D"/>
                </a:solidFill>
                <a:effectLst/>
                <a:highlight>
                  <a:srgbClr val="FFFFFF"/>
                </a:highlight>
                <a:latin typeface="Söhne"/>
              </a:rPr>
              <a:t>抗原，我们进一步采用“夹心”结合格式进行了</a:t>
            </a:r>
            <a:r>
              <a:rPr lang="en-US" altLang="zh-CN" sz="1800" b="0" i="0" dirty="0">
                <a:solidFill>
                  <a:srgbClr val="0D0D0D"/>
                </a:solidFill>
                <a:effectLst/>
                <a:highlight>
                  <a:srgbClr val="FFFFFF"/>
                </a:highlight>
                <a:latin typeface="Söhne"/>
              </a:rPr>
              <a:t>SPR</a:t>
            </a:r>
            <a:r>
              <a:rPr lang="zh-CN" altLang="en-US" sz="1800" b="0" i="0" dirty="0">
                <a:solidFill>
                  <a:srgbClr val="0D0D0D"/>
                </a:solidFill>
                <a:effectLst/>
                <a:highlight>
                  <a:srgbClr val="FFFFFF"/>
                </a:highlight>
                <a:latin typeface="Söhne"/>
              </a:rPr>
              <a:t>实验。可溶性</a:t>
            </a:r>
            <a:r>
              <a:rPr lang="en-US" altLang="zh-CN" sz="1800" b="0" i="0" dirty="0">
                <a:solidFill>
                  <a:srgbClr val="0D0D0D"/>
                </a:solidFill>
                <a:effectLst/>
                <a:highlight>
                  <a:srgbClr val="FFFFFF"/>
                </a:highlight>
                <a:latin typeface="Söhne"/>
              </a:rPr>
              <a:t>HER3</a:t>
            </a:r>
            <a:r>
              <a:rPr lang="zh-CN" altLang="en-US" sz="1800" b="0" i="0" dirty="0">
                <a:solidFill>
                  <a:srgbClr val="0D0D0D"/>
                </a:solidFill>
                <a:effectLst/>
                <a:highlight>
                  <a:srgbClr val="FFFFFF"/>
                </a:highlight>
                <a:latin typeface="Söhne"/>
              </a:rPr>
              <a:t>抗原在溶液中注入到</a:t>
            </a:r>
            <a:r>
              <a:rPr lang="en-US" altLang="zh-CN" sz="1800" b="0" i="0" dirty="0">
                <a:solidFill>
                  <a:srgbClr val="0D0D0D"/>
                </a:solidFill>
                <a:effectLst/>
                <a:highlight>
                  <a:srgbClr val="FFFFFF"/>
                </a:highlight>
                <a:latin typeface="Söhne"/>
              </a:rPr>
              <a:t>HER2</a:t>
            </a:r>
            <a:r>
              <a:rPr lang="zh-CN" altLang="en-US" sz="1800" b="0" i="0" dirty="0">
                <a:solidFill>
                  <a:srgbClr val="0D0D0D"/>
                </a:solidFill>
                <a:effectLst/>
                <a:highlight>
                  <a:srgbClr val="FFFFFF"/>
                </a:highlight>
                <a:latin typeface="Söhne"/>
              </a:rPr>
              <a:t>抗原固定在</a:t>
            </a:r>
            <a:r>
              <a:rPr lang="en-US" altLang="zh-CN" sz="1800" b="0" i="0" dirty="0">
                <a:solidFill>
                  <a:srgbClr val="0D0D0D"/>
                </a:solidFill>
                <a:effectLst/>
                <a:highlight>
                  <a:srgbClr val="FFFFFF"/>
                </a:highlight>
                <a:latin typeface="Söhne"/>
              </a:rPr>
              <a:t>SPR</a:t>
            </a:r>
            <a:r>
              <a:rPr lang="zh-CN" altLang="en-US" sz="1800" b="0" i="0" dirty="0">
                <a:solidFill>
                  <a:srgbClr val="0D0D0D"/>
                </a:solidFill>
                <a:effectLst/>
                <a:highlight>
                  <a:srgbClr val="FFFFFF"/>
                </a:highlight>
                <a:latin typeface="Söhne"/>
              </a:rPr>
              <a:t>芯片上的</a:t>
            </a:r>
            <a:r>
              <a:rPr lang="en-US" altLang="zh-CN" sz="1800" b="0" i="0" dirty="0">
                <a:solidFill>
                  <a:srgbClr val="0D0D0D"/>
                </a:solidFill>
                <a:effectLst/>
                <a:highlight>
                  <a:srgbClr val="FFFFFF"/>
                </a:highlight>
                <a:latin typeface="Söhne"/>
              </a:rPr>
              <a:t>23V-MMAE</a:t>
            </a:r>
            <a:r>
              <a:rPr lang="zh-CN" altLang="en-US" sz="1800" b="0" i="0" dirty="0">
                <a:solidFill>
                  <a:srgbClr val="0D0D0D"/>
                </a:solidFill>
                <a:effectLst/>
                <a:highlight>
                  <a:srgbClr val="FFFFFF"/>
                </a:highlight>
                <a:latin typeface="Söhne"/>
              </a:rPr>
              <a:t>上，同时使用溶液作为对照。</a:t>
            </a:r>
            <a:r>
              <a:rPr lang="en-US" altLang="zh-CN" sz="1800" b="0" i="0" dirty="0" err="1">
                <a:solidFill>
                  <a:srgbClr val="0D0D0D"/>
                </a:solidFill>
                <a:effectLst/>
                <a:highlight>
                  <a:srgbClr val="FFFFFF"/>
                </a:highlight>
                <a:latin typeface="Söhne"/>
              </a:rPr>
              <a:t>BsADC</a:t>
            </a:r>
            <a:r>
              <a:rPr lang="zh-CN" altLang="en-US" sz="1800" b="0" i="0" dirty="0">
                <a:solidFill>
                  <a:srgbClr val="0D0D0D"/>
                </a:solidFill>
                <a:effectLst/>
                <a:highlight>
                  <a:srgbClr val="FFFFFF"/>
                </a:highlight>
                <a:latin typeface="Söhne"/>
              </a:rPr>
              <a:t>对可溶性</a:t>
            </a:r>
            <a:r>
              <a:rPr lang="en-US" altLang="zh-CN" sz="1800" b="0" i="0" dirty="0">
                <a:solidFill>
                  <a:srgbClr val="0D0D0D"/>
                </a:solidFill>
                <a:effectLst/>
                <a:highlight>
                  <a:srgbClr val="FFFFFF"/>
                </a:highlight>
                <a:latin typeface="Söhne"/>
              </a:rPr>
              <a:t>HER3</a:t>
            </a:r>
            <a:r>
              <a:rPr lang="zh-CN" altLang="en-US" sz="1800" b="0" i="0" dirty="0">
                <a:solidFill>
                  <a:srgbClr val="0D0D0D"/>
                </a:solidFill>
                <a:effectLst/>
                <a:highlight>
                  <a:srgbClr val="FFFFFF"/>
                </a:highlight>
                <a:latin typeface="Söhne"/>
              </a:rPr>
              <a:t>抗原显示出反应性，与高亲和性抗原捕获一致（图</a:t>
            </a:r>
            <a:r>
              <a:rPr lang="en-US" altLang="zh-CN" sz="1800" b="0" i="0" dirty="0">
                <a:solidFill>
                  <a:srgbClr val="0D0D0D"/>
                </a:solidFill>
                <a:effectLst/>
                <a:highlight>
                  <a:srgbClr val="FFFFFF"/>
                </a:highlight>
                <a:latin typeface="Söhne"/>
              </a:rPr>
              <a:t>3f</a:t>
            </a:r>
            <a:r>
              <a:rPr lang="zh-CN" altLang="en-US" sz="1800" b="0" i="0" dirty="0">
                <a:solidFill>
                  <a:srgbClr val="0D0D0D"/>
                </a:solidFill>
                <a:effectLst/>
                <a:highlight>
                  <a:srgbClr val="FFFFFF"/>
                </a:highlight>
                <a:latin typeface="Söhne"/>
              </a:rPr>
              <a:t>）。因此，确认了</a:t>
            </a:r>
            <a:r>
              <a:rPr lang="en-US" altLang="zh-CN" sz="1800" b="0" i="0" dirty="0" err="1">
                <a:solidFill>
                  <a:srgbClr val="0D0D0D"/>
                </a:solidFill>
                <a:effectLst/>
                <a:highlight>
                  <a:srgbClr val="FFFFFF"/>
                </a:highlight>
                <a:latin typeface="Söhne"/>
              </a:rPr>
              <a:t>BsADC</a:t>
            </a:r>
            <a:r>
              <a:rPr lang="zh-CN" altLang="en-US" sz="1800" b="0" i="0" dirty="0">
                <a:solidFill>
                  <a:srgbClr val="0D0D0D"/>
                </a:solidFill>
                <a:effectLst/>
                <a:highlight>
                  <a:srgbClr val="FFFFFF"/>
                </a:highlight>
                <a:latin typeface="Söhne"/>
              </a:rPr>
              <a:t>能够同时结合</a:t>
            </a:r>
            <a:r>
              <a:rPr lang="en-US" altLang="zh-CN" sz="1800" b="0" i="0" dirty="0">
                <a:solidFill>
                  <a:srgbClr val="0D0D0D"/>
                </a:solidFill>
                <a:effectLst/>
                <a:highlight>
                  <a:srgbClr val="FFFFFF"/>
                </a:highlight>
                <a:latin typeface="Söhne"/>
              </a:rPr>
              <a:t>HER2</a:t>
            </a:r>
            <a:r>
              <a:rPr lang="zh-CN" altLang="en-US" sz="1800" b="0" i="0" dirty="0">
                <a:solidFill>
                  <a:srgbClr val="0D0D0D"/>
                </a:solidFill>
                <a:effectLst/>
                <a:highlight>
                  <a:srgbClr val="FFFFFF"/>
                </a:highlight>
                <a:latin typeface="Söhne"/>
              </a:rPr>
              <a:t>和</a:t>
            </a:r>
            <a:r>
              <a:rPr lang="en-US" altLang="zh-CN" sz="1800" b="0" i="0" dirty="0">
                <a:solidFill>
                  <a:srgbClr val="0D0D0D"/>
                </a:solidFill>
                <a:effectLst/>
                <a:highlight>
                  <a:srgbClr val="FFFFFF"/>
                </a:highlight>
                <a:latin typeface="Söhne"/>
              </a:rPr>
              <a:t>HER3</a:t>
            </a:r>
            <a:r>
              <a:rPr lang="zh-CN" altLang="en-US" sz="1800" b="0" i="0" dirty="0">
                <a:solidFill>
                  <a:srgbClr val="0D0D0D"/>
                </a:solidFill>
                <a:effectLst/>
                <a:highlight>
                  <a:srgbClr val="FFFFFF"/>
                </a:highlight>
                <a:latin typeface="Söhne"/>
              </a:rPr>
              <a:t>抗原。</a:t>
            </a:r>
            <a:endParaRPr lang="en-US" altLang="zh-CN" sz="1800" b="0" i="0" dirty="0">
              <a:solidFill>
                <a:srgbClr val="0D0D0D"/>
              </a:solidFill>
              <a:effectLst/>
              <a:highlight>
                <a:srgbClr val="FFFFFF"/>
              </a:highlight>
              <a:latin typeface="Söhne"/>
            </a:endParaRPr>
          </a:p>
          <a:p>
            <a:pPr algn="just"/>
            <a:endParaRPr lang="en-US" sz="1800" b="0" i="0" dirty="0">
              <a:solidFill>
                <a:srgbClr val="0D0D0D"/>
              </a:solidFill>
              <a:effectLst/>
              <a:highlight>
                <a:srgbClr val="FFFFFF"/>
              </a:highlight>
              <a:latin typeface="Söhne"/>
            </a:endParaRPr>
          </a:p>
          <a:p>
            <a:pPr algn="just"/>
            <a:r>
              <a:rPr lang="zh-CN" altLang="en-US" sz="1800" b="0" i="0" dirty="0">
                <a:solidFill>
                  <a:srgbClr val="0D0D0D"/>
                </a:solidFill>
                <a:effectLst/>
                <a:highlight>
                  <a:srgbClr val="FFFFFF"/>
                </a:highlight>
                <a:latin typeface="Söhne"/>
              </a:rPr>
              <a:t>在</a:t>
            </a:r>
            <a:r>
              <a:rPr lang="en-US" altLang="zh-CN" sz="1800" b="0" i="0" dirty="0">
                <a:solidFill>
                  <a:srgbClr val="0D0D0D"/>
                </a:solidFill>
                <a:effectLst/>
                <a:highlight>
                  <a:srgbClr val="FFFFFF"/>
                </a:highlight>
                <a:latin typeface="Söhne"/>
              </a:rPr>
              <a:t>BALB/c</a:t>
            </a:r>
            <a:r>
              <a:rPr lang="zh-CN" altLang="en-US" sz="1800" b="0" i="0" dirty="0">
                <a:solidFill>
                  <a:srgbClr val="0D0D0D"/>
                </a:solidFill>
                <a:effectLst/>
                <a:highlight>
                  <a:srgbClr val="FFFFFF"/>
                </a:highlight>
                <a:latin typeface="Söhne"/>
              </a:rPr>
              <a:t>小鼠中进行</a:t>
            </a:r>
            <a:r>
              <a:rPr lang="en-US" altLang="zh-CN" sz="1800" b="0" i="0" dirty="0" err="1">
                <a:solidFill>
                  <a:srgbClr val="0D0D0D"/>
                </a:solidFill>
                <a:effectLst/>
                <a:highlight>
                  <a:srgbClr val="FFFFFF"/>
                </a:highlight>
                <a:latin typeface="Söhne"/>
              </a:rPr>
              <a:t>BsAb</a:t>
            </a:r>
            <a:r>
              <a:rPr lang="zh-CN" altLang="en-US" sz="1800" b="0" i="0" dirty="0">
                <a:solidFill>
                  <a:srgbClr val="0D0D0D"/>
                </a:solidFill>
                <a:effectLst/>
                <a:highlight>
                  <a:srgbClr val="FFFFFF"/>
                </a:highlight>
                <a:latin typeface="Söhne"/>
              </a:rPr>
              <a:t>和</a:t>
            </a:r>
            <a:r>
              <a:rPr lang="en-US" altLang="zh-CN" sz="1800" b="0" i="0" dirty="0" err="1">
                <a:solidFill>
                  <a:srgbClr val="0D0D0D"/>
                </a:solidFill>
                <a:effectLst/>
                <a:highlight>
                  <a:srgbClr val="FFFFFF"/>
                </a:highlight>
                <a:latin typeface="Söhne"/>
              </a:rPr>
              <a:t>BsADC</a:t>
            </a:r>
            <a:r>
              <a:rPr lang="zh-CN" altLang="en-US" sz="1800" b="0" i="0" dirty="0">
                <a:solidFill>
                  <a:srgbClr val="0D0D0D"/>
                </a:solidFill>
                <a:effectLst/>
                <a:highlight>
                  <a:srgbClr val="FFFFFF"/>
                </a:highlight>
                <a:latin typeface="Söhne"/>
              </a:rPr>
              <a:t>的</a:t>
            </a:r>
            <a:r>
              <a:rPr lang="en-US" altLang="zh-CN" sz="1800" b="0" i="0" dirty="0">
                <a:solidFill>
                  <a:srgbClr val="0D0D0D"/>
                </a:solidFill>
                <a:effectLst/>
                <a:highlight>
                  <a:srgbClr val="FFFFFF"/>
                </a:highlight>
                <a:latin typeface="Söhne"/>
              </a:rPr>
              <a:t>PK</a:t>
            </a:r>
            <a:r>
              <a:rPr lang="zh-CN" altLang="en-US" sz="1800" b="0" i="0" dirty="0">
                <a:solidFill>
                  <a:srgbClr val="0D0D0D"/>
                </a:solidFill>
                <a:effectLst/>
                <a:highlight>
                  <a:srgbClr val="FFFFFF"/>
                </a:highlight>
                <a:latin typeface="Söhne"/>
              </a:rPr>
              <a:t>参数评估，经过单次尾静脉注射</a:t>
            </a:r>
            <a:r>
              <a:rPr lang="en-US" altLang="zh-CN" sz="1800" b="0" i="0" dirty="0">
                <a:solidFill>
                  <a:srgbClr val="0D0D0D"/>
                </a:solidFill>
                <a:effectLst/>
                <a:highlight>
                  <a:srgbClr val="FFFFFF"/>
                </a:highlight>
                <a:latin typeface="Söhne"/>
              </a:rPr>
              <a:t>1mg/kg</a:t>
            </a:r>
            <a:r>
              <a:rPr lang="zh-CN" altLang="en-US" sz="1800" b="0" i="0" dirty="0">
                <a:solidFill>
                  <a:srgbClr val="0D0D0D"/>
                </a:solidFill>
                <a:effectLst/>
                <a:highlight>
                  <a:srgbClr val="FFFFFF"/>
                </a:highlight>
                <a:latin typeface="Söhne"/>
              </a:rPr>
              <a:t>后进行。</a:t>
            </a:r>
            <a:r>
              <a:rPr lang="en-US" altLang="zh-CN" sz="1800" b="0" i="0" dirty="0">
                <a:solidFill>
                  <a:srgbClr val="0D0D0D"/>
                </a:solidFill>
                <a:effectLst/>
                <a:highlight>
                  <a:srgbClr val="FFFFFF"/>
                </a:highlight>
                <a:latin typeface="Söhne"/>
              </a:rPr>
              <a:t>23 V</a:t>
            </a:r>
            <a:r>
              <a:rPr lang="zh-CN" altLang="en-US" sz="1800" b="0" i="0" dirty="0">
                <a:solidFill>
                  <a:srgbClr val="0D0D0D"/>
                </a:solidFill>
                <a:effectLst/>
                <a:highlight>
                  <a:srgbClr val="FFFFFF"/>
                </a:highlight>
                <a:latin typeface="Söhne"/>
              </a:rPr>
              <a:t>和</a:t>
            </a:r>
            <a:r>
              <a:rPr lang="en-US" altLang="zh-CN" sz="1800" b="0" i="0" dirty="0">
                <a:solidFill>
                  <a:srgbClr val="0D0D0D"/>
                </a:solidFill>
                <a:effectLst/>
                <a:highlight>
                  <a:srgbClr val="FFFFFF"/>
                </a:highlight>
                <a:latin typeface="Söhne"/>
              </a:rPr>
              <a:t>23V-MMAE</a:t>
            </a:r>
            <a:r>
              <a:rPr lang="zh-CN" altLang="en-US" sz="1800" b="0" i="0" dirty="0">
                <a:solidFill>
                  <a:srgbClr val="0D0D0D"/>
                </a:solidFill>
                <a:effectLst/>
                <a:highlight>
                  <a:srgbClr val="FFFFFF"/>
                </a:highlight>
                <a:latin typeface="Söhne"/>
              </a:rPr>
              <a:t>的时间</a:t>
            </a:r>
            <a:r>
              <a:rPr lang="en-US" altLang="zh-CN" sz="1800" b="0" i="0" dirty="0">
                <a:solidFill>
                  <a:srgbClr val="0D0D0D"/>
                </a:solidFill>
                <a:effectLst/>
                <a:highlight>
                  <a:srgbClr val="FFFFFF"/>
                </a:highlight>
                <a:latin typeface="Söhne"/>
              </a:rPr>
              <a:t>-</a:t>
            </a:r>
            <a:r>
              <a:rPr lang="zh-CN" altLang="en-US" sz="1800" b="0" i="0" dirty="0">
                <a:solidFill>
                  <a:srgbClr val="0D0D0D"/>
                </a:solidFill>
                <a:effectLst/>
                <a:highlight>
                  <a:srgbClr val="FFFFFF"/>
                </a:highlight>
                <a:latin typeface="Söhne"/>
              </a:rPr>
              <a:t>浓度曲线显示了双指数分布（图</a:t>
            </a:r>
            <a:r>
              <a:rPr lang="en-US" altLang="zh-CN" sz="1800" b="0" i="0" dirty="0">
                <a:solidFill>
                  <a:srgbClr val="0D0D0D"/>
                </a:solidFill>
                <a:effectLst/>
                <a:highlight>
                  <a:srgbClr val="FFFFFF"/>
                </a:highlight>
                <a:latin typeface="Söhne"/>
              </a:rPr>
              <a:t>5</a:t>
            </a:r>
            <a:r>
              <a:rPr lang="zh-CN" altLang="en-US" sz="1800" b="0" i="0" dirty="0">
                <a:solidFill>
                  <a:srgbClr val="0D0D0D"/>
                </a:solidFill>
                <a:effectLst/>
                <a:highlight>
                  <a:srgbClr val="FFFFFF"/>
                </a:highlight>
                <a:latin typeface="Söhne"/>
              </a:rPr>
              <a:t>）。通过非药物区分析确定的</a:t>
            </a:r>
            <a:r>
              <a:rPr lang="en-US" altLang="zh-CN" sz="1800" b="0" i="0" dirty="0">
                <a:solidFill>
                  <a:srgbClr val="0D0D0D"/>
                </a:solidFill>
                <a:effectLst/>
                <a:highlight>
                  <a:srgbClr val="FFFFFF"/>
                </a:highlight>
                <a:latin typeface="Söhne"/>
              </a:rPr>
              <a:t>PK</a:t>
            </a:r>
            <a:r>
              <a:rPr lang="zh-CN" altLang="en-US" sz="1800" b="0" i="0" dirty="0">
                <a:solidFill>
                  <a:srgbClr val="0D0D0D"/>
                </a:solidFill>
                <a:effectLst/>
                <a:highlight>
                  <a:srgbClr val="FFFFFF"/>
                </a:highlight>
                <a:latin typeface="Söhne"/>
              </a:rPr>
              <a:t>参数如下（表</a:t>
            </a:r>
            <a:r>
              <a:rPr lang="en-US" altLang="zh-CN" sz="1800" b="0" i="0" dirty="0">
                <a:solidFill>
                  <a:srgbClr val="0D0D0D"/>
                </a:solidFill>
                <a:effectLst/>
                <a:highlight>
                  <a:srgbClr val="FFFFFF"/>
                </a:highlight>
                <a:latin typeface="Söhne"/>
              </a:rPr>
              <a:t>5</a:t>
            </a:r>
            <a:r>
              <a:rPr lang="zh-CN" altLang="en-US" sz="1800" b="0" i="0" dirty="0">
                <a:solidFill>
                  <a:srgbClr val="0D0D0D"/>
                </a:solidFill>
                <a:effectLst/>
                <a:highlight>
                  <a:srgbClr val="FFFFFF"/>
                </a:highlight>
                <a:latin typeface="Söhne"/>
              </a:rPr>
              <a:t>），显示</a:t>
            </a:r>
            <a:r>
              <a:rPr lang="en-US" altLang="zh-CN" sz="1800" b="0" i="0" dirty="0">
                <a:solidFill>
                  <a:srgbClr val="0D0D0D"/>
                </a:solidFill>
                <a:effectLst/>
                <a:highlight>
                  <a:srgbClr val="FFFFFF"/>
                </a:highlight>
                <a:latin typeface="Söhne"/>
              </a:rPr>
              <a:t>23 V</a:t>
            </a:r>
            <a:r>
              <a:rPr lang="zh-CN" altLang="en-US" sz="1800" b="0" i="0" dirty="0">
                <a:solidFill>
                  <a:srgbClr val="0D0D0D"/>
                </a:solidFill>
                <a:effectLst/>
                <a:highlight>
                  <a:srgbClr val="FFFFFF"/>
                </a:highlight>
                <a:latin typeface="Söhne"/>
              </a:rPr>
              <a:t>和</a:t>
            </a:r>
            <a:r>
              <a:rPr lang="en-US" altLang="zh-CN" sz="1800" b="0" i="0" dirty="0">
                <a:solidFill>
                  <a:srgbClr val="0D0D0D"/>
                </a:solidFill>
                <a:effectLst/>
                <a:highlight>
                  <a:srgbClr val="FFFFFF"/>
                </a:highlight>
                <a:latin typeface="Söhne"/>
              </a:rPr>
              <a:t>23V-MMAE</a:t>
            </a:r>
            <a:r>
              <a:rPr lang="zh-CN" altLang="en-US" sz="1800" b="0" i="0" dirty="0">
                <a:solidFill>
                  <a:srgbClr val="0D0D0D"/>
                </a:solidFill>
                <a:effectLst/>
                <a:highlight>
                  <a:srgbClr val="FFFFFF"/>
                </a:highlight>
                <a:latin typeface="Söhne"/>
              </a:rPr>
              <a:t>的终末半衰期分别为</a:t>
            </a:r>
            <a:r>
              <a:rPr lang="en-US" altLang="zh-CN" sz="1800" b="0" i="0" dirty="0">
                <a:solidFill>
                  <a:srgbClr val="0D0D0D"/>
                </a:solidFill>
                <a:effectLst/>
                <a:highlight>
                  <a:srgbClr val="FFFFFF"/>
                </a:highlight>
                <a:latin typeface="Söhne"/>
              </a:rPr>
              <a:t>4.09</a:t>
            </a:r>
            <a:r>
              <a:rPr lang="zh-CN" altLang="en-US" sz="1800" b="0" i="0" dirty="0">
                <a:solidFill>
                  <a:srgbClr val="0D0D0D"/>
                </a:solidFill>
                <a:effectLst/>
                <a:highlight>
                  <a:srgbClr val="FFFFFF"/>
                </a:highlight>
                <a:latin typeface="Söhne"/>
              </a:rPr>
              <a:t>和</a:t>
            </a:r>
            <a:r>
              <a:rPr lang="en-US" altLang="zh-CN" sz="1800" b="0" i="0" dirty="0">
                <a:solidFill>
                  <a:srgbClr val="0D0D0D"/>
                </a:solidFill>
                <a:effectLst/>
                <a:highlight>
                  <a:srgbClr val="FFFFFF"/>
                </a:highlight>
                <a:latin typeface="Söhne"/>
              </a:rPr>
              <a:t>4.65</a:t>
            </a:r>
            <a:r>
              <a:rPr lang="zh-CN" altLang="en-US" sz="1800" b="0" i="0" dirty="0">
                <a:solidFill>
                  <a:srgbClr val="0D0D0D"/>
                </a:solidFill>
                <a:effectLst/>
                <a:highlight>
                  <a:srgbClr val="FFFFFF"/>
                </a:highlight>
                <a:latin typeface="Söhne"/>
              </a:rPr>
              <a:t>天。与</a:t>
            </a:r>
            <a:r>
              <a:rPr lang="en-US" altLang="zh-CN" sz="1800" b="0" i="0" dirty="0" err="1">
                <a:solidFill>
                  <a:srgbClr val="0D0D0D"/>
                </a:solidFill>
                <a:effectLst/>
                <a:highlight>
                  <a:srgbClr val="FFFFFF"/>
                </a:highlight>
                <a:latin typeface="Söhne"/>
              </a:rPr>
              <a:t>BsAb</a:t>
            </a:r>
            <a:r>
              <a:rPr lang="zh-CN" altLang="en-US" sz="1800" b="0" i="0" dirty="0">
                <a:solidFill>
                  <a:srgbClr val="0D0D0D"/>
                </a:solidFill>
                <a:effectLst/>
                <a:highlight>
                  <a:srgbClr val="FFFFFF"/>
                </a:highlight>
                <a:latin typeface="Söhne"/>
              </a:rPr>
              <a:t>相比，</a:t>
            </a:r>
            <a:r>
              <a:rPr lang="en-US" altLang="zh-CN" sz="1800" b="0" i="0" dirty="0" err="1">
                <a:solidFill>
                  <a:srgbClr val="0D0D0D"/>
                </a:solidFill>
                <a:effectLst/>
                <a:highlight>
                  <a:srgbClr val="FFFFFF"/>
                </a:highlight>
                <a:latin typeface="Söhne"/>
              </a:rPr>
              <a:t>BsADC</a:t>
            </a:r>
            <a:r>
              <a:rPr lang="zh-CN" altLang="en-US" sz="1800" b="0" i="0" dirty="0">
                <a:solidFill>
                  <a:srgbClr val="0D0D0D"/>
                </a:solidFill>
                <a:effectLst/>
                <a:highlight>
                  <a:srgbClr val="FFFFFF"/>
                </a:highlight>
                <a:latin typeface="Söhne"/>
              </a:rPr>
              <a:t>的清除速度更快，这是由于增加的亲水性。</a:t>
            </a:r>
            <a:endParaRPr lang="en-US" altLang="zh-CN" sz="1800" b="0" i="0" dirty="0">
              <a:solidFill>
                <a:srgbClr val="0D0D0D"/>
              </a:solidFill>
              <a:effectLst/>
              <a:highlight>
                <a:srgbClr val="FFFFFF"/>
              </a:highlight>
              <a:latin typeface="Söhne"/>
            </a:endParaRPr>
          </a:p>
          <a:p>
            <a:pPr algn="just"/>
            <a:endParaRPr lang="en-US" sz="1800" b="0" i="0" dirty="0">
              <a:solidFill>
                <a:srgbClr val="0D0D0D"/>
              </a:solidFill>
              <a:effectLst/>
              <a:highlight>
                <a:srgbClr val="FFFFFF"/>
              </a:highlight>
              <a:latin typeface="Söhne"/>
            </a:endParaRPr>
          </a:p>
          <a:p>
            <a:pPr algn="just"/>
            <a:r>
              <a:rPr lang="zh-CN" altLang="en-US" sz="1800" b="0" i="0" dirty="0">
                <a:solidFill>
                  <a:srgbClr val="0D0D0D"/>
                </a:solidFill>
                <a:effectLst/>
                <a:highlight>
                  <a:srgbClr val="FFFFFF"/>
                </a:highlight>
                <a:latin typeface="Söhne"/>
              </a:rPr>
              <a:t>为了确定</a:t>
            </a:r>
            <a:r>
              <a:rPr lang="en-US" altLang="zh-CN" sz="1800" b="0" i="0" dirty="0" err="1">
                <a:solidFill>
                  <a:srgbClr val="0D0D0D"/>
                </a:solidFill>
                <a:effectLst/>
                <a:highlight>
                  <a:srgbClr val="FFFFFF"/>
                </a:highlight>
                <a:latin typeface="Söhne"/>
              </a:rPr>
              <a:t>BsADC</a:t>
            </a:r>
            <a:r>
              <a:rPr lang="zh-CN" altLang="en-US" sz="1800" b="0" i="0" dirty="0">
                <a:solidFill>
                  <a:srgbClr val="0D0D0D"/>
                </a:solidFill>
                <a:effectLst/>
                <a:highlight>
                  <a:srgbClr val="FFFFFF"/>
                </a:highlight>
                <a:latin typeface="Söhne"/>
              </a:rPr>
              <a:t>对肿瘤生长的抑制效果，我们给携带</a:t>
            </a:r>
            <a:r>
              <a:rPr lang="en-US" altLang="zh-CN" sz="1800" b="0" i="0" dirty="0">
                <a:solidFill>
                  <a:srgbClr val="0D0D0D"/>
                </a:solidFill>
                <a:effectLst/>
                <a:highlight>
                  <a:srgbClr val="FFFFFF"/>
                </a:highlight>
                <a:latin typeface="Söhne"/>
              </a:rPr>
              <a:t>JIMT-1</a:t>
            </a:r>
            <a:r>
              <a:rPr lang="zh-CN" altLang="en-US" sz="1800" b="0" i="0" dirty="0">
                <a:solidFill>
                  <a:srgbClr val="0D0D0D"/>
                </a:solidFill>
                <a:effectLst/>
                <a:highlight>
                  <a:srgbClr val="FFFFFF"/>
                </a:highlight>
                <a:latin typeface="Söhne"/>
              </a:rPr>
              <a:t>肿瘤细胞的小鼠注射了不同剂量的药物。同时通过口服给予</a:t>
            </a:r>
            <a:r>
              <a:rPr lang="zh-CN" altLang="en-US" sz="2800" b="0" i="0" dirty="0">
                <a:solidFill>
                  <a:srgbClr val="4D5156"/>
                </a:solidFill>
                <a:effectLst/>
                <a:highlight>
                  <a:srgbClr val="FFFFFF"/>
                </a:highlight>
                <a:latin typeface="Roboto" panose="02000000000000000000" pitchFamily="2" charset="0"/>
              </a:rPr>
              <a:t>卡奈替尼药物</a:t>
            </a:r>
            <a:r>
              <a:rPr lang="zh-CN" altLang="en-US" sz="1800" b="0" i="0" dirty="0">
                <a:solidFill>
                  <a:srgbClr val="0D0D0D"/>
                </a:solidFill>
                <a:effectLst/>
                <a:highlight>
                  <a:srgbClr val="FFFFFF"/>
                </a:highlight>
                <a:latin typeface="Söhne"/>
              </a:rPr>
              <a:t>，每天一次，连续</a:t>
            </a:r>
            <a:r>
              <a:rPr lang="en-US" altLang="zh-CN" sz="1800" b="0" i="0" dirty="0">
                <a:solidFill>
                  <a:srgbClr val="0D0D0D"/>
                </a:solidFill>
                <a:effectLst/>
                <a:highlight>
                  <a:srgbClr val="FFFFFF"/>
                </a:highlight>
                <a:latin typeface="Söhne"/>
              </a:rPr>
              <a:t>14</a:t>
            </a:r>
            <a:r>
              <a:rPr lang="zh-CN" altLang="en-US" sz="1800" b="0" i="0" dirty="0">
                <a:solidFill>
                  <a:srgbClr val="0D0D0D"/>
                </a:solidFill>
                <a:effectLst/>
                <a:highlight>
                  <a:srgbClr val="FFFFFF"/>
                </a:highlight>
                <a:latin typeface="Söhne"/>
              </a:rPr>
              <a:t>天，作为阳性对照。</a:t>
            </a:r>
            <a:r>
              <a:rPr lang="en-US" altLang="zh-CN" sz="1800" b="0" i="0" dirty="0">
                <a:solidFill>
                  <a:srgbClr val="0D0D0D"/>
                </a:solidFill>
                <a:effectLst/>
                <a:highlight>
                  <a:srgbClr val="FFFFFF"/>
                </a:highlight>
                <a:latin typeface="Söhne"/>
              </a:rPr>
              <a:t>23 V</a:t>
            </a:r>
            <a:r>
              <a:rPr lang="zh-CN" altLang="en-US" sz="1800" b="0" i="0" dirty="0">
                <a:solidFill>
                  <a:srgbClr val="0D0D0D"/>
                </a:solidFill>
                <a:effectLst/>
                <a:highlight>
                  <a:srgbClr val="FFFFFF"/>
                </a:highlight>
                <a:latin typeface="Söhne"/>
              </a:rPr>
              <a:t>对肿瘤生长和肿瘤重量有抑制作用，与</a:t>
            </a:r>
            <a:r>
              <a:rPr lang="zh-CN" altLang="en-US" sz="1800" b="0" i="0" dirty="0">
                <a:solidFill>
                  <a:srgbClr val="4D5156"/>
                </a:solidFill>
                <a:effectLst/>
                <a:highlight>
                  <a:srgbClr val="FFFFFF"/>
                </a:highlight>
                <a:latin typeface="Roboto" panose="02000000000000000000" pitchFamily="2" charset="0"/>
              </a:rPr>
              <a:t>卡奈替尼</a:t>
            </a:r>
            <a:r>
              <a:rPr lang="zh-CN" altLang="en-US" sz="1800" b="0" i="0" dirty="0">
                <a:solidFill>
                  <a:srgbClr val="0D0D0D"/>
                </a:solidFill>
                <a:effectLst/>
                <a:highlight>
                  <a:srgbClr val="FFFFFF"/>
                </a:highlight>
                <a:latin typeface="Söhne"/>
              </a:rPr>
              <a:t>相当</a:t>
            </a:r>
            <a:endParaRPr lang="en-US" sz="1800" dirty="0"/>
          </a:p>
        </p:txBody>
      </p:sp>
      <p:sp>
        <p:nvSpPr>
          <p:cNvPr id="4" name="Slide Number Placeholder 3"/>
          <p:cNvSpPr>
            <a:spLocks noGrp="1"/>
          </p:cNvSpPr>
          <p:nvPr>
            <p:ph type="sldNum" sz="quarter" idx="5"/>
          </p:nvPr>
        </p:nvSpPr>
        <p:spPr/>
        <p:txBody>
          <a:bodyPr/>
          <a:lstStyle/>
          <a:p>
            <a:fld id="{398884E0-5ADE-46B2-B509-939666AC20DF}" type="slidenum">
              <a:rPr lang="en-US" smtClean="0"/>
              <a:pPr/>
              <a:t>24</a:t>
            </a:fld>
            <a:endParaRPr lang="en-US"/>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gn="just"/>
            <a:r>
              <a:rPr lang="en-US" sz="1800" b="0" i="0" u="none" strike="noStrike" baseline="0" dirty="0">
                <a:solidFill>
                  <a:srgbClr val="000000"/>
                </a:solidFill>
                <a:latin typeface="Charis SIL"/>
              </a:rPr>
              <a:t>accumulated in the blood pool and liver, and the uptake decreased over time through metabolic pathways in the liver, which was consistent with the metabolic profile of monoclonal antibodies. </a:t>
            </a:r>
            <a:endParaRPr lang="en-US" dirty="0"/>
          </a:p>
        </p:txBody>
      </p:sp>
      <p:sp>
        <p:nvSpPr>
          <p:cNvPr id="4" name="Slide Number Placeholder 3"/>
          <p:cNvSpPr>
            <a:spLocks noGrp="1"/>
          </p:cNvSpPr>
          <p:nvPr>
            <p:ph type="sldNum" sz="quarter" idx="5"/>
          </p:nvPr>
        </p:nvSpPr>
        <p:spPr/>
        <p:txBody>
          <a:bodyPr/>
          <a:lstStyle/>
          <a:p>
            <a:fld id="{398884E0-5ADE-46B2-B509-939666AC20DF}" type="slidenum">
              <a:rPr lang="en-US" smtClean="0"/>
              <a:pPr/>
              <a:t>25</a:t>
            </a:fld>
            <a:endParaRPr lang="en-US"/>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gn="just"/>
            <a:r>
              <a:rPr lang="en-US" sz="1800" b="0" i="0" u="none" strike="noStrike" baseline="0" dirty="0">
                <a:solidFill>
                  <a:srgbClr val="000000"/>
                </a:solidFill>
                <a:latin typeface="Charis SIL"/>
              </a:rPr>
              <a:t>accumulated in the blood pool and liver, and the uptake decreased over time through metabolic pathways in the liver, which was consistent with the metabolic profile of monoclonal antibodies. </a:t>
            </a:r>
            <a:endParaRPr lang="en-US" dirty="0"/>
          </a:p>
        </p:txBody>
      </p:sp>
      <p:sp>
        <p:nvSpPr>
          <p:cNvPr id="4" name="Slide Number Placeholder 3"/>
          <p:cNvSpPr>
            <a:spLocks noGrp="1"/>
          </p:cNvSpPr>
          <p:nvPr>
            <p:ph type="sldNum" sz="quarter" idx="5"/>
          </p:nvPr>
        </p:nvSpPr>
        <p:spPr/>
        <p:txBody>
          <a:bodyPr/>
          <a:lstStyle/>
          <a:p>
            <a:fld id="{398884E0-5ADE-46B2-B509-939666AC20DF}" type="slidenum">
              <a:rPr lang="en-US" smtClean="0"/>
              <a:pPr/>
              <a:t>26</a:t>
            </a:fld>
            <a:endParaRPr lang="en-US"/>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gn="just"/>
            <a:r>
              <a:rPr lang="en-US" altLang="zh-CN" sz="1800" b="0" i="0" dirty="0">
                <a:solidFill>
                  <a:srgbClr val="0D0D0D"/>
                </a:solidFill>
                <a:effectLst/>
                <a:highlight>
                  <a:srgbClr val="FFFFFF"/>
                </a:highlight>
                <a:latin typeface="Söhne"/>
              </a:rPr>
              <a:t>VH</a:t>
            </a:r>
            <a:r>
              <a:rPr lang="zh-CN" altLang="en-US" sz="1800" b="0" i="0" dirty="0">
                <a:solidFill>
                  <a:srgbClr val="0D0D0D"/>
                </a:solidFill>
                <a:effectLst/>
                <a:highlight>
                  <a:srgbClr val="FFFFFF"/>
                </a:highlight>
                <a:latin typeface="Söhne"/>
              </a:rPr>
              <a:t>抗体结构域因其相较传统抗体具有的潜在优势而备受关注，特别是由于其较小的体积和减少的免疫原性（较少的抗原表位），使其更易穿透固体肿瘤。几种人类</a:t>
            </a:r>
            <a:r>
              <a:rPr lang="en-US" altLang="zh-CN" sz="1800" b="0" i="0" dirty="0">
                <a:solidFill>
                  <a:srgbClr val="0D0D0D"/>
                </a:solidFill>
                <a:effectLst/>
                <a:highlight>
                  <a:srgbClr val="FFFFFF"/>
                </a:highlight>
                <a:latin typeface="Söhne"/>
              </a:rPr>
              <a:t>VH</a:t>
            </a:r>
            <a:r>
              <a:rPr lang="zh-CN" altLang="en-US" sz="1800" b="0" i="0" dirty="0">
                <a:solidFill>
                  <a:srgbClr val="0D0D0D"/>
                </a:solidFill>
                <a:effectLst/>
                <a:highlight>
                  <a:srgbClr val="FFFFFF"/>
                </a:highlight>
                <a:latin typeface="Söhne"/>
              </a:rPr>
              <a:t>抗体结构域正在作为</a:t>
            </a:r>
            <a:r>
              <a:rPr lang="en-US" altLang="zh-CN" sz="1800" b="0" i="0" dirty="0">
                <a:solidFill>
                  <a:srgbClr val="0D0D0D"/>
                </a:solidFill>
                <a:effectLst/>
                <a:highlight>
                  <a:srgbClr val="FFFFFF"/>
                </a:highlight>
                <a:latin typeface="Söhne"/>
              </a:rPr>
              <a:t>CARs</a:t>
            </a:r>
            <a:r>
              <a:rPr lang="zh-CN" altLang="en-US" sz="1800" b="0" i="0" dirty="0">
                <a:solidFill>
                  <a:srgbClr val="0D0D0D"/>
                </a:solidFill>
                <a:effectLst/>
                <a:highlight>
                  <a:srgbClr val="FFFFFF"/>
                </a:highlight>
                <a:latin typeface="Söhne"/>
              </a:rPr>
              <a:t>、单克隆抗体（</a:t>
            </a:r>
            <a:r>
              <a:rPr lang="en-US" altLang="zh-CN" sz="1800" b="0" i="0" dirty="0" err="1">
                <a:solidFill>
                  <a:srgbClr val="0D0D0D"/>
                </a:solidFill>
                <a:effectLst/>
                <a:highlight>
                  <a:srgbClr val="FFFFFF"/>
                </a:highlight>
                <a:latin typeface="Söhne"/>
              </a:rPr>
              <a:t>mAb</a:t>
            </a:r>
            <a:r>
              <a:rPr lang="zh-CN" altLang="en-US" sz="1800" b="0" i="0" dirty="0">
                <a:solidFill>
                  <a:srgbClr val="0D0D0D"/>
                </a:solidFill>
                <a:effectLst/>
                <a:highlight>
                  <a:srgbClr val="FFFFFF"/>
                </a:highlight>
                <a:latin typeface="Söhne"/>
              </a:rPr>
              <a:t>）拮抗剂或双特异性</a:t>
            </a:r>
            <a:r>
              <a:rPr lang="en-US" altLang="zh-CN" sz="1800" b="0" i="0" dirty="0">
                <a:solidFill>
                  <a:srgbClr val="0D0D0D"/>
                </a:solidFill>
                <a:effectLst/>
                <a:highlight>
                  <a:srgbClr val="FFFFFF"/>
                </a:highlight>
                <a:latin typeface="Söhne"/>
              </a:rPr>
              <a:t>T</a:t>
            </a:r>
            <a:r>
              <a:rPr lang="zh-CN" altLang="en-US" sz="1800" b="0" i="0" dirty="0">
                <a:solidFill>
                  <a:srgbClr val="0D0D0D"/>
                </a:solidFill>
                <a:effectLst/>
                <a:highlight>
                  <a:srgbClr val="FFFFFF"/>
                </a:highlight>
                <a:latin typeface="Söhne"/>
              </a:rPr>
              <a:t>细胞激活剂</a:t>
            </a:r>
            <a:endParaRPr lang="en-US" altLang="zh-CN" sz="1800" b="0" i="0" dirty="0">
              <a:solidFill>
                <a:srgbClr val="0D0D0D"/>
              </a:solidFill>
              <a:effectLst/>
              <a:highlight>
                <a:srgbClr val="FFFFFF"/>
              </a:highlight>
              <a:latin typeface="Söhne"/>
            </a:endParaRPr>
          </a:p>
          <a:p>
            <a:pPr algn="just"/>
            <a:endParaRPr lang="en-US" sz="1800" dirty="0"/>
          </a:p>
          <a:p>
            <a:pPr algn="just"/>
            <a:r>
              <a:rPr lang="en-US" altLang="zh-CN" sz="1800" b="0" i="0" dirty="0">
                <a:solidFill>
                  <a:srgbClr val="0D0D0D"/>
                </a:solidFill>
                <a:effectLst/>
                <a:highlight>
                  <a:srgbClr val="FFFFFF"/>
                </a:highlight>
                <a:latin typeface="Söhne"/>
              </a:rPr>
              <a:t>293F</a:t>
            </a:r>
            <a:r>
              <a:rPr lang="zh-CN" altLang="en-US" sz="1800" b="0" i="0" dirty="0">
                <a:solidFill>
                  <a:srgbClr val="0D0D0D"/>
                </a:solidFill>
                <a:effectLst/>
                <a:highlight>
                  <a:srgbClr val="FFFFFF"/>
                </a:highlight>
                <a:latin typeface="Söhne"/>
              </a:rPr>
              <a:t>细胞对</a:t>
            </a:r>
            <a:r>
              <a:rPr lang="en-US" altLang="zh-CN" sz="1800" b="0" i="0" dirty="0">
                <a:solidFill>
                  <a:srgbClr val="0D0D0D"/>
                </a:solidFill>
                <a:effectLst/>
                <a:highlight>
                  <a:srgbClr val="FFFFFF"/>
                </a:highlight>
                <a:latin typeface="Söhne"/>
              </a:rPr>
              <a:t>IL12-SS1</a:t>
            </a:r>
            <a:r>
              <a:rPr lang="zh-CN" altLang="en-US" sz="1800" b="0" i="0" dirty="0">
                <a:solidFill>
                  <a:srgbClr val="0D0D0D"/>
                </a:solidFill>
                <a:effectLst/>
                <a:highlight>
                  <a:srgbClr val="FFFFFF"/>
                </a:highlight>
                <a:latin typeface="Söhne"/>
              </a:rPr>
              <a:t>（</a:t>
            </a:r>
            <a:r>
              <a:rPr lang="en-US" altLang="zh-CN" sz="1800" b="0" i="0" dirty="0" err="1">
                <a:solidFill>
                  <a:srgbClr val="0D0D0D"/>
                </a:solidFill>
                <a:effectLst/>
                <a:highlight>
                  <a:srgbClr val="FFFFFF"/>
                </a:highlight>
                <a:latin typeface="Söhne"/>
              </a:rPr>
              <a:t>Fv</a:t>
            </a:r>
            <a:r>
              <a:rPr lang="zh-CN" altLang="en-US" sz="1800" b="0" i="0" dirty="0">
                <a:solidFill>
                  <a:srgbClr val="0D0D0D"/>
                </a:solidFill>
                <a:effectLst/>
                <a:highlight>
                  <a:srgbClr val="FFFFFF"/>
                </a:highlight>
                <a:latin typeface="Söhne"/>
              </a:rPr>
              <a:t>）显示负性结合，表明其细胞表面</a:t>
            </a:r>
            <a:r>
              <a:rPr lang="en-US" altLang="zh-CN" sz="1800" b="0" i="0" dirty="0">
                <a:solidFill>
                  <a:srgbClr val="0D0D0D"/>
                </a:solidFill>
                <a:effectLst/>
                <a:highlight>
                  <a:srgbClr val="FFFFFF"/>
                </a:highlight>
                <a:latin typeface="Söhne"/>
              </a:rPr>
              <a:t>MSLN</a:t>
            </a:r>
            <a:r>
              <a:rPr lang="zh-CN" altLang="en-US" sz="1800" b="0" i="0" dirty="0">
                <a:solidFill>
                  <a:srgbClr val="0D0D0D"/>
                </a:solidFill>
                <a:effectLst/>
                <a:highlight>
                  <a:srgbClr val="FFFFFF"/>
                </a:highlight>
                <a:latin typeface="Söhne"/>
              </a:rPr>
              <a:t>的表达量非常低或者没有表达。与这些结果一致，</a:t>
            </a:r>
            <a:r>
              <a:rPr lang="en-US" altLang="zh-CN" sz="1800" b="0" i="0" dirty="0">
                <a:solidFill>
                  <a:srgbClr val="0D0D0D"/>
                </a:solidFill>
                <a:effectLst/>
                <a:highlight>
                  <a:srgbClr val="FFFFFF"/>
                </a:highlight>
                <a:latin typeface="Söhne"/>
              </a:rPr>
              <a:t>VH-Fc 3C9</a:t>
            </a:r>
            <a:r>
              <a:rPr lang="zh-CN" altLang="en-US" sz="1800" b="0" i="0" dirty="0">
                <a:solidFill>
                  <a:srgbClr val="0D0D0D"/>
                </a:solidFill>
                <a:effectLst/>
                <a:highlight>
                  <a:srgbClr val="FFFFFF"/>
                </a:highlight>
                <a:latin typeface="Söhne"/>
              </a:rPr>
              <a:t>在</a:t>
            </a:r>
            <a:r>
              <a:rPr lang="en-US" altLang="zh-CN" sz="1800" b="0" i="0" dirty="0">
                <a:solidFill>
                  <a:srgbClr val="0D0D0D"/>
                </a:solidFill>
                <a:effectLst/>
                <a:highlight>
                  <a:srgbClr val="FFFFFF"/>
                </a:highlight>
                <a:latin typeface="Söhne"/>
              </a:rPr>
              <a:t>293F</a:t>
            </a:r>
            <a:r>
              <a:rPr lang="zh-CN" altLang="en-US" sz="1800" b="0" i="0" dirty="0">
                <a:solidFill>
                  <a:srgbClr val="0D0D0D"/>
                </a:solidFill>
                <a:effectLst/>
                <a:highlight>
                  <a:srgbClr val="FFFFFF"/>
                </a:highlight>
                <a:latin typeface="Söhne"/>
              </a:rPr>
              <a:t>细胞上没有显示结合；然而，在转染了</a:t>
            </a:r>
            <a:r>
              <a:rPr lang="en-US" altLang="zh-CN" sz="1800" b="0" i="0" dirty="0">
                <a:solidFill>
                  <a:srgbClr val="0D0D0D"/>
                </a:solidFill>
                <a:effectLst/>
                <a:highlight>
                  <a:srgbClr val="FFFFFF"/>
                </a:highlight>
                <a:latin typeface="Söhne"/>
              </a:rPr>
              <a:t>MSLN</a:t>
            </a:r>
            <a:r>
              <a:rPr lang="zh-CN" altLang="en-US" sz="1800" b="0" i="0" dirty="0">
                <a:solidFill>
                  <a:srgbClr val="0D0D0D"/>
                </a:solidFill>
                <a:effectLst/>
                <a:highlight>
                  <a:srgbClr val="FFFFFF"/>
                </a:highlight>
                <a:latin typeface="Söhne"/>
              </a:rPr>
              <a:t>的</a:t>
            </a:r>
            <a:r>
              <a:rPr lang="en-US" altLang="zh-CN" sz="1800" b="0" i="0" dirty="0">
                <a:solidFill>
                  <a:srgbClr val="0D0D0D"/>
                </a:solidFill>
                <a:effectLst/>
                <a:highlight>
                  <a:srgbClr val="FFFFFF"/>
                </a:highlight>
                <a:latin typeface="Söhne"/>
              </a:rPr>
              <a:t>293F</a:t>
            </a:r>
            <a:r>
              <a:rPr lang="zh-CN" altLang="en-US" sz="1800" b="0" i="0" dirty="0">
                <a:solidFill>
                  <a:srgbClr val="0D0D0D"/>
                </a:solidFill>
                <a:effectLst/>
                <a:highlight>
                  <a:srgbClr val="FFFFFF"/>
                </a:highlight>
                <a:latin typeface="Söhne"/>
              </a:rPr>
              <a:t>细胞上测试</a:t>
            </a:r>
            <a:r>
              <a:rPr lang="en-US" altLang="zh-CN" sz="1800" b="0" i="0" dirty="0">
                <a:solidFill>
                  <a:srgbClr val="0D0D0D"/>
                </a:solidFill>
                <a:effectLst/>
                <a:highlight>
                  <a:srgbClr val="FFFFFF"/>
                </a:highlight>
                <a:latin typeface="Söhne"/>
              </a:rPr>
              <a:t>VH-Fc 3C9</a:t>
            </a:r>
            <a:r>
              <a:rPr lang="zh-CN" altLang="en-US" sz="1800" b="0" i="0" dirty="0">
                <a:solidFill>
                  <a:srgbClr val="0D0D0D"/>
                </a:solidFill>
                <a:effectLst/>
                <a:highlight>
                  <a:srgbClr val="FFFFFF"/>
                </a:highlight>
                <a:latin typeface="Söhne"/>
              </a:rPr>
              <a:t>时，显示了阳性结合</a:t>
            </a:r>
            <a:endParaRPr lang="en-US" altLang="zh-CN" sz="1800" b="0" i="0" dirty="0">
              <a:solidFill>
                <a:srgbClr val="0D0D0D"/>
              </a:solidFill>
              <a:effectLst/>
              <a:highlight>
                <a:srgbClr val="FFFFFF"/>
              </a:highlight>
              <a:latin typeface="Söhne"/>
            </a:endParaRPr>
          </a:p>
          <a:p>
            <a:pPr algn="just"/>
            <a:endParaRPr lang="en-US" altLang="zh-CN" sz="1800" b="0" i="0" dirty="0">
              <a:solidFill>
                <a:srgbClr val="0D0D0D"/>
              </a:solidFill>
              <a:effectLst/>
              <a:highlight>
                <a:srgbClr val="FFFFFF"/>
              </a:highlight>
              <a:latin typeface="Söhne"/>
            </a:endParaRPr>
          </a:p>
          <a:p>
            <a:pPr algn="just"/>
            <a:r>
              <a:rPr lang="zh-CN" altLang="en-US" sz="1800" b="0" i="0" dirty="0">
                <a:solidFill>
                  <a:srgbClr val="0D0D0D"/>
                </a:solidFill>
                <a:effectLst/>
                <a:highlight>
                  <a:srgbClr val="FFFFFF"/>
                </a:highlight>
                <a:latin typeface="Söhne"/>
              </a:rPr>
              <a:t>研究人员通过将一种细胞移植到裸鼠上，观察到了侵袭性的病理表型，导致动物在</a:t>
            </a:r>
            <a:r>
              <a:rPr lang="en-US" altLang="zh-CN" sz="1800" b="0" i="0" dirty="0">
                <a:solidFill>
                  <a:srgbClr val="0D0D0D"/>
                </a:solidFill>
                <a:effectLst/>
                <a:highlight>
                  <a:srgbClr val="FFFFFF"/>
                </a:highlight>
                <a:latin typeface="Söhne"/>
              </a:rPr>
              <a:t>2-3</a:t>
            </a:r>
            <a:r>
              <a:rPr lang="zh-CN" altLang="en-US" sz="1800" b="0" i="0" dirty="0">
                <a:solidFill>
                  <a:srgbClr val="0D0D0D"/>
                </a:solidFill>
                <a:effectLst/>
                <a:highlight>
                  <a:srgbClr val="FFFFFF"/>
                </a:highlight>
                <a:latin typeface="Söhne"/>
              </a:rPr>
              <a:t>周内死亡。使得我们能够快速评估</a:t>
            </a:r>
            <a:r>
              <a:rPr lang="en-US" altLang="zh-CN" sz="1800" b="0" i="0" dirty="0">
                <a:solidFill>
                  <a:srgbClr val="0D0D0D"/>
                </a:solidFill>
                <a:effectLst/>
                <a:highlight>
                  <a:srgbClr val="FFFFFF"/>
                </a:highlight>
                <a:latin typeface="Söhne"/>
              </a:rPr>
              <a:t>VH-Fc 3C9 MMAE</a:t>
            </a:r>
            <a:r>
              <a:rPr lang="zh-CN" altLang="en-US" sz="1800" b="0" i="0" dirty="0">
                <a:solidFill>
                  <a:srgbClr val="0D0D0D"/>
                </a:solidFill>
                <a:effectLst/>
                <a:highlight>
                  <a:srgbClr val="FFFFFF"/>
                </a:highlight>
                <a:latin typeface="Söhne"/>
              </a:rPr>
              <a:t>是否具有治疗作用。使用这个模型，发现</a:t>
            </a:r>
            <a:r>
              <a:rPr lang="en-US" altLang="zh-CN" sz="1800" b="0" i="0" dirty="0">
                <a:solidFill>
                  <a:srgbClr val="0D0D0D"/>
                </a:solidFill>
                <a:effectLst/>
                <a:highlight>
                  <a:srgbClr val="FFFFFF"/>
                </a:highlight>
                <a:latin typeface="Söhne"/>
              </a:rPr>
              <a:t>VH-Fc 3C9 MMAE</a:t>
            </a:r>
            <a:r>
              <a:rPr lang="zh-CN" altLang="en-US" sz="1800" b="0" i="0" dirty="0">
                <a:solidFill>
                  <a:srgbClr val="0D0D0D"/>
                </a:solidFill>
                <a:effectLst/>
                <a:highlight>
                  <a:srgbClr val="FFFFFF"/>
                </a:highlight>
                <a:latin typeface="Söhne"/>
              </a:rPr>
              <a:t>能够产生剂量依赖性的抑制肿瘤生长。在使用的最高剂量</a:t>
            </a:r>
            <a:r>
              <a:rPr lang="en-US" altLang="zh-CN" sz="1800" b="0" i="0" dirty="0">
                <a:solidFill>
                  <a:srgbClr val="0D0D0D"/>
                </a:solidFill>
                <a:effectLst/>
                <a:highlight>
                  <a:srgbClr val="FFFFFF"/>
                </a:highlight>
                <a:latin typeface="Söhne"/>
              </a:rPr>
              <a:t>10 mg/kg ADC</a:t>
            </a:r>
            <a:r>
              <a:rPr lang="zh-CN" altLang="en-US" sz="1800" b="0" i="0" dirty="0">
                <a:solidFill>
                  <a:srgbClr val="0D0D0D"/>
                </a:solidFill>
                <a:effectLst/>
                <a:highlight>
                  <a:srgbClr val="FFFFFF"/>
                </a:highlight>
                <a:latin typeface="Söhne"/>
              </a:rPr>
              <a:t>时，观察到显著的（</a:t>
            </a:r>
            <a:r>
              <a:rPr lang="en-US" altLang="zh-CN" sz="1800" b="0" i="0" dirty="0">
                <a:solidFill>
                  <a:srgbClr val="0D0D0D"/>
                </a:solidFill>
                <a:effectLst/>
                <a:highlight>
                  <a:srgbClr val="FFFFFF"/>
                </a:highlight>
                <a:latin typeface="Söhne"/>
              </a:rPr>
              <a:t>p &lt; 0.0001</a:t>
            </a:r>
            <a:r>
              <a:rPr lang="zh-CN" altLang="en-US" sz="1800" b="0" i="0" dirty="0">
                <a:solidFill>
                  <a:srgbClr val="0D0D0D"/>
                </a:solidFill>
                <a:effectLst/>
                <a:highlight>
                  <a:srgbClr val="FFFFFF"/>
                </a:highlight>
                <a:latin typeface="Söhne"/>
              </a:rPr>
              <a:t>）肿瘤生长抑制。使用</a:t>
            </a:r>
            <a:r>
              <a:rPr lang="en-US" altLang="zh-CN" sz="1800" b="0" i="0" dirty="0">
                <a:solidFill>
                  <a:srgbClr val="0D0D0D"/>
                </a:solidFill>
                <a:effectLst/>
                <a:highlight>
                  <a:srgbClr val="FFFFFF"/>
                </a:highlight>
                <a:latin typeface="Söhne"/>
              </a:rPr>
              <a:t>2 mg/kg VH-Fc 3C9 MMAE</a:t>
            </a:r>
            <a:r>
              <a:rPr lang="zh-CN" altLang="en-US" sz="1800" b="0" i="0" dirty="0">
                <a:solidFill>
                  <a:srgbClr val="0D0D0D"/>
                </a:solidFill>
                <a:effectLst/>
                <a:highlight>
                  <a:srgbClr val="FFFFFF"/>
                </a:highlight>
                <a:latin typeface="Söhne"/>
              </a:rPr>
              <a:t>治疗导致肿瘤生长显著抑制，并且</a:t>
            </a:r>
            <a:r>
              <a:rPr lang="en-US" altLang="zh-CN" sz="1800" b="0" i="0" dirty="0">
                <a:solidFill>
                  <a:srgbClr val="0D0D0D"/>
                </a:solidFill>
                <a:effectLst/>
                <a:highlight>
                  <a:srgbClr val="FFFFFF"/>
                </a:highlight>
                <a:latin typeface="Söhne"/>
              </a:rPr>
              <a:t>AsPC-1-Luc</a:t>
            </a:r>
            <a:r>
              <a:rPr lang="zh-CN" altLang="en-US" sz="1800" b="0" i="0" dirty="0">
                <a:solidFill>
                  <a:srgbClr val="0D0D0D"/>
                </a:solidFill>
                <a:effectLst/>
                <a:highlight>
                  <a:srgbClr val="FFFFFF"/>
                </a:highlight>
                <a:latin typeface="Söhne"/>
              </a:rPr>
              <a:t>肿瘤的存活率达到</a:t>
            </a:r>
            <a:r>
              <a:rPr lang="en-US" altLang="zh-CN" sz="1800" b="0" i="0" dirty="0">
                <a:solidFill>
                  <a:srgbClr val="0D0D0D"/>
                </a:solidFill>
                <a:effectLst/>
                <a:highlight>
                  <a:srgbClr val="FFFFFF"/>
                </a:highlight>
                <a:latin typeface="Söhne"/>
              </a:rPr>
              <a:t>33%</a:t>
            </a:r>
            <a:r>
              <a:rPr lang="zh-CN" altLang="en-US" sz="1800" b="0" i="0" dirty="0">
                <a:solidFill>
                  <a:srgbClr val="0D0D0D"/>
                </a:solidFill>
                <a:effectLst/>
                <a:highlight>
                  <a:srgbClr val="FFFFFF"/>
                </a:highlight>
                <a:latin typeface="Söhne"/>
              </a:rPr>
              <a:t>，而对照组为</a:t>
            </a:r>
            <a:r>
              <a:rPr lang="en-US" altLang="zh-CN" sz="1800" b="0" i="0" dirty="0">
                <a:solidFill>
                  <a:srgbClr val="0D0D0D"/>
                </a:solidFill>
                <a:effectLst/>
                <a:highlight>
                  <a:srgbClr val="FFFFFF"/>
                </a:highlight>
                <a:latin typeface="Söhne"/>
              </a:rPr>
              <a:t>0%</a:t>
            </a:r>
            <a:r>
              <a:rPr lang="zh-CN" altLang="en-US" sz="1800" b="0" i="0" dirty="0">
                <a:solidFill>
                  <a:srgbClr val="0D0D0D"/>
                </a:solidFill>
                <a:effectLst/>
                <a:highlight>
                  <a:srgbClr val="FFFFFF"/>
                </a:highlight>
                <a:latin typeface="Söhne"/>
              </a:rPr>
              <a:t>（见图</a:t>
            </a:r>
            <a:r>
              <a:rPr lang="en-US" altLang="zh-CN" sz="1800" b="0" i="0" dirty="0">
                <a:solidFill>
                  <a:srgbClr val="0D0D0D"/>
                </a:solidFill>
                <a:effectLst/>
                <a:highlight>
                  <a:srgbClr val="FFFFFF"/>
                </a:highlight>
                <a:latin typeface="Söhne"/>
              </a:rPr>
              <a:t>6E</a:t>
            </a:r>
            <a:r>
              <a:rPr lang="zh-CN" altLang="en-US" sz="1800" b="0" i="0" dirty="0">
                <a:solidFill>
                  <a:srgbClr val="0D0D0D"/>
                </a:solidFill>
                <a:effectLst/>
                <a:highlight>
                  <a:srgbClr val="FFFFFF"/>
                </a:highlight>
                <a:latin typeface="Söhne"/>
              </a:rPr>
              <a:t>）</a:t>
            </a:r>
            <a:endParaRPr lang="en-US" sz="1800" dirty="0"/>
          </a:p>
        </p:txBody>
      </p:sp>
      <p:sp>
        <p:nvSpPr>
          <p:cNvPr id="4" name="Slide Number Placeholder 3"/>
          <p:cNvSpPr>
            <a:spLocks noGrp="1"/>
          </p:cNvSpPr>
          <p:nvPr>
            <p:ph type="sldNum" sz="quarter" idx="5"/>
          </p:nvPr>
        </p:nvSpPr>
        <p:spPr/>
        <p:txBody>
          <a:bodyPr/>
          <a:lstStyle/>
          <a:p>
            <a:fld id="{398884E0-5ADE-46B2-B509-939666AC20DF}" type="slidenum">
              <a:rPr lang="en-US" smtClean="0"/>
              <a:pPr/>
              <a:t>27</a:t>
            </a:fld>
            <a:endParaRPr lang="en-US"/>
          </a:p>
        </p:txBody>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zh-CN" altLang="en-US" dirty="0"/>
              <a:t/>
            </a:r>
            <a:br>
              <a:rPr lang="zh-CN" altLang="en-US" dirty="0"/>
            </a:br>
            <a:r>
              <a:rPr lang="en-US" altLang="zh-CN" b="0" i="0" dirty="0">
                <a:solidFill>
                  <a:srgbClr val="0D0D0D"/>
                </a:solidFill>
                <a:effectLst/>
                <a:highlight>
                  <a:srgbClr val="FFFFFF"/>
                </a:highlight>
                <a:latin typeface="Söhne"/>
              </a:rPr>
              <a:t>The ICH S6(R1)</a:t>
            </a:r>
            <a:r>
              <a:rPr lang="zh-CN" altLang="en-US" b="0" i="0" dirty="0">
                <a:solidFill>
                  <a:srgbClr val="0D0D0D"/>
                </a:solidFill>
                <a:effectLst/>
                <a:highlight>
                  <a:srgbClr val="FFFFFF"/>
                </a:highlight>
                <a:latin typeface="Söhne"/>
              </a:rPr>
              <a:t>指南</a:t>
            </a:r>
            <a:r>
              <a:rPr lang="en-US" altLang="zh-CN" b="0" i="0" dirty="0">
                <a:solidFill>
                  <a:srgbClr val="0D0D0D"/>
                </a:solidFill>
                <a:effectLst/>
                <a:highlight>
                  <a:srgbClr val="FFFFFF"/>
                </a:highlight>
                <a:latin typeface="Söhne"/>
              </a:rPr>
              <a:t>《</a:t>
            </a:r>
            <a:r>
              <a:rPr lang="zh-CN" altLang="en-US" b="0" i="0" dirty="0">
                <a:solidFill>
                  <a:srgbClr val="0D0D0D"/>
                </a:solidFill>
                <a:effectLst/>
                <a:highlight>
                  <a:srgbClr val="FFFFFF"/>
                </a:highlight>
                <a:latin typeface="Söhne"/>
              </a:rPr>
              <a:t>生物技术制备药物的临床前安全评价（</a:t>
            </a:r>
            <a:r>
              <a:rPr lang="en-US" altLang="zh-CN" b="0" i="0" dirty="0">
                <a:solidFill>
                  <a:srgbClr val="0D0D0D"/>
                </a:solidFill>
                <a:effectLst/>
                <a:highlight>
                  <a:srgbClr val="FFFFFF"/>
                </a:highlight>
                <a:latin typeface="Söhne"/>
              </a:rPr>
              <a:t>2011</a:t>
            </a:r>
            <a:r>
              <a:rPr lang="zh-CN" altLang="en-US" b="0" i="0" dirty="0">
                <a:solidFill>
                  <a:srgbClr val="0D0D0D"/>
                </a:solidFill>
                <a:effectLst/>
                <a:highlight>
                  <a:srgbClr val="FFFFFF"/>
                </a:highlight>
                <a:latin typeface="Söhne"/>
              </a:rPr>
              <a:t>版）</a:t>
            </a:r>
            <a:r>
              <a:rPr lang="en-US" altLang="zh-CN" b="0" i="0" dirty="0">
                <a:solidFill>
                  <a:srgbClr val="0D0D0D"/>
                </a:solidFill>
                <a:effectLst/>
                <a:highlight>
                  <a:srgbClr val="FFFFFF"/>
                </a:highlight>
                <a:latin typeface="Söhne"/>
              </a:rPr>
              <a:t>》</a:t>
            </a:r>
            <a:r>
              <a:rPr lang="zh-CN" altLang="en-US" b="0" i="0" dirty="0">
                <a:solidFill>
                  <a:srgbClr val="0D0D0D"/>
                </a:solidFill>
                <a:effectLst/>
                <a:highlight>
                  <a:srgbClr val="FFFFFF"/>
                </a:highlight>
                <a:latin typeface="Söhne"/>
              </a:rPr>
              <a:t>指出：“对于含有新型毒素</a:t>
            </a:r>
            <a:r>
              <a:rPr lang="en-US" altLang="zh-CN" b="0" i="0" dirty="0">
                <a:solidFill>
                  <a:srgbClr val="0D0D0D"/>
                </a:solidFill>
                <a:effectLst/>
                <a:highlight>
                  <a:srgbClr val="FFFFFF"/>
                </a:highlight>
                <a:latin typeface="Söhne"/>
              </a:rPr>
              <a:t>/</a:t>
            </a:r>
            <a:r>
              <a:rPr lang="zh-CN" altLang="en-US" b="0" i="0" dirty="0">
                <a:solidFill>
                  <a:srgbClr val="0D0D0D"/>
                </a:solidFill>
                <a:effectLst/>
                <a:highlight>
                  <a:srgbClr val="FFFFFF"/>
                </a:highlight>
                <a:latin typeface="Söhne"/>
              </a:rPr>
              <a:t>毒性物质的抗体</a:t>
            </a:r>
            <a:r>
              <a:rPr lang="en-US" altLang="zh-CN" b="0" i="0" dirty="0">
                <a:solidFill>
                  <a:srgbClr val="0D0D0D"/>
                </a:solidFill>
                <a:effectLst/>
                <a:highlight>
                  <a:srgbClr val="FFFFFF"/>
                </a:highlight>
                <a:latin typeface="Söhne"/>
              </a:rPr>
              <a:t>-</a:t>
            </a:r>
            <a:r>
              <a:rPr lang="zh-CN" altLang="en-US" b="0" i="0" dirty="0">
                <a:solidFill>
                  <a:srgbClr val="0D0D0D"/>
                </a:solidFill>
                <a:effectLst/>
                <a:highlight>
                  <a:srgbClr val="FFFFFF"/>
                </a:highlight>
                <a:latin typeface="Söhne"/>
              </a:rPr>
              <a:t>药物</a:t>
            </a:r>
            <a:r>
              <a:rPr lang="en-US" altLang="zh-CN" b="0" i="0" dirty="0">
                <a:solidFill>
                  <a:srgbClr val="0D0D0D"/>
                </a:solidFill>
                <a:effectLst/>
                <a:highlight>
                  <a:srgbClr val="FFFFFF"/>
                </a:highlight>
                <a:latin typeface="Söhne"/>
              </a:rPr>
              <a:t>/</a:t>
            </a:r>
            <a:r>
              <a:rPr lang="zh-CN" altLang="en-US" b="0" i="0" dirty="0">
                <a:solidFill>
                  <a:srgbClr val="0D0D0D"/>
                </a:solidFill>
                <a:effectLst/>
                <a:highlight>
                  <a:srgbClr val="FFFFFF"/>
                </a:highlight>
                <a:latin typeface="Söhne"/>
              </a:rPr>
              <a:t>毒素结合物（</a:t>
            </a:r>
            <a:r>
              <a:rPr lang="en-US" altLang="zh-CN" b="0" i="0" dirty="0">
                <a:solidFill>
                  <a:srgbClr val="0D0D0D"/>
                </a:solidFill>
                <a:effectLst/>
                <a:highlight>
                  <a:srgbClr val="FFFFFF"/>
                </a:highlight>
                <a:latin typeface="Söhne"/>
              </a:rPr>
              <a:t>ADC</a:t>
            </a:r>
            <a:r>
              <a:rPr lang="zh-CN" altLang="en-US" b="0" i="0" dirty="0">
                <a:solidFill>
                  <a:srgbClr val="0D0D0D"/>
                </a:solidFill>
                <a:effectLst/>
                <a:highlight>
                  <a:srgbClr val="FFFFFF"/>
                </a:highlight>
                <a:latin typeface="Söhne"/>
              </a:rPr>
              <a:t>），物种的选择应遵循与未结合抗体相同的一般原则</a:t>
            </a:r>
            <a:r>
              <a:rPr lang="en-US" altLang="zh-CN" b="0" i="0" dirty="0">
                <a:solidFill>
                  <a:srgbClr val="0D0D0D"/>
                </a:solidFill>
                <a:effectLst/>
                <a:highlight>
                  <a:srgbClr val="FFFFFF"/>
                </a:highlight>
                <a:latin typeface="Söhne"/>
              </a:rPr>
              <a:t>……</a:t>
            </a:r>
            <a:r>
              <a:rPr lang="zh-CN" altLang="en-US" b="0" i="0" dirty="0">
                <a:solidFill>
                  <a:srgbClr val="0D0D0D"/>
                </a:solidFill>
                <a:effectLst/>
                <a:highlight>
                  <a:srgbClr val="FFFFFF"/>
                </a:highlight>
                <a:latin typeface="Söhne"/>
              </a:rPr>
              <a:t>用于单克隆抗体测试的相关动物物种应该是那些表达所需表位并展示与人类组织相似的组织交叉反应特性的动物物种。” 因此，物种和疾病特异性可能会决定或限制非临床评估的范围</a:t>
            </a:r>
            <a:endParaRPr lang="en-US" dirty="0"/>
          </a:p>
        </p:txBody>
      </p:sp>
      <p:sp>
        <p:nvSpPr>
          <p:cNvPr id="4" name="Slide Number Placeholder 3"/>
          <p:cNvSpPr>
            <a:spLocks noGrp="1"/>
          </p:cNvSpPr>
          <p:nvPr>
            <p:ph type="sldNum" sz="quarter" idx="5"/>
          </p:nvPr>
        </p:nvSpPr>
        <p:spPr/>
        <p:txBody>
          <a:bodyPr/>
          <a:lstStyle/>
          <a:p>
            <a:fld id="{398884E0-5ADE-46B2-B509-939666AC20DF}" type="slidenum">
              <a:rPr lang="en-US" smtClean="0"/>
              <a:pPr/>
              <a:t>28</a:t>
            </a:fld>
            <a:endParaRPr lang="en-US"/>
          </a:p>
        </p:txBody>
      </p:sp>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zh-CN" altLang="en-US" dirty="0"/>
              <a:t>义翘神州长期致力于对</a:t>
            </a:r>
            <a:r>
              <a:rPr lang="en-US" altLang="zh-CN" dirty="0"/>
              <a:t>ADC</a:t>
            </a:r>
            <a:r>
              <a:rPr lang="zh-CN" altLang="en-US" dirty="0"/>
              <a:t>研发客户的产品和服务支持，在靶点蛋白方面，除了前面提到的</a:t>
            </a:r>
            <a:r>
              <a:rPr lang="en-US" altLang="zh-CN" dirty="0"/>
              <a:t>Nectin-4</a:t>
            </a:r>
            <a:r>
              <a:rPr lang="zh-CN" altLang="en-US" dirty="0"/>
              <a:t>，</a:t>
            </a:r>
            <a:r>
              <a:rPr lang="en-US" altLang="zh-CN" dirty="0"/>
              <a:t>HER3</a:t>
            </a:r>
            <a:r>
              <a:rPr lang="zh-CN" altLang="en-US" dirty="0"/>
              <a:t>，</a:t>
            </a:r>
            <a:r>
              <a:rPr lang="en-US" altLang="zh-CN" dirty="0"/>
              <a:t>MSLN</a:t>
            </a:r>
            <a:r>
              <a:rPr lang="zh-CN" altLang="en-US" dirty="0"/>
              <a:t>这些高引用靶点，义翘还覆盖了其它新兴靶点。与此同时，为了支持客户的多种属交叉反应的测试，义翘神州同时也致力于打造同分子，多种属，同品质的系列化产品。在服务方面，义翘神州也是覆盖多个维度，从抗体发现，抗体优化，到毒理研究，全程可为</a:t>
            </a:r>
            <a:r>
              <a:rPr lang="en-US" altLang="zh-CN" dirty="0"/>
              <a:t>ADC</a:t>
            </a:r>
            <a:r>
              <a:rPr lang="zh-CN" altLang="en-US" dirty="0"/>
              <a:t>客户提供相关服务</a:t>
            </a:r>
            <a:endParaRPr lang="en-US" dirty="0"/>
          </a:p>
        </p:txBody>
      </p:sp>
      <p:sp>
        <p:nvSpPr>
          <p:cNvPr id="4" name="Slide Number Placeholder 3"/>
          <p:cNvSpPr>
            <a:spLocks noGrp="1"/>
          </p:cNvSpPr>
          <p:nvPr>
            <p:ph type="sldNum" sz="quarter" idx="5"/>
          </p:nvPr>
        </p:nvSpPr>
        <p:spPr/>
        <p:txBody>
          <a:bodyPr/>
          <a:lstStyle/>
          <a:p>
            <a:fld id="{398884E0-5ADE-46B2-B509-939666AC20DF}" type="slidenum">
              <a:rPr lang="en-US" smtClean="0"/>
              <a:pPr/>
              <a:t>29</a:t>
            </a:fld>
            <a:endParaRPr lang="en-US"/>
          </a:p>
        </p:txBody>
      </p:sp>
    </p:spTree>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7586" name="幻灯片图像占位符 1"/>
          <p:cNvSpPr>
            <a:spLocks noGrp="1" noRot="1" noChangeAspect="1" noTextEdit="1"/>
          </p:cNvSpPr>
          <p:nvPr>
            <p:ph type="sldImg" idx="2"/>
          </p:nvPr>
        </p:nvSpPr>
        <p:spPr/>
      </p:sp>
      <p:sp>
        <p:nvSpPr>
          <p:cNvPr id="67587" name="文本占位符 2"/>
          <p:cNvSpPr>
            <a:spLocks noGrp="1"/>
          </p:cNvSpPr>
          <p:nvPr>
            <p:ph type="body" idx="3"/>
          </p:nvPr>
        </p:nvSpPr>
        <p:spPr>
          <a:noFill/>
        </p:spPr>
        <p:txBody>
          <a:bodyPr/>
          <a:lstStyle/>
          <a:p>
            <a:r>
              <a:rPr lang="zh-CN" altLang="en-US" dirty="0"/>
              <a:t>北京义翘神州科技股份有限公司，是国内蛋白、抗体研发生产专家，专注于为生命科学研究和创新药物研发领域提供全面、高质量的重组蛋白和抗体等生物试剂及专业、一站式的技术服务。公司总部位于北京，是国家高新技术企业。</a:t>
            </a:r>
            <a:endParaRPr lang="en-US" altLang="zh-CN" dirty="0"/>
          </a:p>
          <a:p>
            <a:r>
              <a:rPr lang="zh-CN" altLang="en-US" dirty="0"/>
              <a:t>目前已在美国、欧洲、日本，以及上海、广州、泰州、苏州等地设有分、子公司，产品销往</a:t>
            </a:r>
            <a:r>
              <a:rPr lang="en-US" altLang="zh-CN" dirty="0"/>
              <a:t>90</a:t>
            </a:r>
            <a:r>
              <a:rPr lang="zh-CN" altLang="en-US" dirty="0"/>
              <a:t>多个国家和地区。</a:t>
            </a:r>
            <a:endParaRPr lang="en-US" altLang="zh-CN" dirty="0"/>
          </a:p>
          <a:p>
            <a:r>
              <a:rPr lang="zh-CN" altLang="en-US" dirty="0"/>
              <a:t>公司目前建立有重组蛋白、抗体、基因产品库，以及</a:t>
            </a:r>
            <a:r>
              <a:rPr lang="en-US" altLang="zh-CN" dirty="0"/>
              <a:t>ELISA</a:t>
            </a:r>
            <a:r>
              <a:rPr lang="zh-CN" altLang="en-US" dirty="0"/>
              <a:t>试剂盒、培养基、转染试剂、</a:t>
            </a:r>
            <a:r>
              <a:rPr lang="en-US" altLang="zh-CN" dirty="0"/>
              <a:t>GMP</a:t>
            </a:r>
            <a:r>
              <a:rPr lang="zh-CN" altLang="en-US" dirty="0"/>
              <a:t>级核酸酶等产品的研发与生产，现货产品超过</a:t>
            </a:r>
            <a:r>
              <a:rPr lang="en-US" altLang="zh-CN" dirty="0"/>
              <a:t>6.7</a:t>
            </a:r>
            <a:r>
              <a:rPr lang="zh-CN" altLang="en-US" dirty="0"/>
              <a:t>万种。同时，建立有从基因克隆、蛋白表达、抗体开发与生产到质量控制研究在内的一站式</a:t>
            </a:r>
            <a:r>
              <a:rPr lang="en-US" altLang="zh-CN" dirty="0"/>
              <a:t>CRO</a:t>
            </a:r>
            <a:r>
              <a:rPr lang="zh-CN" altLang="en-US" dirty="0"/>
              <a:t>技术服务平台，推进客户研发进程。</a:t>
            </a:r>
          </a:p>
        </p:txBody>
      </p:sp>
    </p:spTree>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9634" name="幻灯片图像占位符 1"/>
          <p:cNvSpPr>
            <a:spLocks noGrp="1" noRot="1" noChangeAspect="1" noChangeArrowheads="1" noTextEdit="1"/>
          </p:cNvSpPr>
          <p:nvPr>
            <p:ph type="sldImg" idx="4294967295"/>
          </p:nvPr>
        </p:nvSpPr>
        <p:spPr>
          <a:ln>
            <a:miter lim="800000"/>
          </a:ln>
        </p:spPr>
      </p:sp>
      <p:sp>
        <p:nvSpPr>
          <p:cNvPr id="69635" name="文本占位符 2"/>
          <p:cNvSpPr>
            <a:spLocks noGrp="1" noChangeArrowheads="1"/>
          </p:cNvSpPr>
          <p:nvPr>
            <p:ph type="body" idx="4294967295"/>
          </p:nvPr>
        </p:nvSpPr>
        <p:spPr/>
        <p:txBody>
          <a:bodyPr/>
          <a:lstStyle/>
          <a:p>
            <a:pPr eaLnBrk="1" hangingPunct="1"/>
            <a:endParaRPr lang="zh-CN" altLang="en-US"/>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p:cNvSpPr>
            <a:spLocks noGrp="1"/>
          </p:cNvSpPr>
          <p:nvPr>
            <p:ph type="dt" sz="half" idx="10"/>
          </p:nvPr>
        </p:nvSpPr>
        <p:spPr/>
        <p:txBody>
          <a:bodyPr/>
          <a:lstStyle/>
          <a:p>
            <a:fld id="{18FBE0EB-DA10-46DD-8D76-B330950F43FA}" type="datetimeFigureOut">
              <a:rPr lang="en-US" smtClean="0"/>
              <a:pPr/>
              <a:t>5/22/2024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E094E284-63AD-4F42-8539-A7D47F73B69C}"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8FBE0EB-DA10-46DD-8D76-B330950F43FA}" type="datetimeFigureOut">
              <a:rPr lang="en-US" smtClean="0"/>
              <a:pPr/>
              <a:t>5/22/2024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E094E284-63AD-4F42-8539-A7D47F73B69C}"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18FBE0EB-DA10-46DD-8D76-B330950F43FA}" type="datetimeFigureOut">
              <a:rPr lang="en-US" smtClean="0"/>
              <a:pPr/>
              <a:t>5/22/2024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E094E284-63AD-4F42-8539-A7D47F73B69C}"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18FBE0EB-DA10-46DD-8D76-B330950F43FA}" type="datetimeFigureOut">
              <a:rPr lang="en-US" smtClean="0"/>
              <a:pPr/>
              <a:t>5/22/2024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E094E284-63AD-4F42-8539-A7D47F73B69C}"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18FBE0EB-DA10-46DD-8D76-B330950F43FA}" type="datetimeFigureOut">
              <a:rPr lang="en-US" smtClean="0"/>
              <a:pPr/>
              <a:t>5/22/2024</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E094E284-63AD-4F42-8539-A7D47F73B69C}"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18FBE0EB-DA10-46DD-8D76-B330950F43FA}" type="datetimeFigureOut">
              <a:rPr lang="en-US" smtClean="0"/>
              <a:pPr/>
              <a:t>5/22/2024</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E094E284-63AD-4F42-8539-A7D47F73B69C}"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8FBE0EB-DA10-46DD-8D76-B330950F43FA}" type="datetimeFigureOut">
              <a:rPr lang="en-US" smtClean="0"/>
              <a:pPr/>
              <a:t>5/22/2024</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E094E284-63AD-4F42-8539-A7D47F73B69C}"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18FBE0EB-DA10-46DD-8D76-B330950F43FA}" type="datetimeFigureOut">
              <a:rPr lang="en-US" smtClean="0"/>
              <a:pPr/>
              <a:t>5/22/2024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E094E284-63AD-4F42-8539-A7D47F73B69C}"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18FBE0EB-DA10-46DD-8D76-B330950F43FA}" type="datetimeFigureOut">
              <a:rPr lang="en-US" smtClean="0"/>
              <a:pPr/>
              <a:t>5/22/2024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E094E284-63AD-4F42-8539-A7D47F73B69C}"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8FBE0EB-DA10-46DD-8D76-B330950F43FA}" type="datetimeFigureOut">
              <a:rPr lang="en-US" smtClean="0"/>
              <a:pPr/>
              <a:t>5/22/2024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E094E284-63AD-4F42-8539-A7D47F73B69C}"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8FBE0EB-DA10-46DD-8D76-B330950F43FA}" type="datetimeFigureOut">
              <a:rPr lang="en-US" smtClean="0"/>
              <a:pPr/>
              <a:t>5/22/2024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E094E284-63AD-4F42-8539-A7D47F73B69C}" type="slidenum">
              <a:rPr lang="en-US" smtClean="0"/>
              <a:pPr/>
              <a:t>‹#›</a:t>
            </a:fld>
            <a:endParaRPr lang="en-US"/>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p:cNvSpPr>
            <a:spLocks noGrp="1"/>
          </p:cNvSpPr>
          <p:nvPr>
            <p:ph type="dt" sz="half" idx="10"/>
          </p:nvPr>
        </p:nvSpPr>
        <p:spPr/>
        <p:txBody>
          <a:bodyPr/>
          <a:lstStyle/>
          <a:p>
            <a:fld id="{18FBE0EB-DA10-46DD-8D76-B330950F43FA}" type="datetimeFigureOut">
              <a:rPr lang="en-US" smtClean="0"/>
              <a:pPr/>
              <a:t>5/22/2024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E094E284-63AD-4F42-8539-A7D47F73B69C}" type="slidenum">
              <a:rPr lang="en-US" smtClean="0"/>
              <a:pPr/>
              <a:t>‹#›</a:t>
            </a:fld>
            <a:endParaRPr lang="en-US"/>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8FBE0EB-DA10-46DD-8D76-B330950F43FA}" type="datetimeFigureOut">
              <a:rPr lang="en-US" smtClean="0"/>
              <a:pPr/>
              <a:t>5/22/2024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E094E284-63AD-4F42-8539-A7D47F73B69C}" type="slidenum">
              <a:rPr lang="en-US" smtClean="0"/>
              <a:pPr/>
              <a:t>‹#›</a:t>
            </a:fld>
            <a:endParaRPr lang="en-US"/>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18FBE0EB-DA10-46DD-8D76-B330950F43FA}" type="datetimeFigureOut">
              <a:rPr lang="en-US" smtClean="0"/>
              <a:pPr/>
              <a:t>5/22/2024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E094E284-63AD-4F42-8539-A7D47F73B69C}" type="slidenum">
              <a:rPr lang="en-US" smtClean="0"/>
              <a:pPr/>
              <a:t>‹#›</a:t>
            </a:fld>
            <a:endParaRPr lang="en-US"/>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18FBE0EB-DA10-46DD-8D76-B330950F43FA}" type="datetimeFigureOut">
              <a:rPr lang="en-US" smtClean="0"/>
              <a:pPr/>
              <a:t>5/22/2024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E094E284-63AD-4F42-8539-A7D47F73B69C}" type="slidenum">
              <a:rPr lang="en-US" smtClean="0"/>
              <a:pPr/>
              <a:t>‹#›</a:t>
            </a:fld>
            <a:endParaRPr lang="en-US"/>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18FBE0EB-DA10-46DD-8D76-B330950F43FA}" type="datetimeFigureOut">
              <a:rPr lang="en-US" smtClean="0"/>
              <a:pPr/>
              <a:t>5/22/2024</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E094E284-63AD-4F42-8539-A7D47F73B69C}" type="slidenum">
              <a:rPr lang="en-US" smtClean="0"/>
              <a:pPr/>
              <a:t>‹#›</a:t>
            </a:fld>
            <a:endParaRPr lang="en-US"/>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18FBE0EB-DA10-46DD-8D76-B330950F43FA}" type="datetimeFigureOut">
              <a:rPr lang="en-US" smtClean="0"/>
              <a:pPr/>
              <a:t>5/22/2024</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E094E284-63AD-4F42-8539-A7D47F73B69C}" type="slidenum">
              <a:rPr lang="en-US" smtClean="0"/>
              <a:pPr/>
              <a:t>‹#›</a:t>
            </a:fld>
            <a:endParaRPr lang="en-US"/>
          </a:p>
        </p:txBody>
      </p:sp>
    </p:spTree>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8FBE0EB-DA10-46DD-8D76-B330950F43FA}" type="datetimeFigureOut">
              <a:rPr lang="en-US" smtClean="0"/>
              <a:pPr/>
              <a:t>5/22/2024</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E094E284-63AD-4F42-8539-A7D47F73B69C}" type="slidenum">
              <a:rPr lang="en-US" smtClean="0"/>
              <a:pPr/>
              <a:t>‹#›</a:t>
            </a:fld>
            <a:endParaRPr lang="en-US"/>
          </a:p>
        </p:txBody>
      </p:sp>
    </p:spTree>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18FBE0EB-DA10-46DD-8D76-B330950F43FA}" type="datetimeFigureOut">
              <a:rPr lang="en-US" smtClean="0"/>
              <a:pPr/>
              <a:t>5/22/2024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E094E284-63AD-4F42-8539-A7D47F73B69C}" type="slidenum">
              <a:rPr lang="en-US" smtClean="0"/>
              <a:pPr/>
              <a:t>‹#›</a:t>
            </a:fld>
            <a:endParaRPr lang="en-US"/>
          </a:p>
        </p:txBody>
      </p:sp>
    </p:spTree>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18FBE0EB-DA10-46DD-8D76-B330950F43FA}" type="datetimeFigureOut">
              <a:rPr lang="en-US" smtClean="0"/>
              <a:pPr/>
              <a:t>5/22/2024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E094E284-63AD-4F42-8539-A7D47F73B69C}" type="slidenum">
              <a:rPr lang="en-US" smtClean="0"/>
              <a:pPr/>
              <a:t>‹#›</a:t>
            </a:fld>
            <a:endParaRPr lang="en-US"/>
          </a:p>
        </p:txBody>
      </p:sp>
    </p:spTree>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8FBE0EB-DA10-46DD-8D76-B330950F43FA}" type="datetimeFigureOut">
              <a:rPr lang="en-US" smtClean="0"/>
              <a:pPr/>
              <a:t>5/22/2024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E094E284-63AD-4F42-8539-A7D47F73B69C}" type="slidenum">
              <a:rPr lang="en-US" smtClean="0"/>
              <a:pPr/>
              <a:t>‹#›</a:t>
            </a:fld>
            <a:endParaRPr lang="en-US"/>
          </a:p>
        </p:txBody>
      </p:sp>
    </p:spTree>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8FBE0EB-DA10-46DD-8D76-B330950F43FA}" type="datetimeFigureOut">
              <a:rPr lang="en-US" smtClean="0"/>
              <a:pPr/>
              <a:t>5/22/2024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E094E284-63AD-4F42-8539-A7D47F73B69C}"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8FBE0EB-DA10-46DD-8D76-B330950F43FA}" type="datetimeFigureOut">
              <a:rPr lang="en-US" smtClean="0"/>
              <a:pPr/>
              <a:t>5/22/2024</a:t>
            </a:fld>
            <a:endParaRPr lang="en-US"/>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E094E284-63AD-4F42-8539-A7D47F73B69C}"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8FBE0EB-DA10-46DD-8D76-B330950F43FA}" type="datetimeFigureOut">
              <a:rPr lang="en-US" smtClean="0"/>
              <a:pPr/>
              <a:t>5/22/2024</a:t>
            </a:fld>
            <a:endParaRPr lang="en-US"/>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E094E284-63AD-4F42-8539-A7D47F73B69C}"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2.xml"/><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3.xml"/><Relationship Id="rId1" Type="http://schemas.openxmlformats.org/officeDocument/2006/relationships/slideLayout" Target="../slideLayouts/slideLayout1.xml"/><Relationship Id="rId4" Type="http://schemas.openxmlformats.org/officeDocument/2006/relationships/image" Target="../media/image2.png"/></Relationships>
</file>

<file path=ppt/slides/_rels/slide5.xml.rels><?xml version="1.0" encoding="UTF-8" standalone="yes"?>
<Relationships xmlns="http://schemas.openxmlformats.org/package/2006/relationships"><Relationship Id="rId3" Type="http://schemas.openxmlformats.org/officeDocument/2006/relationships/notesSlide" Target="../notesSlides/notesSlide4.xml"/><Relationship Id="rId2" Type="http://schemas.openxmlformats.org/officeDocument/2006/relationships/slideLayout" Target="../slideLayouts/slideLayout12.xml"/><Relationship Id="rId1" Type="http://schemas.openxmlformats.org/officeDocument/2006/relationships/tags" Target="../tags/tag2.xml"/><Relationship Id="rId4" Type="http://schemas.openxmlformats.org/officeDocument/2006/relationships/image" Target="../media/image2.png"/></Relationships>
</file>

<file path=ppt/slides/_rels/slide6.xml.rels><?xml version="1.0" encoding="UTF-8" standalone="yes"?>
<Relationships xmlns="http://schemas.openxmlformats.org/package/2006/relationships"><Relationship Id="rId8" Type="http://schemas.openxmlformats.org/officeDocument/2006/relationships/image" Target="../media/image5.png"/><Relationship Id="rId3" Type="http://schemas.openxmlformats.org/officeDocument/2006/relationships/tags" Target="../tags/tag5.xml"/><Relationship Id="rId7" Type="http://schemas.openxmlformats.org/officeDocument/2006/relationships/image" Target="../media/image2.png"/><Relationship Id="rId2" Type="http://schemas.openxmlformats.org/officeDocument/2006/relationships/tags" Target="../tags/tag4.xml"/><Relationship Id="rId1" Type="http://schemas.openxmlformats.org/officeDocument/2006/relationships/tags" Target="../tags/tag3.xml"/><Relationship Id="rId6" Type="http://schemas.openxmlformats.org/officeDocument/2006/relationships/notesSlide" Target="../notesSlides/notesSlide5.xml"/><Relationship Id="rId5" Type="http://schemas.openxmlformats.org/officeDocument/2006/relationships/slideLayout" Target="../slideLayouts/slideLayout1.xml"/><Relationship Id="rId4" Type="http://schemas.openxmlformats.org/officeDocument/2006/relationships/tags" Target="../tags/tag6.xml"/><Relationship Id="rId9" Type="http://schemas.openxmlformats.org/officeDocument/2006/relationships/image" Target="../media/image6.png"/></Relationships>
</file>

<file path=ppt/slides/_rels/slide7.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6.xml"/><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8" Type="http://schemas.openxmlformats.org/officeDocument/2006/relationships/tags" Target="../tags/tag14.xml"/><Relationship Id="rId13" Type="http://schemas.openxmlformats.org/officeDocument/2006/relationships/slideLayout" Target="../slideLayouts/slideLayout1.xml"/><Relationship Id="rId18" Type="http://schemas.openxmlformats.org/officeDocument/2006/relationships/image" Target="../media/image9.png"/><Relationship Id="rId3" Type="http://schemas.openxmlformats.org/officeDocument/2006/relationships/tags" Target="../tags/tag9.xml"/><Relationship Id="rId7" Type="http://schemas.openxmlformats.org/officeDocument/2006/relationships/tags" Target="../tags/tag13.xml"/><Relationship Id="rId12" Type="http://schemas.openxmlformats.org/officeDocument/2006/relationships/tags" Target="../tags/tag18.xml"/><Relationship Id="rId17" Type="http://schemas.openxmlformats.org/officeDocument/2006/relationships/image" Target="../media/image8.png"/><Relationship Id="rId2" Type="http://schemas.openxmlformats.org/officeDocument/2006/relationships/tags" Target="../tags/tag8.xml"/><Relationship Id="rId16" Type="http://schemas.openxmlformats.org/officeDocument/2006/relationships/image" Target="../media/image7.png"/><Relationship Id="rId1" Type="http://schemas.openxmlformats.org/officeDocument/2006/relationships/tags" Target="../tags/tag7.xml"/><Relationship Id="rId6" Type="http://schemas.openxmlformats.org/officeDocument/2006/relationships/tags" Target="../tags/tag12.xml"/><Relationship Id="rId11" Type="http://schemas.openxmlformats.org/officeDocument/2006/relationships/tags" Target="../tags/tag17.xml"/><Relationship Id="rId5" Type="http://schemas.openxmlformats.org/officeDocument/2006/relationships/tags" Target="../tags/tag11.xml"/><Relationship Id="rId15" Type="http://schemas.openxmlformats.org/officeDocument/2006/relationships/image" Target="../media/image2.png"/><Relationship Id="rId10" Type="http://schemas.openxmlformats.org/officeDocument/2006/relationships/tags" Target="../tags/tag16.xml"/><Relationship Id="rId19" Type="http://schemas.openxmlformats.org/officeDocument/2006/relationships/image" Target="../media/image10.png"/><Relationship Id="rId4" Type="http://schemas.openxmlformats.org/officeDocument/2006/relationships/tags" Target="../tags/tag10.xml"/><Relationship Id="rId9" Type="http://schemas.openxmlformats.org/officeDocument/2006/relationships/tags" Target="../tags/tag15.xml"/><Relationship Id="rId14" Type="http://schemas.openxmlformats.org/officeDocument/2006/relationships/notesSlide" Target="../notesSlides/notesSlide7.xml"/></Relationships>
</file>

<file path=ppt/slides/_rels/slide9.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8.xml"/><Relationship Id="rId1" Type="http://schemas.openxmlformats.org/officeDocument/2006/relationships/slideLayout" Target="../slideLayouts/slideLayout1.xml"/><Relationship Id="rId4" Type="http://schemas.openxmlformats.org/officeDocument/2006/relationships/image" Target="../media/image11.png"/></Relationships>
</file>

<file path=ppt/slides/_rels/slide10.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9.xml"/><Relationship Id="rId1" Type="http://schemas.openxmlformats.org/officeDocument/2006/relationships/slideLayout" Target="../slideLayouts/slideLayout1.xml"/><Relationship Id="rId5" Type="http://schemas.openxmlformats.org/officeDocument/2006/relationships/image" Target="../media/image13.png"/><Relationship Id="rId4" Type="http://schemas.openxmlformats.org/officeDocument/2006/relationships/image" Target="../media/image12.png"/></Relationships>
</file>

<file path=ppt/slides/_rels/slide1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0.xml"/><Relationship Id="rId1" Type="http://schemas.openxmlformats.org/officeDocument/2006/relationships/slideLayout" Target="../slideLayouts/slideLayout1.xml"/><Relationship Id="rId4" Type="http://schemas.openxmlformats.org/officeDocument/2006/relationships/image" Target="../media/image14.png"/></Relationships>
</file>

<file path=ppt/slides/_rels/slide12.xml.rels><?xml version="1.0" encoding="UTF-8" standalone="yes"?>
<Relationships xmlns="http://schemas.openxmlformats.org/package/2006/relationships"><Relationship Id="rId8" Type="http://schemas.openxmlformats.org/officeDocument/2006/relationships/image" Target="../media/image15.png"/><Relationship Id="rId3" Type="http://schemas.openxmlformats.org/officeDocument/2006/relationships/tags" Target="../tags/tag21.xml"/><Relationship Id="rId7" Type="http://schemas.openxmlformats.org/officeDocument/2006/relationships/image" Target="../media/image2.png"/><Relationship Id="rId2" Type="http://schemas.openxmlformats.org/officeDocument/2006/relationships/tags" Target="../tags/tag20.xml"/><Relationship Id="rId1" Type="http://schemas.openxmlformats.org/officeDocument/2006/relationships/tags" Target="../tags/tag19.xml"/><Relationship Id="rId6" Type="http://schemas.openxmlformats.org/officeDocument/2006/relationships/notesSlide" Target="../notesSlides/notesSlide11.xml"/><Relationship Id="rId5" Type="http://schemas.openxmlformats.org/officeDocument/2006/relationships/slideLayout" Target="../slideLayouts/slideLayout1.xml"/><Relationship Id="rId4" Type="http://schemas.openxmlformats.org/officeDocument/2006/relationships/tags" Target="../tags/tag22.xml"/></Relationships>
</file>

<file path=ppt/slides/_rels/slide1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1.xml"/></Relationships>
</file>

<file path=ppt/slides/_rels/slide14.xml.rels><?xml version="1.0" encoding="UTF-8" standalone="yes"?>
<Relationships xmlns="http://schemas.openxmlformats.org/package/2006/relationships"><Relationship Id="rId3" Type="http://schemas.openxmlformats.org/officeDocument/2006/relationships/notesSlide" Target="../notesSlides/notesSlide12.xml"/><Relationship Id="rId2" Type="http://schemas.openxmlformats.org/officeDocument/2006/relationships/slideLayout" Target="../slideLayouts/slideLayout1.xml"/><Relationship Id="rId1" Type="http://schemas.openxmlformats.org/officeDocument/2006/relationships/themeOverride" Target="../theme/themeOverride1.xml"/><Relationship Id="rId5" Type="http://schemas.openxmlformats.org/officeDocument/2006/relationships/image" Target="../media/image16.png"/><Relationship Id="rId4" Type="http://schemas.openxmlformats.org/officeDocument/2006/relationships/image" Target="../media/image2.png"/></Relationships>
</file>

<file path=ppt/slides/_rels/slide15.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3.xml"/><Relationship Id="rId1" Type="http://schemas.openxmlformats.org/officeDocument/2006/relationships/slideLayout" Target="../slideLayouts/slideLayout1.xml"/></Relationships>
</file>

<file path=ppt/slides/_rels/slide16.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4.xml"/><Relationship Id="rId1" Type="http://schemas.openxmlformats.org/officeDocument/2006/relationships/slideLayout" Target="../slideLayouts/slideLayout1.xml"/><Relationship Id="rId5" Type="http://schemas.openxmlformats.org/officeDocument/2006/relationships/image" Target="../media/image18.png"/><Relationship Id="rId4" Type="http://schemas.openxmlformats.org/officeDocument/2006/relationships/image" Target="../media/image17.png"/></Relationships>
</file>

<file path=ppt/slides/_rels/slide17.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5.xml"/><Relationship Id="rId1" Type="http://schemas.openxmlformats.org/officeDocument/2006/relationships/slideLayout" Target="../slideLayouts/slideLayout1.xml"/><Relationship Id="rId5" Type="http://schemas.openxmlformats.org/officeDocument/2006/relationships/image" Target="../media/image20.png"/><Relationship Id="rId4" Type="http://schemas.openxmlformats.org/officeDocument/2006/relationships/image" Target="../media/image19.png"/></Relationships>
</file>

<file path=ppt/slides/_rels/slide18.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1.xml"/></Relationships>
</file>

<file path=ppt/slides/_rels/slide19.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6.xml"/><Relationship Id="rId1" Type="http://schemas.openxmlformats.org/officeDocument/2006/relationships/slideLayout" Target="../slideLayouts/slideLayout1.xml"/><Relationship Id="rId4" Type="http://schemas.openxmlformats.org/officeDocument/2006/relationships/image" Target="../media/image21.png"/></Relationships>
</file>

<file path=ppt/slides/_rels/slide20.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7.xml"/><Relationship Id="rId1" Type="http://schemas.openxmlformats.org/officeDocument/2006/relationships/slideLayout" Target="../slideLayouts/slideLayout1.xml"/><Relationship Id="rId4" Type="http://schemas.openxmlformats.org/officeDocument/2006/relationships/image" Target="../media/image22.png"/></Relationships>
</file>

<file path=ppt/slides/_rels/slide21.xml.rels><?xml version="1.0" encoding="UTF-8" standalone="yes"?>
<Relationships xmlns="http://schemas.openxmlformats.org/package/2006/relationships"><Relationship Id="rId3" Type="http://schemas.openxmlformats.org/officeDocument/2006/relationships/image" Target="../media/image2.png"/><Relationship Id="rId7" Type="http://schemas.openxmlformats.org/officeDocument/2006/relationships/image" Target="../media/image26.emf"/><Relationship Id="rId2" Type="http://schemas.openxmlformats.org/officeDocument/2006/relationships/notesSlide" Target="../notesSlides/notesSlide18.xml"/><Relationship Id="rId1" Type="http://schemas.openxmlformats.org/officeDocument/2006/relationships/slideLayout" Target="../slideLayouts/slideLayout1.xml"/><Relationship Id="rId6" Type="http://schemas.openxmlformats.org/officeDocument/2006/relationships/image" Target="../media/image25.png"/><Relationship Id="rId5" Type="http://schemas.openxmlformats.org/officeDocument/2006/relationships/image" Target="../media/image24.png"/><Relationship Id="rId4" Type="http://schemas.openxmlformats.org/officeDocument/2006/relationships/image" Target="../media/image23.png"/></Relationships>
</file>

<file path=ppt/slides/_rels/slide22.xml.rels><?xml version="1.0" encoding="UTF-8" standalone="yes"?>
<Relationships xmlns="http://schemas.openxmlformats.org/package/2006/relationships"><Relationship Id="rId8" Type="http://schemas.openxmlformats.org/officeDocument/2006/relationships/image" Target="../media/image28.png"/><Relationship Id="rId3" Type="http://schemas.openxmlformats.org/officeDocument/2006/relationships/image" Target="../media/image2.png"/><Relationship Id="rId7" Type="http://schemas.openxmlformats.org/officeDocument/2006/relationships/image" Target="../media/image29.svg"/><Relationship Id="rId2" Type="http://schemas.openxmlformats.org/officeDocument/2006/relationships/notesSlide" Target="../notesSlides/notesSlide19.xml"/><Relationship Id="rId1" Type="http://schemas.openxmlformats.org/officeDocument/2006/relationships/slideLayout" Target="../slideLayouts/slideLayout1.xml"/><Relationship Id="rId4" Type="http://schemas.openxmlformats.org/officeDocument/2006/relationships/image" Target="../media/image27.png"/></Relationships>
</file>

<file path=ppt/slides/_rels/slide2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20.xml"/><Relationship Id="rId1" Type="http://schemas.openxmlformats.org/officeDocument/2006/relationships/slideLayout" Target="../slideLayouts/slideLayout1.xml"/><Relationship Id="rId4" Type="http://schemas.openxmlformats.org/officeDocument/2006/relationships/image" Target="../media/image29.png"/></Relationships>
</file>

<file path=ppt/slides/_rels/slide24.xml.rels><?xml version="1.0" encoding="UTF-8" standalone="yes"?>
<Relationships xmlns="http://schemas.openxmlformats.org/package/2006/relationships"><Relationship Id="rId3" Type="http://schemas.openxmlformats.org/officeDocument/2006/relationships/image" Target="../media/image2.png"/><Relationship Id="rId7" Type="http://schemas.openxmlformats.org/officeDocument/2006/relationships/image" Target="../media/image33.png"/><Relationship Id="rId2" Type="http://schemas.openxmlformats.org/officeDocument/2006/relationships/notesSlide" Target="../notesSlides/notesSlide21.xml"/><Relationship Id="rId1" Type="http://schemas.openxmlformats.org/officeDocument/2006/relationships/slideLayout" Target="../slideLayouts/slideLayout1.xml"/><Relationship Id="rId6" Type="http://schemas.openxmlformats.org/officeDocument/2006/relationships/image" Target="../media/image32.png"/><Relationship Id="rId5" Type="http://schemas.openxmlformats.org/officeDocument/2006/relationships/image" Target="../media/image31.png"/><Relationship Id="rId4" Type="http://schemas.openxmlformats.org/officeDocument/2006/relationships/image" Target="../media/image30.emf"/></Relationships>
</file>

<file path=ppt/slides/_rels/slide25.xml.rels><?xml version="1.0" encoding="UTF-8" standalone="yes"?>
<Relationships xmlns="http://schemas.openxmlformats.org/package/2006/relationships"><Relationship Id="rId8" Type="http://schemas.openxmlformats.org/officeDocument/2006/relationships/tags" Target="../tags/tag30.xml"/><Relationship Id="rId13" Type="http://schemas.openxmlformats.org/officeDocument/2006/relationships/image" Target="../media/image2.png"/><Relationship Id="rId18" Type="http://schemas.openxmlformats.org/officeDocument/2006/relationships/image" Target="../media/image35.png"/><Relationship Id="rId3" Type="http://schemas.openxmlformats.org/officeDocument/2006/relationships/tags" Target="../tags/tag25.xml"/><Relationship Id="rId21" Type="http://schemas.openxmlformats.org/officeDocument/2006/relationships/image" Target="../media/image37.png"/><Relationship Id="rId7" Type="http://schemas.openxmlformats.org/officeDocument/2006/relationships/tags" Target="../tags/tag29.xml"/><Relationship Id="rId12" Type="http://schemas.openxmlformats.org/officeDocument/2006/relationships/notesSlide" Target="../notesSlides/notesSlide22.xml"/><Relationship Id="rId17" Type="http://schemas.openxmlformats.org/officeDocument/2006/relationships/image" Target="../media/image37.svg"/><Relationship Id="rId2" Type="http://schemas.openxmlformats.org/officeDocument/2006/relationships/tags" Target="../tags/tag24.xml"/><Relationship Id="rId20" Type="http://schemas.openxmlformats.org/officeDocument/2006/relationships/image" Target="../media/image40.svg"/><Relationship Id="rId1" Type="http://schemas.openxmlformats.org/officeDocument/2006/relationships/tags" Target="../tags/tag23.xml"/><Relationship Id="rId6" Type="http://schemas.openxmlformats.org/officeDocument/2006/relationships/tags" Target="../tags/tag28.xml"/><Relationship Id="rId11" Type="http://schemas.openxmlformats.org/officeDocument/2006/relationships/slideLayout" Target="../slideLayouts/slideLayout1.xml"/><Relationship Id="rId5" Type="http://schemas.openxmlformats.org/officeDocument/2006/relationships/tags" Target="../tags/tag27.xml"/><Relationship Id="rId10" Type="http://schemas.openxmlformats.org/officeDocument/2006/relationships/tags" Target="../tags/tag32.xml"/><Relationship Id="rId19" Type="http://schemas.openxmlformats.org/officeDocument/2006/relationships/image" Target="../media/image36.png"/><Relationship Id="rId4" Type="http://schemas.openxmlformats.org/officeDocument/2006/relationships/tags" Target="../tags/tag26.xml"/><Relationship Id="rId9" Type="http://schemas.openxmlformats.org/officeDocument/2006/relationships/tags" Target="../tags/tag31.xml"/><Relationship Id="rId14" Type="http://schemas.openxmlformats.org/officeDocument/2006/relationships/image" Target="../media/image34.png"/></Relationships>
</file>

<file path=ppt/slides/_rels/slide26.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23.xml"/><Relationship Id="rId1" Type="http://schemas.openxmlformats.org/officeDocument/2006/relationships/slideLayout" Target="../slideLayouts/slideLayout1.xml"/><Relationship Id="rId4" Type="http://schemas.openxmlformats.org/officeDocument/2006/relationships/image" Target="../media/image38.png"/></Relationships>
</file>

<file path=ppt/slides/_rels/slide27.xml.rels><?xml version="1.0" encoding="UTF-8" standalone="yes"?>
<Relationships xmlns="http://schemas.openxmlformats.org/package/2006/relationships"><Relationship Id="rId8" Type="http://schemas.openxmlformats.org/officeDocument/2006/relationships/image" Target="../media/image43.png"/><Relationship Id="rId3" Type="http://schemas.openxmlformats.org/officeDocument/2006/relationships/image" Target="../media/image2.png"/><Relationship Id="rId7" Type="http://schemas.openxmlformats.org/officeDocument/2006/relationships/image" Target="../media/image42.png"/><Relationship Id="rId2" Type="http://schemas.openxmlformats.org/officeDocument/2006/relationships/notesSlide" Target="../notesSlides/notesSlide24.xml"/><Relationship Id="rId1" Type="http://schemas.openxmlformats.org/officeDocument/2006/relationships/slideLayout" Target="../slideLayouts/slideLayout1.xml"/><Relationship Id="rId6" Type="http://schemas.openxmlformats.org/officeDocument/2006/relationships/image" Target="../media/image41.png"/><Relationship Id="rId5" Type="http://schemas.openxmlformats.org/officeDocument/2006/relationships/image" Target="../media/image40.png"/><Relationship Id="rId4" Type="http://schemas.openxmlformats.org/officeDocument/2006/relationships/image" Target="../media/image39.png"/><Relationship Id="rId9" Type="http://schemas.openxmlformats.org/officeDocument/2006/relationships/image" Target="../media/image44.png"/></Relationships>
</file>

<file path=ppt/slides/_rels/slide28.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25.xml"/><Relationship Id="rId1" Type="http://schemas.openxmlformats.org/officeDocument/2006/relationships/slideLayout" Target="../slideLayouts/slideLayout1.xml"/><Relationship Id="rId6" Type="http://schemas.openxmlformats.org/officeDocument/2006/relationships/image" Target="../media/image47.png"/><Relationship Id="rId5" Type="http://schemas.openxmlformats.org/officeDocument/2006/relationships/image" Target="../media/image46.png"/><Relationship Id="rId4" Type="http://schemas.openxmlformats.org/officeDocument/2006/relationships/image" Target="../media/image45.png"/></Relationships>
</file>

<file path=ppt/slides/_rels/slide29.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26.xml"/><Relationship Id="rId1" Type="http://schemas.openxmlformats.org/officeDocument/2006/relationships/slideLayout" Target="../slideLayouts/slideLayout1.xml"/></Relationships>
</file>

<file path=ppt/slides/_rels/slide30.xml.rels><?xml version="1.0" encoding="UTF-8" standalone="yes"?>
<Relationships xmlns="http://schemas.openxmlformats.org/package/2006/relationships"><Relationship Id="rId8" Type="http://schemas.openxmlformats.org/officeDocument/2006/relationships/image" Target="../media/image52.png"/><Relationship Id="rId3" Type="http://schemas.openxmlformats.org/officeDocument/2006/relationships/image" Target="../media/image48.png"/><Relationship Id="rId7" Type="http://schemas.openxmlformats.org/officeDocument/2006/relationships/image" Target="../media/image2.png"/><Relationship Id="rId12" Type="http://schemas.openxmlformats.org/officeDocument/2006/relationships/image" Target="../media/image56.png"/><Relationship Id="rId2" Type="http://schemas.openxmlformats.org/officeDocument/2006/relationships/notesSlide" Target="../notesSlides/notesSlide27.xml"/><Relationship Id="rId1" Type="http://schemas.openxmlformats.org/officeDocument/2006/relationships/slideLayout" Target="../slideLayouts/slideLayout7.xml"/><Relationship Id="rId6" Type="http://schemas.openxmlformats.org/officeDocument/2006/relationships/image" Target="../media/image51.png"/><Relationship Id="rId11" Type="http://schemas.openxmlformats.org/officeDocument/2006/relationships/image" Target="../media/image55.png"/><Relationship Id="rId5" Type="http://schemas.openxmlformats.org/officeDocument/2006/relationships/image" Target="../media/image50.png"/><Relationship Id="rId10" Type="http://schemas.openxmlformats.org/officeDocument/2006/relationships/image" Target="../media/image54.png"/><Relationship Id="rId4" Type="http://schemas.openxmlformats.org/officeDocument/2006/relationships/image" Target="../media/image49.png"/><Relationship Id="rId9" Type="http://schemas.openxmlformats.org/officeDocument/2006/relationships/image" Target="../media/image53.png"/></Relationships>
</file>

<file path=ppt/slides/_rels/slide3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28.xml"/><Relationship Id="rId1" Type="http://schemas.openxmlformats.org/officeDocument/2006/relationships/slideLayout" Target="../slideLayouts/slideLayout1.xml"/><Relationship Id="rId4" Type="http://schemas.openxmlformats.org/officeDocument/2006/relationships/image" Target="../media/image57.jpe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D:\桌面\新logo-黑.png"/>
          <p:cNvPicPr>
            <a:picLocks noChangeAspect="1" noChangeArrowheads="1"/>
          </p:cNvPicPr>
          <p:nvPr/>
        </p:nvPicPr>
        <p:blipFill>
          <a:blip r:embed="rId3" cstate="print"/>
          <a:stretch>
            <a:fillRect/>
          </a:stretch>
        </p:blipFill>
        <p:spPr bwMode="auto">
          <a:xfrm>
            <a:off x="588432" y="261424"/>
            <a:ext cx="2987552" cy="720000"/>
          </a:xfrm>
          <a:prstGeom prst="rect">
            <a:avLst/>
          </a:prstGeom>
          <a:noFill/>
          <a:ln>
            <a:noFill/>
          </a:ln>
        </p:spPr>
      </p:pic>
      <p:sp>
        <p:nvSpPr>
          <p:cNvPr id="8" name="副标题 2"/>
          <p:cNvSpPr>
            <a:spLocks noGrp="1" noChangeArrowheads="1"/>
          </p:cNvSpPr>
          <p:nvPr>
            <p:ph type="subTitle" idx="1"/>
          </p:nvPr>
        </p:nvSpPr>
        <p:spPr>
          <a:xfrm>
            <a:off x="578240" y="1842523"/>
            <a:ext cx="7428194" cy="2052037"/>
          </a:xfrm>
        </p:spPr>
        <p:txBody>
          <a:bodyPr>
            <a:noAutofit/>
          </a:bodyPr>
          <a:lstStyle/>
          <a:p>
            <a:pPr algn="l"/>
            <a:r>
              <a:rPr lang="zh-CN" altLang="en-US" sz="4800" b="1" dirty="0">
                <a:solidFill>
                  <a:srgbClr val="0C6551"/>
                </a:solidFill>
                <a:latin typeface="思源黑体 CN Medium" panose="020B0600000000000000" pitchFamily="34" charset="-122"/>
                <a:ea typeface="思源黑体 CN Medium" panose="020B0600000000000000" pitchFamily="34" charset="-122"/>
                <a:cs typeface="Poppins" panose="02000000000000000000" pitchFamily="2" charset="0"/>
              </a:rPr>
              <a:t>下一代</a:t>
            </a:r>
            <a:r>
              <a:rPr lang="en-US" altLang="zh-CN" sz="4800" b="1" dirty="0">
                <a:solidFill>
                  <a:srgbClr val="0C6551"/>
                </a:solidFill>
                <a:latin typeface="思源黑体 CN Medium" panose="020B0600000000000000" pitchFamily="34" charset="-122"/>
                <a:ea typeface="思源黑体 CN Medium" panose="020B0600000000000000" pitchFamily="34" charset="-122"/>
                <a:cs typeface="Poppins" panose="02000000000000000000" pitchFamily="2" charset="0"/>
              </a:rPr>
              <a:t>ADC</a:t>
            </a:r>
            <a:r>
              <a:rPr lang="zh-CN" altLang="en-US" sz="4800" b="1" dirty="0">
                <a:solidFill>
                  <a:srgbClr val="0C6551"/>
                </a:solidFill>
                <a:latin typeface="思源黑体 CN Medium" panose="020B0600000000000000" pitchFamily="34" charset="-122"/>
                <a:ea typeface="思源黑体 CN Medium" panose="020B0600000000000000" pitchFamily="34" charset="-122"/>
                <a:cs typeface="Poppins" panose="02000000000000000000" pitchFamily="2" charset="0"/>
              </a:rPr>
              <a:t>开发方向</a:t>
            </a:r>
            <a:endParaRPr lang="en-US" altLang="zh-CN" sz="4800" b="1" dirty="0">
              <a:solidFill>
                <a:srgbClr val="0C6551"/>
              </a:solidFill>
              <a:latin typeface="思源黑体 CN Medium" panose="020B0600000000000000" pitchFamily="34" charset="-122"/>
              <a:ea typeface="思源黑体 CN Medium" panose="020B0600000000000000" pitchFamily="34" charset="-122"/>
              <a:cs typeface="Poppins" panose="02000000000000000000" pitchFamily="2" charset="0"/>
            </a:endParaRPr>
          </a:p>
          <a:p>
            <a:pPr algn="l"/>
            <a:r>
              <a:rPr lang="zh-CN" altLang="en-US" sz="4800" b="1" dirty="0">
                <a:solidFill>
                  <a:srgbClr val="0C6551"/>
                </a:solidFill>
                <a:latin typeface="思源黑体 CN Medium" panose="020B0600000000000000" pitchFamily="34" charset="-122"/>
                <a:ea typeface="思源黑体 CN Medium" panose="020B0600000000000000" pitchFamily="34" charset="-122"/>
                <a:cs typeface="Poppins" panose="02000000000000000000" pitchFamily="2" charset="0"/>
              </a:rPr>
              <a:t>及新兴靶点</a:t>
            </a:r>
          </a:p>
        </p:txBody>
      </p:sp>
      <p:sp>
        <p:nvSpPr>
          <p:cNvPr id="10" name="副标题 2"/>
          <p:cNvSpPr txBox="1">
            <a:spLocks noChangeArrowheads="1"/>
          </p:cNvSpPr>
          <p:nvPr/>
        </p:nvSpPr>
        <p:spPr bwMode="auto">
          <a:xfrm>
            <a:off x="699494" y="4327451"/>
            <a:ext cx="6582135" cy="1562631"/>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defTabSz="685800">
              <a:defRPr>
                <a:solidFill>
                  <a:schemeClr val="tx1"/>
                </a:solidFill>
                <a:latin typeface="Arial" panose="020B0604020202020204" pitchFamily="34" charset="0"/>
                <a:ea typeface="宋体" panose="02010600030101010101" pitchFamily="2" charset="-122"/>
              </a:defRPr>
            </a:lvl1pPr>
            <a:lvl2pPr marL="742950" indent="-285750" defTabSz="685800">
              <a:defRPr>
                <a:solidFill>
                  <a:schemeClr val="tx1"/>
                </a:solidFill>
                <a:latin typeface="Arial" panose="020B0604020202020204" pitchFamily="34" charset="0"/>
                <a:ea typeface="宋体" panose="02010600030101010101" pitchFamily="2" charset="-122"/>
              </a:defRPr>
            </a:lvl2pPr>
            <a:lvl3pPr marL="1143000" indent="-228600" defTabSz="685800">
              <a:defRPr>
                <a:solidFill>
                  <a:schemeClr val="tx1"/>
                </a:solidFill>
                <a:latin typeface="Arial" panose="020B0604020202020204" pitchFamily="34" charset="0"/>
                <a:ea typeface="宋体" panose="02010600030101010101" pitchFamily="2" charset="-122"/>
              </a:defRPr>
            </a:lvl3pPr>
            <a:lvl4pPr marL="1600200" indent="-228600" defTabSz="685800">
              <a:defRPr>
                <a:solidFill>
                  <a:schemeClr val="tx1"/>
                </a:solidFill>
                <a:latin typeface="Arial" panose="020B0604020202020204" pitchFamily="34" charset="0"/>
                <a:ea typeface="宋体" panose="02010600030101010101" pitchFamily="2" charset="-122"/>
              </a:defRPr>
            </a:lvl4pPr>
            <a:lvl5pPr marL="2057400" indent="-228600" defTabSz="685800">
              <a:defRPr>
                <a:solidFill>
                  <a:schemeClr val="tx1"/>
                </a:solidFill>
                <a:latin typeface="Arial" panose="020B0604020202020204" pitchFamily="34" charset="0"/>
                <a:ea typeface="宋体" panose="02010600030101010101" pitchFamily="2" charset="-122"/>
              </a:defRPr>
            </a:lvl5pPr>
            <a:lvl6pPr marL="2514600" indent="-228600" defTabSz="6858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defTabSz="6858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defTabSz="6858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defTabSz="6858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nSpc>
                <a:spcPct val="120000"/>
              </a:lnSpc>
              <a:spcBef>
                <a:spcPct val="15000"/>
              </a:spcBef>
            </a:pPr>
            <a:r>
              <a:rPr lang="zh-CN" altLang="en-US" sz="2000" dirty="0">
                <a:solidFill>
                  <a:srgbClr val="007E66"/>
                </a:solidFill>
                <a:latin typeface="思源黑体 CN Regular" panose="020B0500000000000000" pitchFamily="34" charset="-122"/>
                <a:ea typeface="思源黑体 CN Regular" panose="020B0500000000000000" pitchFamily="34" charset="-122"/>
                <a:cs typeface="Poppins" panose="02000000000000000000" pitchFamily="2" charset="0"/>
              </a:rPr>
              <a:t>霍彤 博士 </a:t>
            </a:r>
            <a:endParaRPr lang="en-US" altLang="zh-CN" sz="2000" dirty="0">
              <a:solidFill>
                <a:srgbClr val="007E66"/>
              </a:solidFill>
              <a:latin typeface="思源黑体 CN Regular" panose="020B0500000000000000" pitchFamily="34" charset="-122"/>
              <a:ea typeface="思源黑体 CN Regular" panose="020B0500000000000000" pitchFamily="34" charset="-122"/>
              <a:cs typeface="Poppins" panose="02000000000000000000" pitchFamily="2" charset="0"/>
            </a:endParaRPr>
          </a:p>
          <a:p>
            <a:pPr>
              <a:lnSpc>
                <a:spcPct val="120000"/>
              </a:lnSpc>
              <a:spcBef>
                <a:spcPct val="15000"/>
              </a:spcBef>
            </a:pPr>
            <a:r>
              <a:rPr lang="zh-CN" altLang="en-US" sz="2000" dirty="0">
                <a:solidFill>
                  <a:srgbClr val="377D6C"/>
                </a:solidFill>
                <a:latin typeface="思源黑体 CN Regular" panose="020B0500000000000000" pitchFamily="34" charset="-122"/>
                <a:ea typeface="思源黑体 CN Regular" panose="020B0500000000000000" pitchFamily="34" charset="-122"/>
                <a:cs typeface="思源黑体 CN Regular" panose="020B0500000000000000" pitchFamily="34" charset="-122"/>
              </a:rPr>
              <a:t>高级产品经理</a:t>
            </a:r>
            <a:endParaRPr lang="en-US" altLang="zh-CN" sz="2000" dirty="0">
              <a:solidFill>
                <a:srgbClr val="377D6C"/>
              </a:solidFill>
              <a:latin typeface="思源黑体 CN Regular" panose="020B0500000000000000" pitchFamily="34" charset="-122"/>
              <a:ea typeface="思源黑体 CN Regular" panose="020B0500000000000000" pitchFamily="34" charset="-122"/>
              <a:cs typeface="思源黑体 CN Regular" panose="020B0500000000000000" pitchFamily="34" charset="-122"/>
            </a:endParaRPr>
          </a:p>
          <a:p>
            <a:pPr>
              <a:lnSpc>
                <a:spcPct val="120000"/>
              </a:lnSpc>
              <a:spcBef>
                <a:spcPct val="15000"/>
              </a:spcBef>
            </a:pPr>
            <a:r>
              <a:rPr lang="zh-CN" altLang="en-US" sz="2000" dirty="0">
                <a:solidFill>
                  <a:srgbClr val="377D6C"/>
                </a:solidFill>
                <a:latin typeface="思源黑体 CN Regular" panose="020B0500000000000000" pitchFamily="34" charset="-122"/>
                <a:ea typeface="思源黑体 CN Regular" panose="020B0500000000000000" pitchFamily="34" charset="-122"/>
                <a:cs typeface="思源黑体 CN Regular" panose="020B0500000000000000" pitchFamily="34" charset="-122"/>
              </a:rPr>
              <a:t>北京义翘神州科技股份有限公司（美国子公司）</a:t>
            </a:r>
            <a:endParaRPr lang="en-US" altLang="zh-CN" sz="2000" dirty="0">
              <a:solidFill>
                <a:srgbClr val="377D6C"/>
              </a:solidFill>
              <a:latin typeface="思源黑体 CN Regular" panose="020B0500000000000000" pitchFamily="34" charset="-122"/>
              <a:ea typeface="思源黑体 CN Regular" panose="020B0500000000000000" pitchFamily="34" charset="-122"/>
              <a:cs typeface="思源黑体 CN Regular" panose="020B0500000000000000" pitchFamily="34" charset="-122"/>
            </a:endParaRPr>
          </a:p>
        </p:txBody>
      </p:sp>
      <p:sp>
        <p:nvSpPr>
          <p:cNvPr id="20" name="L 形 19"/>
          <p:cNvSpPr/>
          <p:nvPr/>
        </p:nvSpPr>
        <p:spPr>
          <a:xfrm rot="2700000">
            <a:off x="8850098" y="-242316"/>
            <a:ext cx="7108511" cy="7108511"/>
          </a:xfrm>
          <a:prstGeom prst="corner">
            <a:avLst>
              <a:gd name="adj1" fmla="val 21347"/>
              <a:gd name="adj2" fmla="val 20481"/>
            </a:avLst>
          </a:prstGeom>
          <a:gradFill flip="none" rotWithShape="1">
            <a:gsLst>
              <a:gs pos="0">
                <a:srgbClr val="00A27B">
                  <a:shade val="30000"/>
                  <a:satMod val="115000"/>
                </a:srgbClr>
              </a:gs>
              <a:gs pos="50000">
                <a:srgbClr val="00A27B">
                  <a:shade val="67500"/>
                  <a:satMod val="115000"/>
                </a:srgbClr>
              </a:gs>
              <a:gs pos="100000">
                <a:srgbClr val="00A27B">
                  <a:shade val="100000"/>
                  <a:satMod val="115000"/>
                </a:srgbClr>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p>
        </p:txBody>
      </p:sp>
      <p:sp>
        <p:nvSpPr>
          <p:cNvPr id="5" name="TextBox 4"/>
          <p:cNvSpPr txBox="1"/>
          <p:nvPr/>
        </p:nvSpPr>
        <p:spPr>
          <a:xfrm>
            <a:off x="691900" y="1306043"/>
            <a:ext cx="8012920" cy="338554"/>
          </a:xfrm>
          <a:prstGeom prst="rect">
            <a:avLst/>
          </a:prstGeom>
          <a:noFill/>
        </p:spPr>
        <p:txBody>
          <a:bodyPr wrap="square">
            <a:spAutoFit/>
          </a:bodyPr>
          <a:lstStyle/>
          <a:p>
            <a:r>
              <a:rPr lang="en-US" altLang="zh-CN" sz="1600" b="1" dirty="0">
                <a:solidFill>
                  <a:srgbClr val="0C6551"/>
                </a:solidFill>
                <a:latin typeface="Poppins" panose="02000000000000000000" pitchFamily="2" charset="0"/>
                <a:ea typeface="思源黑体 CN Regular" panose="020B0500000000000000" pitchFamily="34" charset="-122"/>
                <a:cs typeface="Poppins" panose="02000000000000000000" pitchFamily="2" charset="0"/>
              </a:rPr>
              <a:t>Next generation of antibody-drug conjugates and emerging targets</a:t>
            </a:r>
            <a:endParaRPr lang="en-US" sz="1600" b="1" dirty="0">
              <a:solidFill>
                <a:srgbClr val="0C6551"/>
              </a:solidFill>
              <a:latin typeface="Poppins" panose="02000000000000000000" pitchFamily="2" charset="0"/>
              <a:ea typeface="思源黑体 CN Regular" panose="020B0500000000000000" pitchFamily="34" charset="-122"/>
              <a:cs typeface="Poppins" panose="02000000000000000000" pitchFamily="2" charset="0"/>
            </a:endParaRPr>
          </a:p>
        </p:txBody>
      </p:sp>
      <p:sp>
        <p:nvSpPr>
          <p:cNvPr id="7" name="TextBox 6"/>
          <p:cNvSpPr txBox="1"/>
          <p:nvPr/>
        </p:nvSpPr>
        <p:spPr>
          <a:xfrm>
            <a:off x="8859383" y="6266417"/>
            <a:ext cx="3071284" cy="292100"/>
          </a:xfrm>
          <a:prstGeom prst="rect">
            <a:avLst/>
          </a:prstGeom>
          <a:noFill/>
        </p:spPr>
        <p:txBody>
          <a:bodyPr lIns="121914" tIns="60957" rIns="121914" bIns="60957">
            <a:spAutoFit/>
          </a:bodyPr>
          <a:lstStyle/>
          <a:p>
            <a:pPr algn="r" eaLnBrk="1" hangingPunct="1">
              <a:buFont typeface="Arial" panose="020B0604020202020204" pitchFamily="34" charset="0"/>
              <a:buNone/>
              <a:defRPr/>
            </a:pPr>
            <a:r>
              <a:rPr lang="zh-CN" altLang="en-US" sz="1100" dirty="0">
                <a:solidFill>
                  <a:schemeClr val="bg1"/>
                </a:solidFill>
                <a:latin typeface="Poppins" panose="02000000000000000000" pitchFamily="2" charset="0"/>
                <a:ea typeface="思源黑体 CN Regular" panose="020B0500000000000000" pitchFamily="34" charset="-122"/>
                <a:cs typeface="Poppins" panose="02000000000000000000" pitchFamily="2" charset="0"/>
              </a:rPr>
              <a:t>义翘神州</a:t>
            </a:r>
            <a:endParaRPr lang="en-US" altLang="zh-CN" sz="1100" dirty="0">
              <a:solidFill>
                <a:schemeClr val="bg1"/>
              </a:solidFill>
              <a:latin typeface="Poppins" panose="02000000000000000000" pitchFamily="2" charset="0"/>
              <a:ea typeface="思源黑体 CN Regular" panose="020B0500000000000000" pitchFamily="34" charset="-122"/>
              <a:cs typeface="Poppins" panose="02000000000000000000" pitchFamily="2" charset="0"/>
            </a:endParaRPr>
          </a:p>
        </p:txBody>
      </p:sp>
    </p:spTree>
  </p:cSld>
  <p:clrMapOvr>
    <a:masterClrMapping/>
  </p:clrMapOvr>
  <mc:AlternateContent xmlns:mc="http://schemas.openxmlformats.org/markup-compatibility/2006">
    <mc:Choice xmlns="" xmlns:p14="http://schemas.microsoft.com/office/powerpoint/2010/main" Requires="p14">
      <p:transition spd="slow" p14:dur="2000" advTm="17424"/>
    </mc:Choice>
    <mc:Fallback>
      <p:transition spd="slow" advTm="17424"/>
    </mc:Fallback>
  </mc:AlternateContent>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2" name="任意多边形 41"/>
          <p:cNvSpPr/>
          <p:nvPr/>
        </p:nvSpPr>
        <p:spPr>
          <a:xfrm>
            <a:off x="9431512" y="2718405"/>
            <a:ext cx="6475307" cy="6425636"/>
          </a:xfrm>
          <a:custGeom>
            <a:avLst/>
            <a:gdLst>
              <a:gd name="connsiteX0" fmla="*/ 2748280 w 4856480"/>
              <a:gd name="connsiteY0" fmla="*/ 277707 h 4819227"/>
              <a:gd name="connsiteX1" fmla="*/ 1569720 w 4856480"/>
              <a:gd name="connsiteY1" fmla="*/ 1334347 h 4819227"/>
              <a:gd name="connsiteX2" fmla="*/ 1590040 w 4856480"/>
              <a:gd name="connsiteY2" fmla="*/ 2380827 h 4819227"/>
              <a:gd name="connsiteX3" fmla="*/ 441960 w 4856480"/>
              <a:gd name="connsiteY3" fmla="*/ 2898987 h 4819227"/>
              <a:gd name="connsiteX4" fmla="*/ 55880 w 4856480"/>
              <a:gd name="connsiteY4" fmla="*/ 3528907 h 4819227"/>
              <a:gd name="connsiteX5" fmla="*/ 777240 w 4856480"/>
              <a:gd name="connsiteY5" fmla="*/ 4270587 h 4819227"/>
              <a:gd name="connsiteX6" fmla="*/ 3622040 w 4856480"/>
              <a:gd name="connsiteY6" fmla="*/ 4626187 h 4819227"/>
              <a:gd name="connsiteX7" fmla="*/ 4820920 w 4856480"/>
              <a:gd name="connsiteY7" fmla="*/ 3112347 h 4819227"/>
              <a:gd name="connsiteX8" fmla="*/ 3835400 w 4856480"/>
              <a:gd name="connsiteY8" fmla="*/ 2025227 h 4819227"/>
              <a:gd name="connsiteX9" fmla="*/ 4353560 w 4856480"/>
              <a:gd name="connsiteY9" fmla="*/ 491067 h 4819227"/>
              <a:gd name="connsiteX10" fmla="*/ 3388360 w 4856480"/>
              <a:gd name="connsiteY10" fmla="*/ 33867 h 4819227"/>
              <a:gd name="connsiteX11" fmla="*/ 2748280 w 4856480"/>
              <a:gd name="connsiteY11" fmla="*/ 277707 h 481922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4856480" h="4819227">
                <a:moveTo>
                  <a:pt x="2748280" y="277707"/>
                </a:moveTo>
                <a:cubicBezTo>
                  <a:pt x="2445173" y="494454"/>
                  <a:pt x="1762760" y="983827"/>
                  <a:pt x="1569720" y="1334347"/>
                </a:cubicBezTo>
                <a:cubicBezTo>
                  <a:pt x="1376680" y="1684867"/>
                  <a:pt x="1778000" y="2120054"/>
                  <a:pt x="1590040" y="2380827"/>
                </a:cubicBezTo>
                <a:cubicBezTo>
                  <a:pt x="1402080" y="2641600"/>
                  <a:pt x="697653" y="2707640"/>
                  <a:pt x="441960" y="2898987"/>
                </a:cubicBezTo>
                <a:cubicBezTo>
                  <a:pt x="186267" y="3090334"/>
                  <a:pt x="0" y="3300307"/>
                  <a:pt x="55880" y="3528907"/>
                </a:cubicBezTo>
                <a:cubicBezTo>
                  <a:pt x="111760" y="3757507"/>
                  <a:pt x="182880" y="4087707"/>
                  <a:pt x="777240" y="4270587"/>
                </a:cubicBezTo>
                <a:cubicBezTo>
                  <a:pt x="1371600" y="4453467"/>
                  <a:pt x="2948093" y="4819227"/>
                  <a:pt x="3622040" y="4626187"/>
                </a:cubicBezTo>
                <a:cubicBezTo>
                  <a:pt x="4295987" y="4433147"/>
                  <a:pt x="4785360" y="3545840"/>
                  <a:pt x="4820920" y="3112347"/>
                </a:cubicBezTo>
                <a:cubicBezTo>
                  <a:pt x="4856480" y="2678854"/>
                  <a:pt x="3913293" y="2462107"/>
                  <a:pt x="3835400" y="2025227"/>
                </a:cubicBezTo>
                <a:cubicBezTo>
                  <a:pt x="3757507" y="1588347"/>
                  <a:pt x="4428067" y="822960"/>
                  <a:pt x="4353560" y="491067"/>
                </a:cubicBezTo>
                <a:cubicBezTo>
                  <a:pt x="4279053" y="159174"/>
                  <a:pt x="3655907" y="67734"/>
                  <a:pt x="3388360" y="33867"/>
                </a:cubicBezTo>
                <a:cubicBezTo>
                  <a:pt x="3120813" y="0"/>
                  <a:pt x="3051387" y="60960"/>
                  <a:pt x="2748280" y="277707"/>
                </a:cubicBezTo>
                <a:close/>
              </a:path>
            </a:pathLst>
          </a:custGeom>
          <a:solidFill>
            <a:srgbClr val="007E6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p>
        </p:txBody>
      </p:sp>
      <p:sp>
        <p:nvSpPr>
          <p:cNvPr id="40" name="任意多边形 39"/>
          <p:cNvSpPr/>
          <p:nvPr/>
        </p:nvSpPr>
        <p:spPr>
          <a:xfrm>
            <a:off x="-1619304" y="-2476541"/>
            <a:ext cx="6337581" cy="4253653"/>
          </a:xfrm>
          <a:custGeom>
            <a:avLst/>
            <a:gdLst>
              <a:gd name="connsiteX0" fmla="*/ 182033 w 4753186"/>
              <a:gd name="connsiteY0" fmla="*/ 1203113 h 3190240"/>
              <a:gd name="connsiteX1" fmla="*/ 674793 w 4753186"/>
              <a:gd name="connsiteY1" fmla="*/ 608753 h 3190240"/>
              <a:gd name="connsiteX2" fmla="*/ 1497753 w 4753186"/>
              <a:gd name="connsiteY2" fmla="*/ 659553 h 3190240"/>
              <a:gd name="connsiteX3" fmla="*/ 2005753 w 4753186"/>
              <a:gd name="connsiteY3" fmla="*/ 70273 h 3190240"/>
              <a:gd name="connsiteX4" fmla="*/ 3113193 w 4753186"/>
              <a:gd name="connsiteY4" fmla="*/ 1081193 h 3190240"/>
              <a:gd name="connsiteX5" fmla="*/ 4174913 w 4753186"/>
              <a:gd name="connsiteY5" fmla="*/ 1248833 h 3190240"/>
              <a:gd name="connsiteX6" fmla="*/ 4713393 w 4753186"/>
              <a:gd name="connsiteY6" fmla="*/ 1721273 h 3190240"/>
              <a:gd name="connsiteX7" fmla="*/ 4413673 w 4753186"/>
              <a:gd name="connsiteY7" fmla="*/ 2214033 h 3190240"/>
              <a:gd name="connsiteX8" fmla="*/ 2757593 w 4753186"/>
              <a:gd name="connsiteY8" fmla="*/ 2376593 h 3190240"/>
              <a:gd name="connsiteX9" fmla="*/ 1700953 w 4753186"/>
              <a:gd name="connsiteY9" fmla="*/ 3138593 h 3190240"/>
              <a:gd name="connsiteX10" fmla="*/ 253153 w 4753186"/>
              <a:gd name="connsiteY10" fmla="*/ 2066713 h 3190240"/>
              <a:gd name="connsiteX11" fmla="*/ 182033 w 4753186"/>
              <a:gd name="connsiteY11" fmla="*/ 1203113 h 319024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4753186" h="3190240">
                <a:moveTo>
                  <a:pt x="182033" y="1203113"/>
                </a:moveTo>
                <a:cubicBezTo>
                  <a:pt x="252306" y="960120"/>
                  <a:pt x="455506" y="699346"/>
                  <a:pt x="674793" y="608753"/>
                </a:cubicBezTo>
                <a:cubicBezTo>
                  <a:pt x="894080" y="518160"/>
                  <a:pt x="1275926" y="749300"/>
                  <a:pt x="1497753" y="659553"/>
                </a:cubicBezTo>
                <a:cubicBezTo>
                  <a:pt x="1719580" y="569806"/>
                  <a:pt x="1736513" y="0"/>
                  <a:pt x="2005753" y="70273"/>
                </a:cubicBezTo>
                <a:cubicBezTo>
                  <a:pt x="2274993" y="140546"/>
                  <a:pt x="2751666" y="884766"/>
                  <a:pt x="3113193" y="1081193"/>
                </a:cubicBezTo>
                <a:cubicBezTo>
                  <a:pt x="3474720" y="1277620"/>
                  <a:pt x="3908213" y="1142153"/>
                  <a:pt x="4174913" y="1248833"/>
                </a:cubicBezTo>
                <a:cubicBezTo>
                  <a:pt x="4441613" y="1355513"/>
                  <a:pt x="4673600" y="1560406"/>
                  <a:pt x="4713393" y="1721273"/>
                </a:cubicBezTo>
                <a:cubicBezTo>
                  <a:pt x="4753186" y="1882140"/>
                  <a:pt x="4739640" y="2104813"/>
                  <a:pt x="4413673" y="2214033"/>
                </a:cubicBezTo>
                <a:cubicBezTo>
                  <a:pt x="4087706" y="2323253"/>
                  <a:pt x="3209713" y="2222500"/>
                  <a:pt x="2757593" y="2376593"/>
                </a:cubicBezTo>
                <a:cubicBezTo>
                  <a:pt x="2305473" y="2530686"/>
                  <a:pt x="2118360" y="3190240"/>
                  <a:pt x="1700953" y="3138593"/>
                </a:cubicBezTo>
                <a:cubicBezTo>
                  <a:pt x="1283546" y="3086946"/>
                  <a:pt x="506306" y="2391833"/>
                  <a:pt x="253153" y="2066713"/>
                </a:cubicBezTo>
                <a:cubicBezTo>
                  <a:pt x="0" y="1741593"/>
                  <a:pt x="111760" y="1446106"/>
                  <a:pt x="182033" y="1203113"/>
                </a:cubicBezTo>
                <a:close/>
              </a:path>
            </a:pathLst>
          </a:custGeom>
          <a:solidFill>
            <a:srgbClr val="007E6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p>
        </p:txBody>
      </p:sp>
      <p:sp>
        <p:nvSpPr>
          <p:cNvPr id="9" name="副标题 2"/>
          <p:cNvSpPr txBox="1"/>
          <p:nvPr/>
        </p:nvSpPr>
        <p:spPr bwMode="auto">
          <a:xfrm>
            <a:off x="3599723" y="952483"/>
            <a:ext cx="4897967" cy="1151467"/>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marL="342900" indent="-342900">
              <a:spcBef>
                <a:spcPct val="15000"/>
              </a:spcBef>
              <a:buChar char="•"/>
              <a:defRPr sz="2400">
                <a:solidFill>
                  <a:schemeClr val="tx1"/>
                </a:solidFill>
                <a:latin typeface="Arial" panose="020B0604020202020204" pitchFamily="34" charset="0"/>
                <a:ea typeface="宋体" panose="02010600030101010101" pitchFamily="2" charset="-122"/>
              </a:defRPr>
            </a:lvl1pPr>
            <a:lvl2pPr marL="742950" indent="-285750">
              <a:spcBef>
                <a:spcPct val="15000"/>
              </a:spcBef>
              <a:buChar char="–"/>
              <a:defRPr sz="2100">
                <a:solidFill>
                  <a:schemeClr val="tx1"/>
                </a:solidFill>
                <a:latin typeface="Arial" panose="020B0604020202020204" pitchFamily="34" charset="0"/>
                <a:ea typeface="宋体" panose="02010600030101010101" pitchFamily="2" charset="-122"/>
              </a:defRPr>
            </a:lvl2pPr>
            <a:lvl3pPr marL="1143000" indent="-228600">
              <a:spcBef>
                <a:spcPct val="15000"/>
              </a:spcBef>
              <a:buChar char="•"/>
              <a:defRPr sz="2400">
                <a:solidFill>
                  <a:schemeClr val="tx1"/>
                </a:solidFill>
                <a:latin typeface="Arial" panose="020B0604020202020204" pitchFamily="34" charset="0"/>
                <a:ea typeface="宋体" panose="02010600030101010101" pitchFamily="2" charset="-122"/>
              </a:defRPr>
            </a:lvl3pPr>
            <a:lvl4pPr marL="1600200" indent="-228600">
              <a:spcBef>
                <a:spcPct val="15000"/>
              </a:spcBef>
              <a:buChar char="–"/>
              <a:defRPr sz="1500">
                <a:solidFill>
                  <a:schemeClr val="tx1"/>
                </a:solidFill>
                <a:latin typeface="Arial" panose="020B0604020202020204" pitchFamily="34" charset="0"/>
                <a:ea typeface="宋体" panose="02010600030101010101" pitchFamily="2" charset="-122"/>
              </a:defRPr>
            </a:lvl4pPr>
            <a:lvl5pPr marL="2057400" indent="-228600">
              <a:spcBef>
                <a:spcPct val="15000"/>
              </a:spcBef>
              <a:buChar char="»"/>
              <a:defRPr sz="15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15000"/>
              </a:spcBef>
              <a:spcAft>
                <a:spcPct val="0"/>
              </a:spcAft>
              <a:buChar char="»"/>
              <a:defRPr sz="15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15000"/>
              </a:spcBef>
              <a:spcAft>
                <a:spcPct val="0"/>
              </a:spcAft>
              <a:buChar char="»"/>
              <a:defRPr sz="15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15000"/>
              </a:spcBef>
              <a:spcAft>
                <a:spcPct val="0"/>
              </a:spcAft>
              <a:buChar char="»"/>
              <a:defRPr sz="15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15000"/>
              </a:spcBef>
              <a:spcAft>
                <a:spcPct val="0"/>
              </a:spcAft>
              <a:buChar char="»"/>
              <a:defRPr sz="1500">
                <a:solidFill>
                  <a:schemeClr val="tx1"/>
                </a:solidFill>
                <a:latin typeface="Arial" panose="020B0604020202020204" pitchFamily="34" charset="0"/>
                <a:ea typeface="宋体" panose="02010600030101010101" pitchFamily="2" charset="-122"/>
              </a:defRPr>
            </a:lvl9pPr>
          </a:lstStyle>
          <a:p>
            <a:pPr algn="ctr" eaLnBrk="1" hangingPunct="1">
              <a:lnSpc>
                <a:spcPct val="120000"/>
              </a:lnSpc>
              <a:spcBef>
                <a:spcPct val="20000"/>
              </a:spcBef>
              <a:buFontTx/>
              <a:buNone/>
            </a:pPr>
            <a:r>
              <a:rPr lang="zh-CN" altLang="en-US" sz="5600" b="1" dirty="0">
                <a:solidFill>
                  <a:srgbClr val="007E66"/>
                </a:solidFill>
                <a:latin typeface="思源黑体 CN Regular" panose="020B0500000000000000" pitchFamily="34" charset="-122"/>
                <a:ea typeface="思源黑体 CN Regular" panose="020B0500000000000000" pitchFamily="34" charset="-122"/>
                <a:cs typeface="Poppins" panose="02000000000000000000" pitchFamily="2" charset="0"/>
              </a:rPr>
              <a:t>主 要 内 容</a:t>
            </a:r>
            <a:endParaRPr lang="en-US" altLang="zh-CN" sz="3465" b="1" dirty="0">
              <a:solidFill>
                <a:srgbClr val="007E66"/>
              </a:solidFill>
              <a:latin typeface="思源黑体 CN Regular" panose="020B0500000000000000" pitchFamily="34" charset="-122"/>
              <a:ea typeface="思源黑体 CN Regular" panose="020B0500000000000000" pitchFamily="34" charset="-122"/>
              <a:cs typeface="Poppins" panose="02000000000000000000" pitchFamily="2" charset="0"/>
            </a:endParaRPr>
          </a:p>
        </p:txBody>
      </p:sp>
      <p:grpSp>
        <p:nvGrpSpPr>
          <p:cNvPr id="2" name="组合 22"/>
          <p:cNvGrpSpPr/>
          <p:nvPr/>
        </p:nvGrpSpPr>
        <p:grpSpPr>
          <a:xfrm>
            <a:off x="3373132" y="2458599"/>
            <a:ext cx="5766727" cy="832181"/>
            <a:chOff x="4572892" y="843558"/>
            <a:chExt cx="4325045" cy="624136"/>
          </a:xfrm>
        </p:grpSpPr>
        <p:sp>
          <p:nvSpPr>
            <p:cNvPr id="29" name="TextBox 28"/>
            <p:cNvSpPr txBox="1"/>
            <p:nvPr/>
          </p:nvSpPr>
          <p:spPr>
            <a:xfrm>
              <a:off x="5221287" y="985018"/>
              <a:ext cx="3676650" cy="346249"/>
            </a:xfrm>
            <a:prstGeom prst="rect">
              <a:avLst/>
            </a:prstGeom>
            <a:noFill/>
          </p:spPr>
          <p:txBody>
            <a:bodyPr>
              <a:spAutoFit/>
            </a:bodyPr>
            <a:lstStyle/>
            <a:p>
              <a:pPr>
                <a:defRPr/>
              </a:pPr>
              <a:r>
                <a:rPr lang="zh-CN" altLang="en-US" sz="2400" b="1" dirty="0">
                  <a:solidFill>
                    <a:schemeClr val="bg1">
                      <a:lumMod val="50000"/>
                    </a:schemeClr>
                  </a:solidFill>
                  <a:latin typeface="Poppins" panose="02000000000000000000" pitchFamily="2" charset="0"/>
                  <a:ea typeface="思源黑体 CN Regular" panose="020B0500000000000000" pitchFamily="34" charset="-122"/>
                  <a:cs typeface="Poppins" panose="02000000000000000000" pitchFamily="2" charset="0"/>
                </a:rPr>
                <a:t>下一代</a:t>
              </a:r>
              <a:r>
                <a:rPr lang="en-US" altLang="zh-CN" sz="2400" b="1" dirty="0">
                  <a:solidFill>
                    <a:schemeClr val="bg1">
                      <a:lumMod val="50000"/>
                    </a:schemeClr>
                  </a:solidFill>
                  <a:latin typeface="Poppins" panose="02000000000000000000" pitchFamily="2" charset="0"/>
                  <a:ea typeface="思源黑体 CN Regular" panose="020B0500000000000000" pitchFamily="34" charset="-122"/>
                  <a:cs typeface="Poppins" panose="02000000000000000000" pitchFamily="2" charset="0"/>
                </a:rPr>
                <a:t>ADC</a:t>
              </a:r>
              <a:r>
                <a:rPr lang="zh-CN" altLang="en-US" sz="2400" b="1" dirty="0">
                  <a:solidFill>
                    <a:schemeClr val="bg1">
                      <a:lumMod val="50000"/>
                    </a:schemeClr>
                  </a:solidFill>
                  <a:latin typeface="Poppins" panose="02000000000000000000" pitchFamily="2" charset="0"/>
                  <a:ea typeface="思源黑体 CN Regular" panose="020B0500000000000000" pitchFamily="34" charset="-122"/>
                  <a:cs typeface="Poppins" panose="02000000000000000000" pitchFamily="2" charset="0"/>
                </a:rPr>
                <a:t>开发方向</a:t>
              </a:r>
              <a:endParaRPr lang="en-US" altLang="zh-CN" sz="2400" b="1" dirty="0">
                <a:solidFill>
                  <a:schemeClr val="bg1">
                    <a:lumMod val="50000"/>
                  </a:schemeClr>
                </a:solidFill>
                <a:latin typeface="Poppins" panose="02000000000000000000" pitchFamily="2" charset="0"/>
                <a:ea typeface="思源黑体 CN Regular" panose="020B0500000000000000" pitchFamily="34" charset="-122"/>
                <a:cs typeface="Poppins" panose="02000000000000000000" pitchFamily="2" charset="0"/>
              </a:endParaRPr>
            </a:p>
          </p:txBody>
        </p:sp>
        <p:grpSp>
          <p:nvGrpSpPr>
            <p:cNvPr id="3" name="组合 33"/>
            <p:cNvGrpSpPr/>
            <p:nvPr/>
          </p:nvGrpSpPr>
          <p:grpSpPr>
            <a:xfrm>
              <a:off x="4572892" y="843558"/>
              <a:ext cx="624136" cy="624136"/>
              <a:chOff x="3635896" y="843558"/>
              <a:chExt cx="624136" cy="624136"/>
            </a:xfrm>
          </p:grpSpPr>
          <p:sp>
            <p:nvSpPr>
              <p:cNvPr id="32" name="椭圆 31"/>
              <p:cNvSpPr/>
              <p:nvPr/>
            </p:nvSpPr>
            <p:spPr>
              <a:xfrm>
                <a:off x="3635896" y="843558"/>
                <a:ext cx="624136" cy="624136"/>
              </a:xfrm>
              <a:prstGeom prst="ellipse">
                <a:avLst/>
              </a:prstGeom>
              <a:solidFill>
                <a:srgbClr val="007E6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b="1">
                  <a:latin typeface="Poppins" panose="02000000000000000000" pitchFamily="2" charset="0"/>
                  <a:ea typeface="思源黑体 CN Regular" panose="020B0500000000000000" pitchFamily="34" charset="-122"/>
                  <a:cs typeface="Poppins" panose="02000000000000000000" pitchFamily="2" charset="0"/>
                </a:endParaRPr>
              </a:p>
            </p:txBody>
          </p:sp>
          <p:sp>
            <p:nvSpPr>
              <p:cNvPr id="33" name="TextBox 19"/>
              <p:cNvSpPr txBox="1">
                <a:spLocks noChangeArrowheads="1"/>
              </p:cNvSpPr>
              <p:nvPr/>
            </p:nvSpPr>
            <p:spPr bwMode="auto">
              <a:xfrm>
                <a:off x="3785122" y="969224"/>
                <a:ext cx="382984" cy="346249"/>
              </a:xfrm>
              <a:prstGeom prst="rect">
                <a:avLst/>
              </a:prstGeom>
              <a:noFill/>
              <a:ln w="9525">
                <a:noFill/>
                <a:miter lim="800000"/>
              </a:ln>
            </p:spPr>
            <p:txBody>
              <a:bodyPr>
                <a:spAutoFit/>
              </a:bodyPr>
              <a:lstStyle/>
              <a:p>
                <a:pPr eaLnBrk="1" hangingPunct="1">
                  <a:buFont typeface="Arial" panose="020B0604020202020204" pitchFamily="34" charset="0"/>
                  <a:buNone/>
                  <a:defRPr/>
                </a:pPr>
                <a:r>
                  <a:rPr lang="en-US" altLang="zh-CN" sz="2400" b="1" dirty="0">
                    <a:solidFill>
                      <a:schemeClr val="bg1"/>
                    </a:solidFill>
                    <a:latin typeface="Poppins" panose="02000000000000000000" pitchFamily="2" charset="0"/>
                    <a:ea typeface="思源黑体 CN Regular" panose="020B0500000000000000" pitchFamily="34" charset="-122"/>
                    <a:cs typeface="Poppins" panose="02000000000000000000" pitchFamily="2" charset="0"/>
                  </a:rPr>
                  <a:t>1</a:t>
                </a:r>
                <a:endParaRPr lang="zh-CN" altLang="en-US" sz="2400" b="1" dirty="0">
                  <a:solidFill>
                    <a:schemeClr val="bg1"/>
                  </a:solidFill>
                  <a:latin typeface="Poppins" panose="02000000000000000000" pitchFamily="2" charset="0"/>
                  <a:ea typeface="思源黑体 CN Regular" panose="020B0500000000000000" pitchFamily="34" charset="-122"/>
                  <a:cs typeface="Poppins" panose="02000000000000000000" pitchFamily="2" charset="0"/>
                </a:endParaRPr>
              </a:p>
            </p:txBody>
          </p:sp>
        </p:grpSp>
      </p:grpSp>
      <p:grpSp>
        <p:nvGrpSpPr>
          <p:cNvPr id="4" name="组合 25"/>
          <p:cNvGrpSpPr/>
          <p:nvPr/>
        </p:nvGrpSpPr>
        <p:grpSpPr>
          <a:xfrm>
            <a:off x="3330602" y="3494545"/>
            <a:ext cx="5776911" cy="832181"/>
            <a:chOff x="4572000" y="1827667"/>
            <a:chExt cx="4332683" cy="624136"/>
          </a:xfrm>
        </p:grpSpPr>
        <p:sp>
          <p:nvSpPr>
            <p:cNvPr id="22" name="TextBox 21"/>
            <p:cNvSpPr txBox="1"/>
            <p:nvPr/>
          </p:nvSpPr>
          <p:spPr>
            <a:xfrm>
              <a:off x="5228033" y="1951893"/>
              <a:ext cx="3676650" cy="346249"/>
            </a:xfrm>
            <a:prstGeom prst="rect">
              <a:avLst/>
            </a:prstGeom>
            <a:noFill/>
          </p:spPr>
          <p:txBody>
            <a:bodyPr>
              <a:spAutoFit/>
            </a:bodyPr>
            <a:lstStyle/>
            <a:p>
              <a:pPr>
                <a:defRPr/>
              </a:pPr>
              <a:r>
                <a:rPr lang="zh-CN" altLang="en-US" sz="2400" b="1" dirty="0">
                  <a:solidFill>
                    <a:schemeClr val="bg1">
                      <a:lumMod val="50000"/>
                    </a:schemeClr>
                  </a:solidFill>
                  <a:latin typeface="Poppins" panose="02000000000000000000" pitchFamily="2" charset="0"/>
                  <a:ea typeface="思源黑体 CN Regular" panose="020B0500000000000000" pitchFamily="34" charset="-122"/>
                  <a:cs typeface="Poppins" panose="02000000000000000000" pitchFamily="2" charset="0"/>
                </a:rPr>
                <a:t>双特异性</a:t>
              </a:r>
              <a:r>
                <a:rPr lang="en-US" altLang="zh-CN" sz="2400" b="1" dirty="0">
                  <a:solidFill>
                    <a:schemeClr val="bg1">
                      <a:lumMod val="50000"/>
                    </a:schemeClr>
                  </a:solidFill>
                  <a:latin typeface="Poppins" panose="02000000000000000000" pitchFamily="2" charset="0"/>
                  <a:ea typeface="思源黑体 CN Regular" panose="020B0500000000000000" pitchFamily="34" charset="-122"/>
                  <a:cs typeface="Poppins" panose="02000000000000000000" pitchFamily="2" charset="0"/>
                </a:rPr>
                <a:t>ADC</a:t>
              </a:r>
              <a:r>
                <a:rPr lang="zh-CN" altLang="en-US" sz="2400" b="1" dirty="0">
                  <a:solidFill>
                    <a:schemeClr val="bg1">
                      <a:lumMod val="50000"/>
                    </a:schemeClr>
                  </a:solidFill>
                  <a:latin typeface="Poppins" panose="02000000000000000000" pitchFamily="2" charset="0"/>
                  <a:ea typeface="思源黑体 CN Regular" panose="020B0500000000000000" pitchFamily="34" charset="-122"/>
                  <a:cs typeface="Poppins" panose="02000000000000000000" pitchFamily="2" charset="0"/>
                </a:rPr>
                <a:t>的</a:t>
              </a:r>
              <a:r>
                <a:rPr lang="en-US" altLang="zh-CN" sz="2400" b="1" dirty="0">
                  <a:solidFill>
                    <a:schemeClr val="bg1">
                      <a:lumMod val="50000"/>
                    </a:schemeClr>
                  </a:solidFill>
                  <a:latin typeface="Poppins" panose="02000000000000000000" pitchFamily="2" charset="0"/>
                  <a:ea typeface="思源黑体 CN Regular" panose="020B0500000000000000" pitchFamily="34" charset="-122"/>
                  <a:cs typeface="Poppins" panose="02000000000000000000" pitchFamily="2" charset="0"/>
                </a:rPr>
                <a:t>1+1&gt;2</a:t>
              </a:r>
            </a:p>
          </p:txBody>
        </p:sp>
        <p:grpSp>
          <p:nvGrpSpPr>
            <p:cNvPr id="5" name="组合 49"/>
            <p:cNvGrpSpPr/>
            <p:nvPr/>
          </p:nvGrpSpPr>
          <p:grpSpPr>
            <a:xfrm>
              <a:off x="4572000" y="1827667"/>
              <a:ext cx="624136" cy="624136"/>
              <a:chOff x="3635896" y="843558"/>
              <a:chExt cx="624136" cy="624136"/>
            </a:xfrm>
          </p:grpSpPr>
          <p:sp>
            <p:nvSpPr>
              <p:cNvPr id="51" name="椭圆 50"/>
              <p:cNvSpPr/>
              <p:nvPr/>
            </p:nvSpPr>
            <p:spPr>
              <a:xfrm>
                <a:off x="3635896" y="843558"/>
                <a:ext cx="624136" cy="624136"/>
              </a:xfrm>
              <a:prstGeom prst="ellipse">
                <a:avLst/>
              </a:prstGeom>
              <a:solidFill>
                <a:srgbClr val="007E6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b="1">
                  <a:latin typeface="Poppins" panose="02000000000000000000" pitchFamily="2" charset="0"/>
                  <a:ea typeface="思源黑体 CN Regular" panose="020B0500000000000000" pitchFamily="34" charset="-122"/>
                  <a:cs typeface="Poppins" panose="02000000000000000000" pitchFamily="2" charset="0"/>
                </a:endParaRPr>
              </a:p>
            </p:txBody>
          </p:sp>
          <p:sp>
            <p:nvSpPr>
              <p:cNvPr id="52" name="TextBox 19"/>
              <p:cNvSpPr txBox="1">
                <a:spLocks noChangeArrowheads="1"/>
              </p:cNvSpPr>
              <p:nvPr/>
            </p:nvSpPr>
            <p:spPr bwMode="auto">
              <a:xfrm>
                <a:off x="3785122" y="969224"/>
                <a:ext cx="382984" cy="346249"/>
              </a:xfrm>
              <a:prstGeom prst="rect">
                <a:avLst/>
              </a:prstGeom>
              <a:noFill/>
              <a:ln w="9525">
                <a:noFill/>
                <a:miter lim="800000"/>
              </a:ln>
            </p:spPr>
            <p:txBody>
              <a:bodyPr>
                <a:spAutoFit/>
              </a:bodyPr>
              <a:lstStyle/>
              <a:p>
                <a:pPr eaLnBrk="1" hangingPunct="1">
                  <a:buFont typeface="Arial" panose="020B0604020202020204" pitchFamily="34" charset="0"/>
                  <a:buNone/>
                  <a:defRPr/>
                </a:pPr>
                <a:r>
                  <a:rPr lang="en-US" altLang="zh-CN" sz="2400" b="1" dirty="0">
                    <a:solidFill>
                      <a:schemeClr val="bg1"/>
                    </a:solidFill>
                    <a:latin typeface="Poppins" panose="02000000000000000000" pitchFamily="2" charset="0"/>
                    <a:ea typeface="思源黑体 CN Regular" panose="020B0500000000000000" pitchFamily="34" charset="-122"/>
                    <a:cs typeface="Poppins" panose="02000000000000000000" pitchFamily="2" charset="0"/>
                  </a:rPr>
                  <a:t>2</a:t>
                </a:r>
                <a:endParaRPr lang="zh-CN" altLang="en-US" sz="2400" b="1" dirty="0">
                  <a:solidFill>
                    <a:schemeClr val="bg1"/>
                  </a:solidFill>
                  <a:latin typeface="Poppins" panose="02000000000000000000" pitchFamily="2" charset="0"/>
                  <a:ea typeface="思源黑体 CN Regular" panose="020B0500000000000000" pitchFamily="34" charset="-122"/>
                  <a:cs typeface="Poppins" panose="02000000000000000000" pitchFamily="2" charset="0"/>
                </a:endParaRPr>
              </a:p>
            </p:txBody>
          </p:sp>
        </p:grpSp>
      </p:grpSp>
      <p:grpSp>
        <p:nvGrpSpPr>
          <p:cNvPr id="6" name="组合 26"/>
          <p:cNvGrpSpPr/>
          <p:nvPr/>
        </p:nvGrpSpPr>
        <p:grpSpPr>
          <a:xfrm>
            <a:off x="3341234" y="4609905"/>
            <a:ext cx="5528732" cy="832181"/>
            <a:chOff x="4572000" y="2811776"/>
            <a:chExt cx="4146549" cy="624136"/>
          </a:xfrm>
        </p:grpSpPr>
        <p:sp>
          <p:nvSpPr>
            <p:cNvPr id="24" name="TextBox 23"/>
            <p:cNvSpPr txBox="1"/>
            <p:nvPr/>
          </p:nvSpPr>
          <p:spPr>
            <a:xfrm>
              <a:off x="5221287" y="2922498"/>
              <a:ext cx="3497262" cy="346249"/>
            </a:xfrm>
            <a:prstGeom prst="rect">
              <a:avLst/>
            </a:prstGeom>
            <a:noFill/>
          </p:spPr>
          <p:txBody>
            <a:bodyPr>
              <a:spAutoFit/>
            </a:bodyPr>
            <a:lstStyle/>
            <a:p>
              <a:pPr>
                <a:defRPr/>
              </a:pPr>
              <a:r>
                <a:rPr lang="zh-CN" altLang="en-US" sz="2400" b="1" dirty="0">
                  <a:solidFill>
                    <a:schemeClr val="bg1">
                      <a:lumMod val="50000"/>
                    </a:schemeClr>
                  </a:solidFill>
                  <a:latin typeface="Poppins" panose="02000000000000000000" pitchFamily="2" charset="0"/>
                  <a:ea typeface="思源黑体 CN Regular" panose="020B0500000000000000" pitchFamily="34" charset="-122"/>
                  <a:cs typeface="Poppins" panose="02000000000000000000" pitchFamily="2" charset="0"/>
                </a:rPr>
                <a:t>新兴</a:t>
              </a:r>
              <a:r>
                <a:rPr lang="en-US" altLang="zh-CN" sz="2400" b="1" dirty="0">
                  <a:solidFill>
                    <a:schemeClr val="bg1">
                      <a:lumMod val="50000"/>
                    </a:schemeClr>
                  </a:solidFill>
                  <a:latin typeface="Poppins" panose="02000000000000000000" pitchFamily="2" charset="0"/>
                  <a:ea typeface="思源黑体 CN Regular" panose="020B0500000000000000" pitchFamily="34" charset="-122"/>
                  <a:cs typeface="Poppins" panose="02000000000000000000" pitchFamily="2" charset="0"/>
                </a:rPr>
                <a:t>ADC</a:t>
              </a:r>
              <a:r>
                <a:rPr lang="zh-CN" altLang="en-US" sz="2400" b="1" dirty="0">
                  <a:solidFill>
                    <a:schemeClr val="bg1">
                      <a:lumMod val="50000"/>
                    </a:schemeClr>
                  </a:solidFill>
                  <a:latin typeface="Poppins" panose="02000000000000000000" pitchFamily="2" charset="0"/>
                  <a:ea typeface="思源黑体 CN Regular" panose="020B0500000000000000" pitchFamily="34" charset="-122"/>
                  <a:cs typeface="Poppins" panose="02000000000000000000" pitchFamily="2" charset="0"/>
                </a:rPr>
                <a:t>靶点介绍</a:t>
              </a:r>
            </a:p>
          </p:txBody>
        </p:sp>
        <p:grpSp>
          <p:nvGrpSpPr>
            <p:cNvPr id="7" name="组合 52"/>
            <p:cNvGrpSpPr/>
            <p:nvPr/>
          </p:nvGrpSpPr>
          <p:grpSpPr>
            <a:xfrm>
              <a:off x="4572000" y="2811776"/>
              <a:ext cx="624136" cy="624136"/>
              <a:chOff x="3635896" y="843558"/>
              <a:chExt cx="624136" cy="624136"/>
            </a:xfrm>
          </p:grpSpPr>
          <p:sp>
            <p:nvSpPr>
              <p:cNvPr id="54" name="椭圆 53"/>
              <p:cNvSpPr/>
              <p:nvPr/>
            </p:nvSpPr>
            <p:spPr>
              <a:xfrm>
                <a:off x="3635896" y="843558"/>
                <a:ext cx="624136" cy="624136"/>
              </a:xfrm>
              <a:prstGeom prst="ellipse">
                <a:avLst/>
              </a:prstGeom>
              <a:solidFill>
                <a:srgbClr val="007E6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b="1">
                  <a:latin typeface="Poppins" panose="02000000000000000000" pitchFamily="2" charset="0"/>
                  <a:ea typeface="思源黑体 CN Regular" panose="020B0500000000000000" pitchFamily="34" charset="-122"/>
                  <a:cs typeface="Poppins" panose="02000000000000000000" pitchFamily="2" charset="0"/>
                </a:endParaRPr>
              </a:p>
            </p:txBody>
          </p:sp>
          <p:sp>
            <p:nvSpPr>
              <p:cNvPr id="55" name="TextBox 19"/>
              <p:cNvSpPr txBox="1">
                <a:spLocks noChangeArrowheads="1"/>
              </p:cNvSpPr>
              <p:nvPr/>
            </p:nvSpPr>
            <p:spPr bwMode="auto">
              <a:xfrm>
                <a:off x="3785122" y="969224"/>
                <a:ext cx="382984" cy="346249"/>
              </a:xfrm>
              <a:prstGeom prst="rect">
                <a:avLst/>
              </a:prstGeom>
              <a:noFill/>
              <a:ln w="9525">
                <a:noFill/>
                <a:miter lim="800000"/>
              </a:ln>
            </p:spPr>
            <p:txBody>
              <a:bodyPr>
                <a:spAutoFit/>
              </a:bodyPr>
              <a:lstStyle/>
              <a:p>
                <a:pPr eaLnBrk="1" hangingPunct="1">
                  <a:buFont typeface="Arial" panose="020B0604020202020204" pitchFamily="34" charset="0"/>
                  <a:buNone/>
                  <a:defRPr/>
                </a:pPr>
                <a:r>
                  <a:rPr lang="en-US" altLang="zh-CN" sz="2400" b="1" dirty="0">
                    <a:solidFill>
                      <a:schemeClr val="bg1"/>
                    </a:solidFill>
                    <a:latin typeface="Poppins" panose="02000000000000000000" pitchFamily="2" charset="0"/>
                    <a:ea typeface="思源黑体 CN Regular" panose="020B0500000000000000" pitchFamily="34" charset="-122"/>
                    <a:cs typeface="Poppins" panose="02000000000000000000" pitchFamily="2" charset="0"/>
                  </a:rPr>
                  <a:t>3</a:t>
                </a:r>
                <a:endParaRPr lang="zh-CN" altLang="en-US" sz="2400" b="1" dirty="0">
                  <a:solidFill>
                    <a:schemeClr val="bg1"/>
                  </a:solidFill>
                  <a:latin typeface="Poppins" panose="02000000000000000000" pitchFamily="2" charset="0"/>
                  <a:ea typeface="思源黑体 CN Regular" panose="020B0500000000000000" pitchFamily="34" charset="-122"/>
                  <a:cs typeface="Poppins" panose="02000000000000000000" pitchFamily="2" charset="0"/>
                </a:endParaRPr>
              </a:p>
            </p:txBody>
          </p:sp>
        </p:grpSp>
      </p:grpSp>
      <p:sp>
        <p:nvSpPr>
          <p:cNvPr id="44" name="任意多边形 43"/>
          <p:cNvSpPr/>
          <p:nvPr/>
        </p:nvSpPr>
        <p:spPr>
          <a:xfrm>
            <a:off x="8909520" y="2849220"/>
            <a:ext cx="3952240" cy="4368800"/>
          </a:xfrm>
          <a:custGeom>
            <a:avLst/>
            <a:gdLst>
              <a:gd name="connsiteX0" fmla="*/ 0 w 2964180"/>
              <a:gd name="connsiteY0" fmla="*/ 3276600 h 3276600"/>
              <a:gd name="connsiteX1" fmla="*/ 533400 w 2964180"/>
              <a:gd name="connsiteY1" fmla="*/ 2583180 h 3276600"/>
              <a:gd name="connsiteX2" fmla="*/ 1943100 w 2964180"/>
              <a:gd name="connsiteY2" fmla="*/ 2148840 h 3276600"/>
              <a:gd name="connsiteX3" fmla="*/ 2346960 w 2964180"/>
              <a:gd name="connsiteY3" fmla="*/ 1043940 h 3276600"/>
              <a:gd name="connsiteX4" fmla="*/ 2278380 w 2964180"/>
              <a:gd name="connsiteY4" fmla="*/ 510540 h 3276600"/>
              <a:gd name="connsiteX5" fmla="*/ 2964180 w 2964180"/>
              <a:gd name="connsiteY5" fmla="*/ 0 h 32766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964180" h="3276600">
                <a:moveTo>
                  <a:pt x="0" y="3276600"/>
                </a:moveTo>
                <a:cubicBezTo>
                  <a:pt x="104775" y="3023870"/>
                  <a:pt x="209550" y="2771140"/>
                  <a:pt x="533400" y="2583180"/>
                </a:cubicBezTo>
                <a:cubicBezTo>
                  <a:pt x="857250" y="2395220"/>
                  <a:pt x="1640840" y="2405380"/>
                  <a:pt x="1943100" y="2148840"/>
                </a:cubicBezTo>
                <a:cubicBezTo>
                  <a:pt x="2245360" y="1892300"/>
                  <a:pt x="2291080" y="1316990"/>
                  <a:pt x="2346960" y="1043940"/>
                </a:cubicBezTo>
                <a:cubicBezTo>
                  <a:pt x="2402840" y="770890"/>
                  <a:pt x="2175510" y="684530"/>
                  <a:pt x="2278380" y="510540"/>
                </a:cubicBezTo>
                <a:cubicBezTo>
                  <a:pt x="2381250" y="336550"/>
                  <a:pt x="2829560" y="90170"/>
                  <a:pt x="2964180" y="0"/>
                </a:cubicBezTo>
              </a:path>
            </a:pathLst>
          </a:custGeom>
          <a:noFill/>
          <a:ln w="28575">
            <a:solidFill>
              <a:srgbClr val="00A27B"/>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sz="2400"/>
          </a:p>
        </p:txBody>
      </p:sp>
      <p:sp>
        <p:nvSpPr>
          <p:cNvPr id="45" name="任意多边形 44"/>
          <p:cNvSpPr/>
          <p:nvPr/>
        </p:nvSpPr>
        <p:spPr>
          <a:xfrm>
            <a:off x="-132080" y="-857280"/>
            <a:ext cx="4866640" cy="3545840"/>
          </a:xfrm>
          <a:custGeom>
            <a:avLst/>
            <a:gdLst>
              <a:gd name="connsiteX0" fmla="*/ 0 w 3649980"/>
              <a:gd name="connsiteY0" fmla="*/ 2659380 h 2659380"/>
              <a:gd name="connsiteX1" fmla="*/ 1074420 w 3649980"/>
              <a:gd name="connsiteY1" fmla="*/ 1905000 h 2659380"/>
              <a:gd name="connsiteX2" fmla="*/ 891540 w 3649980"/>
              <a:gd name="connsiteY2" fmla="*/ 1295400 h 2659380"/>
              <a:gd name="connsiteX3" fmla="*/ 1874520 w 3649980"/>
              <a:gd name="connsiteY3" fmla="*/ 487680 h 2659380"/>
              <a:gd name="connsiteX4" fmla="*/ 3649980 w 3649980"/>
              <a:gd name="connsiteY4" fmla="*/ 0 h 265938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649980" h="2659380">
                <a:moveTo>
                  <a:pt x="0" y="2659380"/>
                </a:moveTo>
                <a:cubicBezTo>
                  <a:pt x="462915" y="2395855"/>
                  <a:pt x="925830" y="2132330"/>
                  <a:pt x="1074420" y="1905000"/>
                </a:cubicBezTo>
                <a:cubicBezTo>
                  <a:pt x="1223010" y="1677670"/>
                  <a:pt x="758190" y="1531620"/>
                  <a:pt x="891540" y="1295400"/>
                </a:cubicBezTo>
                <a:cubicBezTo>
                  <a:pt x="1024890" y="1059180"/>
                  <a:pt x="1414780" y="703580"/>
                  <a:pt x="1874520" y="487680"/>
                </a:cubicBezTo>
                <a:cubicBezTo>
                  <a:pt x="2334260" y="271780"/>
                  <a:pt x="3402330" y="144780"/>
                  <a:pt x="3649980" y="0"/>
                </a:cubicBezTo>
              </a:path>
            </a:pathLst>
          </a:custGeom>
          <a:noFill/>
          <a:ln w="28575">
            <a:solidFill>
              <a:srgbClr val="00A27B"/>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sz="2400"/>
          </a:p>
        </p:txBody>
      </p:sp>
      <p:sp>
        <p:nvSpPr>
          <p:cNvPr id="47" name="任意多边形 46"/>
          <p:cNvSpPr/>
          <p:nvPr/>
        </p:nvSpPr>
        <p:spPr>
          <a:xfrm>
            <a:off x="-1747520" y="5110480"/>
            <a:ext cx="3075093" cy="2851573"/>
          </a:xfrm>
          <a:custGeom>
            <a:avLst/>
            <a:gdLst>
              <a:gd name="connsiteX0" fmla="*/ 1074420 w 2306320"/>
              <a:gd name="connsiteY0" fmla="*/ 114300 h 2138680"/>
              <a:gd name="connsiteX1" fmla="*/ 1844040 w 2306320"/>
              <a:gd name="connsiteY1" fmla="*/ 632460 h 2138680"/>
              <a:gd name="connsiteX2" fmla="*/ 2049780 w 2306320"/>
              <a:gd name="connsiteY2" fmla="*/ 1958340 h 2138680"/>
              <a:gd name="connsiteX3" fmla="*/ 304800 w 2306320"/>
              <a:gd name="connsiteY3" fmla="*/ 1714500 h 2138680"/>
              <a:gd name="connsiteX4" fmla="*/ 220980 w 2306320"/>
              <a:gd name="connsiteY4" fmla="*/ 266700 h 2138680"/>
              <a:gd name="connsiteX5" fmla="*/ 1074420 w 2306320"/>
              <a:gd name="connsiteY5" fmla="*/ 114300 h 213868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306320" h="2138680">
                <a:moveTo>
                  <a:pt x="1074420" y="114300"/>
                </a:moveTo>
                <a:cubicBezTo>
                  <a:pt x="1344930" y="175260"/>
                  <a:pt x="1681480" y="325120"/>
                  <a:pt x="1844040" y="632460"/>
                </a:cubicBezTo>
                <a:cubicBezTo>
                  <a:pt x="2006600" y="939800"/>
                  <a:pt x="2306320" y="1778000"/>
                  <a:pt x="2049780" y="1958340"/>
                </a:cubicBezTo>
                <a:cubicBezTo>
                  <a:pt x="1793240" y="2138680"/>
                  <a:pt x="609600" y="1996440"/>
                  <a:pt x="304800" y="1714500"/>
                </a:cubicBezTo>
                <a:cubicBezTo>
                  <a:pt x="0" y="1432560"/>
                  <a:pt x="90170" y="533400"/>
                  <a:pt x="220980" y="266700"/>
                </a:cubicBezTo>
                <a:cubicBezTo>
                  <a:pt x="351790" y="0"/>
                  <a:pt x="803910" y="53340"/>
                  <a:pt x="1074420" y="114300"/>
                </a:cubicBezTo>
                <a:close/>
              </a:path>
            </a:pathLst>
          </a:custGeom>
          <a:solidFill>
            <a:srgbClr val="007E6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p>
        </p:txBody>
      </p:sp>
      <p:pic>
        <p:nvPicPr>
          <p:cNvPr id="34" name="Picture 2" descr="D:\桌面\新logo.png"/>
          <p:cNvPicPr>
            <a:picLocks noChangeAspect="1" noChangeArrowheads="1"/>
          </p:cNvPicPr>
          <p:nvPr/>
        </p:nvPicPr>
        <p:blipFill>
          <a:blip r:embed="rId3" cstate="print"/>
          <a:srcRect/>
          <a:stretch>
            <a:fillRect/>
          </a:stretch>
        </p:blipFill>
        <p:spPr bwMode="auto">
          <a:xfrm>
            <a:off x="167861" y="145192"/>
            <a:ext cx="1992000" cy="426288"/>
          </a:xfrm>
          <a:prstGeom prst="rect">
            <a:avLst/>
          </a:prstGeom>
          <a:noFill/>
        </p:spPr>
      </p:pic>
      <p:sp>
        <p:nvSpPr>
          <p:cNvPr id="25" name="TextBox 24"/>
          <p:cNvSpPr txBox="1"/>
          <p:nvPr/>
        </p:nvSpPr>
        <p:spPr>
          <a:xfrm>
            <a:off x="8795587" y="6170724"/>
            <a:ext cx="3071284" cy="292100"/>
          </a:xfrm>
          <a:prstGeom prst="rect">
            <a:avLst/>
          </a:prstGeom>
          <a:noFill/>
        </p:spPr>
        <p:txBody>
          <a:bodyPr lIns="121914" tIns="60957" rIns="121914" bIns="60957">
            <a:spAutoFit/>
          </a:bodyPr>
          <a:lstStyle/>
          <a:p>
            <a:pPr algn="r" eaLnBrk="1" hangingPunct="1">
              <a:buFont typeface="Arial" panose="020B0604020202020204" pitchFamily="34" charset="0"/>
              <a:buNone/>
              <a:defRPr/>
            </a:pPr>
            <a:r>
              <a:rPr lang="zh-CN" altLang="en-US" sz="1100" dirty="0">
                <a:solidFill>
                  <a:schemeClr val="bg1"/>
                </a:solidFill>
                <a:latin typeface="Poppins" panose="02000000000000000000" pitchFamily="2" charset="0"/>
                <a:ea typeface="思源黑体 CN Regular" panose="020B0500000000000000" pitchFamily="34" charset="-122"/>
                <a:cs typeface="Poppins" panose="02000000000000000000" pitchFamily="2" charset="0"/>
              </a:rPr>
              <a:t>义翘神州</a:t>
            </a:r>
            <a:endParaRPr lang="en-US" altLang="zh-CN" sz="1100" dirty="0">
              <a:solidFill>
                <a:schemeClr val="bg1"/>
              </a:solidFill>
              <a:latin typeface="Poppins" panose="02000000000000000000" pitchFamily="2" charset="0"/>
              <a:ea typeface="思源黑体 CN Regular" panose="020B0500000000000000" pitchFamily="34" charset="-122"/>
              <a:cs typeface="Poppins" panose="02000000000000000000" pitchFamily="2" charset="0"/>
            </a:endParaRPr>
          </a:p>
        </p:txBody>
      </p:sp>
    </p:spTree>
  </p:cSld>
  <p:clrMapOvr>
    <a:masterClrMapping/>
  </p:clrMapOvr>
  <mc:AlternateContent xmlns:mc="http://schemas.openxmlformats.org/markup-compatibility/2006">
    <mc:Choice xmlns="" xmlns:p14="http://schemas.microsoft.com/office/powerpoint/2010/main" Requires="p14">
      <p:transition spd="slow" p14:dur="2000" advTm="4977"/>
    </mc:Choice>
    <mc:Fallback>
      <p:transition spd="slow" advTm="4977"/>
    </mc:Fallback>
  </mc:AlternateContent>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D:\桌面\新logo-黑.png"/>
          <p:cNvPicPr>
            <a:picLocks noChangeAspect="1" noChangeArrowheads="1"/>
          </p:cNvPicPr>
          <p:nvPr/>
        </p:nvPicPr>
        <p:blipFill>
          <a:blip r:embed="rId2" cstate="print"/>
          <a:stretch>
            <a:fillRect/>
          </a:stretch>
        </p:blipFill>
        <p:spPr bwMode="auto">
          <a:xfrm>
            <a:off x="167862" y="164637"/>
            <a:ext cx="1991701" cy="480000"/>
          </a:xfrm>
          <a:prstGeom prst="rect">
            <a:avLst/>
          </a:prstGeom>
          <a:noFill/>
          <a:ln>
            <a:noFill/>
          </a:ln>
        </p:spPr>
      </p:pic>
      <p:sp>
        <p:nvSpPr>
          <p:cNvPr id="4" name="副标题 2"/>
          <p:cNvSpPr txBox="1"/>
          <p:nvPr/>
        </p:nvSpPr>
        <p:spPr>
          <a:xfrm>
            <a:off x="815414" y="3429000"/>
            <a:ext cx="10561173" cy="1536171"/>
          </a:xfrm>
          <a:prstGeom prst="rect">
            <a:avLst/>
          </a:prstGeom>
        </p:spPr>
        <p:txBody>
          <a:bodyPr>
            <a:normAutofit/>
          </a:bodyPr>
          <a:lstStyle/>
          <a:p>
            <a:pPr algn="ctr">
              <a:lnSpc>
                <a:spcPct val="90000"/>
              </a:lnSpc>
              <a:buFont typeface="Arial" panose="020B0604020202020204" pitchFamily="34" charset="0"/>
              <a:buNone/>
            </a:pPr>
            <a:r>
              <a:rPr lang="zh-CN" altLang="en-US" sz="4400" b="1" dirty="0">
                <a:solidFill>
                  <a:srgbClr val="0C6551"/>
                </a:solidFill>
                <a:latin typeface="思源黑体 CN Medium" panose="020B0600000000000000" pitchFamily="34" charset="-122"/>
                <a:ea typeface="思源黑体 CN Medium" panose="020B0600000000000000" pitchFamily="34" charset="-122"/>
                <a:cs typeface="Poppins" panose="02000000000000000000" pitchFamily="2" charset="0"/>
              </a:rPr>
              <a:t>下一代</a:t>
            </a:r>
            <a:r>
              <a:rPr lang="en-US" altLang="zh-CN" sz="4400" b="1" dirty="0">
                <a:solidFill>
                  <a:srgbClr val="0C6551"/>
                </a:solidFill>
                <a:latin typeface="思源黑体 CN Medium" panose="020B0600000000000000" pitchFamily="34" charset="-122"/>
                <a:ea typeface="思源黑体 CN Medium" panose="020B0600000000000000" pitchFamily="34" charset="-122"/>
                <a:cs typeface="Poppins" panose="02000000000000000000" pitchFamily="2" charset="0"/>
              </a:rPr>
              <a:t>ADC</a:t>
            </a:r>
            <a:r>
              <a:rPr lang="zh-CN" altLang="en-US" sz="4400" b="1" dirty="0">
                <a:solidFill>
                  <a:srgbClr val="0C6551"/>
                </a:solidFill>
                <a:latin typeface="思源黑体 CN Medium" panose="020B0600000000000000" pitchFamily="34" charset="-122"/>
                <a:ea typeface="思源黑体 CN Medium" panose="020B0600000000000000" pitchFamily="34" charset="-122"/>
                <a:cs typeface="Poppins" panose="02000000000000000000" pitchFamily="2" charset="0"/>
              </a:rPr>
              <a:t>开发方向</a:t>
            </a:r>
          </a:p>
        </p:txBody>
      </p:sp>
      <p:sp>
        <p:nvSpPr>
          <p:cNvPr id="5" name="副标题 2"/>
          <p:cNvSpPr txBox="1"/>
          <p:nvPr/>
        </p:nvSpPr>
        <p:spPr>
          <a:xfrm>
            <a:off x="4415814" y="1988840"/>
            <a:ext cx="3360373" cy="2496277"/>
          </a:xfrm>
          <a:prstGeom prst="rect">
            <a:avLst/>
          </a:prstGeom>
        </p:spPr>
        <p:txBody>
          <a:bodyPr>
            <a:noAutofit/>
          </a:bodyPr>
          <a:lstStyle/>
          <a:p>
            <a:pPr algn="ctr">
              <a:lnSpc>
                <a:spcPct val="90000"/>
              </a:lnSpc>
              <a:buFont typeface="Arial" panose="020B0604020202020204" pitchFamily="34" charset="0"/>
              <a:buNone/>
            </a:pPr>
            <a:r>
              <a:rPr lang="en-US" altLang="zh-CN" sz="9600" b="1" dirty="0">
                <a:solidFill>
                  <a:srgbClr val="007E66"/>
                </a:solidFill>
                <a:latin typeface="Poppins" panose="02000000000000000000" pitchFamily="2" charset="0"/>
                <a:ea typeface="思源黑体 CN Regular" panose="020B0500000000000000" pitchFamily="34" charset="-122"/>
                <a:cs typeface="Poppins" panose="02000000000000000000" pitchFamily="2" charset="0"/>
              </a:rPr>
              <a:t>01</a:t>
            </a:r>
          </a:p>
        </p:txBody>
      </p:sp>
      <p:sp>
        <p:nvSpPr>
          <p:cNvPr id="9" name="任意多边形 8"/>
          <p:cNvSpPr/>
          <p:nvPr/>
        </p:nvSpPr>
        <p:spPr>
          <a:xfrm>
            <a:off x="9429773" y="-2476541"/>
            <a:ext cx="4884899" cy="4529829"/>
          </a:xfrm>
          <a:custGeom>
            <a:avLst/>
            <a:gdLst>
              <a:gd name="connsiteX0" fmla="*/ 1074420 w 2306320"/>
              <a:gd name="connsiteY0" fmla="*/ 114300 h 2138680"/>
              <a:gd name="connsiteX1" fmla="*/ 1844040 w 2306320"/>
              <a:gd name="connsiteY1" fmla="*/ 632460 h 2138680"/>
              <a:gd name="connsiteX2" fmla="*/ 2049780 w 2306320"/>
              <a:gd name="connsiteY2" fmla="*/ 1958340 h 2138680"/>
              <a:gd name="connsiteX3" fmla="*/ 304800 w 2306320"/>
              <a:gd name="connsiteY3" fmla="*/ 1714500 h 2138680"/>
              <a:gd name="connsiteX4" fmla="*/ 220980 w 2306320"/>
              <a:gd name="connsiteY4" fmla="*/ 266700 h 2138680"/>
              <a:gd name="connsiteX5" fmla="*/ 1074420 w 2306320"/>
              <a:gd name="connsiteY5" fmla="*/ 114300 h 213868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306320" h="2138680">
                <a:moveTo>
                  <a:pt x="1074420" y="114300"/>
                </a:moveTo>
                <a:cubicBezTo>
                  <a:pt x="1344930" y="175260"/>
                  <a:pt x="1681480" y="325120"/>
                  <a:pt x="1844040" y="632460"/>
                </a:cubicBezTo>
                <a:cubicBezTo>
                  <a:pt x="2006600" y="939800"/>
                  <a:pt x="2306320" y="1778000"/>
                  <a:pt x="2049780" y="1958340"/>
                </a:cubicBezTo>
                <a:cubicBezTo>
                  <a:pt x="1793240" y="2138680"/>
                  <a:pt x="609600" y="1996440"/>
                  <a:pt x="304800" y="1714500"/>
                </a:cubicBezTo>
                <a:cubicBezTo>
                  <a:pt x="0" y="1432560"/>
                  <a:pt x="90170" y="533400"/>
                  <a:pt x="220980" y="266700"/>
                </a:cubicBezTo>
                <a:cubicBezTo>
                  <a:pt x="351790" y="0"/>
                  <a:pt x="803910" y="53340"/>
                  <a:pt x="1074420" y="114300"/>
                </a:cubicBezTo>
                <a:close/>
              </a:path>
            </a:pathLst>
          </a:custGeom>
          <a:solidFill>
            <a:srgbClr val="007E6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p>
        </p:txBody>
      </p:sp>
      <p:sp>
        <p:nvSpPr>
          <p:cNvPr id="13" name="任意多边形 12"/>
          <p:cNvSpPr/>
          <p:nvPr/>
        </p:nvSpPr>
        <p:spPr>
          <a:xfrm>
            <a:off x="-1474893" y="3235960"/>
            <a:ext cx="5161280" cy="5318760"/>
          </a:xfrm>
          <a:custGeom>
            <a:avLst/>
            <a:gdLst>
              <a:gd name="connsiteX0" fmla="*/ 976630 w 3870960"/>
              <a:gd name="connsiteY0" fmla="*/ 72390 h 3989070"/>
              <a:gd name="connsiteX1" fmla="*/ 1845310 w 3870960"/>
              <a:gd name="connsiteY1" fmla="*/ 720090 h 3989070"/>
              <a:gd name="connsiteX2" fmla="*/ 1738630 w 3870960"/>
              <a:gd name="connsiteY2" fmla="*/ 1687830 h 3989070"/>
              <a:gd name="connsiteX3" fmla="*/ 2378710 w 3870960"/>
              <a:gd name="connsiteY3" fmla="*/ 2045970 h 3989070"/>
              <a:gd name="connsiteX4" fmla="*/ 3369310 w 3870960"/>
              <a:gd name="connsiteY4" fmla="*/ 1962150 h 3989070"/>
              <a:gd name="connsiteX5" fmla="*/ 3788410 w 3870960"/>
              <a:gd name="connsiteY5" fmla="*/ 2777490 h 3989070"/>
              <a:gd name="connsiteX6" fmla="*/ 2874010 w 3870960"/>
              <a:gd name="connsiteY6" fmla="*/ 3653790 h 3989070"/>
              <a:gd name="connsiteX7" fmla="*/ 466090 w 3870960"/>
              <a:gd name="connsiteY7" fmla="*/ 3669030 h 3989070"/>
              <a:gd name="connsiteX8" fmla="*/ 77470 w 3870960"/>
              <a:gd name="connsiteY8" fmla="*/ 1733550 h 3989070"/>
              <a:gd name="connsiteX9" fmla="*/ 534670 w 3870960"/>
              <a:gd name="connsiteY9" fmla="*/ 285750 h 3989070"/>
              <a:gd name="connsiteX10" fmla="*/ 976630 w 3870960"/>
              <a:gd name="connsiteY10" fmla="*/ 72390 h 398907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3870960" h="3989070">
                <a:moveTo>
                  <a:pt x="976630" y="72390"/>
                </a:moveTo>
                <a:cubicBezTo>
                  <a:pt x="1195070" y="144780"/>
                  <a:pt x="1718310" y="450850"/>
                  <a:pt x="1845310" y="720090"/>
                </a:cubicBezTo>
                <a:cubicBezTo>
                  <a:pt x="1972310" y="989330"/>
                  <a:pt x="1649730" y="1466850"/>
                  <a:pt x="1738630" y="1687830"/>
                </a:cubicBezTo>
                <a:cubicBezTo>
                  <a:pt x="1827530" y="1908810"/>
                  <a:pt x="2106930" y="2000250"/>
                  <a:pt x="2378710" y="2045970"/>
                </a:cubicBezTo>
                <a:cubicBezTo>
                  <a:pt x="2650490" y="2091690"/>
                  <a:pt x="3134360" y="1840230"/>
                  <a:pt x="3369310" y="1962150"/>
                </a:cubicBezTo>
                <a:cubicBezTo>
                  <a:pt x="3604260" y="2084070"/>
                  <a:pt x="3870960" y="2495550"/>
                  <a:pt x="3788410" y="2777490"/>
                </a:cubicBezTo>
                <a:cubicBezTo>
                  <a:pt x="3705860" y="3059430"/>
                  <a:pt x="3427730" y="3505200"/>
                  <a:pt x="2874010" y="3653790"/>
                </a:cubicBezTo>
                <a:cubicBezTo>
                  <a:pt x="2320290" y="3802380"/>
                  <a:pt x="932180" y="3989070"/>
                  <a:pt x="466090" y="3669030"/>
                </a:cubicBezTo>
                <a:cubicBezTo>
                  <a:pt x="0" y="3348990"/>
                  <a:pt x="66040" y="2297430"/>
                  <a:pt x="77470" y="1733550"/>
                </a:cubicBezTo>
                <a:cubicBezTo>
                  <a:pt x="88900" y="1169670"/>
                  <a:pt x="388620" y="561340"/>
                  <a:pt x="534670" y="285750"/>
                </a:cubicBezTo>
                <a:cubicBezTo>
                  <a:pt x="680720" y="10160"/>
                  <a:pt x="758190" y="0"/>
                  <a:pt x="976630" y="72390"/>
                </a:cubicBezTo>
                <a:close/>
              </a:path>
            </a:pathLst>
          </a:custGeom>
          <a:solidFill>
            <a:srgbClr val="007E6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p>
        </p:txBody>
      </p:sp>
      <p:sp>
        <p:nvSpPr>
          <p:cNvPr id="14" name="任意多边形 13"/>
          <p:cNvSpPr/>
          <p:nvPr/>
        </p:nvSpPr>
        <p:spPr>
          <a:xfrm>
            <a:off x="-152400" y="2773680"/>
            <a:ext cx="4572000" cy="4419600"/>
          </a:xfrm>
          <a:custGeom>
            <a:avLst/>
            <a:gdLst>
              <a:gd name="connsiteX0" fmla="*/ 0 w 3429000"/>
              <a:gd name="connsiteY0" fmla="*/ 0 h 3314700"/>
              <a:gd name="connsiteX1" fmla="*/ 1051560 w 3429000"/>
              <a:gd name="connsiteY1" fmla="*/ 982980 h 3314700"/>
              <a:gd name="connsiteX2" fmla="*/ 1150620 w 3429000"/>
              <a:gd name="connsiteY2" fmla="*/ 2240280 h 3314700"/>
              <a:gd name="connsiteX3" fmla="*/ 1897380 w 3429000"/>
              <a:gd name="connsiteY3" fmla="*/ 2712720 h 3314700"/>
              <a:gd name="connsiteX4" fmla="*/ 3040380 w 3429000"/>
              <a:gd name="connsiteY4" fmla="*/ 2887980 h 3314700"/>
              <a:gd name="connsiteX5" fmla="*/ 3429000 w 3429000"/>
              <a:gd name="connsiteY5" fmla="*/ 3314700 h 33147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3429000" h="3314700">
                <a:moveTo>
                  <a:pt x="0" y="0"/>
                </a:moveTo>
                <a:cubicBezTo>
                  <a:pt x="429895" y="304800"/>
                  <a:pt x="859790" y="609600"/>
                  <a:pt x="1051560" y="982980"/>
                </a:cubicBezTo>
                <a:cubicBezTo>
                  <a:pt x="1243330" y="1356360"/>
                  <a:pt x="1009650" y="1951990"/>
                  <a:pt x="1150620" y="2240280"/>
                </a:cubicBezTo>
                <a:cubicBezTo>
                  <a:pt x="1291590" y="2528570"/>
                  <a:pt x="1582420" y="2604770"/>
                  <a:pt x="1897380" y="2712720"/>
                </a:cubicBezTo>
                <a:cubicBezTo>
                  <a:pt x="2212340" y="2820670"/>
                  <a:pt x="2785110" y="2787650"/>
                  <a:pt x="3040380" y="2887980"/>
                </a:cubicBezTo>
                <a:cubicBezTo>
                  <a:pt x="3295650" y="2988310"/>
                  <a:pt x="3362325" y="3151505"/>
                  <a:pt x="3429000" y="3314700"/>
                </a:cubicBezTo>
              </a:path>
            </a:pathLst>
          </a:custGeom>
          <a:noFill/>
          <a:ln w="28575">
            <a:solidFill>
              <a:srgbClr val="00A27B"/>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sz="2400"/>
          </a:p>
        </p:txBody>
      </p:sp>
      <p:sp>
        <p:nvSpPr>
          <p:cNvPr id="15" name="任意多边形 14"/>
          <p:cNvSpPr/>
          <p:nvPr/>
        </p:nvSpPr>
        <p:spPr>
          <a:xfrm>
            <a:off x="8564880" y="-213360"/>
            <a:ext cx="4214707" cy="2540000"/>
          </a:xfrm>
          <a:custGeom>
            <a:avLst/>
            <a:gdLst>
              <a:gd name="connsiteX0" fmla="*/ 0 w 3161030"/>
              <a:gd name="connsiteY0" fmla="*/ 0 h 1905000"/>
              <a:gd name="connsiteX1" fmla="*/ 876300 w 3161030"/>
              <a:gd name="connsiteY1" fmla="*/ 899160 h 1905000"/>
              <a:gd name="connsiteX2" fmla="*/ 2278380 w 3161030"/>
              <a:gd name="connsiteY2" fmla="*/ 1120140 h 1905000"/>
              <a:gd name="connsiteX3" fmla="*/ 3063240 w 3161030"/>
              <a:gd name="connsiteY3" fmla="*/ 1859280 h 1905000"/>
            </a:gdLst>
            <a:ahLst/>
            <a:cxnLst>
              <a:cxn ang="0">
                <a:pos x="connsiteX0" y="connsiteY0"/>
              </a:cxn>
              <a:cxn ang="0">
                <a:pos x="connsiteX1" y="connsiteY1"/>
              </a:cxn>
              <a:cxn ang="0">
                <a:pos x="connsiteX2" y="connsiteY2"/>
              </a:cxn>
              <a:cxn ang="0">
                <a:pos x="connsiteX3" y="connsiteY3"/>
              </a:cxn>
            </a:cxnLst>
            <a:rect l="l" t="t" r="r" b="b"/>
            <a:pathLst>
              <a:path w="3161030" h="1905000">
                <a:moveTo>
                  <a:pt x="0" y="0"/>
                </a:moveTo>
                <a:cubicBezTo>
                  <a:pt x="248285" y="356235"/>
                  <a:pt x="496570" y="712470"/>
                  <a:pt x="876300" y="899160"/>
                </a:cubicBezTo>
                <a:cubicBezTo>
                  <a:pt x="1256030" y="1085850"/>
                  <a:pt x="1913890" y="960120"/>
                  <a:pt x="2278380" y="1120140"/>
                </a:cubicBezTo>
                <a:cubicBezTo>
                  <a:pt x="2642870" y="1280160"/>
                  <a:pt x="3161030" y="1905000"/>
                  <a:pt x="3063240" y="1859280"/>
                </a:cubicBezTo>
              </a:path>
            </a:pathLst>
          </a:custGeom>
          <a:noFill/>
          <a:ln w="28575">
            <a:solidFill>
              <a:srgbClr val="00A27B"/>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sz="2400"/>
          </a:p>
        </p:txBody>
      </p:sp>
      <p:sp>
        <p:nvSpPr>
          <p:cNvPr id="10" name="TextBox 9"/>
          <p:cNvSpPr txBox="1"/>
          <p:nvPr/>
        </p:nvSpPr>
        <p:spPr>
          <a:xfrm>
            <a:off x="9072034" y="6489701"/>
            <a:ext cx="3071284" cy="292100"/>
          </a:xfrm>
          <a:prstGeom prst="rect">
            <a:avLst/>
          </a:prstGeom>
          <a:noFill/>
        </p:spPr>
        <p:txBody>
          <a:bodyPr lIns="121914" tIns="60957" rIns="121914" bIns="60957">
            <a:spAutoFit/>
          </a:bodyPr>
          <a:lstStyle/>
          <a:p>
            <a:pPr algn="r" eaLnBrk="1" hangingPunct="1">
              <a:buFont typeface="Arial" panose="020B0604020202020204" pitchFamily="34" charset="0"/>
              <a:buNone/>
              <a:defRPr/>
            </a:pPr>
            <a:r>
              <a:rPr lang="zh-CN" altLang="en-US" sz="1100" dirty="0">
                <a:solidFill>
                  <a:schemeClr val="tx1">
                    <a:lumMod val="50000"/>
                    <a:lumOff val="50000"/>
                  </a:schemeClr>
                </a:solidFill>
                <a:latin typeface="Poppins" panose="02000000000000000000" pitchFamily="2" charset="0"/>
                <a:ea typeface="思源黑体 CN Regular" panose="020B0500000000000000" pitchFamily="34" charset="-122"/>
                <a:cs typeface="Poppins" panose="02000000000000000000" pitchFamily="2" charset="0"/>
              </a:rPr>
              <a:t>义翘神州</a:t>
            </a:r>
            <a:endParaRPr lang="en-US" altLang="zh-CN" sz="1100" dirty="0">
              <a:solidFill>
                <a:schemeClr val="tx1">
                  <a:lumMod val="50000"/>
                  <a:lumOff val="50000"/>
                </a:schemeClr>
              </a:solidFill>
              <a:latin typeface="Poppins" panose="02000000000000000000" pitchFamily="2" charset="0"/>
              <a:ea typeface="思源黑体 CN Regular" panose="020B0500000000000000" pitchFamily="34" charset="-122"/>
              <a:cs typeface="Poppins" panose="02000000000000000000" pitchFamily="2" charset="0"/>
            </a:endParaRPr>
          </a:p>
        </p:txBody>
      </p:sp>
    </p:spTree>
  </p:cSld>
  <p:clrMapOvr>
    <a:masterClrMapping/>
  </p:clrMapOvr>
  <mc:AlternateContent xmlns:mc="http://schemas.openxmlformats.org/markup-compatibility/2006">
    <mc:Choice xmlns="" xmlns:p14="http://schemas.microsoft.com/office/powerpoint/2010/main" Requires="p14">
      <p:transition spd="slow" p14:dur="2000" advTm="6256"/>
    </mc:Choice>
    <mc:Fallback>
      <p:transition spd="slow" advTm="6256"/>
    </mc:Fallback>
  </mc:AlternateContent>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图片 3" descr="sasso-et-al-2023-the-evolving-landscape-of-antibody-drug-conjugates-in-depth-analysis-of-recent-research-progress-2"/>
          <p:cNvPicPr>
            <a:picLocks noChangeAspect="1"/>
          </p:cNvPicPr>
          <p:nvPr/>
        </p:nvPicPr>
        <p:blipFill>
          <a:blip r:embed="rId3" cstate="print"/>
          <a:stretch>
            <a:fillRect/>
          </a:stretch>
        </p:blipFill>
        <p:spPr>
          <a:xfrm>
            <a:off x="277495" y="1058545"/>
            <a:ext cx="11787505" cy="5487035"/>
          </a:xfrm>
          <a:prstGeom prst="rect">
            <a:avLst/>
          </a:prstGeom>
        </p:spPr>
      </p:pic>
      <p:sp>
        <p:nvSpPr>
          <p:cNvPr id="18" name="任意多边形 17"/>
          <p:cNvSpPr/>
          <p:nvPr/>
        </p:nvSpPr>
        <p:spPr>
          <a:xfrm>
            <a:off x="0" y="0"/>
            <a:ext cx="5619747" cy="571480"/>
          </a:xfrm>
          <a:custGeom>
            <a:avLst/>
            <a:gdLst>
              <a:gd name="connsiteX0" fmla="*/ 0 w 4214810"/>
              <a:gd name="connsiteY0" fmla="*/ 0 h 428610"/>
              <a:gd name="connsiteX1" fmla="*/ 4214810 w 4214810"/>
              <a:gd name="connsiteY1" fmla="*/ 0 h 428610"/>
              <a:gd name="connsiteX2" fmla="*/ 4214810 w 4214810"/>
              <a:gd name="connsiteY2" fmla="*/ 428610 h 428610"/>
              <a:gd name="connsiteX3" fmla="*/ 0 w 4214810"/>
              <a:gd name="connsiteY3" fmla="*/ 428610 h 428610"/>
              <a:gd name="connsiteX4" fmla="*/ 0 w 4214810"/>
              <a:gd name="connsiteY4" fmla="*/ 0 h 428610"/>
              <a:gd name="connsiteX0-1" fmla="*/ 0 w 4214810"/>
              <a:gd name="connsiteY0-2" fmla="*/ 0 h 428610"/>
              <a:gd name="connsiteX1-3" fmla="*/ 4214810 w 4214810"/>
              <a:gd name="connsiteY1-4" fmla="*/ 0 h 428610"/>
              <a:gd name="connsiteX2-5" fmla="*/ 3759200 w 4214810"/>
              <a:gd name="connsiteY2-6" fmla="*/ 421640 h 428610"/>
              <a:gd name="connsiteX3-7" fmla="*/ 0 w 4214810"/>
              <a:gd name="connsiteY3-8" fmla="*/ 428610 h 428610"/>
              <a:gd name="connsiteX4-9" fmla="*/ 0 w 4214810"/>
              <a:gd name="connsiteY4-10" fmla="*/ 0 h 428610"/>
            </a:gdLst>
            <a:ahLst/>
            <a:cxnLst>
              <a:cxn ang="0">
                <a:pos x="connsiteX0-1" y="connsiteY0-2"/>
              </a:cxn>
              <a:cxn ang="0">
                <a:pos x="connsiteX1-3" y="connsiteY1-4"/>
              </a:cxn>
              <a:cxn ang="0">
                <a:pos x="connsiteX2-5" y="connsiteY2-6"/>
              </a:cxn>
              <a:cxn ang="0">
                <a:pos x="connsiteX3-7" y="connsiteY3-8"/>
              </a:cxn>
              <a:cxn ang="0">
                <a:pos x="connsiteX4-9" y="connsiteY4-10"/>
              </a:cxn>
            </a:cxnLst>
            <a:rect l="l" t="t" r="r" b="b"/>
            <a:pathLst>
              <a:path w="4214810" h="428610">
                <a:moveTo>
                  <a:pt x="0" y="0"/>
                </a:moveTo>
                <a:lnTo>
                  <a:pt x="4214810" y="0"/>
                </a:lnTo>
                <a:lnTo>
                  <a:pt x="3759200" y="421640"/>
                </a:lnTo>
                <a:lnTo>
                  <a:pt x="0" y="428610"/>
                </a:lnTo>
                <a:lnTo>
                  <a:pt x="0" y="0"/>
                </a:lnTo>
                <a:close/>
              </a:path>
            </a:pathLst>
          </a:custGeom>
          <a:solidFill>
            <a:srgbClr val="007E6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latin typeface="Poppins" panose="02000000000000000000" pitchFamily="2" charset="0"/>
              <a:ea typeface="思源黑体 CN Regular" panose="020B0500000000000000" pitchFamily="34" charset="-122"/>
              <a:cs typeface="Poppins" panose="02000000000000000000" pitchFamily="2" charset="0"/>
            </a:endParaRPr>
          </a:p>
        </p:txBody>
      </p:sp>
      <p:pic>
        <p:nvPicPr>
          <p:cNvPr id="21" name="Picture 2" descr="D:\桌面\新logo.png"/>
          <p:cNvPicPr>
            <a:picLocks noChangeAspect="1" noChangeArrowheads="1"/>
          </p:cNvPicPr>
          <p:nvPr/>
        </p:nvPicPr>
        <p:blipFill>
          <a:blip r:embed="rId4" cstate="print"/>
          <a:srcRect/>
          <a:stretch>
            <a:fillRect/>
          </a:stretch>
        </p:blipFill>
        <p:spPr bwMode="auto">
          <a:xfrm>
            <a:off x="167861" y="49941"/>
            <a:ext cx="1992000" cy="426288"/>
          </a:xfrm>
          <a:prstGeom prst="rect">
            <a:avLst/>
          </a:prstGeom>
          <a:noFill/>
        </p:spPr>
      </p:pic>
      <p:cxnSp>
        <p:nvCxnSpPr>
          <p:cNvPr id="34" name="直接连接符 33"/>
          <p:cNvCxnSpPr/>
          <p:nvPr/>
        </p:nvCxnSpPr>
        <p:spPr>
          <a:xfrm rot="5400000" flipH="1" flipV="1">
            <a:off x="5333995" y="285728"/>
            <a:ext cx="285752" cy="285752"/>
          </a:xfrm>
          <a:prstGeom prst="line">
            <a:avLst/>
          </a:prstGeom>
          <a:ln w="19050">
            <a:solidFill>
              <a:schemeClr val="bg1">
                <a:lumMod val="85000"/>
              </a:schemeClr>
            </a:solidFill>
          </a:ln>
        </p:spPr>
        <p:style>
          <a:lnRef idx="1">
            <a:schemeClr val="accent1"/>
          </a:lnRef>
          <a:fillRef idx="0">
            <a:schemeClr val="accent1"/>
          </a:fillRef>
          <a:effectRef idx="0">
            <a:schemeClr val="accent1"/>
          </a:effectRef>
          <a:fontRef idx="minor">
            <a:schemeClr val="tx1"/>
          </a:fontRef>
        </p:style>
      </p:cxnSp>
      <p:cxnSp>
        <p:nvCxnSpPr>
          <p:cNvPr id="36" name="直接连接符 35"/>
          <p:cNvCxnSpPr/>
          <p:nvPr/>
        </p:nvCxnSpPr>
        <p:spPr>
          <a:xfrm>
            <a:off x="5619747" y="285728"/>
            <a:ext cx="6572253" cy="2117"/>
          </a:xfrm>
          <a:prstGeom prst="line">
            <a:avLst/>
          </a:prstGeom>
          <a:ln w="19050">
            <a:solidFill>
              <a:schemeClr val="bg1">
                <a:lumMod val="85000"/>
              </a:schemeClr>
            </a:solidFill>
          </a:ln>
        </p:spPr>
        <p:style>
          <a:lnRef idx="1">
            <a:schemeClr val="accent1"/>
          </a:lnRef>
          <a:fillRef idx="0">
            <a:schemeClr val="accent1"/>
          </a:fillRef>
          <a:effectRef idx="0">
            <a:schemeClr val="accent1"/>
          </a:effectRef>
          <a:fontRef idx="minor">
            <a:schemeClr val="tx1"/>
          </a:fontRef>
        </p:style>
      </p:cxnSp>
      <p:sp>
        <p:nvSpPr>
          <p:cNvPr id="2" name="TextBox 1"/>
          <p:cNvSpPr txBox="1"/>
          <p:nvPr/>
        </p:nvSpPr>
        <p:spPr>
          <a:xfrm>
            <a:off x="4935104" y="727318"/>
            <a:ext cx="2739853" cy="584775"/>
          </a:xfrm>
          <a:prstGeom prst="rect">
            <a:avLst/>
          </a:prstGeom>
          <a:noFill/>
        </p:spPr>
        <p:txBody>
          <a:bodyPr wrap="none" rtlCol="0">
            <a:spAutoFit/>
          </a:bodyPr>
          <a:lstStyle/>
          <a:p>
            <a:pPr algn="ctr"/>
            <a:r>
              <a:rPr lang="en-US" altLang="zh-CN" sz="3200" b="1" dirty="0">
                <a:solidFill>
                  <a:srgbClr val="007E66"/>
                </a:solidFill>
                <a:latin typeface="Poppins" panose="02000000000000000000" pitchFamily="2" charset="0"/>
                <a:ea typeface="思源黑体 CN Regular" panose="020B0500000000000000" pitchFamily="34" charset="-122"/>
                <a:cs typeface="Poppins" panose="02000000000000000000" pitchFamily="2" charset="0"/>
              </a:rPr>
              <a:t>ADC</a:t>
            </a:r>
            <a:r>
              <a:rPr lang="zh-CN" altLang="en-US" sz="3200" b="1" dirty="0">
                <a:solidFill>
                  <a:srgbClr val="007E66"/>
                </a:solidFill>
                <a:latin typeface="Poppins" panose="02000000000000000000" pitchFamily="2" charset="0"/>
                <a:ea typeface="思源黑体 CN Regular" panose="020B0500000000000000" pitchFamily="34" charset="-122"/>
                <a:cs typeface="Poppins" panose="02000000000000000000" pitchFamily="2" charset="0"/>
              </a:rPr>
              <a:t>发展历程</a:t>
            </a:r>
            <a:endParaRPr lang="en-US" altLang="zh-CN" sz="3200" b="1" dirty="0">
              <a:solidFill>
                <a:srgbClr val="007E66"/>
              </a:solidFill>
              <a:latin typeface="Poppins" panose="02000000000000000000" pitchFamily="2" charset="0"/>
              <a:ea typeface="思源黑体 CN Regular" panose="020B0500000000000000" pitchFamily="34" charset="-122"/>
              <a:cs typeface="Poppins" panose="02000000000000000000" pitchFamily="2" charset="0"/>
            </a:endParaRPr>
          </a:p>
        </p:txBody>
      </p:sp>
      <p:sp>
        <p:nvSpPr>
          <p:cNvPr id="12" name="TextBox 11"/>
          <p:cNvSpPr txBox="1"/>
          <p:nvPr/>
        </p:nvSpPr>
        <p:spPr>
          <a:xfrm>
            <a:off x="9072034" y="6489701"/>
            <a:ext cx="3071284" cy="292100"/>
          </a:xfrm>
          <a:prstGeom prst="rect">
            <a:avLst/>
          </a:prstGeom>
          <a:noFill/>
        </p:spPr>
        <p:txBody>
          <a:bodyPr lIns="121914" tIns="60957" rIns="121914" bIns="60957">
            <a:spAutoFit/>
          </a:bodyPr>
          <a:lstStyle/>
          <a:p>
            <a:pPr algn="r" eaLnBrk="1" hangingPunct="1">
              <a:buFont typeface="Arial" panose="020B0604020202020204" pitchFamily="34" charset="0"/>
              <a:buNone/>
              <a:defRPr/>
            </a:pPr>
            <a:r>
              <a:rPr lang="zh-CN" altLang="en-US" sz="1100" dirty="0">
                <a:solidFill>
                  <a:schemeClr val="tx1">
                    <a:lumMod val="50000"/>
                    <a:lumOff val="50000"/>
                  </a:schemeClr>
                </a:solidFill>
                <a:latin typeface="Poppins" panose="02000000000000000000" pitchFamily="2" charset="0"/>
                <a:ea typeface="思源黑体 CN Regular" panose="020B0500000000000000" pitchFamily="34" charset="-122"/>
                <a:cs typeface="Poppins" panose="02000000000000000000" pitchFamily="2" charset="0"/>
              </a:rPr>
              <a:t>义翘神州</a:t>
            </a:r>
            <a:endParaRPr lang="en-US" altLang="zh-CN" sz="1100" dirty="0">
              <a:solidFill>
                <a:schemeClr val="tx1">
                  <a:lumMod val="50000"/>
                  <a:lumOff val="50000"/>
                </a:schemeClr>
              </a:solidFill>
              <a:latin typeface="Poppins" panose="02000000000000000000" pitchFamily="2" charset="0"/>
              <a:ea typeface="思源黑体 CN Regular" panose="020B0500000000000000" pitchFamily="34" charset="-122"/>
              <a:cs typeface="Poppins" panose="02000000000000000000" pitchFamily="2" charset="0"/>
            </a:endParaRPr>
          </a:p>
        </p:txBody>
      </p:sp>
      <p:sp>
        <p:nvSpPr>
          <p:cNvPr id="14" name="TextBox 13"/>
          <p:cNvSpPr txBox="1"/>
          <p:nvPr/>
        </p:nvSpPr>
        <p:spPr>
          <a:xfrm>
            <a:off x="417830" y="1593215"/>
            <a:ext cx="8171180" cy="1476375"/>
          </a:xfrm>
          <a:prstGeom prst="rect">
            <a:avLst/>
          </a:prstGeom>
          <a:noFill/>
        </p:spPr>
        <p:txBody>
          <a:bodyPr wrap="square">
            <a:spAutoFit/>
          </a:bodyPr>
          <a:lstStyle/>
          <a:p>
            <a:pPr marL="285750" indent="-285750">
              <a:buFont typeface="Wingdings" panose="05000000000000000000" pitchFamily="2" charset="2"/>
              <a:buChar char="v"/>
            </a:pPr>
            <a:r>
              <a:rPr lang="en-US" altLang="zh-CN" dirty="0">
                <a:solidFill>
                  <a:schemeClr val="tx1">
                    <a:lumMod val="65000"/>
                    <a:lumOff val="35000"/>
                  </a:schemeClr>
                </a:solidFill>
                <a:latin typeface="Poppins" panose="02000000000000000000" pitchFamily="2" charset="0"/>
                <a:ea typeface="思源黑体 CN Regular" panose="020B0500000000000000" pitchFamily="34" charset="-122"/>
                <a:cs typeface="Poppins" panose="02000000000000000000" pitchFamily="2" charset="0"/>
              </a:rPr>
              <a:t>1906</a:t>
            </a:r>
            <a:r>
              <a:rPr lang="zh-CN" altLang="en-US" dirty="0">
                <a:solidFill>
                  <a:schemeClr val="tx1">
                    <a:lumMod val="65000"/>
                    <a:lumOff val="35000"/>
                  </a:schemeClr>
                </a:solidFill>
                <a:latin typeface="Poppins" panose="02000000000000000000" pitchFamily="2" charset="0"/>
                <a:ea typeface="思源黑体 CN Regular" panose="020B0500000000000000" pitchFamily="34" charset="-122"/>
                <a:cs typeface="Poppins" panose="02000000000000000000" pitchFamily="2" charset="0"/>
              </a:rPr>
              <a:t>年，德国的科学家</a:t>
            </a:r>
            <a:r>
              <a:rPr lang="en-US" dirty="0">
                <a:solidFill>
                  <a:schemeClr val="tx1">
                    <a:lumMod val="65000"/>
                    <a:lumOff val="35000"/>
                  </a:schemeClr>
                </a:solidFill>
                <a:latin typeface="Poppins" panose="02000000000000000000" pitchFamily="2" charset="0"/>
                <a:ea typeface="思源黑体 CN Regular" panose="020B0500000000000000" pitchFamily="34" charset="-122"/>
                <a:cs typeface="Poppins" panose="02000000000000000000" pitchFamily="2" charset="0"/>
              </a:rPr>
              <a:t>Paul Ehrlich</a:t>
            </a:r>
            <a:r>
              <a:rPr lang="zh-CN" altLang="en-US" dirty="0">
                <a:solidFill>
                  <a:schemeClr val="tx1">
                    <a:lumMod val="65000"/>
                    <a:lumOff val="35000"/>
                  </a:schemeClr>
                </a:solidFill>
                <a:latin typeface="Poppins" panose="02000000000000000000" pitchFamily="2" charset="0"/>
                <a:ea typeface="思源黑体 CN Regular" panose="020B0500000000000000" pitchFamily="34" charset="-122"/>
                <a:cs typeface="Poppins" panose="02000000000000000000" pitchFamily="2" charset="0"/>
              </a:rPr>
              <a:t>首次提出了“魔法子弹”的概念</a:t>
            </a:r>
            <a:endParaRPr lang="en-US" altLang="zh-CN" dirty="0">
              <a:solidFill>
                <a:schemeClr val="tx1">
                  <a:lumMod val="65000"/>
                  <a:lumOff val="35000"/>
                </a:schemeClr>
              </a:solidFill>
              <a:latin typeface="Poppins" panose="02000000000000000000" pitchFamily="2" charset="0"/>
              <a:ea typeface="思源黑体 CN Regular" panose="020B0500000000000000" pitchFamily="34" charset="-122"/>
              <a:cs typeface="Poppins" panose="02000000000000000000" pitchFamily="2" charset="0"/>
            </a:endParaRPr>
          </a:p>
          <a:p>
            <a:pPr marL="285750" indent="-285750">
              <a:buFont typeface="Wingdings" panose="05000000000000000000" pitchFamily="2" charset="2"/>
              <a:buChar char="v"/>
            </a:pPr>
            <a:r>
              <a:rPr lang="en-US" altLang="zh-CN" dirty="0">
                <a:solidFill>
                  <a:schemeClr val="tx1">
                    <a:lumMod val="65000"/>
                    <a:lumOff val="35000"/>
                  </a:schemeClr>
                </a:solidFill>
                <a:latin typeface="Poppins" panose="02000000000000000000" pitchFamily="2" charset="0"/>
                <a:ea typeface="思源黑体 CN Regular" panose="020B0500000000000000" pitchFamily="34" charset="-122"/>
                <a:cs typeface="Poppins" panose="02000000000000000000" pitchFamily="2" charset="0"/>
              </a:rPr>
              <a:t>1975</a:t>
            </a:r>
            <a:r>
              <a:rPr lang="zh-CN" altLang="en-US" dirty="0">
                <a:solidFill>
                  <a:schemeClr val="tx1">
                    <a:lumMod val="65000"/>
                    <a:lumOff val="35000"/>
                  </a:schemeClr>
                </a:solidFill>
                <a:latin typeface="Poppins" panose="02000000000000000000" pitchFamily="2" charset="0"/>
                <a:ea typeface="思源黑体 CN Regular" panose="020B0500000000000000" pitchFamily="34" charset="-122"/>
                <a:cs typeface="Poppins" panose="02000000000000000000" pitchFamily="2" charset="0"/>
              </a:rPr>
              <a:t>年，杂交瘤技术的问世</a:t>
            </a:r>
            <a:r>
              <a:rPr lang="en-US" altLang="zh-CN" dirty="0">
                <a:solidFill>
                  <a:schemeClr val="tx1">
                    <a:lumMod val="65000"/>
                    <a:lumOff val="35000"/>
                  </a:schemeClr>
                </a:solidFill>
                <a:latin typeface="Poppins" panose="02000000000000000000" pitchFamily="2" charset="0"/>
                <a:ea typeface="思源黑体 CN Regular" panose="020B0500000000000000" pitchFamily="34" charset="-122"/>
                <a:cs typeface="Poppins" panose="02000000000000000000" pitchFamily="2" charset="0"/>
              </a:rPr>
              <a:t>, </a:t>
            </a:r>
            <a:r>
              <a:rPr lang="zh-CN" altLang="en-US" dirty="0">
                <a:solidFill>
                  <a:schemeClr val="tx1">
                    <a:lumMod val="65000"/>
                    <a:lumOff val="35000"/>
                  </a:schemeClr>
                </a:solidFill>
                <a:latin typeface="Poppins" panose="02000000000000000000" pitchFamily="2" charset="0"/>
                <a:ea typeface="思源黑体 CN Regular" panose="020B0500000000000000" pitchFamily="34" charset="-122"/>
                <a:cs typeface="Poppins" panose="02000000000000000000" pitchFamily="2" charset="0"/>
              </a:rPr>
              <a:t>进一步推动抗体及</a:t>
            </a:r>
            <a:r>
              <a:rPr lang="en-US" altLang="zh-CN" dirty="0">
                <a:solidFill>
                  <a:schemeClr val="tx1">
                    <a:lumMod val="65000"/>
                    <a:lumOff val="35000"/>
                  </a:schemeClr>
                </a:solidFill>
                <a:latin typeface="Poppins" panose="02000000000000000000" pitchFamily="2" charset="0"/>
                <a:ea typeface="思源黑体 CN Regular" panose="020B0500000000000000" pitchFamily="34" charset="-122"/>
                <a:cs typeface="Poppins" panose="02000000000000000000" pitchFamily="2" charset="0"/>
              </a:rPr>
              <a:t>ADC</a:t>
            </a:r>
            <a:r>
              <a:rPr lang="zh-CN" altLang="en-US" dirty="0">
                <a:solidFill>
                  <a:schemeClr val="tx1">
                    <a:lumMod val="65000"/>
                    <a:lumOff val="35000"/>
                  </a:schemeClr>
                </a:solidFill>
                <a:latin typeface="Poppins" panose="02000000000000000000" pitchFamily="2" charset="0"/>
                <a:ea typeface="思源黑体 CN Regular" panose="020B0500000000000000" pitchFamily="34" charset="-122"/>
                <a:cs typeface="Poppins" panose="02000000000000000000" pitchFamily="2" charset="0"/>
              </a:rPr>
              <a:t>的发展</a:t>
            </a:r>
            <a:endParaRPr lang="en-US" altLang="zh-CN" dirty="0">
              <a:solidFill>
                <a:schemeClr val="tx1">
                  <a:lumMod val="65000"/>
                  <a:lumOff val="35000"/>
                </a:schemeClr>
              </a:solidFill>
              <a:latin typeface="Poppins" panose="02000000000000000000" pitchFamily="2" charset="0"/>
              <a:ea typeface="思源黑体 CN Regular" panose="020B0500000000000000" pitchFamily="34" charset="-122"/>
              <a:cs typeface="Poppins" panose="02000000000000000000" pitchFamily="2" charset="0"/>
            </a:endParaRPr>
          </a:p>
          <a:p>
            <a:pPr marL="285750" indent="-285750">
              <a:buFont typeface="Wingdings" panose="05000000000000000000" pitchFamily="2" charset="2"/>
              <a:buChar char="v"/>
            </a:pPr>
            <a:r>
              <a:rPr lang="en-US" dirty="0">
                <a:solidFill>
                  <a:schemeClr val="tx1">
                    <a:lumMod val="65000"/>
                    <a:lumOff val="35000"/>
                  </a:schemeClr>
                </a:solidFill>
                <a:latin typeface="Poppins" panose="02000000000000000000" pitchFamily="2" charset="0"/>
                <a:ea typeface="思源黑体 CN Regular" panose="020B0500000000000000" pitchFamily="34" charset="-122"/>
                <a:cs typeface="Poppins" panose="02000000000000000000" pitchFamily="2" charset="0"/>
              </a:rPr>
              <a:t>2000</a:t>
            </a:r>
            <a:r>
              <a:rPr lang="zh-CN" altLang="en-US" dirty="0">
                <a:solidFill>
                  <a:schemeClr val="tx1">
                    <a:lumMod val="65000"/>
                    <a:lumOff val="35000"/>
                  </a:schemeClr>
                </a:solidFill>
                <a:latin typeface="Poppins" panose="02000000000000000000" pitchFamily="2" charset="0"/>
                <a:ea typeface="思源黑体 CN Regular" panose="020B0500000000000000" pitchFamily="34" charset="-122"/>
                <a:cs typeface="Poppins" panose="02000000000000000000" pitchFamily="2" charset="0"/>
              </a:rPr>
              <a:t>年，第一款</a:t>
            </a:r>
            <a:r>
              <a:rPr lang="en-US" altLang="zh-CN" dirty="0">
                <a:solidFill>
                  <a:schemeClr val="tx1">
                    <a:lumMod val="65000"/>
                    <a:lumOff val="35000"/>
                  </a:schemeClr>
                </a:solidFill>
                <a:latin typeface="Poppins" panose="02000000000000000000" pitchFamily="2" charset="0"/>
                <a:ea typeface="思源黑体 CN Regular" panose="020B0500000000000000" pitchFamily="34" charset="-122"/>
                <a:cs typeface="Poppins" panose="02000000000000000000" pitchFamily="2" charset="0"/>
              </a:rPr>
              <a:t>ADC</a:t>
            </a:r>
            <a:r>
              <a:rPr lang="zh-CN" altLang="en-US" dirty="0">
                <a:solidFill>
                  <a:schemeClr val="tx1">
                    <a:lumMod val="65000"/>
                    <a:lumOff val="35000"/>
                  </a:schemeClr>
                </a:solidFill>
                <a:latin typeface="Poppins" panose="02000000000000000000" pitchFamily="2" charset="0"/>
                <a:ea typeface="思源黑体 CN Regular" panose="020B0500000000000000" pitchFamily="34" charset="-122"/>
                <a:cs typeface="Poppins" panose="02000000000000000000" pitchFamily="2" charset="0"/>
              </a:rPr>
              <a:t>获</a:t>
            </a:r>
            <a:r>
              <a:rPr lang="en-US" altLang="zh-CN" dirty="0">
                <a:solidFill>
                  <a:schemeClr val="tx1">
                    <a:lumMod val="65000"/>
                    <a:lumOff val="35000"/>
                  </a:schemeClr>
                </a:solidFill>
                <a:latin typeface="Poppins" panose="02000000000000000000" pitchFamily="2" charset="0"/>
                <a:ea typeface="思源黑体 CN Regular" panose="020B0500000000000000" pitchFamily="34" charset="-122"/>
                <a:cs typeface="Poppins" panose="02000000000000000000" pitchFamily="2" charset="0"/>
              </a:rPr>
              <a:t>FDA</a:t>
            </a:r>
            <a:r>
              <a:rPr lang="zh-CN" altLang="en-US" dirty="0">
                <a:solidFill>
                  <a:schemeClr val="tx1">
                    <a:lumMod val="65000"/>
                    <a:lumOff val="35000"/>
                  </a:schemeClr>
                </a:solidFill>
                <a:latin typeface="Poppins" panose="02000000000000000000" pitchFamily="2" charset="0"/>
                <a:ea typeface="思源黑体 CN Regular" panose="020B0500000000000000" pitchFamily="34" charset="-122"/>
                <a:cs typeface="Poppins" panose="02000000000000000000" pitchFamily="2" charset="0"/>
              </a:rPr>
              <a:t>批准 （靶向</a:t>
            </a:r>
            <a:r>
              <a:rPr lang="en-US" altLang="zh-CN" dirty="0">
                <a:solidFill>
                  <a:schemeClr val="tx1">
                    <a:lumMod val="65000"/>
                    <a:lumOff val="35000"/>
                  </a:schemeClr>
                </a:solidFill>
                <a:latin typeface="Poppins" panose="02000000000000000000" pitchFamily="2" charset="0"/>
                <a:ea typeface="思源黑体 CN Regular" panose="020B0500000000000000" pitchFamily="34" charset="-122"/>
                <a:cs typeface="Poppins" panose="02000000000000000000" pitchFamily="2" charset="0"/>
              </a:rPr>
              <a:t>CD33</a:t>
            </a:r>
            <a:r>
              <a:rPr lang="zh-CN" altLang="en-US" dirty="0">
                <a:solidFill>
                  <a:schemeClr val="tx1">
                    <a:lumMod val="65000"/>
                    <a:lumOff val="35000"/>
                  </a:schemeClr>
                </a:solidFill>
                <a:latin typeface="Poppins" panose="02000000000000000000" pitchFamily="2" charset="0"/>
                <a:ea typeface="思源黑体 CN Regular" panose="020B0500000000000000" pitchFamily="34" charset="-122"/>
                <a:cs typeface="Poppins" panose="02000000000000000000" pitchFamily="2" charset="0"/>
              </a:rPr>
              <a:t>）</a:t>
            </a:r>
            <a:endParaRPr lang="en-US" altLang="zh-CN" dirty="0">
              <a:solidFill>
                <a:schemeClr val="tx1">
                  <a:lumMod val="65000"/>
                  <a:lumOff val="35000"/>
                </a:schemeClr>
              </a:solidFill>
              <a:latin typeface="Poppins" panose="02000000000000000000" pitchFamily="2" charset="0"/>
              <a:ea typeface="思源黑体 CN Regular" panose="020B0500000000000000" pitchFamily="34" charset="-122"/>
              <a:cs typeface="Poppins" panose="02000000000000000000" pitchFamily="2" charset="0"/>
            </a:endParaRPr>
          </a:p>
          <a:p>
            <a:pPr marL="285750" indent="-285750">
              <a:buFont typeface="Wingdings" panose="05000000000000000000" pitchFamily="2" charset="2"/>
              <a:buChar char="v"/>
            </a:pPr>
            <a:r>
              <a:rPr lang="zh-CN" altLang="en-US" dirty="0">
                <a:solidFill>
                  <a:schemeClr val="tx1">
                    <a:lumMod val="65000"/>
                    <a:lumOff val="35000"/>
                  </a:schemeClr>
                </a:solidFill>
                <a:latin typeface="Poppins" panose="02000000000000000000" pitchFamily="2" charset="0"/>
                <a:ea typeface="思源黑体 CN Regular" panose="020B0500000000000000" pitchFamily="34" charset="-122"/>
                <a:cs typeface="Poppins" panose="02000000000000000000" pitchFamily="2" charset="0"/>
              </a:rPr>
              <a:t>截止</a:t>
            </a:r>
            <a:r>
              <a:rPr lang="en-US" dirty="0">
                <a:solidFill>
                  <a:schemeClr val="tx1">
                    <a:lumMod val="65000"/>
                    <a:lumOff val="35000"/>
                  </a:schemeClr>
                </a:solidFill>
                <a:latin typeface="Poppins" panose="02000000000000000000" pitchFamily="2" charset="0"/>
                <a:ea typeface="思源黑体 CN Regular" panose="020B0500000000000000" pitchFamily="34" charset="-122"/>
                <a:cs typeface="Poppins" panose="02000000000000000000" pitchFamily="2" charset="0"/>
              </a:rPr>
              <a:t>2024</a:t>
            </a:r>
            <a:r>
              <a:rPr lang="zh-CN" altLang="en-US" dirty="0">
                <a:solidFill>
                  <a:schemeClr val="tx1">
                    <a:lumMod val="65000"/>
                    <a:lumOff val="35000"/>
                  </a:schemeClr>
                </a:solidFill>
                <a:latin typeface="Poppins" panose="02000000000000000000" pitchFamily="2" charset="0"/>
                <a:ea typeface="思源黑体 CN Regular" panose="020B0500000000000000" pitchFamily="34" charset="-122"/>
                <a:cs typeface="Poppins" panose="02000000000000000000" pitchFamily="2" charset="0"/>
              </a:rPr>
              <a:t>年，共</a:t>
            </a:r>
            <a:r>
              <a:rPr lang="en-US" altLang="zh-CN" dirty="0">
                <a:solidFill>
                  <a:srgbClr val="FF0000"/>
                </a:solidFill>
                <a:latin typeface="Poppins" panose="02000000000000000000" pitchFamily="2" charset="0"/>
                <a:ea typeface="思源黑体 CN Regular" panose="020B0500000000000000" pitchFamily="34" charset="-122"/>
                <a:cs typeface="Poppins" panose="02000000000000000000" pitchFamily="2" charset="0"/>
              </a:rPr>
              <a:t>15</a:t>
            </a:r>
            <a:r>
              <a:rPr lang="zh-CN" altLang="en-US" dirty="0">
                <a:solidFill>
                  <a:schemeClr val="tx1">
                    <a:lumMod val="65000"/>
                    <a:lumOff val="35000"/>
                  </a:schemeClr>
                </a:solidFill>
                <a:latin typeface="Poppins" panose="02000000000000000000" pitchFamily="2" charset="0"/>
                <a:ea typeface="思源黑体 CN Regular" panose="020B0500000000000000" pitchFamily="34" charset="-122"/>
                <a:cs typeface="Poppins" panose="02000000000000000000" pitchFamily="2" charset="0"/>
              </a:rPr>
              <a:t>款</a:t>
            </a:r>
            <a:r>
              <a:rPr lang="en-US" altLang="zh-CN" dirty="0">
                <a:solidFill>
                  <a:schemeClr val="tx1">
                    <a:lumMod val="65000"/>
                    <a:lumOff val="35000"/>
                  </a:schemeClr>
                </a:solidFill>
                <a:latin typeface="Poppins" panose="02000000000000000000" pitchFamily="2" charset="0"/>
                <a:ea typeface="思源黑体 CN Regular" panose="020B0500000000000000" pitchFamily="34" charset="-122"/>
                <a:cs typeface="Poppins" panose="02000000000000000000" pitchFamily="2" charset="0"/>
              </a:rPr>
              <a:t>ADC</a:t>
            </a:r>
            <a:r>
              <a:rPr lang="zh-CN" altLang="en-US" dirty="0">
                <a:solidFill>
                  <a:schemeClr val="tx1">
                    <a:lumMod val="65000"/>
                    <a:lumOff val="35000"/>
                  </a:schemeClr>
                </a:solidFill>
                <a:latin typeface="Poppins" panose="02000000000000000000" pitchFamily="2" charset="0"/>
                <a:ea typeface="思源黑体 CN Regular" panose="020B0500000000000000" pitchFamily="34" charset="-122"/>
                <a:cs typeface="Poppins" panose="02000000000000000000" pitchFamily="2" charset="0"/>
              </a:rPr>
              <a:t>获批上市</a:t>
            </a:r>
          </a:p>
          <a:p>
            <a:pPr marL="285750" indent="-285750">
              <a:buFont typeface="Wingdings" panose="05000000000000000000" pitchFamily="2" charset="2"/>
              <a:buChar char="v"/>
            </a:pPr>
            <a:endParaRPr lang="en-US" dirty="0">
              <a:solidFill>
                <a:schemeClr val="tx1">
                  <a:lumMod val="65000"/>
                  <a:lumOff val="35000"/>
                </a:schemeClr>
              </a:solidFill>
              <a:latin typeface="Poppins" panose="02000000000000000000" pitchFamily="2" charset="0"/>
              <a:ea typeface="思源黑体 CN Regular" panose="020B0500000000000000" pitchFamily="34" charset="-122"/>
              <a:cs typeface="Poppins" panose="02000000000000000000" pitchFamily="2" charset="0"/>
            </a:endParaRPr>
          </a:p>
        </p:txBody>
      </p:sp>
      <p:sp>
        <p:nvSpPr>
          <p:cNvPr id="16" name="TextBox 15"/>
          <p:cNvSpPr txBox="1"/>
          <p:nvPr/>
        </p:nvSpPr>
        <p:spPr>
          <a:xfrm>
            <a:off x="0" y="6642556"/>
            <a:ext cx="3207488" cy="215444"/>
          </a:xfrm>
          <a:prstGeom prst="rect">
            <a:avLst/>
          </a:prstGeom>
          <a:noFill/>
        </p:spPr>
        <p:txBody>
          <a:bodyPr wrap="square">
            <a:spAutoFit/>
          </a:bodyPr>
          <a:lstStyle/>
          <a:p>
            <a:r>
              <a:rPr lang="en-US" sz="800" i="1" dirty="0">
                <a:latin typeface="Poppins" panose="02000000000000000000" pitchFamily="2" charset="0"/>
                <a:ea typeface="思源黑体 CN Regular" panose="020B0500000000000000" pitchFamily="34" charset="-122"/>
                <a:cs typeface="Poppins" panose="02000000000000000000" pitchFamily="2" charset="0"/>
              </a:rPr>
              <a:t>doi.org/10.1021/acs.bioconjchem.3c00374</a:t>
            </a:r>
          </a:p>
        </p:txBody>
      </p:sp>
    </p:spTree>
  </p:cSld>
  <p:clrMapOvr>
    <a:masterClrMapping/>
  </p:clrMapOvr>
  <mc:AlternateContent xmlns:mc="http://schemas.openxmlformats.org/markup-compatibility/2006">
    <mc:Choice xmlns="" xmlns:p14="http://schemas.microsoft.com/office/powerpoint/2010/main" Requires="p14">
      <p:transition spd="slow" p14:dur="2000" advTm="95925"/>
    </mc:Choice>
    <mc:Fallback>
      <p:transition spd="slow" advTm="95925"/>
    </mc:Fallback>
  </mc:AlternateContent>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 name="任意多边形 17"/>
          <p:cNvSpPr/>
          <p:nvPr/>
        </p:nvSpPr>
        <p:spPr>
          <a:xfrm>
            <a:off x="0" y="0"/>
            <a:ext cx="5619747" cy="571480"/>
          </a:xfrm>
          <a:custGeom>
            <a:avLst/>
            <a:gdLst>
              <a:gd name="connsiteX0" fmla="*/ 0 w 4214810"/>
              <a:gd name="connsiteY0" fmla="*/ 0 h 428610"/>
              <a:gd name="connsiteX1" fmla="*/ 4214810 w 4214810"/>
              <a:gd name="connsiteY1" fmla="*/ 0 h 428610"/>
              <a:gd name="connsiteX2" fmla="*/ 4214810 w 4214810"/>
              <a:gd name="connsiteY2" fmla="*/ 428610 h 428610"/>
              <a:gd name="connsiteX3" fmla="*/ 0 w 4214810"/>
              <a:gd name="connsiteY3" fmla="*/ 428610 h 428610"/>
              <a:gd name="connsiteX4" fmla="*/ 0 w 4214810"/>
              <a:gd name="connsiteY4" fmla="*/ 0 h 428610"/>
              <a:gd name="connsiteX0-1" fmla="*/ 0 w 4214810"/>
              <a:gd name="connsiteY0-2" fmla="*/ 0 h 428610"/>
              <a:gd name="connsiteX1-3" fmla="*/ 4214810 w 4214810"/>
              <a:gd name="connsiteY1-4" fmla="*/ 0 h 428610"/>
              <a:gd name="connsiteX2-5" fmla="*/ 3759200 w 4214810"/>
              <a:gd name="connsiteY2-6" fmla="*/ 421640 h 428610"/>
              <a:gd name="connsiteX3-7" fmla="*/ 0 w 4214810"/>
              <a:gd name="connsiteY3-8" fmla="*/ 428610 h 428610"/>
              <a:gd name="connsiteX4-9" fmla="*/ 0 w 4214810"/>
              <a:gd name="connsiteY4-10" fmla="*/ 0 h 428610"/>
            </a:gdLst>
            <a:ahLst/>
            <a:cxnLst>
              <a:cxn ang="0">
                <a:pos x="connsiteX0-1" y="connsiteY0-2"/>
              </a:cxn>
              <a:cxn ang="0">
                <a:pos x="connsiteX1-3" y="connsiteY1-4"/>
              </a:cxn>
              <a:cxn ang="0">
                <a:pos x="connsiteX2-5" y="connsiteY2-6"/>
              </a:cxn>
              <a:cxn ang="0">
                <a:pos x="connsiteX3-7" y="connsiteY3-8"/>
              </a:cxn>
              <a:cxn ang="0">
                <a:pos x="connsiteX4-9" y="connsiteY4-10"/>
              </a:cxn>
            </a:cxnLst>
            <a:rect l="l" t="t" r="r" b="b"/>
            <a:pathLst>
              <a:path w="4214810" h="428610">
                <a:moveTo>
                  <a:pt x="0" y="0"/>
                </a:moveTo>
                <a:lnTo>
                  <a:pt x="4214810" y="0"/>
                </a:lnTo>
                <a:lnTo>
                  <a:pt x="3759200" y="421640"/>
                </a:lnTo>
                <a:lnTo>
                  <a:pt x="0" y="428610"/>
                </a:lnTo>
                <a:lnTo>
                  <a:pt x="0" y="0"/>
                </a:lnTo>
                <a:close/>
              </a:path>
            </a:pathLst>
          </a:custGeom>
          <a:solidFill>
            <a:srgbClr val="007E6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latin typeface="Poppins" panose="02000000000000000000" pitchFamily="2" charset="0"/>
              <a:ea typeface="思源黑体 CN Regular" panose="020B0500000000000000" pitchFamily="34" charset="-122"/>
              <a:cs typeface="Poppins" panose="02000000000000000000" pitchFamily="2" charset="0"/>
            </a:endParaRPr>
          </a:p>
        </p:txBody>
      </p:sp>
      <p:pic>
        <p:nvPicPr>
          <p:cNvPr id="21" name="Picture 2" descr="D:\桌面\新logo.png"/>
          <p:cNvPicPr>
            <a:picLocks noChangeAspect="1" noChangeArrowheads="1"/>
          </p:cNvPicPr>
          <p:nvPr/>
        </p:nvPicPr>
        <p:blipFill>
          <a:blip r:embed="rId4" cstate="print"/>
          <a:srcRect/>
          <a:stretch>
            <a:fillRect/>
          </a:stretch>
        </p:blipFill>
        <p:spPr bwMode="auto">
          <a:xfrm>
            <a:off x="167861" y="49941"/>
            <a:ext cx="1992000" cy="426288"/>
          </a:xfrm>
          <a:prstGeom prst="rect">
            <a:avLst/>
          </a:prstGeom>
          <a:noFill/>
        </p:spPr>
      </p:pic>
      <p:cxnSp>
        <p:nvCxnSpPr>
          <p:cNvPr id="34" name="直接连接符 33"/>
          <p:cNvCxnSpPr/>
          <p:nvPr/>
        </p:nvCxnSpPr>
        <p:spPr>
          <a:xfrm rot="5400000" flipH="1" flipV="1">
            <a:off x="5333995" y="285728"/>
            <a:ext cx="285752" cy="285752"/>
          </a:xfrm>
          <a:prstGeom prst="line">
            <a:avLst/>
          </a:prstGeom>
          <a:ln w="19050">
            <a:solidFill>
              <a:schemeClr val="bg1">
                <a:lumMod val="85000"/>
              </a:schemeClr>
            </a:solidFill>
          </a:ln>
        </p:spPr>
        <p:style>
          <a:lnRef idx="1">
            <a:schemeClr val="accent1"/>
          </a:lnRef>
          <a:fillRef idx="0">
            <a:schemeClr val="accent1"/>
          </a:fillRef>
          <a:effectRef idx="0">
            <a:schemeClr val="accent1"/>
          </a:effectRef>
          <a:fontRef idx="minor">
            <a:schemeClr val="tx1"/>
          </a:fontRef>
        </p:style>
      </p:cxnSp>
      <p:cxnSp>
        <p:nvCxnSpPr>
          <p:cNvPr id="36" name="直接连接符 35"/>
          <p:cNvCxnSpPr/>
          <p:nvPr/>
        </p:nvCxnSpPr>
        <p:spPr>
          <a:xfrm>
            <a:off x="5619747" y="285728"/>
            <a:ext cx="6572253" cy="2117"/>
          </a:xfrm>
          <a:prstGeom prst="line">
            <a:avLst/>
          </a:prstGeom>
          <a:ln w="19050">
            <a:solidFill>
              <a:schemeClr val="bg1">
                <a:lumMod val="85000"/>
              </a:schemeClr>
            </a:solidFill>
          </a:ln>
        </p:spPr>
        <p:style>
          <a:lnRef idx="1">
            <a:schemeClr val="accent1"/>
          </a:lnRef>
          <a:fillRef idx="0">
            <a:schemeClr val="accent1"/>
          </a:fillRef>
          <a:effectRef idx="0">
            <a:schemeClr val="accent1"/>
          </a:effectRef>
          <a:fontRef idx="minor">
            <a:schemeClr val="tx1"/>
          </a:fontRef>
        </p:style>
      </p:cxnSp>
      <p:sp>
        <p:nvSpPr>
          <p:cNvPr id="2" name="TextBox 1"/>
          <p:cNvSpPr txBox="1"/>
          <p:nvPr/>
        </p:nvSpPr>
        <p:spPr>
          <a:xfrm>
            <a:off x="4935104" y="727318"/>
            <a:ext cx="2739853" cy="584775"/>
          </a:xfrm>
          <a:prstGeom prst="rect">
            <a:avLst/>
          </a:prstGeom>
          <a:noFill/>
        </p:spPr>
        <p:txBody>
          <a:bodyPr wrap="none" rtlCol="0">
            <a:spAutoFit/>
          </a:bodyPr>
          <a:lstStyle/>
          <a:p>
            <a:pPr algn="ctr"/>
            <a:r>
              <a:rPr lang="en-US" altLang="zh-CN" sz="3200" b="1" dirty="0">
                <a:solidFill>
                  <a:srgbClr val="007E66"/>
                </a:solidFill>
                <a:latin typeface="Poppins" panose="02000000000000000000" pitchFamily="2" charset="0"/>
                <a:ea typeface="思源黑体 CN Regular" panose="020B0500000000000000" pitchFamily="34" charset="-122"/>
                <a:cs typeface="Poppins" panose="02000000000000000000" pitchFamily="2" charset="0"/>
              </a:rPr>
              <a:t>ADC</a:t>
            </a:r>
            <a:r>
              <a:rPr lang="zh-CN" altLang="en-US" sz="3200" b="1" dirty="0">
                <a:solidFill>
                  <a:srgbClr val="007E66"/>
                </a:solidFill>
                <a:latin typeface="Poppins" panose="02000000000000000000" pitchFamily="2" charset="0"/>
                <a:ea typeface="思源黑体 CN Regular" panose="020B0500000000000000" pitchFamily="34" charset="-122"/>
                <a:cs typeface="Poppins" panose="02000000000000000000" pitchFamily="2" charset="0"/>
              </a:rPr>
              <a:t>发展历程</a:t>
            </a:r>
            <a:endParaRPr lang="en-US" altLang="zh-CN" sz="3200" b="1" dirty="0">
              <a:solidFill>
                <a:srgbClr val="007E66"/>
              </a:solidFill>
              <a:latin typeface="Poppins" panose="02000000000000000000" pitchFamily="2" charset="0"/>
              <a:ea typeface="思源黑体 CN Regular" panose="020B0500000000000000" pitchFamily="34" charset="-122"/>
              <a:cs typeface="Poppins" panose="02000000000000000000" pitchFamily="2" charset="0"/>
            </a:endParaRPr>
          </a:p>
        </p:txBody>
      </p:sp>
      <p:sp>
        <p:nvSpPr>
          <p:cNvPr id="12" name="TextBox 11"/>
          <p:cNvSpPr txBox="1"/>
          <p:nvPr/>
        </p:nvSpPr>
        <p:spPr>
          <a:xfrm>
            <a:off x="9072034" y="6489701"/>
            <a:ext cx="3071284" cy="292100"/>
          </a:xfrm>
          <a:prstGeom prst="rect">
            <a:avLst/>
          </a:prstGeom>
          <a:noFill/>
        </p:spPr>
        <p:txBody>
          <a:bodyPr lIns="121914" tIns="60957" rIns="121914" bIns="60957">
            <a:spAutoFit/>
          </a:bodyPr>
          <a:lstStyle/>
          <a:p>
            <a:pPr algn="r" eaLnBrk="1" hangingPunct="1">
              <a:buFont typeface="Arial" panose="020B0604020202020204" pitchFamily="34" charset="0"/>
              <a:buNone/>
              <a:defRPr/>
            </a:pPr>
            <a:r>
              <a:rPr lang="zh-CN" altLang="en-US" sz="1100" dirty="0">
                <a:solidFill>
                  <a:schemeClr val="tx1">
                    <a:lumMod val="50000"/>
                    <a:lumOff val="50000"/>
                  </a:schemeClr>
                </a:solidFill>
                <a:latin typeface="Poppins" panose="02000000000000000000" pitchFamily="2" charset="0"/>
                <a:ea typeface="思源黑体 CN Regular" panose="020B0500000000000000" pitchFamily="34" charset="-122"/>
                <a:cs typeface="Poppins" panose="02000000000000000000" pitchFamily="2" charset="0"/>
              </a:rPr>
              <a:t>义翘神州</a:t>
            </a:r>
            <a:endParaRPr lang="en-US" altLang="zh-CN" sz="1100" dirty="0">
              <a:solidFill>
                <a:schemeClr val="tx1">
                  <a:lumMod val="50000"/>
                  <a:lumOff val="50000"/>
                </a:schemeClr>
              </a:solidFill>
              <a:latin typeface="Poppins" panose="02000000000000000000" pitchFamily="2" charset="0"/>
              <a:ea typeface="思源黑体 CN Regular" panose="020B0500000000000000" pitchFamily="34" charset="-122"/>
              <a:cs typeface="Poppins" panose="02000000000000000000" pitchFamily="2" charset="0"/>
            </a:endParaRPr>
          </a:p>
        </p:txBody>
      </p:sp>
      <p:sp>
        <p:nvSpPr>
          <p:cNvPr id="14" name="TextBox 13"/>
          <p:cNvSpPr txBox="1"/>
          <p:nvPr/>
        </p:nvSpPr>
        <p:spPr>
          <a:xfrm>
            <a:off x="167640" y="1200150"/>
            <a:ext cx="8171180" cy="368300"/>
          </a:xfrm>
          <a:prstGeom prst="rect">
            <a:avLst/>
          </a:prstGeom>
          <a:noFill/>
        </p:spPr>
        <p:txBody>
          <a:bodyPr wrap="square">
            <a:spAutoFit/>
          </a:bodyPr>
          <a:lstStyle/>
          <a:p>
            <a:pPr marL="285750" indent="-285750">
              <a:buFont typeface="Wingdings" panose="05000000000000000000" pitchFamily="2" charset="2"/>
              <a:buChar char="v"/>
            </a:pPr>
            <a:r>
              <a:rPr lang="zh-CN" altLang="en-US" dirty="0">
                <a:solidFill>
                  <a:schemeClr val="tx1">
                    <a:lumMod val="65000"/>
                    <a:lumOff val="35000"/>
                  </a:schemeClr>
                </a:solidFill>
                <a:latin typeface="Poppins" panose="02000000000000000000" pitchFamily="2" charset="0"/>
                <a:ea typeface="思源黑体 CN Regular" panose="020B0500000000000000" pitchFamily="34" charset="-122"/>
                <a:cs typeface="Poppins" panose="02000000000000000000" pitchFamily="2" charset="0"/>
              </a:rPr>
              <a:t>截止</a:t>
            </a:r>
            <a:r>
              <a:rPr lang="en-US" dirty="0">
                <a:solidFill>
                  <a:schemeClr val="tx1">
                    <a:lumMod val="65000"/>
                    <a:lumOff val="35000"/>
                  </a:schemeClr>
                </a:solidFill>
                <a:latin typeface="Poppins" panose="02000000000000000000" pitchFamily="2" charset="0"/>
                <a:ea typeface="思源黑体 CN Regular" panose="020B0500000000000000" pitchFamily="34" charset="-122"/>
                <a:cs typeface="Poppins" panose="02000000000000000000" pitchFamily="2" charset="0"/>
              </a:rPr>
              <a:t>2024</a:t>
            </a:r>
            <a:r>
              <a:rPr lang="zh-CN" altLang="en-US" dirty="0">
                <a:solidFill>
                  <a:schemeClr val="tx1">
                    <a:lumMod val="65000"/>
                    <a:lumOff val="35000"/>
                  </a:schemeClr>
                </a:solidFill>
                <a:latin typeface="Poppins" panose="02000000000000000000" pitchFamily="2" charset="0"/>
                <a:ea typeface="思源黑体 CN Regular" panose="020B0500000000000000" pitchFamily="34" charset="-122"/>
                <a:cs typeface="Poppins" panose="02000000000000000000" pitchFamily="2" charset="0"/>
              </a:rPr>
              <a:t>年，共</a:t>
            </a:r>
            <a:r>
              <a:rPr lang="en-US" altLang="zh-CN" dirty="0">
                <a:solidFill>
                  <a:srgbClr val="FF0000"/>
                </a:solidFill>
                <a:latin typeface="Poppins" panose="02000000000000000000" pitchFamily="2" charset="0"/>
                <a:ea typeface="思源黑体 CN Regular" panose="020B0500000000000000" pitchFamily="34" charset="-122"/>
                <a:cs typeface="Poppins" panose="02000000000000000000" pitchFamily="2" charset="0"/>
              </a:rPr>
              <a:t>13</a:t>
            </a:r>
            <a:r>
              <a:rPr lang="zh-CN" altLang="en-US" dirty="0">
                <a:solidFill>
                  <a:schemeClr val="tx1">
                    <a:lumMod val="65000"/>
                    <a:lumOff val="35000"/>
                  </a:schemeClr>
                </a:solidFill>
                <a:latin typeface="Poppins" panose="02000000000000000000" pitchFamily="2" charset="0"/>
                <a:ea typeface="思源黑体 CN Regular" panose="020B0500000000000000" pitchFamily="34" charset="-122"/>
                <a:cs typeface="Poppins" panose="02000000000000000000" pitchFamily="2" charset="0"/>
              </a:rPr>
              <a:t>款</a:t>
            </a:r>
            <a:r>
              <a:rPr lang="en-US" altLang="zh-CN" dirty="0">
                <a:solidFill>
                  <a:schemeClr val="tx1">
                    <a:lumMod val="65000"/>
                    <a:lumOff val="35000"/>
                  </a:schemeClr>
                </a:solidFill>
                <a:latin typeface="Poppins" panose="02000000000000000000" pitchFamily="2" charset="0"/>
                <a:ea typeface="思源黑体 CN Regular" panose="020B0500000000000000" pitchFamily="34" charset="-122"/>
                <a:cs typeface="Poppins" panose="02000000000000000000" pitchFamily="2" charset="0"/>
              </a:rPr>
              <a:t>ADC</a:t>
            </a:r>
            <a:r>
              <a:rPr lang="zh-CN" altLang="en-US" dirty="0">
                <a:solidFill>
                  <a:schemeClr val="tx1">
                    <a:lumMod val="65000"/>
                    <a:lumOff val="35000"/>
                  </a:schemeClr>
                </a:solidFill>
                <a:latin typeface="Poppins" panose="02000000000000000000" pitchFamily="2" charset="0"/>
                <a:ea typeface="思源黑体 CN Regular" panose="020B0500000000000000" pitchFamily="34" charset="-122"/>
                <a:cs typeface="Poppins" panose="02000000000000000000" pitchFamily="2" charset="0"/>
              </a:rPr>
              <a:t>获</a:t>
            </a:r>
            <a:r>
              <a:rPr lang="en-US" altLang="zh-CN" dirty="0">
                <a:solidFill>
                  <a:schemeClr val="tx1">
                    <a:lumMod val="65000"/>
                    <a:lumOff val="35000"/>
                  </a:schemeClr>
                </a:solidFill>
                <a:latin typeface="Poppins" panose="02000000000000000000" pitchFamily="2" charset="0"/>
                <a:ea typeface="思源黑体 CN Regular" panose="020B0500000000000000" pitchFamily="34" charset="-122"/>
                <a:cs typeface="Poppins" panose="02000000000000000000" pitchFamily="2" charset="0"/>
              </a:rPr>
              <a:t>FDA</a:t>
            </a:r>
            <a:r>
              <a:rPr lang="zh-CN" altLang="en-US" dirty="0">
                <a:solidFill>
                  <a:schemeClr val="tx1">
                    <a:lumMod val="65000"/>
                    <a:lumOff val="35000"/>
                  </a:schemeClr>
                </a:solidFill>
                <a:latin typeface="Poppins" panose="02000000000000000000" pitchFamily="2" charset="0"/>
                <a:ea typeface="思源黑体 CN Regular" panose="020B0500000000000000" pitchFamily="34" charset="-122"/>
                <a:cs typeface="Poppins" panose="02000000000000000000" pitchFamily="2" charset="0"/>
              </a:rPr>
              <a:t>批准</a:t>
            </a:r>
            <a:r>
              <a:rPr lang="zh-CN" altLang="en-US" dirty="0">
                <a:solidFill>
                  <a:schemeClr val="tx1">
                    <a:lumMod val="65000"/>
                    <a:lumOff val="35000"/>
                  </a:schemeClr>
                </a:solidFill>
                <a:latin typeface="Poppins" panose="02000000000000000000" pitchFamily="2" charset="0"/>
                <a:ea typeface="思源黑体 CN Regular" panose="020B0500000000000000" pitchFamily="34" charset="-122"/>
                <a:cs typeface="Poppins" panose="02000000000000000000" pitchFamily="2" charset="0"/>
                <a:sym typeface="+mn-ea"/>
              </a:rPr>
              <a:t>（Blenrep已退市）</a:t>
            </a:r>
            <a:endParaRPr lang="en-US" dirty="0">
              <a:solidFill>
                <a:schemeClr val="tx1">
                  <a:lumMod val="65000"/>
                  <a:lumOff val="35000"/>
                </a:schemeClr>
              </a:solidFill>
              <a:latin typeface="Poppins" panose="02000000000000000000" pitchFamily="2" charset="0"/>
              <a:ea typeface="思源黑体 CN Regular" panose="020B0500000000000000" pitchFamily="34" charset="-122"/>
              <a:cs typeface="Poppins" panose="02000000000000000000" pitchFamily="2" charset="0"/>
            </a:endParaRPr>
          </a:p>
        </p:txBody>
      </p:sp>
      <p:sp>
        <p:nvSpPr>
          <p:cNvPr id="11" name="TextBox 10"/>
          <p:cNvSpPr txBox="1"/>
          <p:nvPr/>
        </p:nvSpPr>
        <p:spPr>
          <a:xfrm>
            <a:off x="0" y="6642556"/>
            <a:ext cx="2712603" cy="215444"/>
          </a:xfrm>
          <a:prstGeom prst="rect">
            <a:avLst/>
          </a:prstGeom>
          <a:noFill/>
        </p:spPr>
        <p:txBody>
          <a:bodyPr wrap="square">
            <a:spAutoFit/>
          </a:bodyPr>
          <a:lstStyle/>
          <a:p>
            <a:pPr algn="l"/>
            <a:r>
              <a:rPr lang="en-US" sz="800" i="1" dirty="0">
                <a:latin typeface="Poppins" panose="02000000000000000000" pitchFamily="2" charset="0"/>
                <a:ea typeface="思源黑体 CN Regular" panose="020B0500000000000000" pitchFamily="34" charset="-122"/>
                <a:cs typeface="Poppins" panose="02000000000000000000" pitchFamily="2" charset="0"/>
              </a:rPr>
              <a:t>doi.org/10.1186/s12943-024-01963-7 </a:t>
            </a:r>
          </a:p>
        </p:txBody>
      </p:sp>
      <p:graphicFrame>
        <p:nvGraphicFramePr>
          <p:cNvPr id="3" name="表格 2"/>
          <p:cNvGraphicFramePr/>
          <p:nvPr>
            <p:custDataLst>
              <p:tags r:id="rId1"/>
            </p:custDataLst>
          </p:nvPr>
        </p:nvGraphicFramePr>
        <p:xfrm>
          <a:off x="1061720" y="1639570"/>
          <a:ext cx="10068560" cy="4744720"/>
        </p:xfrm>
        <a:graphic>
          <a:graphicData uri="http://schemas.openxmlformats.org/drawingml/2006/table">
            <a:tbl>
              <a:tblPr firstRow="1" bandRow="1">
                <a:tableStyleId>{5C22544A-7EE6-4342-B048-85BDC9FD1C3A}</a:tableStyleId>
              </a:tblPr>
              <a:tblGrid>
                <a:gridCol w="883920">
                  <a:extLst>
                    <a:ext uri="{9D8B030D-6E8A-4147-A177-3AD203B41FA5}">
                      <a16:colId xmlns="" xmlns:a16="http://schemas.microsoft.com/office/drawing/2014/main" val="20000"/>
                    </a:ext>
                  </a:extLst>
                </a:gridCol>
                <a:gridCol w="548640">
                  <a:extLst>
                    <a:ext uri="{9D8B030D-6E8A-4147-A177-3AD203B41FA5}">
                      <a16:colId xmlns="" xmlns:a16="http://schemas.microsoft.com/office/drawing/2014/main" val="20001"/>
                    </a:ext>
                  </a:extLst>
                </a:gridCol>
                <a:gridCol w="1920240">
                  <a:extLst>
                    <a:ext uri="{9D8B030D-6E8A-4147-A177-3AD203B41FA5}">
                      <a16:colId xmlns="" xmlns:a16="http://schemas.microsoft.com/office/drawing/2014/main" val="20002"/>
                    </a:ext>
                  </a:extLst>
                </a:gridCol>
                <a:gridCol w="650240">
                  <a:extLst>
                    <a:ext uri="{9D8B030D-6E8A-4147-A177-3AD203B41FA5}">
                      <a16:colId xmlns="" xmlns:a16="http://schemas.microsoft.com/office/drawing/2014/main" val="20003"/>
                    </a:ext>
                  </a:extLst>
                </a:gridCol>
                <a:gridCol w="548640">
                  <a:extLst>
                    <a:ext uri="{9D8B030D-6E8A-4147-A177-3AD203B41FA5}">
                      <a16:colId xmlns="" xmlns:a16="http://schemas.microsoft.com/office/drawing/2014/main" val="20004"/>
                    </a:ext>
                  </a:extLst>
                </a:gridCol>
                <a:gridCol w="985520">
                  <a:extLst>
                    <a:ext uri="{9D8B030D-6E8A-4147-A177-3AD203B41FA5}">
                      <a16:colId xmlns="" xmlns:a16="http://schemas.microsoft.com/office/drawing/2014/main" val="20005"/>
                    </a:ext>
                  </a:extLst>
                </a:gridCol>
                <a:gridCol w="863600">
                  <a:extLst>
                    <a:ext uri="{9D8B030D-6E8A-4147-A177-3AD203B41FA5}">
                      <a16:colId xmlns="" xmlns:a16="http://schemas.microsoft.com/office/drawing/2014/main" val="20006"/>
                    </a:ext>
                  </a:extLst>
                </a:gridCol>
                <a:gridCol w="1087120">
                  <a:extLst>
                    <a:ext uri="{9D8B030D-6E8A-4147-A177-3AD203B41FA5}">
                      <a16:colId xmlns="" xmlns:a16="http://schemas.microsoft.com/office/drawing/2014/main" val="20007"/>
                    </a:ext>
                  </a:extLst>
                </a:gridCol>
                <a:gridCol w="711200">
                  <a:extLst>
                    <a:ext uri="{9D8B030D-6E8A-4147-A177-3AD203B41FA5}">
                      <a16:colId xmlns="" xmlns:a16="http://schemas.microsoft.com/office/drawing/2014/main" val="20008"/>
                    </a:ext>
                  </a:extLst>
                </a:gridCol>
                <a:gridCol w="721360">
                  <a:extLst>
                    <a:ext uri="{9D8B030D-6E8A-4147-A177-3AD203B41FA5}">
                      <a16:colId xmlns="" xmlns:a16="http://schemas.microsoft.com/office/drawing/2014/main" val="20009"/>
                    </a:ext>
                  </a:extLst>
                </a:gridCol>
                <a:gridCol w="1148080">
                  <a:extLst>
                    <a:ext uri="{9D8B030D-6E8A-4147-A177-3AD203B41FA5}">
                      <a16:colId xmlns="" xmlns:a16="http://schemas.microsoft.com/office/drawing/2014/main" val="20010"/>
                    </a:ext>
                  </a:extLst>
                </a:gridCol>
              </a:tblGrid>
              <a:tr h="0">
                <a:tc>
                  <a:txBody>
                    <a:bodyPr/>
                    <a:lstStyle/>
                    <a:p>
                      <a:pPr>
                        <a:buNone/>
                      </a:pPr>
                      <a:r>
                        <a:rPr lang="zh-CN" altLang="en-US" sz="800">
                          <a:latin typeface="思源黑体 CN Normal" panose="020B0400000000000000" pitchFamily="34" charset="-122"/>
                          <a:ea typeface="思源黑体 CN Normal" panose="020B0400000000000000" pitchFamily="34" charset="-122"/>
                        </a:rPr>
                        <a:t>公司名称</a:t>
                      </a:r>
                    </a:p>
                  </a:txBody>
                  <a:tcPr/>
                </a:tc>
                <a:tc>
                  <a:txBody>
                    <a:bodyPr/>
                    <a:lstStyle/>
                    <a:p>
                      <a:pPr>
                        <a:buNone/>
                      </a:pPr>
                      <a:r>
                        <a:rPr lang="zh-CN" altLang="en-US" sz="800">
                          <a:latin typeface="思源黑体 CN Normal" panose="020B0400000000000000" pitchFamily="34" charset="-122"/>
                          <a:ea typeface="思源黑体 CN Normal" panose="020B0400000000000000" pitchFamily="34" charset="-122"/>
                        </a:rPr>
                        <a:t>代数</a:t>
                      </a:r>
                    </a:p>
                  </a:txBody>
                  <a:tcPr/>
                </a:tc>
                <a:tc>
                  <a:txBody>
                    <a:bodyPr/>
                    <a:lstStyle/>
                    <a:p>
                      <a:pPr>
                        <a:buNone/>
                      </a:pPr>
                      <a:r>
                        <a:rPr lang="en-US" altLang="zh-CN" sz="800">
                          <a:latin typeface="思源黑体 CN Normal" panose="020B0400000000000000" pitchFamily="34" charset="-122"/>
                          <a:ea typeface="思源黑体 CN Normal" panose="020B0400000000000000" pitchFamily="34" charset="-122"/>
                          <a:cs typeface="思源黑体 CN Normal" panose="020B0400000000000000" pitchFamily="34" charset="-122"/>
                        </a:rPr>
                        <a:t>ADC</a:t>
                      </a:r>
                      <a:r>
                        <a:rPr lang="zh-CN" altLang="en-US" sz="800">
                          <a:latin typeface="思源黑体 CN Normal" panose="020B0400000000000000" pitchFamily="34" charset="-122"/>
                          <a:ea typeface="思源黑体 CN Normal" panose="020B0400000000000000" pitchFamily="34" charset="-122"/>
                          <a:cs typeface="思源黑体 CN Normal" panose="020B0400000000000000" pitchFamily="34" charset="-122"/>
                        </a:rPr>
                        <a:t>药物（商品名）</a:t>
                      </a:r>
                    </a:p>
                  </a:txBody>
                  <a:tcPr/>
                </a:tc>
                <a:tc>
                  <a:txBody>
                    <a:bodyPr/>
                    <a:lstStyle/>
                    <a:p>
                      <a:pPr>
                        <a:buNone/>
                      </a:pPr>
                      <a:r>
                        <a:rPr lang="zh-CN" altLang="en-US" sz="800">
                          <a:latin typeface="思源黑体 CN Normal" panose="020B0400000000000000" pitchFamily="34" charset="-122"/>
                          <a:ea typeface="思源黑体 CN Normal" panose="020B0400000000000000" pitchFamily="34" charset="-122"/>
                        </a:rPr>
                        <a:t>靶点</a:t>
                      </a:r>
                    </a:p>
                  </a:txBody>
                  <a:tcPr/>
                </a:tc>
                <a:tc>
                  <a:txBody>
                    <a:bodyPr/>
                    <a:lstStyle/>
                    <a:p>
                      <a:pPr>
                        <a:buNone/>
                      </a:pPr>
                      <a:r>
                        <a:rPr lang="en-US" altLang="zh-CN" sz="800">
                          <a:latin typeface="思源黑体 CN Normal" panose="020B0400000000000000" pitchFamily="34" charset="-122"/>
                          <a:ea typeface="思源黑体 CN Normal" panose="020B0400000000000000" pitchFamily="34" charset="-122"/>
                          <a:cs typeface="思源黑体 CN Normal" panose="020B0400000000000000" pitchFamily="34" charset="-122"/>
                        </a:rPr>
                        <a:t>Ig</a:t>
                      </a:r>
                      <a:r>
                        <a:rPr lang="zh-CN" altLang="en-US" sz="800">
                          <a:latin typeface="思源黑体 CN Normal" panose="020B0400000000000000" pitchFamily="34" charset="-122"/>
                          <a:ea typeface="思源黑体 CN Normal" panose="020B0400000000000000" pitchFamily="34" charset="-122"/>
                          <a:cs typeface="思源黑体 CN Normal" panose="020B0400000000000000" pitchFamily="34" charset="-122"/>
                        </a:rPr>
                        <a:t>类型</a:t>
                      </a:r>
                    </a:p>
                  </a:txBody>
                  <a:tcPr/>
                </a:tc>
                <a:tc>
                  <a:txBody>
                    <a:bodyPr/>
                    <a:lstStyle/>
                    <a:p>
                      <a:pPr>
                        <a:buNone/>
                      </a:pPr>
                      <a:r>
                        <a:rPr lang="zh-CN" altLang="en-US" sz="800">
                          <a:latin typeface="思源黑体 CN Normal" panose="020B0400000000000000" pitchFamily="34" charset="-122"/>
                          <a:ea typeface="思源黑体 CN Normal" panose="020B0400000000000000" pitchFamily="34" charset="-122"/>
                        </a:rPr>
                        <a:t>抗体</a:t>
                      </a:r>
                    </a:p>
                  </a:txBody>
                  <a:tcPr/>
                </a:tc>
                <a:tc>
                  <a:txBody>
                    <a:bodyPr/>
                    <a:lstStyle/>
                    <a:p>
                      <a:pPr>
                        <a:buNone/>
                      </a:pPr>
                      <a:r>
                        <a:rPr lang="zh-CN" altLang="en-US" sz="800">
                          <a:latin typeface="思源黑体 CN Normal" panose="020B0400000000000000" pitchFamily="34" charset="-122"/>
                          <a:ea typeface="思源黑体 CN Normal" panose="020B0400000000000000" pitchFamily="34" charset="-122"/>
                        </a:rPr>
                        <a:t>连接子</a:t>
                      </a:r>
                    </a:p>
                  </a:txBody>
                  <a:tcPr/>
                </a:tc>
                <a:tc>
                  <a:txBody>
                    <a:bodyPr/>
                    <a:lstStyle/>
                    <a:p>
                      <a:pPr>
                        <a:buNone/>
                      </a:pPr>
                      <a:r>
                        <a:rPr lang="zh-CN" altLang="en-US" sz="800">
                          <a:latin typeface="思源黑体 CN Normal" panose="020B0400000000000000" pitchFamily="34" charset="-122"/>
                          <a:ea typeface="思源黑体 CN Normal" panose="020B0400000000000000" pitchFamily="34" charset="-122"/>
                        </a:rPr>
                        <a:t>有效载荷</a:t>
                      </a:r>
                    </a:p>
                  </a:txBody>
                  <a:tcPr/>
                </a:tc>
                <a:tc>
                  <a:txBody>
                    <a:bodyPr/>
                    <a:lstStyle/>
                    <a:p>
                      <a:pPr>
                        <a:buNone/>
                      </a:pPr>
                      <a:r>
                        <a:rPr lang="zh-CN" altLang="en-US" sz="800">
                          <a:latin typeface="思源黑体 CN Normal" panose="020B0400000000000000" pitchFamily="34" charset="-122"/>
                          <a:ea typeface="思源黑体 CN Normal" panose="020B0400000000000000" pitchFamily="34" charset="-122"/>
                          <a:cs typeface="思源黑体 CN Normal" panose="020B0400000000000000" pitchFamily="34" charset="-122"/>
                        </a:rPr>
                        <a:t>平均</a:t>
                      </a:r>
                      <a:r>
                        <a:rPr lang="en-US" altLang="zh-CN" sz="800">
                          <a:latin typeface="思源黑体 CN Normal" panose="020B0400000000000000" pitchFamily="34" charset="-122"/>
                          <a:ea typeface="思源黑体 CN Normal" panose="020B0400000000000000" pitchFamily="34" charset="-122"/>
                          <a:cs typeface="思源黑体 CN Normal" panose="020B0400000000000000" pitchFamily="34" charset="-122"/>
                        </a:rPr>
                        <a:t>DAR</a:t>
                      </a:r>
                    </a:p>
                  </a:txBody>
                  <a:tcPr/>
                </a:tc>
                <a:tc>
                  <a:txBody>
                    <a:bodyPr/>
                    <a:lstStyle/>
                    <a:p>
                      <a:pPr>
                        <a:buNone/>
                      </a:pPr>
                      <a:r>
                        <a:rPr lang="zh-CN" altLang="en-US" sz="800">
                          <a:latin typeface="思源黑体 CN Normal" panose="020B0400000000000000" pitchFamily="34" charset="-122"/>
                          <a:ea typeface="思源黑体 CN Normal" panose="020B0400000000000000" pitchFamily="34" charset="-122"/>
                        </a:rPr>
                        <a:t>适应症</a:t>
                      </a:r>
                    </a:p>
                  </a:txBody>
                  <a:tcPr/>
                </a:tc>
                <a:tc>
                  <a:txBody>
                    <a:bodyPr/>
                    <a:lstStyle/>
                    <a:p>
                      <a:pPr>
                        <a:buNone/>
                      </a:pPr>
                      <a:r>
                        <a:rPr lang="zh-CN" altLang="en-US" sz="800">
                          <a:latin typeface="思源黑体 CN Normal" panose="020B0400000000000000" pitchFamily="34" charset="-122"/>
                          <a:ea typeface="思源黑体 CN Normal" panose="020B0400000000000000" pitchFamily="34" charset="-122"/>
                        </a:rPr>
                        <a:t>获批日期</a:t>
                      </a:r>
                    </a:p>
                  </a:txBody>
                  <a:tcPr/>
                </a:tc>
                <a:extLst>
                  <a:ext uri="{0D108BD9-81ED-4DB2-BD59-A6C34878D82A}">
                    <a16:rowId xmlns="" xmlns:a16="http://schemas.microsoft.com/office/drawing/2014/main" val="10000"/>
                  </a:ext>
                </a:extLst>
              </a:tr>
              <a:tr h="335280">
                <a:tc>
                  <a:txBody>
                    <a:bodyPr/>
                    <a:lstStyle/>
                    <a:p>
                      <a:pPr>
                        <a:buNone/>
                      </a:pPr>
                      <a:r>
                        <a:rPr lang="zh-CN" altLang="en-US" sz="800">
                          <a:latin typeface="思源黑体 CN Normal" panose="020B0400000000000000" pitchFamily="34" charset="-122"/>
                          <a:ea typeface="思源黑体 CN Normal" panose="020B0400000000000000" pitchFamily="34" charset="-122"/>
                          <a:cs typeface="Poppins" panose="02000000000000000000" pitchFamily="2" charset="0"/>
                        </a:rPr>
                        <a:t>Pfizer</a:t>
                      </a:r>
                    </a:p>
                  </a:txBody>
                  <a:tcPr/>
                </a:tc>
                <a:tc>
                  <a:txBody>
                    <a:bodyPr/>
                    <a:lstStyle/>
                    <a:p>
                      <a:pPr>
                        <a:buNone/>
                      </a:pPr>
                      <a:r>
                        <a:rPr lang="en-US" altLang="zh-CN" sz="800">
                          <a:latin typeface="思源黑体 CN Normal" panose="020B0400000000000000" pitchFamily="34" charset="-122"/>
                          <a:ea typeface="思源黑体 CN Normal" panose="020B0400000000000000" pitchFamily="34" charset="-122"/>
                        </a:rPr>
                        <a:t>First</a:t>
                      </a:r>
                    </a:p>
                  </a:txBody>
                  <a:tcPr/>
                </a:tc>
                <a:tc>
                  <a:txBody>
                    <a:bodyPr/>
                    <a:lstStyle/>
                    <a:p>
                      <a:pPr>
                        <a:buNone/>
                      </a:pPr>
                      <a:r>
                        <a:rPr lang="zh-CN" altLang="en-US" sz="800">
                          <a:latin typeface="思源黑体 CN Normal" panose="020B0400000000000000" pitchFamily="34" charset="-122"/>
                          <a:ea typeface="思源黑体 CN Normal" panose="020B0400000000000000" pitchFamily="34" charset="-122"/>
                          <a:cs typeface="Poppins" panose="02000000000000000000" pitchFamily="2" charset="0"/>
                        </a:rPr>
                        <a:t>Gemtuzumab</a:t>
                      </a:r>
                      <a:r>
                        <a:rPr lang="en-US" altLang="zh-CN" sz="800">
                          <a:latin typeface="思源黑体 CN Normal" panose="020B0400000000000000" pitchFamily="34" charset="-122"/>
                          <a:ea typeface="思源黑体 CN Normal" panose="020B0400000000000000" pitchFamily="34" charset="-122"/>
                          <a:cs typeface="Poppins" panose="02000000000000000000" pitchFamily="2" charset="0"/>
                        </a:rPr>
                        <a:t> </a:t>
                      </a:r>
                      <a:r>
                        <a:rPr lang="zh-CN" altLang="en-US" sz="800">
                          <a:latin typeface="思源黑体 CN Normal" panose="020B0400000000000000" pitchFamily="34" charset="-122"/>
                          <a:ea typeface="思源黑体 CN Normal" panose="020B0400000000000000" pitchFamily="34" charset="-122"/>
                          <a:cs typeface="Poppins" panose="02000000000000000000" pitchFamily="2" charset="0"/>
                        </a:rPr>
                        <a:t>Ozogamicin</a:t>
                      </a:r>
                      <a:r>
                        <a:rPr lang="en-US" altLang="zh-CN" sz="800">
                          <a:latin typeface="思源黑体 CN Normal" panose="020B0400000000000000" pitchFamily="34" charset="-122"/>
                          <a:ea typeface="思源黑体 CN Normal" panose="020B0400000000000000" pitchFamily="34" charset="-122"/>
                          <a:cs typeface="Poppins" panose="02000000000000000000" pitchFamily="2" charset="0"/>
                        </a:rPr>
                        <a:t> </a:t>
                      </a:r>
                      <a:r>
                        <a:rPr lang="zh-CN" altLang="en-US" sz="800">
                          <a:latin typeface="思源黑体 CN Normal" panose="020B0400000000000000" pitchFamily="34" charset="-122"/>
                          <a:ea typeface="思源黑体 CN Normal" panose="020B0400000000000000" pitchFamily="34" charset="-122"/>
                          <a:cs typeface="Poppins" panose="02000000000000000000" pitchFamily="2" charset="0"/>
                        </a:rPr>
                        <a:t>(</a:t>
                      </a:r>
                      <a:r>
                        <a:rPr lang="en-US" altLang="zh-CN" sz="800">
                          <a:latin typeface="思源黑体 CN Normal" panose="020B0400000000000000" pitchFamily="34" charset="-122"/>
                          <a:ea typeface="思源黑体 CN Normal" panose="020B0400000000000000" pitchFamily="34" charset="-122"/>
                          <a:cs typeface="Poppins" panose="02000000000000000000" pitchFamily="2" charset="0"/>
                        </a:rPr>
                        <a:t> </a:t>
                      </a:r>
                      <a:r>
                        <a:rPr lang="zh-CN" altLang="en-US" sz="800">
                          <a:latin typeface="思源黑体 CN Normal" panose="020B0400000000000000" pitchFamily="34" charset="-122"/>
                          <a:ea typeface="思源黑体 CN Normal" panose="020B0400000000000000" pitchFamily="34" charset="-122"/>
                          <a:cs typeface="Poppins" panose="02000000000000000000" pitchFamily="2" charset="0"/>
                        </a:rPr>
                        <a:t>Mylotarg</a:t>
                      </a:r>
                      <a:r>
                        <a:rPr lang="en-US" altLang="zh-CN" sz="800">
                          <a:latin typeface="思源黑体 CN Normal" panose="020B0400000000000000" pitchFamily="34" charset="-122"/>
                          <a:ea typeface="思源黑体 CN Normal" panose="020B0400000000000000" pitchFamily="34" charset="-122"/>
                          <a:cs typeface="Poppins" panose="02000000000000000000" pitchFamily="2" charset="0"/>
                        </a:rPr>
                        <a:t> </a:t>
                      </a:r>
                      <a:r>
                        <a:rPr lang="zh-CN" altLang="en-US" sz="800">
                          <a:latin typeface="思源黑体 CN Normal" panose="020B0400000000000000" pitchFamily="34" charset="-122"/>
                          <a:ea typeface="思源黑体 CN Normal" panose="020B0400000000000000" pitchFamily="34" charset="-122"/>
                          <a:cs typeface="Poppins" panose="02000000000000000000" pitchFamily="2" charset="0"/>
                        </a:rPr>
                        <a:t>)</a:t>
                      </a:r>
                    </a:p>
                  </a:txBody>
                  <a:tcPr/>
                </a:tc>
                <a:tc>
                  <a:txBody>
                    <a:bodyPr/>
                    <a:lstStyle/>
                    <a:p>
                      <a:pPr>
                        <a:buNone/>
                      </a:pPr>
                      <a:r>
                        <a:rPr lang="en-US" altLang="zh-CN" sz="800">
                          <a:latin typeface="思源黑体 CN Normal" panose="020B0400000000000000" pitchFamily="34" charset="-122"/>
                          <a:ea typeface="思源黑体 CN Normal" panose="020B0400000000000000" pitchFamily="34" charset="-122"/>
                          <a:cs typeface="Poppins" panose="02000000000000000000" pitchFamily="2" charset="0"/>
                        </a:rPr>
                        <a:t>CD33</a:t>
                      </a:r>
                    </a:p>
                  </a:txBody>
                  <a:tcPr/>
                </a:tc>
                <a:tc>
                  <a:txBody>
                    <a:bodyPr/>
                    <a:lstStyle/>
                    <a:p>
                      <a:pPr>
                        <a:buNone/>
                      </a:pPr>
                      <a:r>
                        <a:rPr lang="en-US" altLang="zh-CN" sz="800">
                          <a:latin typeface="思源黑体 CN Normal" panose="020B0400000000000000" pitchFamily="34" charset="-122"/>
                          <a:ea typeface="思源黑体 CN Normal" panose="020B0400000000000000" pitchFamily="34" charset="-122"/>
                          <a:cs typeface="Poppins" panose="02000000000000000000" pitchFamily="2" charset="0"/>
                        </a:rPr>
                        <a:t>IgG4k</a:t>
                      </a:r>
                    </a:p>
                  </a:txBody>
                  <a:tcPr/>
                </a:tc>
                <a:tc>
                  <a:txBody>
                    <a:bodyPr/>
                    <a:lstStyle/>
                    <a:p>
                      <a:pPr>
                        <a:buNone/>
                      </a:pPr>
                      <a:r>
                        <a:rPr lang="zh-CN" altLang="en-US" sz="800">
                          <a:latin typeface="思源黑体 CN Normal" panose="020B0400000000000000" pitchFamily="34" charset="-122"/>
                          <a:ea typeface="思源黑体 CN Normal" panose="020B0400000000000000" pitchFamily="34" charset="-122"/>
                          <a:cs typeface="Poppins" panose="02000000000000000000" pitchFamily="2" charset="0"/>
                        </a:rPr>
                        <a:t>Gemtuzumab</a:t>
                      </a:r>
                    </a:p>
                  </a:txBody>
                  <a:tcPr/>
                </a:tc>
                <a:tc>
                  <a:txBody>
                    <a:bodyPr/>
                    <a:lstStyle/>
                    <a:p>
                      <a:pPr>
                        <a:buNone/>
                      </a:pPr>
                      <a:r>
                        <a:rPr lang="zh-CN" altLang="en-US" sz="800">
                          <a:latin typeface="思源黑体 CN Normal" panose="020B0400000000000000" pitchFamily="34" charset="-122"/>
                          <a:ea typeface="思源黑体 CN Normal" panose="020B0400000000000000" pitchFamily="34" charset="-122"/>
                          <a:cs typeface="Poppins" panose="02000000000000000000" pitchFamily="2" charset="0"/>
                        </a:rPr>
                        <a:t>hydrazone</a:t>
                      </a:r>
                    </a:p>
                  </a:txBody>
                  <a:tcPr/>
                </a:tc>
                <a:tc>
                  <a:txBody>
                    <a:bodyPr/>
                    <a:lstStyle/>
                    <a:p>
                      <a:pPr>
                        <a:buNone/>
                      </a:pPr>
                      <a:r>
                        <a:rPr lang="zh-CN" altLang="en-US" sz="800">
                          <a:latin typeface="思源黑体 CN Normal" panose="020B0400000000000000" pitchFamily="34" charset="-122"/>
                          <a:ea typeface="思源黑体 CN Normal" panose="020B0400000000000000" pitchFamily="34" charset="-122"/>
                          <a:cs typeface="Poppins" panose="02000000000000000000" pitchFamily="2" charset="0"/>
                        </a:rPr>
                        <a:t> Calicheamicin</a:t>
                      </a:r>
                    </a:p>
                  </a:txBody>
                  <a:tcPr/>
                </a:tc>
                <a:tc>
                  <a:txBody>
                    <a:bodyPr/>
                    <a:lstStyle/>
                    <a:p>
                      <a:pPr>
                        <a:buNone/>
                      </a:pPr>
                      <a:r>
                        <a:rPr lang="en-US" altLang="zh-CN" sz="800">
                          <a:latin typeface="思源黑体 CN Normal" panose="020B0400000000000000" pitchFamily="34" charset="-122"/>
                          <a:ea typeface="思源黑体 CN Normal" panose="020B0400000000000000" pitchFamily="34" charset="-122"/>
                          <a:cs typeface="Poppins" panose="02000000000000000000" pitchFamily="2" charset="0"/>
                        </a:rPr>
                        <a:t>2-3</a:t>
                      </a:r>
                    </a:p>
                  </a:txBody>
                  <a:tcPr/>
                </a:tc>
                <a:tc>
                  <a:txBody>
                    <a:bodyPr/>
                    <a:lstStyle/>
                    <a:p>
                      <a:pPr>
                        <a:buNone/>
                      </a:pPr>
                      <a:r>
                        <a:rPr lang="zh-CN" altLang="en-US" sz="800">
                          <a:latin typeface="思源黑体 CN Normal" panose="020B0400000000000000" pitchFamily="34" charset="-122"/>
                          <a:ea typeface="思源黑体 CN Normal" panose="020B0400000000000000" pitchFamily="34" charset="-122"/>
                          <a:cs typeface="Poppins" panose="02000000000000000000" pitchFamily="2" charset="0"/>
                        </a:rPr>
                        <a:t> AML</a:t>
                      </a:r>
                    </a:p>
                  </a:txBody>
                  <a:tcPr/>
                </a:tc>
                <a:tc>
                  <a:txBody>
                    <a:bodyPr/>
                    <a:lstStyle/>
                    <a:p>
                      <a:pPr>
                        <a:buNone/>
                      </a:pPr>
                      <a:r>
                        <a:rPr lang="zh-CN" altLang="en-US" sz="800">
                          <a:latin typeface="思源黑体 CN Normal" panose="020B0400000000000000" pitchFamily="34" charset="-122"/>
                          <a:ea typeface="思源黑体 CN Normal" panose="020B0400000000000000" pitchFamily="34" charset="-122"/>
                          <a:cs typeface="Poppins" panose="02000000000000000000" pitchFamily="2" charset="0"/>
                        </a:rPr>
                        <a:t>May 17,</a:t>
                      </a:r>
                      <a:r>
                        <a:rPr lang="en-US" altLang="zh-CN" sz="800">
                          <a:latin typeface="思源黑体 CN Normal" panose="020B0400000000000000" pitchFamily="34" charset="-122"/>
                          <a:ea typeface="思源黑体 CN Normal" panose="020B0400000000000000" pitchFamily="34" charset="-122"/>
                          <a:cs typeface="Poppins" panose="02000000000000000000" pitchFamily="2" charset="0"/>
                        </a:rPr>
                        <a:t> </a:t>
                      </a:r>
                      <a:r>
                        <a:rPr lang="zh-CN" altLang="en-US" sz="800">
                          <a:latin typeface="思源黑体 CN Normal" panose="020B0400000000000000" pitchFamily="34" charset="-122"/>
                          <a:ea typeface="思源黑体 CN Normal" panose="020B0400000000000000" pitchFamily="34" charset="-122"/>
                          <a:cs typeface="Poppins" panose="02000000000000000000" pitchFamily="2" charset="0"/>
                        </a:rPr>
                        <a:t>2000</a:t>
                      </a:r>
                    </a:p>
                    <a:p>
                      <a:pPr>
                        <a:buNone/>
                      </a:pPr>
                      <a:r>
                        <a:rPr lang="zh-CN" altLang="en-US" sz="800">
                          <a:latin typeface="思源黑体 CN Normal" panose="020B0400000000000000" pitchFamily="34" charset="-122"/>
                          <a:ea typeface="思源黑体 CN Normal" panose="020B0400000000000000" pitchFamily="34" charset="-122"/>
                          <a:cs typeface="Poppins" panose="02000000000000000000" pitchFamily="2" charset="0"/>
                        </a:rPr>
                        <a:t>Sep 1,</a:t>
                      </a:r>
                      <a:r>
                        <a:rPr lang="en-US" altLang="zh-CN" sz="800">
                          <a:latin typeface="思源黑体 CN Normal" panose="020B0400000000000000" pitchFamily="34" charset="-122"/>
                          <a:ea typeface="思源黑体 CN Normal" panose="020B0400000000000000" pitchFamily="34" charset="-122"/>
                          <a:cs typeface="Poppins" panose="02000000000000000000" pitchFamily="2" charset="0"/>
                        </a:rPr>
                        <a:t> </a:t>
                      </a:r>
                      <a:r>
                        <a:rPr lang="zh-CN" altLang="en-US" sz="800">
                          <a:latin typeface="思源黑体 CN Normal" panose="020B0400000000000000" pitchFamily="34" charset="-122"/>
                          <a:ea typeface="思源黑体 CN Normal" panose="020B0400000000000000" pitchFamily="34" charset="-122"/>
                          <a:cs typeface="Poppins" panose="02000000000000000000" pitchFamily="2" charset="0"/>
                        </a:rPr>
                        <a:t>2017</a:t>
                      </a:r>
                    </a:p>
                  </a:txBody>
                  <a:tcPr/>
                </a:tc>
                <a:extLst>
                  <a:ext uri="{0D108BD9-81ED-4DB2-BD59-A6C34878D82A}">
                    <a16:rowId xmlns="" xmlns:a16="http://schemas.microsoft.com/office/drawing/2014/main" val="10001"/>
                  </a:ext>
                </a:extLst>
              </a:tr>
              <a:tr h="289560">
                <a:tc>
                  <a:txBody>
                    <a:bodyPr/>
                    <a:lstStyle/>
                    <a:p>
                      <a:pPr>
                        <a:buNone/>
                      </a:pPr>
                      <a:r>
                        <a:rPr lang="zh-CN" altLang="en-US" sz="800">
                          <a:latin typeface="思源黑体 CN Normal" panose="020B0400000000000000" pitchFamily="34" charset="-122"/>
                          <a:ea typeface="思源黑体 CN Normal" panose="020B0400000000000000" pitchFamily="34" charset="-122"/>
                          <a:cs typeface="Poppins" panose="02000000000000000000" pitchFamily="2" charset="0"/>
                        </a:rPr>
                        <a:t>Seagen, </a:t>
                      </a:r>
                    </a:p>
                    <a:p>
                      <a:pPr>
                        <a:buNone/>
                      </a:pPr>
                      <a:r>
                        <a:rPr lang="zh-CN" altLang="en-US" sz="800">
                          <a:latin typeface="思源黑体 CN Normal" panose="020B0400000000000000" pitchFamily="34" charset="-122"/>
                          <a:ea typeface="思源黑体 CN Normal" panose="020B0400000000000000" pitchFamily="34" charset="-122"/>
                          <a:cs typeface="Poppins" panose="02000000000000000000" pitchFamily="2" charset="0"/>
                        </a:rPr>
                        <a:t>Takeda</a:t>
                      </a:r>
                    </a:p>
                  </a:txBody>
                  <a:tcPr/>
                </a:tc>
                <a:tc>
                  <a:txBody>
                    <a:bodyPr/>
                    <a:lstStyle/>
                    <a:p>
                      <a:pPr>
                        <a:buNone/>
                      </a:pPr>
                      <a:r>
                        <a:rPr lang="en-US" altLang="zh-CN" sz="800">
                          <a:latin typeface="思源黑体 CN Normal" panose="020B0400000000000000" pitchFamily="34" charset="-122"/>
                          <a:ea typeface="思源黑体 CN Normal" panose="020B0400000000000000" pitchFamily="34" charset="-122"/>
                          <a:cs typeface="Poppins" panose="02000000000000000000" pitchFamily="2" charset="0"/>
                        </a:rPr>
                        <a:t>Second</a:t>
                      </a:r>
                    </a:p>
                  </a:txBody>
                  <a:tcPr/>
                </a:tc>
                <a:tc>
                  <a:txBody>
                    <a:bodyPr/>
                    <a:lstStyle/>
                    <a:p>
                      <a:pPr>
                        <a:buNone/>
                      </a:pPr>
                      <a:r>
                        <a:rPr lang="zh-CN" altLang="en-US" sz="800">
                          <a:latin typeface="思源黑体 CN Normal" panose="020B0400000000000000" pitchFamily="34" charset="-122"/>
                          <a:ea typeface="思源黑体 CN Normal" panose="020B0400000000000000" pitchFamily="34" charset="-122"/>
                          <a:cs typeface="Poppins" panose="02000000000000000000" pitchFamily="2" charset="0"/>
                        </a:rPr>
                        <a:t>Brentuximab Vedotin </a:t>
                      </a:r>
                    </a:p>
                    <a:p>
                      <a:pPr>
                        <a:buNone/>
                      </a:pPr>
                      <a:r>
                        <a:rPr lang="zh-CN" altLang="en-US" sz="800">
                          <a:latin typeface="思源黑体 CN Normal" panose="020B0400000000000000" pitchFamily="34" charset="-122"/>
                          <a:ea typeface="思源黑体 CN Normal" panose="020B0400000000000000" pitchFamily="34" charset="-122"/>
                          <a:cs typeface="Poppins" panose="02000000000000000000" pitchFamily="2" charset="0"/>
                        </a:rPr>
                        <a:t>(Adcetris)</a:t>
                      </a:r>
                    </a:p>
                  </a:txBody>
                  <a:tcPr/>
                </a:tc>
                <a:tc>
                  <a:txBody>
                    <a:bodyPr/>
                    <a:lstStyle/>
                    <a:p>
                      <a:pPr>
                        <a:buNone/>
                      </a:pPr>
                      <a:r>
                        <a:rPr lang="en-US" altLang="zh-CN" sz="800">
                          <a:latin typeface="思源黑体 CN Normal" panose="020B0400000000000000" pitchFamily="34" charset="-122"/>
                          <a:ea typeface="思源黑体 CN Normal" panose="020B0400000000000000" pitchFamily="34" charset="-122"/>
                          <a:cs typeface="Poppins" panose="02000000000000000000" pitchFamily="2" charset="0"/>
                        </a:rPr>
                        <a:t>CD30</a:t>
                      </a:r>
                    </a:p>
                  </a:txBody>
                  <a:tcPr/>
                </a:tc>
                <a:tc>
                  <a:txBody>
                    <a:bodyPr/>
                    <a:lstStyle/>
                    <a:p>
                      <a:pPr>
                        <a:buNone/>
                      </a:pPr>
                      <a:r>
                        <a:rPr lang="en-US" altLang="zh-CN" sz="800">
                          <a:latin typeface="思源黑体 CN Normal" panose="020B0400000000000000" pitchFamily="34" charset="-122"/>
                          <a:ea typeface="思源黑体 CN Normal" panose="020B0400000000000000" pitchFamily="34" charset="-122"/>
                          <a:cs typeface="Poppins" panose="02000000000000000000" pitchFamily="2" charset="0"/>
                          <a:sym typeface="+mn-ea"/>
                        </a:rPr>
                        <a:t>IgG1k</a:t>
                      </a:r>
                    </a:p>
                  </a:txBody>
                  <a:tcPr/>
                </a:tc>
                <a:tc>
                  <a:txBody>
                    <a:bodyPr/>
                    <a:lstStyle/>
                    <a:p>
                      <a:pPr>
                        <a:buNone/>
                      </a:pPr>
                      <a:r>
                        <a:rPr lang="zh-CN" altLang="en-US" sz="800">
                          <a:latin typeface="思源黑体 CN Normal" panose="020B0400000000000000" pitchFamily="34" charset="-122"/>
                          <a:ea typeface="思源黑体 CN Normal" panose="020B0400000000000000" pitchFamily="34" charset="-122"/>
                          <a:cs typeface="Poppins" panose="02000000000000000000" pitchFamily="2" charset="0"/>
                        </a:rPr>
                        <a:t>Brentuximab</a:t>
                      </a:r>
                    </a:p>
                  </a:txBody>
                  <a:tcPr/>
                </a:tc>
                <a:tc>
                  <a:txBody>
                    <a:bodyPr/>
                    <a:lstStyle/>
                    <a:p>
                      <a:pPr>
                        <a:buNone/>
                      </a:pPr>
                      <a:r>
                        <a:rPr lang="zh-CN" altLang="en-US" sz="800">
                          <a:latin typeface="思源黑体 CN Normal" panose="020B0400000000000000" pitchFamily="34" charset="-122"/>
                          <a:ea typeface="思源黑体 CN Normal" panose="020B0400000000000000" pitchFamily="34" charset="-122"/>
                          <a:cs typeface="Poppins" panose="02000000000000000000" pitchFamily="2" charset="0"/>
                        </a:rPr>
                        <a:t>mc-VC-RABC</a:t>
                      </a:r>
                    </a:p>
                  </a:txBody>
                  <a:tcPr/>
                </a:tc>
                <a:tc>
                  <a:txBody>
                    <a:bodyPr/>
                    <a:lstStyle/>
                    <a:p>
                      <a:pPr>
                        <a:buNone/>
                      </a:pPr>
                      <a:r>
                        <a:rPr lang="zh-CN" altLang="en-US" sz="800">
                          <a:latin typeface="思源黑体 CN Normal" panose="020B0400000000000000" pitchFamily="34" charset="-122"/>
                          <a:ea typeface="思源黑体 CN Normal" panose="020B0400000000000000" pitchFamily="34" charset="-122"/>
                          <a:cs typeface="Poppins" panose="02000000000000000000" pitchFamily="2" charset="0"/>
                        </a:rPr>
                        <a:t>MMAE</a:t>
                      </a:r>
                    </a:p>
                  </a:txBody>
                  <a:tcPr/>
                </a:tc>
                <a:tc>
                  <a:txBody>
                    <a:bodyPr/>
                    <a:lstStyle/>
                    <a:p>
                      <a:pPr>
                        <a:buNone/>
                      </a:pPr>
                      <a:r>
                        <a:rPr lang="en-US" altLang="zh-CN" sz="800">
                          <a:latin typeface="思源黑体 CN Normal" panose="020B0400000000000000" pitchFamily="34" charset="-122"/>
                          <a:ea typeface="思源黑体 CN Normal" panose="020B0400000000000000" pitchFamily="34" charset="-122"/>
                          <a:cs typeface="Poppins" panose="02000000000000000000" pitchFamily="2" charset="0"/>
                        </a:rPr>
                        <a:t>4</a:t>
                      </a:r>
                    </a:p>
                  </a:txBody>
                  <a:tcPr/>
                </a:tc>
                <a:tc>
                  <a:txBody>
                    <a:bodyPr/>
                    <a:lstStyle/>
                    <a:p>
                      <a:pPr>
                        <a:buNone/>
                      </a:pPr>
                      <a:r>
                        <a:rPr lang="zh-CN" altLang="en-US" sz="800">
                          <a:latin typeface="思源黑体 CN Normal" panose="020B0400000000000000" pitchFamily="34" charset="-122"/>
                          <a:ea typeface="思源黑体 CN Normal" panose="020B0400000000000000" pitchFamily="34" charset="-122"/>
                          <a:cs typeface="Poppins" panose="02000000000000000000" pitchFamily="2" charset="0"/>
                        </a:rPr>
                        <a:t>HL, </a:t>
                      </a:r>
                      <a:r>
                        <a:rPr lang="en-US" altLang="zh-CN" sz="800">
                          <a:latin typeface="思源黑体 CN Normal" panose="020B0400000000000000" pitchFamily="34" charset="-122"/>
                          <a:ea typeface="思源黑体 CN Normal" panose="020B0400000000000000" pitchFamily="34" charset="-122"/>
                          <a:cs typeface="Poppins" panose="02000000000000000000" pitchFamily="2" charset="0"/>
                        </a:rPr>
                        <a:t> </a:t>
                      </a:r>
                      <a:r>
                        <a:rPr lang="zh-CN" altLang="en-US" sz="800">
                          <a:latin typeface="思源黑体 CN Normal" panose="020B0400000000000000" pitchFamily="34" charset="-122"/>
                          <a:ea typeface="思源黑体 CN Normal" panose="020B0400000000000000" pitchFamily="34" charset="-122"/>
                          <a:cs typeface="Poppins" panose="02000000000000000000" pitchFamily="2" charset="0"/>
                        </a:rPr>
                        <a:t>ALCL</a:t>
                      </a:r>
                    </a:p>
                  </a:txBody>
                  <a:tcPr/>
                </a:tc>
                <a:tc>
                  <a:txBody>
                    <a:bodyPr/>
                    <a:lstStyle/>
                    <a:p>
                      <a:pPr>
                        <a:buNone/>
                      </a:pPr>
                      <a:r>
                        <a:rPr lang="zh-CN" altLang="en-US" sz="800">
                          <a:latin typeface="思源黑体 CN Normal" panose="020B0400000000000000" pitchFamily="34" charset="-122"/>
                          <a:ea typeface="思源黑体 CN Normal" panose="020B0400000000000000" pitchFamily="34" charset="-122"/>
                          <a:cs typeface="Poppins" panose="02000000000000000000" pitchFamily="2" charset="0"/>
                        </a:rPr>
                        <a:t>Aug 19,</a:t>
                      </a:r>
                      <a:r>
                        <a:rPr lang="en-US" altLang="zh-CN" sz="800">
                          <a:latin typeface="思源黑体 CN Normal" panose="020B0400000000000000" pitchFamily="34" charset="-122"/>
                          <a:ea typeface="思源黑体 CN Normal" panose="020B0400000000000000" pitchFamily="34" charset="-122"/>
                          <a:cs typeface="Poppins" panose="02000000000000000000" pitchFamily="2" charset="0"/>
                        </a:rPr>
                        <a:t> </a:t>
                      </a:r>
                      <a:r>
                        <a:rPr lang="zh-CN" altLang="en-US" sz="800">
                          <a:latin typeface="思源黑体 CN Normal" panose="020B0400000000000000" pitchFamily="34" charset="-122"/>
                          <a:ea typeface="思源黑体 CN Normal" panose="020B0400000000000000" pitchFamily="34" charset="-122"/>
                          <a:cs typeface="Poppins" panose="02000000000000000000" pitchFamily="2" charset="0"/>
                        </a:rPr>
                        <a:t>2011</a:t>
                      </a:r>
                    </a:p>
                  </a:txBody>
                  <a:tcPr/>
                </a:tc>
                <a:extLst>
                  <a:ext uri="{0D108BD9-81ED-4DB2-BD59-A6C34878D82A}">
                    <a16:rowId xmlns="" xmlns:a16="http://schemas.microsoft.com/office/drawing/2014/main" val="10002"/>
                  </a:ext>
                </a:extLst>
              </a:tr>
              <a:tr h="299720">
                <a:tc>
                  <a:txBody>
                    <a:bodyPr/>
                    <a:lstStyle/>
                    <a:p>
                      <a:pPr>
                        <a:buNone/>
                      </a:pPr>
                      <a:r>
                        <a:rPr lang="zh-CN" altLang="en-US" sz="800">
                          <a:latin typeface="思源黑体 CN Normal" panose="020B0400000000000000" pitchFamily="34" charset="-122"/>
                          <a:ea typeface="思源黑体 CN Normal" panose="020B0400000000000000" pitchFamily="34" charset="-122"/>
                          <a:cs typeface="Poppins" panose="02000000000000000000" pitchFamily="2" charset="0"/>
                        </a:rPr>
                        <a:t>Genentech</a:t>
                      </a:r>
                    </a:p>
                  </a:txBody>
                  <a:tcPr/>
                </a:tc>
                <a:tc>
                  <a:txBody>
                    <a:bodyPr/>
                    <a:lstStyle/>
                    <a:p>
                      <a:pPr>
                        <a:buNone/>
                      </a:pPr>
                      <a:r>
                        <a:rPr lang="en-US" altLang="zh-CN" sz="800">
                          <a:latin typeface="思源黑体 CN Normal" panose="020B0400000000000000" pitchFamily="34" charset="-122"/>
                          <a:ea typeface="思源黑体 CN Normal" panose="020B0400000000000000" pitchFamily="34" charset="-122"/>
                          <a:cs typeface="Poppins" panose="02000000000000000000" pitchFamily="2" charset="0"/>
                          <a:sym typeface="+mn-ea"/>
                        </a:rPr>
                        <a:t>Second</a:t>
                      </a:r>
                    </a:p>
                  </a:txBody>
                  <a:tcPr/>
                </a:tc>
                <a:tc>
                  <a:txBody>
                    <a:bodyPr/>
                    <a:lstStyle/>
                    <a:p>
                      <a:pPr>
                        <a:buNone/>
                      </a:pPr>
                      <a:r>
                        <a:rPr lang="zh-CN" altLang="en-US" sz="800">
                          <a:latin typeface="思源黑体 CN Normal" panose="020B0400000000000000" pitchFamily="34" charset="-122"/>
                          <a:ea typeface="思源黑体 CN Normal" panose="020B0400000000000000" pitchFamily="34" charset="-122"/>
                          <a:cs typeface="Poppins" panose="02000000000000000000" pitchFamily="2" charset="0"/>
                        </a:rPr>
                        <a:t>Trastuzumab Emtansine </a:t>
                      </a:r>
                    </a:p>
                    <a:p>
                      <a:pPr>
                        <a:buNone/>
                      </a:pPr>
                      <a:r>
                        <a:rPr lang="zh-CN" altLang="en-US" sz="800">
                          <a:latin typeface="思源黑体 CN Normal" panose="020B0400000000000000" pitchFamily="34" charset="-122"/>
                          <a:ea typeface="思源黑体 CN Normal" panose="020B0400000000000000" pitchFamily="34" charset="-122"/>
                          <a:cs typeface="Poppins" panose="02000000000000000000" pitchFamily="2" charset="0"/>
                        </a:rPr>
                        <a:t>(Kadcyla)</a:t>
                      </a:r>
                    </a:p>
                  </a:txBody>
                  <a:tcPr/>
                </a:tc>
                <a:tc>
                  <a:txBody>
                    <a:bodyPr/>
                    <a:lstStyle/>
                    <a:p>
                      <a:pPr>
                        <a:buNone/>
                      </a:pPr>
                      <a:r>
                        <a:rPr lang="zh-CN" altLang="en-US" sz="800">
                          <a:latin typeface="思源黑体 CN Normal" panose="020B0400000000000000" pitchFamily="34" charset="-122"/>
                          <a:ea typeface="思源黑体 CN Normal" panose="020B0400000000000000" pitchFamily="34" charset="-122"/>
                          <a:cs typeface="Poppins" panose="02000000000000000000" pitchFamily="2" charset="0"/>
                        </a:rPr>
                        <a:t>HER2</a:t>
                      </a:r>
                    </a:p>
                  </a:txBody>
                  <a:tcPr/>
                </a:tc>
                <a:tc>
                  <a:txBody>
                    <a:bodyPr/>
                    <a:lstStyle/>
                    <a:p>
                      <a:pPr>
                        <a:buNone/>
                      </a:pPr>
                      <a:r>
                        <a:rPr lang="en-US" altLang="zh-CN" sz="800">
                          <a:latin typeface="思源黑体 CN Normal" panose="020B0400000000000000" pitchFamily="34" charset="-122"/>
                          <a:ea typeface="思源黑体 CN Normal" panose="020B0400000000000000" pitchFamily="34" charset="-122"/>
                          <a:cs typeface="Poppins" panose="02000000000000000000" pitchFamily="2" charset="0"/>
                          <a:sym typeface="+mn-ea"/>
                        </a:rPr>
                        <a:t>IgG1k</a:t>
                      </a:r>
                    </a:p>
                  </a:txBody>
                  <a:tcPr/>
                </a:tc>
                <a:tc>
                  <a:txBody>
                    <a:bodyPr/>
                    <a:lstStyle/>
                    <a:p>
                      <a:pPr>
                        <a:buNone/>
                      </a:pPr>
                      <a:r>
                        <a:rPr lang="zh-CN" altLang="en-US" sz="800">
                          <a:latin typeface="思源黑体 CN Normal" panose="020B0400000000000000" pitchFamily="34" charset="-122"/>
                          <a:ea typeface="思源黑体 CN Normal" panose="020B0400000000000000" pitchFamily="34" charset="-122"/>
                          <a:cs typeface="Poppins" panose="02000000000000000000" pitchFamily="2" charset="0"/>
                        </a:rPr>
                        <a:t>Trastuzumab</a:t>
                      </a:r>
                    </a:p>
                  </a:txBody>
                  <a:tcPr/>
                </a:tc>
                <a:tc>
                  <a:txBody>
                    <a:bodyPr/>
                    <a:lstStyle/>
                    <a:p>
                      <a:pPr>
                        <a:buNone/>
                      </a:pPr>
                      <a:r>
                        <a:rPr lang="zh-CN" altLang="en-US" sz="800">
                          <a:latin typeface="思源黑体 CN Normal" panose="020B0400000000000000" pitchFamily="34" charset="-122"/>
                          <a:ea typeface="思源黑体 CN Normal" panose="020B0400000000000000" pitchFamily="34" charset="-122"/>
                          <a:cs typeface="Poppins" panose="02000000000000000000" pitchFamily="2" charset="0"/>
                        </a:rPr>
                        <a:t>SMCC</a:t>
                      </a:r>
                    </a:p>
                  </a:txBody>
                  <a:tcPr/>
                </a:tc>
                <a:tc>
                  <a:txBody>
                    <a:bodyPr/>
                    <a:lstStyle/>
                    <a:p>
                      <a:pPr>
                        <a:buNone/>
                      </a:pPr>
                      <a:r>
                        <a:rPr lang="zh-CN" altLang="en-US" sz="800">
                          <a:latin typeface="思源黑体 CN Normal" panose="020B0400000000000000" pitchFamily="34" charset="-122"/>
                          <a:ea typeface="思源黑体 CN Normal" panose="020B0400000000000000" pitchFamily="34" charset="-122"/>
                          <a:cs typeface="Poppins" panose="02000000000000000000" pitchFamily="2" charset="0"/>
                        </a:rPr>
                        <a:t>DM1</a:t>
                      </a:r>
                    </a:p>
                  </a:txBody>
                  <a:tcPr/>
                </a:tc>
                <a:tc>
                  <a:txBody>
                    <a:bodyPr/>
                    <a:lstStyle/>
                    <a:p>
                      <a:pPr>
                        <a:buNone/>
                      </a:pPr>
                      <a:r>
                        <a:rPr lang="en-US" altLang="zh-CN" sz="800">
                          <a:latin typeface="思源黑体 CN Normal" panose="020B0400000000000000" pitchFamily="34" charset="-122"/>
                          <a:ea typeface="思源黑体 CN Normal" panose="020B0400000000000000" pitchFamily="34" charset="-122"/>
                          <a:cs typeface="Poppins" panose="02000000000000000000" pitchFamily="2" charset="0"/>
                        </a:rPr>
                        <a:t>3.5</a:t>
                      </a:r>
                    </a:p>
                  </a:txBody>
                  <a:tcPr/>
                </a:tc>
                <a:tc>
                  <a:txBody>
                    <a:bodyPr/>
                    <a:lstStyle/>
                    <a:p>
                      <a:pPr>
                        <a:buNone/>
                      </a:pPr>
                      <a:r>
                        <a:rPr lang="zh-CN" altLang="en-US" sz="800">
                          <a:latin typeface="思源黑体 CN Normal" panose="020B0400000000000000" pitchFamily="34" charset="-122"/>
                          <a:ea typeface="思源黑体 CN Normal" panose="020B0400000000000000" pitchFamily="34" charset="-122"/>
                          <a:cs typeface="Poppins" panose="02000000000000000000" pitchFamily="2" charset="0"/>
                        </a:rPr>
                        <a:t>Breast cancer</a:t>
                      </a:r>
                    </a:p>
                  </a:txBody>
                  <a:tcPr/>
                </a:tc>
                <a:tc>
                  <a:txBody>
                    <a:bodyPr/>
                    <a:lstStyle/>
                    <a:p>
                      <a:pPr>
                        <a:buNone/>
                      </a:pPr>
                      <a:r>
                        <a:rPr lang="zh-CN" altLang="en-US" sz="800">
                          <a:latin typeface="思源黑体 CN Normal" panose="020B0400000000000000" pitchFamily="34" charset="-122"/>
                          <a:ea typeface="思源黑体 CN Normal" panose="020B0400000000000000" pitchFamily="34" charset="-122"/>
                          <a:cs typeface="Poppins" panose="02000000000000000000" pitchFamily="2" charset="0"/>
                        </a:rPr>
                        <a:t>Feb 22,</a:t>
                      </a:r>
                      <a:r>
                        <a:rPr lang="en-US" altLang="zh-CN" sz="800">
                          <a:latin typeface="思源黑体 CN Normal" panose="020B0400000000000000" pitchFamily="34" charset="-122"/>
                          <a:ea typeface="思源黑体 CN Normal" panose="020B0400000000000000" pitchFamily="34" charset="-122"/>
                          <a:cs typeface="Poppins" panose="02000000000000000000" pitchFamily="2" charset="0"/>
                        </a:rPr>
                        <a:t> </a:t>
                      </a:r>
                      <a:r>
                        <a:rPr lang="zh-CN" altLang="en-US" sz="800">
                          <a:latin typeface="思源黑体 CN Normal" panose="020B0400000000000000" pitchFamily="34" charset="-122"/>
                          <a:ea typeface="思源黑体 CN Normal" panose="020B0400000000000000" pitchFamily="34" charset="-122"/>
                          <a:cs typeface="Poppins" panose="02000000000000000000" pitchFamily="2" charset="0"/>
                        </a:rPr>
                        <a:t>2013</a:t>
                      </a:r>
                    </a:p>
                  </a:txBody>
                  <a:tcPr/>
                </a:tc>
                <a:extLst>
                  <a:ext uri="{0D108BD9-81ED-4DB2-BD59-A6C34878D82A}">
                    <a16:rowId xmlns="" xmlns:a16="http://schemas.microsoft.com/office/drawing/2014/main" val="10003"/>
                  </a:ext>
                </a:extLst>
              </a:tr>
              <a:tr h="299720">
                <a:tc>
                  <a:txBody>
                    <a:bodyPr/>
                    <a:lstStyle/>
                    <a:p>
                      <a:pPr>
                        <a:buNone/>
                      </a:pPr>
                      <a:r>
                        <a:rPr lang="zh-CN" altLang="en-US" sz="800">
                          <a:latin typeface="思源黑体 CN Normal" panose="020B0400000000000000" pitchFamily="34" charset="-122"/>
                          <a:ea typeface="思源黑体 CN Normal" panose="020B0400000000000000" pitchFamily="34" charset="-122"/>
                          <a:cs typeface="Poppins" panose="02000000000000000000" pitchFamily="2" charset="0"/>
                          <a:sym typeface="+mn-ea"/>
                        </a:rPr>
                        <a:t>Pfizer</a:t>
                      </a:r>
                    </a:p>
                  </a:txBody>
                  <a:tcPr/>
                </a:tc>
                <a:tc>
                  <a:txBody>
                    <a:bodyPr/>
                    <a:lstStyle/>
                    <a:p>
                      <a:pPr>
                        <a:buNone/>
                      </a:pPr>
                      <a:r>
                        <a:rPr lang="en-US" altLang="zh-CN" sz="800">
                          <a:latin typeface="思源黑体 CN Normal" panose="020B0400000000000000" pitchFamily="34" charset="-122"/>
                          <a:ea typeface="思源黑体 CN Normal" panose="020B0400000000000000" pitchFamily="34" charset="-122"/>
                          <a:cs typeface="Poppins" panose="02000000000000000000" pitchFamily="2" charset="0"/>
                          <a:sym typeface="+mn-ea"/>
                        </a:rPr>
                        <a:t>Second</a:t>
                      </a:r>
                    </a:p>
                  </a:txBody>
                  <a:tcPr/>
                </a:tc>
                <a:tc>
                  <a:txBody>
                    <a:bodyPr/>
                    <a:lstStyle/>
                    <a:p>
                      <a:pPr>
                        <a:buNone/>
                      </a:pPr>
                      <a:r>
                        <a:rPr lang="zh-CN" altLang="en-US" sz="800">
                          <a:latin typeface="思源黑体 CN Normal" panose="020B0400000000000000" pitchFamily="34" charset="-122"/>
                          <a:ea typeface="思源黑体 CN Normal" panose="020B0400000000000000" pitchFamily="34" charset="-122"/>
                          <a:cs typeface="Poppins" panose="02000000000000000000" pitchFamily="2" charset="0"/>
                        </a:rPr>
                        <a:t>Inotuzumab Ozogamicin </a:t>
                      </a:r>
                    </a:p>
                    <a:p>
                      <a:pPr>
                        <a:buNone/>
                      </a:pPr>
                      <a:r>
                        <a:rPr lang="zh-CN" altLang="en-US" sz="800">
                          <a:latin typeface="思源黑体 CN Normal" panose="020B0400000000000000" pitchFamily="34" charset="-122"/>
                          <a:ea typeface="思源黑体 CN Normal" panose="020B0400000000000000" pitchFamily="34" charset="-122"/>
                          <a:cs typeface="Poppins" panose="02000000000000000000" pitchFamily="2" charset="0"/>
                        </a:rPr>
                        <a:t>(Besponsa)</a:t>
                      </a:r>
                    </a:p>
                  </a:txBody>
                  <a:tcPr/>
                </a:tc>
                <a:tc>
                  <a:txBody>
                    <a:bodyPr/>
                    <a:lstStyle/>
                    <a:p>
                      <a:pPr>
                        <a:buNone/>
                      </a:pPr>
                      <a:r>
                        <a:rPr lang="zh-CN" altLang="en-US" sz="800">
                          <a:latin typeface="思源黑体 CN Normal" panose="020B0400000000000000" pitchFamily="34" charset="-122"/>
                          <a:ea typeface="思源黑体 CN Normal" panose="020B0400000000000000" pitchFamily="34" charset="-122"/>
                          <a:cs typeface="Poppins" panose="02000000000000000000" pitchFamily="2" charset="0"/>
                        </a:rPr>
                        <a:t>CD22</a:t>
                      </a:r>
                    </a:p>
                  </a:txBody>
                  <a:tcPr/>
                </a:tc>
                <a:tc>
                  <a:txBody>
                    <a:bodyPr/>
                    <a:lstStyle/>
                    <a:p>
                      <a:pPr>
                        <a:buNone/>
                      </a:pPr>
                      <a:r>
                        <a:rPr lang="en-US" altLang="zh-CN" sz="800">
                          <a:latin typeface="思源黑体 CN Normal" panose="020B0400000000000000" pitchFamily="34" charset="-122"/>
                          <a:ea typeface="思源黑体 CN Normal" panose="020B0400000000000000" pitchFamily="34" charset="-122"/>
                          <a:cs typeface="Poppins" panose="02000000000000000000" pitchFamily="2" charset="0"/>
                          <a:sym typeface="+mn-ea"/>
                        </a:rPr>
                        <a:t>IgG4k</a:t>
                      </a:r>
                    </a:p>
                  </a:txBody>
                  <a:tcPr/>
                </a:tc>
                <a:tc>
                  <a:txBody>
                    <a:bodyPr/>
                    <a:lstStyle/>
                    <a:p>
                      <a:pPr>
                        <a:buNone/>
                      </a:pPr>
                      <a:r>
                        <a:rPr lang="zh-CN" altLang="en-US" sz="800">
                          <a:latin typeface="思源黑体 CN Normal" panose="020B0400000000000000" pitchFamily="34" charset="-122"/>
                          <a:ea typeface="思源黑体 CN Normal" panose="020B0400000000000000" pitchFamily="34" charset="-122"/>
                          <a:cs typeface="Poppins" panose="02000000000000000000" pitchFamily="2" charset="0"/>
                        </a:rPr>
                        <a:t>Inotuzumab</a:t>
                      </a:r>
                    </a:p>
                  </a:txBody>
                  <a:tcPr/>
                </a:tc>
                <a:tc>
                  <a:txBody>
                    <a:bodyPr/>
                    <a:lstStyle/>
                    <a:p>
                      <a:pPr>
                        <a:buNone/>
                      </a:pPr>
                      <a:r>
                        <a:rPr lang="zh-CN" altLang="en-US" sz="800">
                          <a:latin typeface="思源黑体 CN Normal" panose="020B0400000000000000" pitchFamily="34" charset="-122"/>
                          <a:ea typeface="思源黑体 CN Normal" panose="020B0400000000000000" pitchFamily="34" charset="-122"/>
                          <a:cs typeface="Poppins" panose="02000000000000000000" pitchFamily="2" charset="0"/>
                        </a:rPr>
                        <a:t>hydrazone</a:t>
                      </a:r>
                    </a:p>
                  </a:txBody>
                  <a:tcPr/>
                </a:tc>
                <a:tc>
                  <a:txBody>
                    <a:bodyPr/>
                    <a:lstStyle/>
                    <a:p>
                      <a:pPr>
                        <a:buNone/>
                      </a:pPr>
                      <a:r>
                        <a:rPr lang="zh-CN" altLang="en-US" sz="800">
                          <a:latin typeface="思源黑体 CN Normal" panose="020B0400000000000000" pitchFamily="34" charset="-122"/>
                          <a:ea typeface="思源黑体 CN Normal" panose="020B0400000000000000" pitchFamily="34" charset="-122"/>
                          <a:cs typeface="Poppins" panose="02000000000000000000" pitchFamily="2" charset="0"/>
                        </a:rPr>
                        <a:t>Calicheamicin</a:t>
                      </a:r>
                    </a:p>
                  </a:txBody>
                  <a:tcPr/>
                </a:tc>
                <a:tc>
                  <a:txBody>
                    <a:bodyPr/>
                    <a:lstStyle/>
                    <a:p>
                      <a:pPr>
                        <a:buNone/>
                      </a:pPr>
                      <a:r>
                        <a:rPr lang="en-US" altLang="zh-CN" sz="800">
                          <a:latin typeface="思源黑体 CN Normal" panose="020B0400000000000000" pitchFamily="34" charset="-122"/>
                          <a:ea typeface="思源黑体 CN Normal" panose="020B0400000000000000" pitchFamily="34" charset="-122"/>
                          <a:cs typeface="Poppins" panose="02000000000000000000" pitchFamily="2" charset="0"/>
                        </a:rPr>
                        <a:t>5-7</a:t>
                      </a:r>
                    </a:p>
                  </a:txBody>
                  <a:tcPr/>
                </a:tc>
                <a:tc>
                  <a:txBody>
                    <a:bodyPr/>
                    <a:lstStyle/>
                    <a:p>
                      <a:pPr>
                        <a:buNone/>
                      </a:pPr>
                      <a:r>
                        <a:rPr lang="zh-CN" altLang="en-US" sz="800">
                          <a:latin typeface="思源黑体 CN Normal" panose="020B0400000000000000" pitchFamily="34" charset="-122"/>
                          <a:ea typeface="思源黑体 CN Normal" panose="020B0400000000000000" pitchFamily="34" charset="-122"/>
                          <a:cs typeface="Poppins" panose="02000000000000000000" pitchFamily="2" charset="0"/>
                        </a:rPr>
                        <a:t> ALL</a:t>
                      </a:r>
                    </a:p>
                  </a:txBody>
                  <a:tcPr/>
                </a:tc>
                <a:tc>
                  <a:txBody>
                    <a:bodyPr/>
                    <a:lstStyle/>
                    <a:p>
                      <a:pPr>
                        <a:buNone/>
                      </a:pPr>
                      <a:r>
                        <a:rPr lang="zh-CN" altLang="en-US" sz="800">
                          <a:latin typeface="思源黑体 CN Normal" panose="020B0400000000000000" pitchFamily="34" charset="-122"/>
                          <a:ea typeface="思源黑体 CN Normal" panose="020B0400000000000000" pitchFamily="34" charset="-122"/>
                          <a:cs typeface="Poppins" panose="02000000000000000000" pitchFamily="2" charset="0"/>
                        </a:rPr>
                        <a:t>Aug 17,</a:t>
                      </a:r>
                      <a:r>
                        <a:rPr lang="en-US" altLang="zh-CN" sz="800">
                          <a:latin typeface="思源黑体 CN Normal" panose="020B0400000000000000" pitchFamily="34" charset="-122"/>
                          <a:ea typeface="思源黑体 CN Normal" panose="020B0400000000000000" pitchFamily="34" charset="-122"/>
                          <a:cs typeface="Poppins" panose="02000000000000000000" pitchFamily="2" charset="0"/>
                        </a:rPr>
                        <a:t> </a:t>
                      </a:r>
                      <a:r>
                        <a:rPr lang="zh-CN" altLang="en-US" sz="800">
                          <a:latin typeface="思源黑体 CN Normal" panose="020B0400000000000000" pitchFamily="34" charset="-122"/>
                          <a:ea typeface="思源黑体 CN Normal" panose="020B0400000000000000" pitchFamily="34" charset="-122"/>
                          <a:cs typeface="Poppins" panose="02000000000000000000" pitchFamily="2" charset="0"/>
                        </a:rPr>
                        <a:t>2017</a:t>
                      </a:r>
                    </a:p>
                  </a:txBody>
                  <a:tcPr/>
                </a:tc>
                <a:extLst>
                  <a:ext uri="{0D108BD9-81ED-4DB2-BD59-A6C34878D82A}">
                    <a16:rowId xmlns="" xmlns:a16="http://schemas.microsoft.com/office/drawing/2014/main" val="10004"/>
                  </a:ext>
                </a:extLst>
              </a:tr>
              <a:tr h="314960">
                <a:tc>
                  <a:txBody>
                    <a:bodyPr/>
                    <a:lstStyle/>
                    <a:p>
                      <a:pPr>
                        <a:buNone/>
                      </a:pPr>
                      <a:r>
                        <a:rPr lang="zh-CN" altLang="en-US" sz="800">
                          <a:latin typeface="思源黑体 CN Normal" panose="020B0400000000000000" pitchFamily="34" charset="-122"/>
                          <a:ea typeface="思源黑体 CN Normal" panose="020B0400000000000000" pitchFamily="34" charset="-122"/>
                          <a:cs typeface="Poppins" panose="02000000000000000000" pitchFamily="2" charset="0"/>
                        </a:rPr>
                        <a:t>AstraZeneca</a:t>
                      </a:r>
                    </a:p>
                  </a:txBody>
                  <a:tcPr/>
                </a:tc>
                <a:tc>
                  <a:txBody>
                    <a:bodyPr/>
                    <a:lstStyle/>
                    <a:p>
                      <a:pPr>
                        <a:buNone/>
                      </a:pPr>
                      <a:r>
                        <a:rPr lang="en-US" altLang="zh-CN" sz="800">
                          <a:latin typeface="思源黑体 CN Normal" panose="020B0400000000000000" pitchFamily="34" charset="-122"/>
                          <a:ea typeface="思源黑体 CN Normal" panose="020B0400000000000000" pitchFamily="34" charset="-122"/>
                          <a:cs typeface="Poppins" panose="02000000000000000000" pitchFamily="2" charset="0"/>
                          <a:sym typeface="+mn-ea"/>
                        </a:rPr>
                        <a:t>Second</a:t>
                      </a:r>
                      <a:endParaRPr lang="zh-CN" altLang="en-US" sz="800">
                        <a:latin typeface="思源黑体 CN Normal" panose="020B0400000000000000" pitchFamily="34" charset="-122"/>
                        <a:ea typeface="思源黑体 CN Normal" panose="020B0400000000000000" pitchFamily="34" charset="-122"/>
                        <a:cs typeface="Poppins" panose="02000000000000000000" pitchFamily="2" charset="0"/>
                      </a:endParaRPr>
                    </a:p>
                    <a:p>
                      <a:pPr>
                        <a:buNone/>
                      </a:pPr>
                      <a:endParaRPr lang="zh-CN" altLang="en-US" sz="800">
                        <a:latin typeface="思源黑体 CN Normal" panose="020B0400000000000000" pitchFamily="34" charset="-122"/>
                        <a:ea typeface="思源黑体 CN Normal" panose="020B0400000000000000" pitchFamily="34" charset="-122"/>
                        <a:cs typeface="Poppins" panose="02000000000000000000" pitchFamily="2" charset="0"/>
                      </a:endParaRPr>
                    </a:p>
                  </a:txBody>
                  <a:tcPr/>
                </a:tc>
                <a:tc>
                  <a:txBody>
                    <a:bodyPr/>
                    <a:lstStyle/>
                    <a:p>
                      <a:pPr>
                        <a:buNone/>
                      </a:pPr>
                      <a:r>
                        <a:rPr lang="zh-CN" altLang="en-US" sz="800">
                          <a:latin typeface="思源黑体 CN Normal" panose="020B0400000000000000" pitchFamily="34" charset="-122"/>
                          <a:ea typeface="思源黑体 CN Normal" panose="020B0400000000000000" pitchFamily="34" charset="-122"/>
                          <a:cs typeface="Poppins" panose="02000000000000000000" pitchFamily="2" charset="0"/>
                        </a:rPr>
                        <a:t>Moxetumomab Pasudotox </a:t>
                      </a:r>
                    </a:p>
                    <a:p>
                      <a:pPr>
                        <a:buNone/>
                      </a:pPr>
                      <a:r>
                        <a:rPr lang="zh-CN" altLang="en-US" sz="800">
                          <a:latin typeface="思源黑体 CN Normal" panose="020B0400000000000000" pitchFamily="34" charset="-122"/>
                          <a:ea typeface="思源黑体 CN Normal" panose="020B0400000000000000" pitchFamily="34" charset="-122"/>
                          <a:cs typeface="Poppins" panose="02000000000000000000" pitchFamily="2" charset="0"/>
                        </a:rPr>
                        <a:t>(Lumoxiti)</a:t>
                      </a:r>
                    </a:p>
                  </a:txBody>
                  <a:tcPr/>
                </a:tc>
                <a:tc>
                  <a:txBody>
                    <a:bodyPr/>
                    <a:lstStyle/>
                    <a:p>
                      <a:pPr>
                        <a:buNone/>
                      </a:pPr>
                      <a:r>
                        <a:rPr lang="zh-CN" altLang="en-US" sz="800">
                          <a:latin typeface="思源黑体 CN Normal" panose="020B0400000000000000" pitchFamily="34" charset="-122"/>
                          <a:ea typeface="思源黑体 CN Normal" panose="020B0400000000000000" pitchFamily="34" charset="-122"/>
                          <a:cs typeface="Poppins" panose="02000000000000000000" pitchFamily="2" charset="0"/>
                          <a:sym typeface="+mn-ea"/>
                        </a:rPr>
                        <a:t>CD22</a:t>
                      </a:r>
                    </a:p>
                  </a:txBody>
                  <a:tcPr/>
                </a:tc>
                <a:tc>
                  <a:txBody>
                    <a:bodyPr/>
                    <a:lstStyle/>
                    <a:p>
                      <a:pPr>
                        <a:buNone/>
                      </a:pPr>
                      <a:r>
                        <a:rPr lang="en-US" altLang="zh-CN" sz="800">
                          <a:latin typeface="思源黑体 CN Normal" panose="020B0400000000000000" pitchFamily="34" charset="-122"/>
                          <a:ea typeface="思源黑体 CN Normal" panose="020B0400000000000000" pitchFamily="34" charset="-122"/>
                          <a:cs typeface="Poppins" panose="02000000000000000000" pitchFamily="2" charset="0"/>
                          <a:sym typeface="+mn-ea"/>
                        </a:rPr>
                        <a:t>IgG4k</a:t>
                      </a:r>
                    </a:p>
                  </a:txBody>
                  <a:tcPr/>
                </a:tc>
                <a:tc>
                  <a:txBody>
                    <a:bodyPr/>
                    <a:lstStyle/>
                    <a:p>
                      <a:pPr>
                        <a:buNone/>
                      </a:pPr>
                      <a:r>
                        <a:rPr lang="zh-CN" altLang="en-US" sz="800">
                          <a:latin typeface="思源黑体 CN Normal" panose="020B0400000000000000" pitchFamily="34" charset="-122"/>
                          <a:ea typeface="思源黑体 CN Normal" panose="020B0400000000000000" pitchFamily="34" charset="-122"/>
                          <a:cs typeface="Poppins" panose="02000000000000000000" pitchFamily="2" charset="0"/>
                        </a:rPr>
                        <a:t>Moxetumomab</a:t>
                      </a:r>
                    </a:p>
                  </a:txBody>
                  <a:tcPr/>
                </a:tc>
                <a:tc>
                  <a:txBody>
                    <a:bodyPr/>
                    <a:lstStyle/>
                    <a:p>
                      <a:pPr>
                        <a:buNone/>
                      </a:pPr>
                      <a:r>
                        <a:rPr lang="zh-CN" altLang="en-US" sz="800">
                          <a:latin typeface="思源黑体 CN Normal" panose="020B0400000000000000" pitchFamily="34" charset="-122"/>
                          <a:ea typeface="思源黑体 CN Normal" panose="020B0400000000000000" pitchFamily="34" charset="-122"/>
                          <a:cs typeface="Poppins" panose="02000000000000000000" pitchFamily="2" charset="0"/>
                        </a:rPr>
                        <a:t>mc-VC-PABC</a:t>
                      </a:r>
                    </a:p>
                  </a:txBody>
                  <a:tcPr/>
                </a:tc>
                <a:tc>
                  <a:txBody>
                    <a:bodyPr/>
                    <a:lstStyle/>
                    <a:p>
                      <a:pPr>
                        <a:buNone/>
                      </a:pPr>
                      <a:r>
                        <a:rPr lang="zh-CN" altLang="en-US" sz="800">
                          <a:latin typeface="思源黑体 CN Normal" panose="020B0400000000000000" pitchFamily="34" charset="-122"/>
                          <a:ea typeface="思源黑体 CN Normal" panose="020B0400000000000000" pitchFamily="34" charset="-122"/>
                          <a:cs typeface="Poppins" panose="02000000000000000000" pitchFamily="2" charset="0"/>
                        </a:rPr>
                        <a:t>PE38</a:t>
                      </a:r>
                    </a:p>
                  </a:txBody>
                  <a:tcPr/>
                </a:tc>
                <a:tc>
                  <a:txBody>
                    <a:bodyPr/>
                    <a:lstStyle/>
                    <a:p>
                      <a:pPr>
                        <a:buNone/>
                      </a:pPr>
                      <a:r>
                        <a:rPr lang="en-US" altLang="zh-CN" sz="800">
                          <a:latin typeface="思源黑体 CN Normal" panose="020B0400000000000000" pitchFamily="34" charset="-122"/>
                          <a:ea typeface="思源黑体 CN Normal" panose="020B0400000000000000" pitchFamily="34" charset="-122"/>
                          <a:cs typeface="Poppins" panose="02000000000000000000" pitchFamily="2" charset="0"/>
                        </a:rPr>
                        <a:t>1.8</a:t>
                      </a:r>
                    </a:p>
                  </a:txBody>
                  <a:tcPr/>
                </a:tc>
                <a:tc>
                  <a:txBody>
                    <a:bodyPr/>
                    <a:lstStyle/>
                    <a:p>
                      <a:pPr>
                        <a:buNone/>
                      </a:pPr>
                      <a:r>
                        <a:rPr lang="zh-CN" altLang="en-US" sz="800">
                          <a:latin typeface="思源黑体 CN Normal" panose="020B0400000000000000" pitchFamily="34" charset="-122"/>
                          <a:ea typeface="思源黑体 CN Normal" panose="020B0400000000000000" pitchFamily="34" charset="-122"/>
                          <a:cs typeface="Poppins" panose="02000000000000000000" pitchFamily="2" charset="0"/>
                        </a:rPr>
                        <a:t>HCL</a:t>
                      </a:r>
                    </a:p>
                  </a:txBody>
                  <a:tcPr/>
                </a:tc>
                <a:tc>
                  <a:txBody>
                    <a:bodyPr/>
                    <a:lstStyle/>
                    <a:p>
                      <a:pPr>
                        <a:buNone/>
                      </a:pPr>
                      <a:r>
                        <a:rPr lang="zh-CN" altLang="en-US" sz="800">
                          <a:latin typeface="思源黑体 CN Normal" panose="020B0400000000000000" pitchFamily="34" charset="-122"/>
                          <a:ea typeface="思源黑体 CN Normal" panose="020B0400000000000000" pitchFamily="34" charset="-122"/>
                          <a:cs typeface="Poppins" panose="02000000000000000000" pitchFamily="2" charset="0"/>
                        </a:rPr>
                        <a:t>Sep 13,</a:t>
                      </a:r>
                      <a:r>
                        <a:rPr lang="en-US" altLang="zh-CN" sz="800">
                          <a:latin typeface="思源黑体 CN Normal" panose="020B0400000000000000" pitchFamily="34" charset="-122"/>
                          <a:ea typeface="思源黑体 CN Normal" panose="020B0400000000000000" pitchFamily="34" charset="-122"/>
                          <a:cs typeface="Poppins" panose="02000000000000000000" pitchFamily="2" charset="0"/>
                        </a:rPr>
                        <a:t> </a:t>
                      </a:r>
                      <a:r>
                        <a:rPr lang="zh-CN" altLang="en-US" sz="800">
                          <a:latin typeface="思源黑体 CN Normal" panose="020B0400000000000000" pitchFamily="34" charset="-122"/>
                          <a:ea typeface="思源黑体 CN Normal" panose="020B0400000000000000" pitchFamily="34" charset="-122"/>
                          <a:cs typeface="Poppins" panose="02000000000000000000" pitchFamily="2" charset="0"/>
                        </a:rPr>
                        <a:t>2018</a:t>
                      </a:r>
                    </a:p>
                  </a:txBody>
                  <a:tcPr/>
                </a:tc>
                <a:extLst>
                  <a:ext uri="{0D108BD9-81ED-4DB2-BD59-A6C34878D82A}">
                    <a16:rowId xmlns="" xmlns:a16="http://schemas.microsoft.com/office/drawing/2014/main" val="10005"/>
                  </a:ext>
                </a:extLst>
              </a:tr>
              <a:tr h="299720">
                <a:tc>
                  <a:txBody>
                    <a:bodyPr/>
                    <a:lstStyle/>
                    <a:p>
                      <a:pPr>
                        <a:buNone/>
                      </a:pPr>
                      <a:r>
                        <a:rPr lang="zh-CN" altLang="en-US" sz="800">
                          <a:latin typeface="思源黑体 CN Normal" panose="020B0400000000000000" pitchFamily="34" charset="-122"/>
                          <a:ea typeface="思源黑体 CN Normal" panose="020B0400000000000000" pitchFamily="34" charset="-122"/>
                          <a:cs typeface="Poppins" panose="02000000000000000000" pitchFamily="2" charset="0"/>
                        </a:rPr>
                        <a:t>Genentech</a:t>
                      </a:r>
                    </a:p>
                  </a:txBody>
                  <a:tcPr/>
                </a:tc>
                <a:tc>
                  <a:txBody>
                    <a:bodyPr/>
                    <a:lstStyle/>
                    <a:p>
                      <a:pPr>
                        <a:buNone/>
                      </a:pPr>
                      <a:r>
                        <a:rPr lang="zh-CN" altLang="en-US" sz="800">
                          <a:latin typeface="思源黑体 CN Normal" panose="020B0400000000000000" pitchFamily="34" charset="-122"/>
                          <a:ea typeface="思源黑体 CN Normal" panose="020B0400000000000000" pitchFamily="34" charset="-122"/>
                          <a:cs typeface="Poppins" panose="02000000000000000000" pitchFamily="2" charset="0"/>
                        </a:rPr>
                        <a:t>Third</a:t>
                      </a:r>
                    </a:p>
                  </a:txBody>
                  <a:tcPr/>
                </a:tc>
                <a:tc>
                  <a:txBody>
                    <a:bodyPr/>
                    <a:lstStyle/>
                    <a:p>
                      <a:pPr>
                        <a:buNone/>
                      </a:pPr>
                      <a:r>
                        <a:rPr lang="zh-CN" altLang="en-US" sz="800">
                          <a:latin typeface="思源黑体 CN Normal" panose="020B0400000000000000" pitchFamily="34" charset="-122"/>
                          <a:ea typeface="思源黑体 CN Normal" panose="020B0400000000000000" pitchFamily="34" charset="-122"/>
                          <a:cs typeface="Poppins" panose="02000000000000000000" pitchFamily="2" charset="0"/>
                        </a:rPr>
                        <a:t>Polatuzumab Vedotin </a:t>
                      </a:r>
                    </a:p>
                    <a:p>
                      <a:pPr>
                        <a:buNone/>
                      </a:pPr>
                      <a:r>
                        <a:rPr lang="zh-CN" altLang="en-US" sz="800">
                          <a:latin typeface="思源黑体 CN Normal" panose="020B0400000000000000" pitchFamily="34" charset="-122"/>
                          <a:ea typeface="思源黑体 CN Normal" panose="020B0400000000000000" pitchFamily="34" charset="-122"/>
                          <a:cs typeface="Poppins" panose="02000000000000000000" pitchFamily="2" charset="0"/>
                        </a:rPr>
                        <a:t>(Polivy)</a:t>
                      </a:r>
                    </a:p>
                  </a:txBody>
                  <a:tcPr/>
                </a:tc>
                <a:tc>
                  <a:txBody>
                    <a:bodyPr/>
                    <a:lstStyle/>
                    <a:p>
                      <a:pPr>
                        <a:buNone/>
                      </a:pPr>
                      <a:r>
                        <a:rPr lang="zh-CN" altLang="en-US" sz="800">
                          <a:latin typeface="思源黑体 CN Normal" panose="020B0400000000000000" pitchFamily="34" charset="-122"/>
                          <a:ea typeface="思源黑体 CN Normal" panose="020B0400000000000000" pitchFamily="34" charset="-122"/>
                          <a:cs typeface="Poppins" panose="02000000000000000000" pitchFamily="2" charset="0"/>
                        </a:rPr>
                        <a:t>CD79b</a:t>
                      </a:r>
                    </a:p>
                  </a:txBody>
                  <a:tcPr/>
                </a:tc>
                <a:tc>
                  <a:txBody>
                    <a:bodyPr/>
                    <a:lstStyle/>
                    <a:p>
                      <a:pPr>
                        <a:buNone/>
                      </a:pPr>
                      <a:r>
                        <a:rPr lang="en-US" altLang="zh-CN" sz="800">
                          <a:latin typeface="思源黑体 CN Normal" panose="020B0400000000000000" pitchFamily="34" charset="-122"/>
                          <a:ea typeface="思源黑体 CN Normal" panose="020B0400000000000000" pitchFamily="34" charset="-122"/>
                          <a:cs typeface="Poppins" panose="02000000000000000000" pitchFamily="2" charset="0"/>
                          <a:sym typeface="+mn-ea"/>
                        </a:rPr>
                        <a:t>IgG1k</a:t>
                      </a:r>
                    </a:p>
                  </a:txBody>
                  <a:tcPr/>
                </a:tc>
                <a:tc>
                  <a:txBody>
                    <a:bodyPr/>
                    <a:lstStyle/>
                    <a:p>
                      <a:pPr>
                        <a:buNone/>
                      </a:pPr>
                      <a:r>
                        <a:rPr lang="zh-CN" altLang="en-US" sz="800">
                          <a:latin typeface="思源黑体 CN Normal" panose="020B0400000000000000" pitchFamily="34" charset="-122"/>
                          <a:ea typeface="思源黑体 CN Normal" panose="020B0400000000000000" pitchFamily="34" charset="-122"/>
                          <a:cs typeface="Poppins" panose="02000000000000000000" pitchFamily="2" charset="0"/>
                        </a:rPr>
                        <a:t>Polatuzumab</a:t>
                      </a:r>
                    </a:p>
                  </a:txBody>
                  <a:tcPr/>
                </a:tc>
                <a:tc>
                  <a:txBody>
                    <a:bodyPr/>
                    <a:lstStyle/>
                    <a:p>
                      <a:pPr>
                        <a:buNone/>
                      </a:pPr>
                      <a:r>
                        <a:rPr lang="zh-CN" altLang="en-US" sz="800">
                          <a:latin typeface="思源黑体 CN Normal" panose="020B0400000000000000" pitchFamily="34" charset="-122"/>
                          <a:ea typeface="思源黑体 CN Normal" panose="020B0400000000000000" pitchFamily="34" charset="-122"/>
                          <a:cs typeface="Poppins" panose="02000000000000000000" pitchFamily="2" charset="0"/>
                        </a:rPr>
                        <a:t>mc-VC-PABC</a:t>
                      </a:r>
                    </a:p>
                  </a:txBody>
                  <a:tcPr/>
                </a:tc>
                <a:tc>
                  <a:txBody>
                    <a:bodyPr/>
                    <a:lstStyle/>
                    <a:p>
                      <a:pPr>
                        <a:buNone/>
                      </a:pPr>
                      <a:r>
                        <a:rPr lang="zh-CN" altLang="en-US" sz="800">
                          <a:latin typeface="思源黑体 CN Normal" panose="020B0400000000000000" pitchFamily="34" charset="-122"/>
                          <a:ea typeface="思源黑体 CN Normal" panose="020B0400000000000000" pitchFamily="34" charset="-122"/>
                          <a:cs typeface="Poppins" panose="02000000000000000000" pitchFamily="2" charset="0"/>
                          <a:sym typeface="+mn-ea"/>
                        </a:rPr>
                        <a:t>MMAE</a:t>
                      </a:r>
                    </a:p>
                  </a:txBody>
                  <a:tcPr/>
                </a:tc>
                <a:tc>
                  <a:txBody>
                    <a:bodyPr/>
                    <a:lstStyle/>
                    <a:p>
                      <a:pPr>
                        <a:buNone/>
                      </a:pPr>
                      <a:r>
                        <a:rPr lang="en-US" altLang="zh-CN" sz="800">
                          <a:latin typeface="思源黑体 CN Normal" panose="020B0400000000000000" pitchFamily="34" charset="-122"/>
                          <a:ea typeface="思源黑体 CN Normal" panose="020B0400000000000000" pitchFamily="34" charset="-122"/>
                          <a:cs typeface="Poppins" panose="02000000000000000000" pitchFamily="2" charset="0"/>
                        </a:rPr>
                        <a:t>3.5</a:t>
                      </a:r>
                    </a:p>
                  </a:txBody>
                  <a:tcPr/>
                </a:tc>
                <a:tc>
                  <a:txBody>
                    <a:bodyPr/>
                    <a:lstStyle/>
                    <a:p>
                      <a:pPr>
                        <a:buNone/>
                      </a:pPr>
                      <a:r>
                        <a:rPr lang="zh-CN" altLang="en-US" sz="800">
                          <a:latin typeface="思源黑体 CN Normal" panose="020B0400000000000000" pitchFamily="34" charset="-122"/>
                          <a:ea typeface="思源黑体 CN Normal" panose="020B0400000000000000" pitchFamily="34" charset="-122"/>
                          <a:cs typeface="Poppins" panose="02000000000000000000" pitchFamily="2" charset="0"/>
                        </a:rPr>
                        <a:t>DLBCL</a:t>
                      </a:r>
                    </a:p>
                  </a:txBody>
                  <a:tcPr/>
                </a:tc>
                <a:tc>
                  <a:txBody>
                    <a:bodyPr/>
                    <a:lstStyle/>
                    <a:p>
                      <a:pPr>
                        <a:buNone/>
                      </a:pPr>
                      <a:r>
                        <a:rPr lang="zh-CN" altLang="en-US" sz="800">
                          <a:latin typeface="思源黑体 CN Normal" panose="020B0400000000000000" pitchFamily="34" charset="-122"/>
                          <a:ea typeface="思源黑体 CN Normal" panose="020B0400000000000000" pitchFamily="34" charset="-122"/>
                          <a:cs typeface="Poppins" panose="02000000000000000000" pitchFamily="2" charset="0"/>
                        </a:rPr>
                        <a:t>Jun 10,</a:t>
                      </a:r>
                      <a:r>
                        <a:rPr lang="en-US" altLang="zh-CN" sz="800">
                          <a:latin typeface="思源黑体 CN Normal" panose="020B0400000000000000" pitchFamily="34" charset="-122"/>
                          <a:ea typeface="思源黑体 CN Normal" panose="020B0400000000000000" pitchFamily="34" charset="-122"/>
                          <a:cs typeface="Poppins" panose="02000000000000000000" pitchFamily="2" charset="0"/>
                        </a:rPr>
                        <a:t> </a:t>
                      </a:r>
                      <a:r>
                        <a:rPr lang="zh-CN" altLang="en-US" sz="800">
                          <a:latin typeface="思源黑体 CN Normal" panose="020B0400000000000000" pitchFamily="34" charset="-122"/>
                          <a:ea typeface="思源黑体 CN Normal" panose="020B0400000000000000" pitchFamily="34" charset="-122"/>
                          <a:cs typeface="Poppins" panose="02000000000000000000" pitchFamily="2" charset="0"/>
                        </a:rPr>
                        <a:t>2019</a:t>
                      </a:r>
                    </a:p>
                  </a:txBody>
                  <a:tcPr/>
                </a:tc>
                <a:extLst>
                  <a:ext uri="{0D108BD9-81ED-4DB2-BD59-A6C34878D82A}">
                    <a16:rowId xmlns="" xmlns:a16="http://schemas.microsoft.com/office/drawing/2014/main" val="10006"/>
                  </a:ext>
                </a:extLst>
              </a:tr>
              <a:tr h="289560">
                <a:tc>
                  <a:txBody>
                    <a:bodyPr/>
                    <a:lstStyle/>
                    <a:p>
                      <a:pPr>
                        <a:buNone/>
                      </a:pPr>
                      <a:r>
                        <a:rPr lang="zh-CN" altLang="en-US" sz="800">
                          <a:latin typeface="思源黑体 CN Normal" panose="020B0400000000000000" pitchFamily="34" charset="-122"/>
                          <a:ea typeface="思源黑体 CN Normal" panose="020B0400000000000000" pitchFamily="34" charset="-122"/>
                          <a:cs typeface="Poppins" panose="02000000000000000000" pitchFamily="2" charset="0"/>
                        </a:rPr>
                        <a:t>Astellas, </a:t>
                      </a:r>
                    </a:p>
                    <a:p>
                      <a:pPr>
                        <a:buNone/>
                      </a:pPr>
                      <a:r>
                        <a:rPr lang="zh-CN" altLang="en-US" sz="800">
                          <a:latin typeface="思源黑体 CN Normal" panose="020B0400000000000000" pitchFamily="34" charset="-122"/>
                          <a:ea typeface="思源黑体 CN Normal" panose="020B0400000000000000" pitchFamily="34" charset="-122"/>
                          <a:cs typeface="Poppins" panose="02000000000000000000" pitchFamily="2" charset="0"/>
                        </a:rPr>
                        <a:t>Seagen</a:t>
                      </a:r>
                    </a:p>
                  </a:txBody>
                  <a:tcPr/>
                </a:tc>
                <a:tc>
                  <a:txBody>
                    <a:bodyPr/>
                    <a:lstStyle/>
                    <a:p>
                      <a:pPr>
                        <a:buNone/>
                      </a:pPr>
                      <a:r>
                        <a:rPr lang="zh-CN" altLang="en-US" sz="800">
                          <a:latin typeface="思源黑体 CN Normal" panose="020B0400000000000000" pitchFamily="34" charset="-122"/>
                          <a:ea typeface="思源黑体 CN Normal" panose="020B0400000000000000" pitchFamily="34" charset="-122"/>
                          <a:cs typeface="Poppins" panose="02000000000000000000" pitchFamily="2" charset="0"/>
                          <a:sym typeface="+mn-ea"/>
                        </a:rPr>
                        <a:t>Third</a:t>
                      </a:r>
                    </a:p>
                  </a:txBody>
                  <a:tcPr/>
                </a:tc>
                <a:tc>
                  <a:txBody>
                    <a:bodyPr/>
                    <a:lstStyle/>
                    <a:p>
                      <a:pPr>
                        <a:buNone/>
                      </a:pPr>
                      <a:r>
                        <a:rPr lang="zh-CN" altLang="en-US" sz="800">
                          <a:latin typeface="思源黑体 CN Normal" panose="020B0400000000000000" pitchFamily="34" charset="-122"/>
                          <a:ea typeface="思源黑体 CN Normal" panose="020B0400000000000000" pitchFamily="34" charset="-122"/>
                          <a:cs typeface="Poppins" panose="02000000000000000000" pitchFamily="2" charset="0"/>
                        </a:rPr>
                        <a:t> Enfortumab</a:t>
                      </a:r>
                      <a:r>
                        <a:rPr lang="en-US" altLang="zh-CN" sz="800">
                          <a:latin typeface="思源黑体 CN Normal" panose="020B0400000000000000" pitchFamily="34" charset="-122"/>
                          <a:ea typeface="思源黑体 CN Normal" panose="020B0400000000000000" pitchFamily="34" charset="-122"/>
                          <a:cs typeface="Poppins" panose="02000000000000000000" pitchFamily="2" charset="0"/>
                        </a:rPr>
                        <a:t> </a:t>
                      </a:r>
                      <a:r>
                        <a:rPr lang="zh-CN" altLang="en-US" sz="800">
                          <a:latin typeface="思源黑体 CN Normal" panose="020B0400000000000000" pitchFamily="34" charset="-122"/>
                          <a:ea typeface="思源黑体 CN Normal" panose="020B0400000000000000" pitchFamily="34" charset="-122"/>
                          <a:cs typeface="Poppins" panose="02000000000000000000" pitchFamily="2" charset="0"/>
                        </a:rPr>
                        <a:t>Vedotin </a:t>
                      </a:r>
                    </a:p>
                    <a:p>
                      <a:pPr>
                        <a:buNone/>
                      </a:pPr>
                      <a:r>
                        <a:rPr lang="zh-CN" altLang="en-US" sz="800">
                          <a:latin typeface="思源黑体 CN Normal" panose="020B0400000000000000" pitchFamily="34" charset="-122"/>
                          <a:ea typeface="思源黑体 CN Normal" panose="020B0400000000000000" pitchFamily="34" charset="-122"/>
                          <a:cs typeface="Poppins" panose="02000000000000000000" pitchFamily="2" charset="0"/>
                        </a:rPr>
                        <a:t>(Padcev)</a:t>
                      </a:r>
                    </a:p>
                  </a:txBody>
                  <a:tcPr/>
                </a:tc>
                <a:tc>
                  <a:txBody>
                    <a:bodyPr/>
                    <a:lstStyle/>
                    <a:p>
                      <a:pPr>
                        <a:buNone/>
                      </a:pPr>
                      <a:r>
                        <a:rPr lang="zh-CN" altLang="en-US" sz="800">
                          <a:latin typeface="思源黑体 CN Normal" panose="020B0400000000000000" pitchFamily="34" charset="-122"/>
                          <a:ea typeface="思源黑体 CN Normal" panose="020B0400000000000000" pitchFamily="34" charset="-122"/>
                          <a:cs typeface="Poppins" panose="02000000000000000000" pitchFamily="2" charset="0"/>
                        </a:rPr>
                        <a:t>Nectin-4</a:t>
                      </a:r>
                    </a:p>
                  </a:txBody>
                  <a:tcPr/>
                </a:tc>
                <a:tc>
                  <a:txBody>
                    <a:bodyPr/>
                    <a:lstStyle/>
                    <a:p>
                      <a:pPr>
                        <a:buNone/>
                      </a:pPr>
                      <a:r>
                        <a:rPr lang="en-US" altLang="zh-CN" sz="800">
                          <a:latin typeface="思源黑体 CN Normal" panose="020B0400000000000000" pitchFamily="34" charset="-122"/>
                          <a:ea typeface="思源黑体 CN Normal" panose="020B0400000000000000" pitchFamily="34" charset="-122"/>
                          <a:cs typeface="Poppins" panose="02000000000000000000" pitchFamily="2" charset="0"/>
                          <a:sym typeface="+mn-ea"/>
                        </a:rPr>
                        <a:t>IgG1k</a:t>
                      </a:r>
                    </a:p>
                  </a:txBody>
                  <a:tcPr/>
                </a:tc>
                <a:tc>
                  <a:txBody>
                    <a:bodyPr/>
                    <a:lstStyle/>
                    <a:p>
                      <a:pPr>
                        <a:buNone/>
                      </a:pPr>
                      <a:r>
                        <a:rPr lang="zh-CN" altLang="en-US" sz="800">
                          <a:latin typeface="思源黑体 CN Normal" panose="020B0400000000000000" pitchFamily="34" charset="-122"/>
                          <a:ea typeface="思源黑体 CN Normal" panose="020B0400000000000000" pitchFamily="34" charset="-122"/>
                          <a:cs typeface="Poppins" panose="02000000000000000000" pitchFamily="2" charset="0"/>
                          <a:sym typeface="+mn-ea"/>
                        </a:rPr>
                        <a:t>Enfortumab</a:t>
                      </a:r>
                    </a:p>
                  </a:txBody>
                  <a:tcPr/>
                </a:tc>
                <a:tc>
                  <a:txBody>
                    <a:bodyPr/>
                    <a:lstStyle/>
                    <a:p>
                      <a:pPr>
                        <a:buNone/>
                      </a:pPr>
                      <a:r>
                        <a:rPr lang="zh-CN" altLang="en-US" sz="800">
                          <a:latin typeface="思源黑体 CN Normal" panose="020B0400000000000000" pitchFamily="34" charset="-122"/>
                          <a:ea typeface="思源黑体 CN Normal" panose="020B0400000000000000" pitchFamily="34" charset="-122"/>
                          <a:cs typeface="Poppins" panose="02000000000000000000" pitchFamily="2" charset="0"/>
                          <a:sym typeface="+mn-ea"/>
                        </a:rPr>
                        <a:t>mc-VC-PABC</a:t>
                      </a:r>
                      <a:endParaRPr lang="zh-CN" altLang="en-US" sz="800">
                        <a:latin typeface="思源黑体 CN Normal" panose="020B0400000000000000" pitchFamily="34" charset="-122"/>
                        <a:ea typeface="思源黑体 CN Normal" panose="020B0400000000000000" pitchFamily="34" charset="-122"/>
                        <a:cs typeface="Poppins" panose="02000000000000000000" pitchFamily="2" charset="0"/>
                      </a:endParaRPr>
                    </a:p>
                    <a:p>
                      <a:pPr>
                        <a:buNone/>
                      </a:pPr>
                      <a:endParaRPr lang="zh-CN" altLang="en-US" sz="800">
                        <a:latin typeface="思源黑体 CN Normal" panose="020B0400000000000000" pitchFamily="34" charset="-122"/>
                        <a:ea typeface="思源黑体 CN Normal" panose="020B0400000000000000" pitchFamily="34" charset="-122"/>
                        <a:cs typeface="Poppins" panose="02000000000000000000" pitchFamily="2" charset="0"/>
                      </a:endParaRPr>
                    </a:p>
                  </a:txBody>
                  <a:tcPr/>
                </a:tc>
                <a:tc>
                  <a:txBody>
                    <a:bodyPr/>
                    <a:lstStyle/>
                    <a:p>
                      <a:pPr>
                        <a:buNone/>
                      </a:pPr>
                      <a:r>
                        <a:rPr lang="zh-CN" altLang="en-US" sz="800">
                          <a:latin typeface="思源黑体 CN Normal" panose="020B0400000000000000" pitchFamily="34" charset="-122"/>
                          <a:ea typeface="思源黑体 CN Normal" panose="020B0400000000000000" pitchFamily="34" charset="-122"/>
                          <a:cs typeface="Poppins" panose="02000000000000000000" pitchFamily="2" charset="0"/>
                          <a:sym typeface="+mn-ea"/>
                        </a:rPr>
                        <a:t>MMAE</a:t>
                      </a:r>
                    </a:p>
                  </a:txBody>
                  <a:tcPr/>
                </a:tc>
                <a:tc>
                  <a:txBody>
                    <a:bodyPr/>
                    <a:lstStyle/>
                    <a:p>
                      <a:pPr>
                        <a:buNone/>
                      </a:pPr>
                      <a:r>
                        <a:rPr lang="en-US" altLang="zh-CN" sz="800">
                          <a:latin typeface="思源黑体 CN Normal" panose="020B0400000000000000" pitchFamily="34" charset="-122"/>
                          <a:ea typeface="思源黑体 CN Normal" panose="020B0400000000000000" pitchFamily="34" charset="-122"/>
                          <a:cs typeface="Poppins" panose="02000000000000000000" pitchFamily="2" charset="0"/>
                        </a:rPr>
                        <a:t>3.8</a:t>
                      </a:r>
                    </a:p>
                  </a:txBody>
                  <a:tcPr/>
                </a:tc>
                <a:tc>
                  <a:txBody>
                    <a:bodyPr/>
                    <a:lstStyle/>
                    <a:p>
                      <a:pPr>
                        <a:buNone/>
                      </a:pPr>
                      <a:r>
                        <a:rPr lang="en-US" altLang="zh-CN" sz="800">
                          <a:latin typeface="思源黑体 CN Normal" panose="020B0400000000000000" pitchFamily="34" charset="-122"/>
                          <a:ea typeface="思源黑体 CN Normal" panose="020B0400000000000000" pitchFamily="34" charset="-122"/>
                          <a:cs typeface="Poppins" panose="02000000000000000000" pitchFamily="2" charset="0"/>
                        </a:rPr>
                        <a:t>UC</a:t>
                      </a:r>
                    </a:p>
                  </a:txBody>
                  <a:tcPr/>
                </a:tc>
                <a:tc>
                  <a:txBody>
                    <a:bodyPr/>
                    <a:lstStyle/>
                    <a:p>
                      <a:pPr>
                        <a:buNone/>
                      </a:pPr>
                      <a:r>
                        <a:rPr lang="zh-CN" altLang="en-US" sz="800">
                          <a:latin typeface="思源黑体 CN Normal" panose="020B0400000000000000" pitchFamily="34" charset="-122"/>
                          <a:ea typeface="思源黑体 CN Normal" panose="020B0400000000000000" pitchFamily="34" charset="-122"/>
                          <a:cs typeface="Poppins" panose="02000000000000000000" pitchFamily="2" charset="0"/>
                        </a:rPr>
                        <a:t>Dec 18,</a:t>
                      </a:r>
                      <a:r>
                        <a:rPr lang="en-US" altLang="zh-CN" sz="800">
                          <a:latin typeface="思源黑体 CN Normal" panose="020B0400000000000000" pitchFamily="34" charset="-122"/>
                          <a:ea typeface="思源黑体 CN Normal" panose="020B0400000000000000" pitchFamily="34" charset="-122"/>
                          <a:cs typeface="Poppins" panose="02000000000000000000" pitchFamily="2" charset="0"/>
                        </a:rPr>
                        <a:t> </a:t>
                      </a:r>
                      <a:r>
                        <a:rPr lang="zh-CN" altLang="en-US" sz="800">
                          <a:latin typeface="思源黑体 CN Normal" panose="020B0400000000000000" pitchFamily="34" charset="-122"/>
                          <a:ea typeface="思源黑体 CN Normal" panose="020B0400000000000000" pitchFamily="34" charset="-122"/>
                          <a:cs typeface="Poppins" panose="02000000000000000000" pitchFamily="2" charset="0"/>
                        </a:rPr>
                        <a:t>2019</a:t>
                      </a:r>
                    </a:p>
                  </a:txBody>
                  <a:tcPr/>
                </a:tc>
                <a:extLst>
                  <a:ext uri="{0D108BD9-81ED-4DB2-BD59-A6C34878D82A}">
                    <a16:rowId xmlns="" xmlns:a16="http://schemas.microsoft.com/office/drawing/2014/main" val="10007"/>
                  </a:ext>
                </a:extLst>
              </a:tr>
              <a:tr h="355600">
                <a:tc>
                  <a:txBody>
                    <a:bodyPr/>
                    <a:lstStyle/>
                    <a:p>
                      <a:pPr>
                        <a:buNone/>
                      </a:pPr>
                      <a:r>
                        <a:rPr lang="zh-CN" altLang="en-US" sz="800">
                          <a:latin typeface="思源黑体 CN Normal" panose="020B0400000000000000" pitchFamily="34" charset="-122"/>
                          <a:ea typeface="思源黑体 CN Normal" panose="020B0400000000000000" pitchFamily="34" charset="-122"/>
                          <a:cs typeface="Poppins" panose="02000000000000000000" pitchFamily="2" charset="0"/>
                        </a:rPr>
                        <a:t>AstraZeneca,</a:t>
                      </a:r>
                      <a:r>
                        <a:rPr lang="en-US" altLang="zh-CN" sz="800">
                          <a:latin typeface="思源黑体 CN Normal" panose="020B0400000000000000" pitchFamily="34" charset="-122"/>
                          <a:ea typeface="思源黑体 CN Normal" panose="020B0400000000000000" pitchFamily="34" charset="-122"/>
                          <a:cs typeface="Poppins" panose="02000000000000000000" pitchFamily="2" charset="0"/>
                        </a:rPr>
                        <a:t> </a:t>
                      </a:r>
                      <a:r>
                        <a:rPr lang="zh-CN" altLang="en-US" sz="800">
                          <a:latin typeface="思源黑体 CN Normal" panose="020B0400000000000000" pitchFamily="34" charset="-122"/>
                          <a:ea typeface="思源黑体 CN Normal" panose="020B0400000000000000" pitchFamily="34" charset="-122"/>
                          <a:cs typeface="Poppins" panose="02000000000000000000" pitchFamily="2" charset="0"/>
                        </a:rPr>
                        <a:t>Daiichi</a:t>
                      </a:r>
                      <a:r>
                        <a:rPr lang="en-US" altLang="zh-CN" sz="800">
                          <a:latin typeface="思源黑体 CN Normal" panose="020B0400000000000000" pitchFamily="34" charset="-122"/>
                          <a:ea typeface="思源黑体 CN Normal" panose="020B0400000000000000" pitchFamily="34" charset="-122"/>
                          <a:cs typeface="Poppins" panose="02000000000000000000" pitchFamily="2" charset="0"/>
                        </a:rPr>
                        <a:t> Sankyo</a:t>
                      </a:r>
                    </a:p>
                  </a:txBody>
                  <a:tcPr/>
                </a:tc>
                <a:tc>
                  <a:txBody>
                    <a:bodyPr/>
                    <a:lstStyle/>
                    <a:p>
                      <a:pPr>
                        <a:buNone/>
                      </a:pPr>
                      <a:r>
                        <a:rPr lang="zh-CN" altLang="en-US" sz="800">
                          <a:latin typeface="思源黑体 CN Normal" panose="020B0400000000000000" pitchFamily="34" charset="-122"/>
                          <a:ea typeface="思源黑体 CN Normal" panose="020B0400000000000000" pitchFamily="34" charset="-122"/>
                          <a:cs typeface="Poppins" panose="02000000000000000000" pitchFamily="2" charset="0"/>
                          <a:sym typeface="+mn-ea"/>
                        </a:rPr>
                        <a:t>Third</a:t>
                      </a:r>
                    </a:p>
                  </a:txBody>
                  <a:tcPr/>
                </a:tc>
                <a:tc>
                  <a:txBody>
                    <a:bodyPr/>
                    <a:lstStyle/>
                    <a:p>
                      <a:pPr>
                        <a:buNone/>
                      </a:pPr>
                      <a:r>
                        <a:rPr lang="zh-CN" altLang="en-US" sz="800">
                          <a:latin typeface="思源黑体 CN Normal" panose="020B0400000000000000" pitchFamily="34" charset="-122"/>
                          <a:ea typeface="思源黑体 CN Normal" panose="020B0400000000000000" pitchFamily="34" charset="-122"/>
                          <a:cs typeface="Poppins" panose="02000000000000000000" pitchFamily="2" charset="0"/>
                        </a:rPr>
                        <a:t>Trastuzumab Deruxtecan </a:t>
                      </a:r>
                    </a:p>
                    <a:p>
                      <a:pPr>
                        <a:buNone/>
                      </a:pPr>
                      <a:r>
                        <a:rPr lang="zh-CN" altLang="en-US" sz="800">
                          <a:latin typeface="思源黑体 CN Normal" panose="020B0400000000000000" pitchFamily="34" charset="-122"/>
                          <a:ea typeface="思源黑体 CN Normal" panose="020B0400000000000000" pitchFamily="34" charset="-122"/>
                          <a:cs typeface="Poppins" panose="02000000000000000000" pitchFamily="2" charset="0"/>
                        </a:rPr>
                        <a:t>(Enhertu)</a:t>
                      </a:r>
                    </a:p>
                  </a:txBody>
                  <a:tcPr/>
                </a:tc>
                <a:tc>
                  <a:txBody>
                    <a:bodyPr/>
                    <a:lstStyle/>
                    <a:p>
                      <a:pPr>
                        <a:buNone/>
                      </a:pPr>
                      <a:r>
                        <a:rPr lang="zh-CN" altLang="en-US" sz="800">
                          <a:latin typeface="思源黑体 CN Normal" panose="020B0400000000000000" pitchFamily="34" charset="-122"/>
                          <a:ea typeface="思源黑体 CN Normal" panose="020B0400000000000000" pitchFamily="34" charset="-122"/>
                          <a:cs typeface="Poppins" panose="02000000000000000000" pitchFamily="2" charset="0"/>
                        </a:rPr>
                        <a:t>HER2</a:t>
                      </a:r>
                    </a:p>
                  </a:txBody>
                  <a:tcPr/>
                </a:tc>
                <a:tc>
                  <a:txBody>
                    <a:bodyPr/>
                    <a:lstStyle/>
                    <a:p>
                      <a:pPr>
                        <a:buNone/>
                      </a:pPr>
                      <a:r>
                        <a:rPr lang="en-US" altLang="zh-CN" sz="800">
                          <a:latin typeface="思源黑体 CN Normal" panose="020B0400000000000000" pitchFamily="34" charset="-122"/>
                          <a:ea typeface="思源黑体 CN Normal" panose="020B0400000000000000" pitchFamily="34" charset="-122"/>
                          <a:cs typeface="Poppins" panose="02000000000000000000" pitchFamily="2" charset="0"/>
                          <a:sym typeface="+mn-ea"/>
                        </a:rPr>
                        <a:t>IgG1k</a:t>
                      </a:r>
                    </a:p>
                  </a:txBody>
                  <a:tcPr/>
                </a:tc>
                <a:tc>
                  <a:txBody>
                    <a:bodyPr/>
                    <a:lstStyle/>
                    <a:p>
                      <a:pPr>
                        <a:buNone/>
                      </a:pPr>
                      <a:r>
                        <a:rPr lang="zh-CN" altLang="en-US" sz="800">
                          <a:latin typeface="思源黑体 CN Normal" panose="020B0400000000000000" pitchFamily="34" charset="-122"/>
                          <a:ea typeface="思源黑体 CN Normal" panose="020B0400000000000000" pitchFamily="34" charset="-122"/>
                          <a:cs typeface="Poppins" panose="02000000000000000000" pitchFamily="2" charset="0"/>
                          <a:sym typeface="+mn-ea"/>
                        </a:rPr>
                        <a:t>Trastuzumab</a:t>
                      </a:r>
                    </a:p>
                  </a:txBody>
                  <a:tcPr/>
                </a:tc>
                <a:tc>
                  <a:txBody>
                    <a:bodyPr/>
                    <a:lstStyle/>
                    <a:p>
                      <a:pPr>
                        <a:buNone/>
                      </a:pPr>
                      <a:r>
                        <a:rPr lang="en-US" altLang="zh-CN" sz="800">
                          <a:latin typeface="思源黑体 CN Normal" panose="020B0400000000000000" pitchFamily="34" charset="-122"/>
                          <a:ea typeface="思源黑体 CN Normal" panose="020B0400000000000000" pitchFamily="34" charset="-122"/>
                          <a:cs typeface="Poppins" panose="02000000000000000000" pitchFamily="2" charset="0"/>
                        </a:rPr>
                        <a:t>t</a:t>
                      </a:r>
                      <a:r>
                        <a:rPr lang="zh-CN" altLang="en-US" sz="800">
                          <a:latin typeface="思源黑体 CN Normal" panose="020B0400000000000000" pitchFamily="34" charset="-122"/>
                          <a:ea typeface="思源黑体 CN Normal" panose="020B0400000000000000" pitchFamily="34" charset="-122"/>
                          <a:cs typeface="Poppins" panose="02000000000000000000" pitchFamily="2" charset="0"/>
                        </a:rPr>
                        <a:t>etrapeptide</a:t>
                      </a:r>
                    </a:p>
                  </a:txBody>
                  <a:tcPr/>
                </a:tc>
                <a:tc>
                  <a:txBody>
                    <a:bodyPr/>
                    <a:lstStyle/>
                    <a:p>
                      <a:pPr>
                        <a:buNone/>
                      </a:pPr>
                      <a:r>
                        <a:rPr lang="en-US" altLang="zh-CN" sz="800">
                          <a:latin typeface="思源黑体 CN Normal" panose="020B0400000000000000" pitchFamily="34" charset="-122"/>
                          <a:ea typeface="思源黑体 CN Normal" panose="020B0400000000000000" pitchFamily="34" charset="-122"/>
                          <a:cs typeface="Poppins" panose="02000000000000000000" pitchFamily="2" charset="0"/>
                        </a:rPr>
                        <a:t>DXD</a:t>
                      </a:r>
                    </a:p>
                  </a:txBody>
                  <a:tcPr/>
                </a:tc>
                <a:tc>
                  <a:txBody>
                    <a:bodyPr/>
                    <a:lstStyle/>
                    <a:p>
                      <a:pPr>
                        <a:buNone/>
                      </a:pPr>
                      <a:r>
                        <a:rPr lang="en-US" altLang="zh-CN" sz="800">
                          <a:latin typeface="思源黑体 CN Normal" panose="020B0400000000000000" pitchFamily="34" charset="-122"/>
                          <a:ea typeface="思源黑体 CN Normal" panose="020B0400000000000000" pitchFamily="34" charset="-122"/>
                          <a:cs typeface="Poppins" panose="02000000000000000000" pitchFamily="2" charset="0"/>
                        </a:rPr>
                        <a:t>7-8</a:t>
                      </a:r>
                    </a:p>
                  </a:txBody>
                  <a:tcPr/>
                </a:tc>
                <a:tc>
                  <a:txBody>
                    <a:bodyPr/>
                    <a:lstStyle/>
                    <a:p>
                      <a:pPr>
                        <a:buNone/>
                      </a:pPr>
                      <a:r>
                        <a:rPr lang="zh-CN" altLang="en-US" sz="800">
                          <a:latin typeface="思源黑体 CN Normal" panose="020B0400000000000000" pitchFamily="34" charset="-122"/>
                          <a:ea typeface="思源黑体 CN Normal" panose="020B0400000000000000" pitchFamily="34" charset="-122"/>
                          <a:cs typeface="Poppins" panose="02000000000000000000" pitchFamily="2" charset="0"/>
                          <a:sym typeface="+mn-ea"/>
                        </a:rPr>
                        <a:t>Breast cancer</a:t>
                      </a:r>
                    </a:p>
                  </a:txBody>
                  <a:tcPr/>
                </a:tc>
                <a:tc>
                  <a:txBody>
                    <a:bodyPr/>
                    <a:lstStyle/>
                    <a:p>
                      <a:pPr>
                        <a:buNone/>
                      </a:pPr>
                      <a:r>
                        <a:rPr lang="zh-CN" altLang="en-US" sz="800">
                          <a:latin typeface="思源黑体 CN Normal" panose="020B0400000000000000" pitchFamily="34" charset="-122"/>
                          <a:ea typeface="思源黑体 CN Normal" panose="020B0400000000000000" pitchFamily="34" charset="-122"/>
                          <a:cs typeface="Poppins" panose="02000000000000000000" pitchFamily="2" charset="0"/>
                        </a:rPr>
                        <a:t> Dec 20,</a:t>
                      </a:r>
                      <a:r>
                        <a:rPr lang="en-US" altLang="zh-CN" sz="800">
                          <a:latin typeface="思源黑体 CN Normal" panose="020B0400000000000000" pitchFamily="34" charset="-122"/>
                          <a:ea typeface="思源黑体 CN Normal" panose="020B0400000000000000" pitchFamily="34" charset="-122"/>
                          <a:cs typeface="Poppins" panose="02000000000000000000" pitchFamily="2" charset="0"/>
                        </a:rPr>
                        <a:t> </a:t>
                      </a:r>
                      <a:r>
                        <a:rPr lang="zh-CN" altLang="en-US" sz="800">
                          <a:latin typeface="思源黑体 CN Normal" panose="020B0400000000000000" pitchFamily="34" charset="-122"/>
                          <a:ea typeface="思源黑体 CN Normal" panose="020B0400000000000000" pitchFamily="34" charset="-122"/>
                          <a:cs typeface="Poppins" panose="02000000000000000000" pitchFamily="2" charset="0"/>
                        </a:rPr>
                        <a:t>2019</a:t>
                      </a:r>
                    </a:p>
                  </a:txBody>
                  <a:tcPr/>
                </a:tc>
                <a:extLst>
                  <a:ext uri="{0D108BD9-81ED-4DB2-BD59-A6C34878D82A}">
                    <a16:rowId xmlns="" xmlns:a16="http://schemas.microsoft.com/office/drawing/2014/main" val="10008"/>
                  </a:ext>
                </a:extLst>
              </a:tr>
              <a:tr h="320040">
                <a:tc>
                  <a:txBody>
                    <a:bodyPr/>
                    <a:lstStyle/>
                    <a:p>
                      <a:pPr>
                        <a:buNone/>
                      </a:pPr>
                      <a:r>
                        <a:rPr lang="zh-CN" altLang="en-US" sz="800">
                          <a:latin typeface="思源黑体 CN Normal" panose="020B0400000000000000" pitchFamily="34" charset="-122"/>
                          <a:ea typeface="思源黑体 CN Normal" panose="020B0400000000000000" pitchFamily="34" charset="-122"/>
                          <a:cs typeface="Poppins" panose="02000000000000000000" pitchFamily="2" charset="0"/>
                        </a:rPr>
                        <a:t>Gilead</a:t>
                      </a:r>
                    </a:p>
                    <a:p>
                      <a:pPr>
                        <a:buNone/>
                      </a:pPr>
                      <a:r>
                        <a:rPr lang="zh-CN" altLang="en-US" sz="800">
                          <a:latin typeface="思源黑体 CN Normal" panose="020B0400000000000000" pitchFamily="34" charset="-122"/>
                          <a:ea typeface="思源黑体 CN Normal" panose="020B0400000000000000" pitchFamily="34" charset="-122"/>
                          <a:cs typeface="Poppins" panose="02000000000000000000" pitchFamily="2" charset="0"/>
                        </a:rPr>
                        <a:t>Sciences</a:t>
                      </a:r>
                    </a:p>
                  </a:txBody>
                  <a:tcPr/>
                </a:tc>
                <a:tc>
                  <a:txBody>
                    <a:bodyPr/>
                    <a:lstStyle/>
                    <a:p>
                      <a:pPr>
                        <a:buNone/>
                      </a:pPr>
                      <a:r>
                        <a:rPr lang="zh-CN" altLang="en-US" sz="800">
                          <a:latin typeface="思源黑体 CN Normal" panose="020B0400000000000000" pitchFamily="34" charset="-122"/>
                          <a:ea typeface="思源黑体 CN Normal" panose="020B0400000000000000" pitchFamily="34" charset="-122"/>
                          <a:cs typeface="Poppins" panose="02000000000000000000" pitchFamily="2" charset="0"/>
                          <a:sym typeface="+mn-ea"/>
                        </a:rPr>
                        <a:t>Third</a:t>
                      </a:r>
                    </a:p>
                  </a:txBody>
                  <a:tcPr/>
                </a:tc>
                <a:tc>
                  <a:txBody>
                    <a:bodyPr/>
                    <a:lstStyle/>
                    <a:p>
                      <a:pPr>
                        <a:buNone/>
                      </a:pPr>
                      <a:r>
                        <a:rPr lang="zh-CN" altLang="en-US" sz="800">
                          <a:latin typeface="思源黑体 CN Normal" panose="020B0400000000000000" pitchFamily="34" charset="-122"/>
                          <a:ea typeface="思源黑体 CN Normal" panose="020B0400000000000000" pitchFamily="34" charset="-122"/>
                          <a:cs typeface="Poppins" panose="02000000000000000000" pitchFamily="2" charset="0"/>
                        </a:rPr>
                        <a:t>Sacituzumab Govitecan </a:t>
                      </a:r>
                    </a:p>
                    <a:p>
                      <a:pPr>
                        <a:buNone/>
                      </a:pPr>
                      <a:r>
                        <a:rPr lang="zh-CN" altLang="en-US" sz="800">
                          <a:latin typeface="思源黑体 CN Normal" panose="020B0400000000000000" pitchFamily="34" charset="-122"/>
                          <a:ea typeface="思源黑体 CN Normal" panose="020B0400000000000000" pitchFamily="34" charset="-122"/>
                          <a:cs typeface="Poppins" panose="02000000000000000000" pitchFamily="2" charset="0"/>
                        </a:rPr>
                        <a:t>(Trodelvy)</a:t>
                      </a:r>
                    </a:p>
                  </a:txBody>
                  <a:tcPr/>
                </a:tc>
                <a:tc>
                  <a:txBody>
                    <a:bodyPr/>
                    <a:lstStyle/>
                    <a:p>
                      <a:pPr>
                        <a:buNone/>
                      </a:pPr>
                      <a:r>
                        <a:rPr lang="zh-CN" altLang="en-US" sz="800">
                          <a:latin typeface="思源黑体 CN Normal" panose="020B0400000000000000" pitchFamily="34" charset="-122"/>
                          <a:ea typeface="思源黑体 CN Normal" panose="020B0400000000000000" pitchFamily="34" charset="-122"/>
                          <a:cs typeface="Poppins" panose="02000000000000000000" pitchFamily="2" charset="0"/>
                        </a:rPr>
                        <a:t>TROP2</a:t>
                      </a:r>
                    </a:p>
                  </a:txBody>
                  <a:tcPr/>
                </a:tc>
                <a:tc>
                  <a:txBody>
                    <a:bodyPr/>
                    <a:lstStyle/>
                    <a:p>
                      <a:pPr>
                        <a:buNone/>
                      </a:pPr>
                      <a:r>
                        <a:rPr lang="en-US" altLang="zh-CN" sz="800">
                          <a:latin typeface="思源黑体 CN Normal" panose="020B0400000000000000" pitchFamily="34" charset="-122"/>
                          <a:ea typeface="思源黑体 CN Normal" panose="020B0400000000000000" pitchFamily="34" charset="-122"/>
                          <a:cs typeface="Poppins" panose="02000000000000000000" pitchFamily="2" charset="0"/>
                          <a:sym typeface="+mn-ea"/>
                        </a:rPr>
                        <a:t>IgG1k</a:t>
                      </a:r>
                    </a:p>
                  </a:txBody>
                  <a:tcPr/>
                </a:tc>
                <a:tc>
                  <a:txBody>
                    <a:bodyPr/>
                    <a:lstStyle/>
                    <a:p>
                      <a:pPr>
                        <a:buNone/>
                      </a:pPr>
                      <a:r>
                        <a:rPr lang="zh-CN" altLang="en-US" sz="800">
                          <a:latin typeface="思源黑体 CN Normal" panose="020B0400000000000000" pitchFamily="34" charset="-122"/>
                          <a:ea typeface="思源黑体 CN Normal" panose="020B0400000000000000" pitchFamily="34" charset="-122"/>
                          <a:cs typeface="Poppins" panose="02000000000000000000" pitchFamily="2" charset="0"/>
                          <a:sym typeface="+mn-ea"/>
                        </a:rPr>
                        <a:t>Sacituzumab</a:t>
                      </a:r>
                    </a:p>
                  </a:txBody>
                  <a:tcPr/>
                </a:tc>
                <a:tc>
                  <a:txBody>
                    <a:bodyPr/>
                    <a:lstStyle/>
                    <a:p>
                      <a:pPr>
                        <a:buNone/>
                      </a:pPr>
                      <a:r>
                        <a:rPr lang="zh-CN" altLang="en-US" sz="800">
                          <a:latin typeface="思源黑体 CN Normal" panose="020B0400000000000000" pitchFamily="34" charset="-122"/>
                          <a:ea typeface="思源黑体 CN Normal" panose="020B0400000000000000" pitchFamily="34" charset="-122"/>
                          <a:cs typeface="Poppins" panose="02000000000000000000" pitchFamily="2" charset="0"/>
                        </a:rPr>
                        <a:t>CL2A</a:t>
                      </a:r>
                    </a:p>
                  </a:txBody>
                  <a:tcPr/>
                </a:tc>
                <a:tc>
                  <a:txBody>
                    <a:bodyPr/>
                    <a:lstStyle/>
                    <a:p>
                      <a:pPr>
                        <a:buNone/>
                      </a:pPr>
                      <a:r>
                        <a:rPr lang="zh-CN" altLang="en-US" sz="800">
                          <a:latin typeface="思源黑体 CN Normal" panose="020B0400000000000000" pitchFamily="34" charset="-122"/>
                          <a:ea typeface="思源黑体 CN Normal" panose="020B0400000000000000" pitchFamily="34" charset="-122"/>
                          <a:cs typeface="Poppins" panose="02000000000000000000" pitchFamily="2" charset="0"/>
                        </a:rPr>
                        <a:t> SN-38</a:t>
                      </a:r>
                    </a:p>
                  </a:txBody>
                  <a:tcPr/>
                </a:tc>
                <a:tc>
                  <a:txBody>
                    <a:bodyPr/>
                    <a:lstStyle/>
                    <a:p>
                      <a:pPr>
                        <a:buNone/>
                      </a:pPr>
                      <a:r>
                        <a:rPr lang="en-US" altLang="zh-CN" sz="800">
                          <a:latin typeface="思源黑体 CN Normal" panose="020B0400000000000000" pitchFamily="34" charset="-122"/>
                          <a:ea typeface="思源黑体 CN Normal" panose="020B0400000000000000" pitchFamily="34" charset="-122"/>
                          <a:cs typeface="Poppins" panose="02000000000000000000" pitchFamily="2" charset="0"/>
                        </a:rPr>
                        <a:t>7.6</a:t>
                      </a:r>
                    </a:p>
                  </a:txBody>
                  <a:tcPr/>
                </a:tc>
                <a:tc>
                  <a:txBody>
                    <a:bodyPr/>
                    <a:lstStyle/>
                    <a:p>
                      <a:pPr>
                        <a:buNone/>
                      </a:pPr>
                      <a:r>
                        <a:rPr lang="zh-CN" altLang="en-US" sz="800">
                          <a:latin typeface="思源黑体 CN Normal" panose="020B0400000000000000" pitchFamily="34" charset="-122"/>
                          <a:ea typeface="思源黑体 CN Normal" panose="020B0400000000000000" pitchFamily="34" charset="-122"/>
                          <a:cs typeface="Poppins" panose="02000000000000000000" pitchFamily="2" charset="0"/>
                        </a:rPr>
                        <a:t> Breast cancer</a:t>
                      </a:r>
                      <a:r>
                        <a:rPr lang="en-US" altLang="zh-CN" sz="800">
                          <a:latin typeface="思源黑体 CN Normal" panose="020B0400000000000000" pitchFamily="34" charset="-122"/>
                          <a:ea typeface="思源黑体 CN Normal" panose="020B0400000000000000" pitchFamily="34" charset="-122"/>
                          <a:cs typeface="Poppins" panose="02000000000000000000" pitchFamily="2" charset="0"/>
                        </a:rPr>
                        <a:t>, </a:t>
                      </a:r>
                      <a:r>
                        <a:rPr lang="zh-CN" altLang="en-US" sz="800">
                          <a:latin typeface="思源黑体 CN Normal" panose="020B0400000000000000" pitchFamily="34" charset="-122"/>
                          <a:ea typeface="思源黑体 CN Normal" panose="020B0400000000000000" pitchFamily="34" charset="-122"/>
                          <a:cs typeface="Poppins" panose="02000000000000000000" pitchFamily="2" charset="0"/>
                        </a:rPr>
                        <a:t>UC</a:t>
                      </a:r>
                    </a:p>
                  </a:txBody>
                  <a:tcPr/>
                </a:tc>
                <a:tc>
                  <a:txBody>
                    <a:bodyPr/>
                    <a:lstStyle/>
                    <a:p>
                      <a:pPr>
                        <a:buNone/>
                      </a:pPr>
                      <a:r>
                        <a:rPr lang="zh-CN" altLang="en-US" sz="800">
                          <a:latin typeface="思源黑体 CN Normal" panose="020B0400000000000000" pitchFamily="34" charset="-122"/>
                          <a:ea typeface="思源黑体 CN Normal" panose="020B0400000000000000" pitchFamily="34" charset="-122"/>
                          <a:cs typeface="Poppins" panose="02000000000000000000" pitchFamily="2" charset="0"/>
                        </a:rPr>
                        <a:t>Apr 22,</a:t>
                      </a:r>
                      <a:r>
                        <a:rPr lang="en-US" altLang="zh-CN" sz="800">
                          <a:latin typeface="思源黑体 CN Normal" panose="020B0400000000000000" pitchFamily="34" charset="-122"/>
                          <a:ea typeface="思源黑体 CN Normal" panose="020B0400000000000000" pitchFamily="34" charset="-122"/>
                          <a:cs typeface="Poppins" panose="02000000000000000000" pitchFamily="2" charset="0"/>
                        </a:rPr>
                        <a:t> </a:t>
                      </a:r>
                      <a:r>
                        <a:rPr lang="zh-CN" altLang="en-US" sz="800">
                          <a:latin typeface="思源黑体 CN Normal" panose="020B0400000000000000" pitchFamily="34" charset="-122"/>
                          <a:ea typeface="思源黑体 CN Normal" panose="020B0400000000000000" pitchFamily="34" charset="-122"/>
                          <a:cs typeface="Poppins" panose="02000000000000000000" pitchFamily="2" charset="0"/>
                        </a:rPr>
                        <a:t>2020</a:t>
                      </a:r>
                    </a:p>
                  </a:txBody>
                  <a:tcPr/>
                </a:tc>
                <a:extLst>
                  <a:ext uri="{0D108BD9-81ED-4DB2-BD59-A6C34878D82A}">
                    <a16:rowId xmlns="" xmlns:a16="http://schemas.microsoft.com/office/drawing/2014/main" val="10009"/>
                  </a:ext>
                </a:extLst>
              </a:tr>
              <a:tr h="314960">
                <a:tc>
                  <a:txBody>
                    <a:bodyPr/>
                    <a:lstStyle/>
                    <a:p>
                      <a:pPr>
                        <a:buNone/>
                      </a:pPr>
                      <a:r>
                        <a:rPr lang="zh-CN" altLang="en-US" sz="800">
                          <a:solidFill>
                            <a:srgbClr val="FF0000"/>
                          </a:solidFill>
                          <a:latin typeface="思源黑体 CN Normal" panose="020B0400000000000000" pitchFamily="34" charset="-122"/>
                          <a:ea typeface="思源黑体 CN Normal" panose="020B0400000000000000" pitchFamily="34" charset="-122"/>
                          <a:cs typeface="Poppins" panose="02000000000000000000" pitchFamily="2" charset="0"/>
                        </a:rPr>
                        <a:t>RemeGen</a:t>
                      </a:r>
                    </a:p>
                  </a:txBody>
                  <a:tcPr/>
                </a:tc>
                <a:tc>
                  <a:txBody>
                    <a:bodyPr/>
                    <a:lstStyle/>
                    <a:p>
                      <a:pPr>
                        <a:buNone/>
                      </a:pPr>
                      <a:r>
                        <a:rPr lang="zh-CN" altLang="en-US" sz="800">
                          <a:solidFill>
                            <a:srgbClr val="FF0000"/>
                          </a:solidFill>
                          <a:latin typeface="思源黑体 CN Normal" panose="020B0400000000000000" pitchFamily="34" charset="-122"/>
                          <a:ea typeface="思源黑体 CN Normal" panose="020B0400000000000000" pitchFamily="34" charset="-122"/>
                          <a:cs typeface="Poppins" panose="02000000000000000000" pitchFamily="2" charset="0"/>
                          <a:sym typeface="+mn-ea"/>
                        </a:rPr>
                        <a:t>Third</a:t>
                      </a:r>
                    </a:p>
                  </a:txBody>
                  <a:tcPr/>
                </a:tc>
                <a:tc>
                  <a:txBody>
                    <a:bodyPr/>
                    <a:lstStyle/>
                    <a:p>
                      <a:pPr>
                        <a:buNone/>
                      </a:pPr>
                      <a:r>
                        <a:rPr lang="zh-CN" altLang="en-US" sz="800">
                          <a:solidFill>
                            <a:srgbClr val="FF0000"/>
                          </a:solidFill>
                          <a:latin typeface="思源黑体 CN Normal" panose="020B0400000000000000" pitchFamily="34" charset="-122"/>
                          <a:ea typeface="思源黑体 CN Normal" panose="020B0400000000000000" pitchFamily="34" charset="-122"/>
                          <a:cs typeface="Poppins" panose="02000000000000000000" pitchFamily="2" charset="0"/>
                        </a:rPr>
                        <a:t>Disitamab </a:t>
                      </a:r>
                      <a:r>
                        <a:rPr lang="en-US" altLang="zh-CN" sz="800">
                          <a:solidFill>
                            <a:srgbClr val="FF0000"/>
                          </a:solidFill>
                          <a:latin typeface="思源黑体 CN Normal" panose="020B0400000000000000" pitchFamily="34" charset="-122"/>
                          <a:ea typeface="思源黑体 CN Normal" panose="020B0400000000000000" pitchFamily="34" charset="-122"/>
                          <a:cs typeface="Poppins" panose="02000000000000000000" pitchFamily="2" charset="0"/>
                        </a:rPr>
                        <a:t> </a:t>
                      </a:r>
                      <a:r>
                        <a:rPr lang="zh-CN" altLang="en-US" sz="800">
                          <a:solidFill>
                            <a:srgbClr val="FF0000"/>
                          </a:solidFill>
                          <a:latin typeface="思源黑体 CN Normal" panose="020B0400000000000000" pitchFamily="34" charset="-122"/>
                          <a:ea typeface="思源黑体 CN Normal" panose="020B0400000000000000" pitchFamily="34" charset="-122"/>
                          <a:cs typeface="Poppins" panose="02000000000000000000" pitchFamily="2" charset="0"/>
                        </a:rPr>
                        <a:t>Vedotin </a:t>
                      </a:r>
                    </a:p>
                    <a:p>
                      <a:pPr>
                        <a:buNone/>
                      </a:pPr>
                      <a:r>
                        <a:rPr lang="zh-CN" altLang="en-US" sz="800">
                          <a:solidFill>
                            <a:srgbClr val="FF0000"/>
                          </a:solidFill>
                          <a:latin typeface="思源黑体 CN Normal" panose="020B0400000000000000" pitchFamily="34" charset="-122"/>
                          <a:ea typeface="思源黑体 CN Normal" panose="020B0400000000000000" pitchFamily="34" charset="-122"/>
                          <a:cs typeface="Poppins" panose="02000000000000000000" pitchFamily="2" charset="0"/>
                        </a:rPr>
                        <a:t>(Aidixi)</a:t>
                      </a:r>
                    </a:p>
                  </a:txBody>
                  <a:tcPr/>
                </a:tc>
                <a:tc>
                  <a:txBody>
                    <a:bodyPr/>
                    <a:lstStyle/>
                    <a:p>
                      <a:pPr>
                        <a:buNone/>
                      </a:pPr>
                      <a:r>
                        <a:rPr lang="zh-CN" altLang="en-US" sz="800">
                          <a:solidFill>
                            <a:srgbClr val="FF0000"/>
                          </a:solidFill>
                          <a:latin typeface="思源黑体 CN Normal" panose="020B0400000000000000" pitchFamily="34" charset="-122"/>
                          <a:ea typeface="思源黑体 CN Normal" panose="020B0400000000000000" pitchFamily="34" charset="-122"/>
                          <a:cs typeface="Poppins" panose="02000000000000000000" pitchFamily="2" charset="0"/>
                          <a:sym typeface="+mn-ea"/>
                        </a:rPr>
                        <a:t>HER2</a:t>
                      </a:r>
                    </a:p>
                  </a:txBody>
                  <a:tcPr/>
                </a:tc>
                <a:tc>
                  <a:txBody>
                    <a:bodyPr/>
                    <a:lstStyle/>
                    <a:p>
                      <a:pPr>
                        <a:buNone/>
                      </a:pPr>
                      <a:r>
                        <a:rPr lang="en-US" altLang="zh-CN" sz="800">
                          <a:solidFill>
                            <a:srgbClr val="FF0000"/>
                          </a:solidFill>
                          <a:latin typeface="思源黑体 CN Normal" panose="020B0400000000000000" pitchFamily="34" charset="-122"/>
                          <a:ea typeface="思源黑体 CN Normal" panose="020B0400000000000000" pitchFamily="34" charset="-122"/>
                          <a:cs typeface="Poppins" panose="02000000000000000000" pitchFamily="2" charset="0"/>
                          <a:sym typeface="+mn-ea"/>
                        </a:rPr>
                        <a:t>IgG1k</a:t>
                      </a:r>
                    </a:p>
                  </a:txBody>
                  <a:tcPr/>
                </a:tc>
                <a:tc>
                  <a:txBody>
                    <a:bodyPr/>
                    <a:lstStyle/>
                    <a:p>
                      <a:pPr>
                        <a:buNone/>
                      </a:pPr>
                      <a:r>
                        <a:rPr lang="zh-CN" altLang="en-US" sz="800">
                          <a:solidFill>
                            <a:srgbClr val="FF0000"/>
                          </a:solidFill>
                          <a:latin typeface="思源黑体 CN Normal" panose="020B0400000000000000" pitchFamily="34" charset="-122"/>
                          <a:ea typeface="思源黑体 CN Normal" panose="020B0400000000000000" pitchFamily="34" charset="-122"/>
                          <a:cs typeface="Poppins" panose="02000000000000000000" pitchFamily="2" charset="0"/>
                          <a:sym typeface="+mn-ea"/>
                        </a:rPr>
                        <a:t>Disitamab</a:t>
                      </a:r>
                    </a:p>
                  </a:txBody>
                  <a:tcPr/>
                </a:tc>
                <a:tc>
                  <a:txBody>
                    <a:bodyPr/>
                    <a:lstStyle/>
                    <a:p>
                      <a:pPr>
                        <a:buNone/>
                      </a:pPr>
                      <a:r>
                        <a:rPr lang="zh-CN" altLang="en-US" sz="800">
                          <a:solidFill>
                            <a:srgbClr val="FF0000"/>
                          </a:solidFill>
                          <a:latin typeface="思源黑体 CN Normal" panose="020B0400000000000000" pitchFamily="34" charset="-122"/>
                          <a:ea typeface="思源黑体 CN Normal" panose="020B0400000000000000" pitchFamily="34" charset="-122"/>
                          <a:cs typeface="Poppins" panose="02000000000000000000" pitchFamily="2" charset="0"/>
                        </a:rPr>
                        <a:t>mc-VC-FABC</a:t>
                      </a:r>
                    </a:p>
                  </a:txBody>
                  <a:tcPr/>
                </a:tc>
                <a:tc>
                  <a:txBody>
                    <a:bodyPr/>
                    <a:lstStyle/>
                    <a:p>
                      <a:pPr>
                        <a:buNone/>
                      </a:pPr>
                      <a:r>
                        <a:rPr lang="zh-CN" altLang="en-US" sz="800">
                          <a:solidFill>
                            <a:srgbClr val="FF0000"/>
                          </a:solidFill>
                          <a:latin typeface="思源黑体 CN Normal" panose="020B0400000000000000" pitchFamily="34" charset="-122"/>
                          <a:ea typeface="思源黑体 CN Normal" panose="020B0400000000000000" pitchFamily="34" charset="-122"/>
                          <a:cs typeface="Poppins" panose="02000000000000000000" pitchFamily="2" charset="0"/>
                          <a:sym typeface="+mn-ea"/>
                        </a:rPr>
                        <a:t>MMAE</a:t>
                      </a:r>
                    </a:p>
                  </a:txBody>
                  <a:tcPr/>
                </a:tc>
                <a:tc>
                  <a:txBody>
                    <a:bodyPr/>
                    <a:lstStyle/>
                    <a:p>
                      <a:pPr>
                        <a:buNone/>
                      </a:pPr>
                      <a:r>
                        <a:rPr lang="en-US" altLang="zh-CN" sz="800">
                          <a:solidFill>
                            <a:srgbClr val="FF0000"/>
                          </a:solidFill>
                          <a:latin typeface="思源黑体 CN Normal" panose="020B0400000000000000" pitchFamily="34" charset="-122"/>
                          <a:ea typeface="思源黑体 CN Normal" panose="020B0400000000000000" pitchFamily="34" charset="-122"/>
                          <a:cs typeface="Poppins" panose="02000000000000000000" pitchFamily="2" charset="0"/>
                        </a:rPr>
                        <a:t>4</a:t>
                      </a:r>
                    </a:p>
                  </a:txBody>
                  <a:tcPr/>
                </a:tc>
                <a:tc>
                  <a:txBody>
                    <a:bodyPr/>
                    <a:lstStyle/>
                    <a:p>
                      <a:pPr>
                        <a:buNone/>
                      </a:pPr>
                      <a:r>
                        <a:rPr lang="zh-CN" altLang="en-US" sz="800">
                          <a:solidFill>
                            <a:srgbClr val="FF0000"/>
                          </a:solidFill>
                          <a:latin typeface="思源黑体 CN Normal" panose="020B0400000000000000" pitchFamily="34" charset="-122"/>
                          <a:ea typeface="思源黑体 CN Normal" panose="020B0400000000000000" pitchFamily="34" charset="-122"/>
                          <a:cs typeface="Poppins" panose="02000000000000000000" pitchFamily="2" charset="0"/>
                        </a:rPr>
                        <a:t>GC</a:t>
                      </a:r>
                      <a:r>
                        <a:rPr lang="en-US" altLang="zh-CN" sz="800">
                          <a:solidFill>
                            <a:srgbClr val="FF0000"/>
                          </a:solidFill>
                          <a:latin typeface="思源黑体 CN Normal" panose="020B0400000000000000" pitchFamily="34" charset="-122"/>
                          <a:ea typeface="思源黑体 CN Normal" panose="020B0400000000000000" pitchFamily="34" charset="-122"/>
                          <a:cs typeface="Poppins" panose="02000000000000000000" pitchFamily="2" charset="0"/>
                        </a:rPr>
                        <a:t>, </a:t>
                      </a:r>
                      <a:r>
                        <a:rPr lang="zh-CN" altLang="en-US" sz="800">
                          <a:solidFill>
                            <a:srgbClr val="FF0000"/>
                          </a:solidFill>
                          <a:latin typeface="思源黑体 CN Normal" panose="020B0400000000000000" pitchFamily="34" charset="-122"/>
                          <a:ea typeface="思源黑体 CN Normal" panose="020B0400000000000000" pitchFamily="34" charset="-122"/>
                          <a:cs typeface="Poppins" panose="02000000000000000000" pitchFamily="2" charset="0"/>
                        </a:rPr>
                        <a:t>UC</a:t>
                      </a:r>
                    </a:p>
                  </a:txBody>
                  <a:tcPr/>
                </a:tc>
                <a:tc>
                  <a:txBody>
                    <a:bodyPr/>
                    <a:lstStyle/>
                    <a:p>
                      <a:pPr>
                        <a:buNone/>
                      </a:pPr>
                      <a:r>
                        <a:rPr lang="zh-CN" altLang="en-US" sz="800">
                          <a:solidFill>
                            <a:srgbClr val="FF0000"/>
                          </a:solidFill>
                          <a:latin typeface="思源黑体 CN Normal" panose="020B0400000000000000" pitchFamily="34" charset="-122"/>
                          <a:ea typeface="思源黑体 CN Normal" panose="020B0400000000000000" pitchFamily="34" charset="-122"/>
                          <a:cs typeface="Poppins" panose="02000000000000000000" pitchFamily="2" charset="0"/>
                        </a:rPr>
                        <a:t>Jun 8,</a:t>
                      </a:r>
                      <a:r>
                        <a:rPr lang="en-US" altLang="zh-CN" sz="800">
                          <a:solidFill>
                            <a:srgbClr val="FF0000"/>
                          </a:solidFill>
                          <a:latin typeface="思源黑体 CN Normal" panose="020B0400000000000000" pitchFamily="34" charset="-122"/>
                          <a:ea typeface="思源黑体 CN Normal" panose="020B0400000000000000" pitchFamily="34" charset="-122"/>
                          <a:cs typeface="Poppins" panose="02000000000000000000" pitchFamily="2" charset="0"/>
                        </a:rPr>
                        <a:t> </a:t>
                      </a:r>
                      <a:r>
                        <a:rPr lang="zh-CN" altLang="en-US" sz="800">
                          <a:solidFill>
                            <a:srgbClr val="FF0000"/>
                          </a:solidFill>
                          <a:latin typeface="思源黑体 CN Normal" panose="020B0400000000000000" pitchFamily="34" charset="-122"/>
                          <a:ea typeface="思源黑体 CN Normal" panose="020B0400000000000000" pitchFamily="34" charset="-122"/>
                          <a:cs typeface="Poppins" panose="02000000000000000000" pitchFamily="2" charset="0"/>
                        </a:rPr>
                        <a:t>2021 </a:t>
                      </a:r>
                    </a:p>
                    <a:p>
                      <a:pPr>
                        <a:buNone/>
                      </a:pPr>
                      <a:r>
                        <a:rPr lang="zh-CN" altLang="en-US" sz="800">
                          <a:solidFill>
                            <a:srgbClr val="FF0000"/>
                          </a:solidFill>
                          <a:latin typeface="思源黑体 CN Normal" panose="020B0400000000000000" pitchFamily="34" charset="-122"/>
                          <a:ea typeface="思源黑体 CN Normal" panose="020B0400000000000000" pitchFamily="34" charset="-122"/>
                          <a:cs typeface="Poppins" panose="02000000000000000000" pitchFamily="2" charset="0"/>
                        </a:rPr>
                        <a:t>(NMPA)</a:t>
                      </a:r>
                    </a:p>
                  </a:txBody>
                  <a:tcPr/>
                </a:tc>
                <a:extLst>
                  <a:ext uri="{0D108BD9-81ED-4DB2-BD59-A6C34878D82A}">
                    <a16:rowId xmlns="" xmlns:a16="http://schemas.microsoft.com/office/drawing/2014/main" val="10010"/>
                  </a:ext>
                </a:extLst>
              </a:tr>
              <a:tr h="381000">
                <a:tc>
                  <a:txBody>
                    <a:bodyPr/>
                    <a:lstStyle/>
                    <a:p>
                      <a:pPr>
                        <a:buNone/>
                      </a:pPr>
                      <a:r>
                        <a:rPr lang="zh-CN" altLang="en-US" sz="800">
                          <a:latin typeface="思源黑体 CN Normal" panose="020B0400000000000000" pitchFamily="34" charset="-122"/>
                          <a:ea typeface="思源黑体 CN Normal" panose="020B0400000000000000" pitchFamily="34" charset="-122"/>
                          <a:cs typeface="Poppins" panose="02000000000000000000" pitchFamily="2" charset="0"/>
                        </a:rPr>
                        <a:t>ADC</a:t>
                      </a:r>
                      <a:r>
                        <a:rPr lang="en-US" altLang="zh-CN" sz="800">
                          <a:latin typeface="思源黑体 CN Normal" panose="020B0400000000000000" pitchFamily="34" charset="-122"/>
                          <a:ea typeface="思源黑体 CN Normal" panose="020B0400000000000000" pitchFamily="34" charset="-122"/>
                          <a:cs typeface="Poppins" panose="02000000000000000000" pitchFamily="2" charset="0"/>
                        </a:rPr>
                        <a:t> </a:t>
                      </a:r>
                      <a:r>
                        <a:rPr lang="zh-CN" altLang="en-US" sz="800">
                          <a:latin typeface="思源黑体 CN Normal" panose="020B0400000000000000" pitchFamily="34" charset="-122"/>
                          <a:ea typeface="思源黑体 CN Normal" panose="020B0400000000000000" pitchFamily="34" charset="-122"/>
                          <a:cs typeface="Poppins" panose="02000000000000000000" pitchFamily="2" charset="0"/>
                        </a:rPr>
                        <a:t>Therapeutics</a:t>
                      </a:r>
                    </a:p>
                  </a:txBody>
                  <a:tcPr/>
                </a:tc>
                <a:tc>
                  <a:txBody>
                    <a:bodyPr/>
                    <a:lstStyle/>
                    <a:p>
                      <a:pPr>
                        <a:buNone/>
                      </a:pPr>
                      <a:r>
                        <a:rPr lang="zh-CN" altLang="en-US" sz="800">
                          <a:latin typeface="思源黑体 CN Normal" panose="020B0400000000000000" pitchFamily="34" charset="-122"/>
                          <a:ea typeface="思源黑体 CN Normal" panose="020B0400000000000000" pitchFamily="34" charset="-122"/>
                          <a:cs typeface="Poppins" panose="02000000000000000000" pitchFamily="2" charset="0"/>
                          <a:sym typeface="+mn-ea"/>
                        </a:rPr>
                        <a:t>Third</a:t>
                      </a:r>
                    </a:p>
                  </a:txBody>
                  <a:tcPr/>
                </a:tc>
                <a:tc>
                  <a:txBody>
                    <a:bodyPr/>
                    <a:lstStyle/>
                    <a:p>
                      <a:pPr>
                        <a:buNone/>
                      </a:pPr>
                      <a:r>
                        <a:rPr lang="zh-CN" altLang="en-US" sz="800">
                          <a:latin typeface="思源黑体 CN Normal" panose="020B0400000000000000" pitchFamily="34" charset="-122"/>
                          <a:ea typeface="思源黑体 CN Normal" panose="020B0400000000000000" pitchFamily="34" charset="-122"/>
                          <a:cs typeface="Poppins" panose="02000000000000000000" pitchFamily="2" charset="0"/>
                        </a:rPr>
                        <a:t> Loncastuximab Tesirine </a:t>
                      </a:r>
                    </a:p>
                    <a:p>
                      <a:pPr>
                        <a:buNone/>
                      </a:pPr>
                      <a:r>
                        <a:rPr lang="zh-CN" altLang="en-US" sz="800">
                          <a:latin typeface="思源黑体 CN Normal" panose="020B0400000000000000" pitchFamily="34" charset="-122"/>
                          <a:ea typeface="思源黑体 CN Normal" panose="020B0400000000000000" pitchFamily="34" charset="-122"/>
                          <a:cs typeface="Poppins" panose="02000000000000000000" pitchFamily="2" charset="0"/>
                        </a:rPr>
                        <a:t>(Zynlonta)</a:t>
                      </a:r>
                    </a:p>
                  </a:txBody>
                  <a:tcPr/>
                </a:tc>
                <a:tc>
                  <a:txBody>
                    <a:bodyPr/>
                    <a:lstStyle/>
                    <a:p>
                      <a:pPr>
                        <a:buNone/>
                      </a:pPr>
                      <a:r>
                        <a:rPr lang="en-US" altLang="zh-CN" sz="800">
                          <a:latin typeface="思源黑体 CN Normal" panose="020B0400000000000000" pitchFamily="34" charset="-122"/>
                          <a:ea typeface="思源黑体 CN Normal" panose="020B0400000000000000" pitchFamily="34" charset="-122"/>
                          <a:cs typeface="Poppins" panose="02000000000000000000" pitchFamily="2" charset="0"/>
                        </a:rPr>
                        <a:t>CD19</a:t>
                      </a:r>
                    </a:p>
                  </a:txBody>
                  <a:tcPr/>
                </a:tc>
                <a:tc>
                  <a:txBody>
                    <a:bodyPr/>
                    <a:lstStyle/>
                    <a:p>
                      <a:pPr>
                        <a:buNone/>
                      </a:pPr>
                      <a:r>
                        <a:rPr lang="en-US" altLang="zh-CN" sz="800">
                          <a:latin typeface="思源黑体 CN Normal" panose="020B0400000000000000" pitchFamily="34" charset="-122"/>
                          <a:ea typeface="思源黑体 CN Normal" panose="020B0400000000000000" pitchFamily="34" charset="-122"/>
                          <a:cs typeface="Poppins" panose="02000000000000000000" pitchFamily="2" charset="0"/>
                          <a:sym typeface="+mn-ea"/>
                        </a:rPr>
                        <a:t>IgG1k</a:t>
                      </a:r>
                    </a:p>
                  </a:txBody>
                  <a:tcPr/>
                </a:tc>
                <a:tc>
                  <a:txBody>
                    <a:bodyPr/>
                    <a:lstStyle/>
                    <a:p>
                      <a:pPr>
                        <a:buNone/>
                      </a:pPr>
                      <a:r>
                        <a:rPr lang="zh-CN" altLang="en-US" sz="800">
                          <a:latin typeface="思源黑体 CN Normal" panose="020B0400000000000000" pitchFamily="34" charset="-122"/>
                          <a:ea typeface="思源黑体 CN Normal" panose="020B0400000000000000" pitchFamily="34" charset="-122"/>
                          <a:cs typeface="Poppins" panose="02000000000000000000" pitchFamily="2" charset="0"/>
                          <a:sym typeface="+mn-ea"/>
                        </a:rPr>
                        <a:t>Loncastuximab</a:t>
                      </a:r>
                    </a:p>
                  </a:txBody>
                  <a:tcPr/>
                </a:tc>
                <a:tc>
                  <a:txBody>
                    <a:bodyPr/>
                    <a:lstStyle/>
                    <a:p>
                      <a:pPr>
                        <a:buNone/>
                      </a:pPr>
                      <a:r>
                        <a:rPr lang="zh-CN" altLang="en-US" sz="800">
                          <a:latin typeface="思源黑体 CN Normal" panose="020B0400000000000000" pitchFamily="34" charset="-122"/>
                          <a:ea typeface="思源黑体 CN Normal" panose="020B0400000000000000" pitchFamily="34" charset="-122"/>
                          <a:cs typeface="Poppins" panose="02000000000000000000" pitchFamily="2" charset="0"/>
                          <a:sym typeface="+mn-ea"/>
                        </a:rPr>
                        <a:t>mc-VC-FABC</a:t>
                      </a:r>
                    </a:p>
                  </a:txBody>
                  <a:tcPr/>
                </a:tc>
                <a:tc>
                  <a:txBody>
                    <a:bodyPr/>
                    <a:lstStyle/>
                    <a:p>
                      <a:pPr>
                        <a:buNone/>
                      </a:pPr>
                      <a:r>
                        <a:rPr lang="zh-CN" altLang="en-US" sz="800">
                          <a:latin typeface="思源黑体 CN Normal" panose="020B0400000000000000" pitchFamily="34" charset="-122"/>
                          <a:ea typeface="思源黑体 CN Normal" panose="020B0400000000000000" pitchFamily="34" charset="-122"/>
                          <a:cs typeface="Poppins" panose="02000000000000000000" pitchFamily="2" charset="0"/>
                        </a:rPr>
                        <a:t>PBDSG3199</a:t>
                      </a:r>
                    </a:p>
                  </a:txBody>
                  <a:tcPr/>
                </a:tc>
                <a:tc>
                  <a:txBody>
                    <a:bodyPr/>
                    <a:lstStyle/>
                    <a:p>
                      <a:pPr>
                        <a:buNone/>
                      </a:pPr>
                      <a:r>
                        <a:rPr lang="en-US" altLang="zh-CN" sz="800">
                          <a:latin typeface="思源黑体 CN Normal" panose="020B0400000000000000" pitchFamily="34" charset="-122"/>
                          <a:ea typeface="思源黑体 CN Normal" panose="020B0400000000000000" pitchFamily="34" charset="-122"/>
                          <a:cs typeface="Poppins" panose="02000000000000000000" pitchFamily="2" charset="0"/>
                        </a:rPr>
                        <a:t>2.3</a:t>
                      </a:r>
                    </a:p>
                  </a:txBody>
                  <a:tcPr/>
                </a:tc>
                <a:tc>
                  <a:txBody>
                    <a:bodyPr/>
                    <a:lstStyle/>
                    <a:p>
                      <a:pPr>
                        <a:buNone/>
                      </a:pPr>
                      <a:r>
                        <a:rPr lang="zh-CN" altLang="en-US" sz="800">
                          <a:latin typeface="思源黑体 CN Normal" panose="020B0400000000000000" pitchFamily="34" charset="-122"/>
                          <a:ea typeface="思源黑体 CN Normal" panose="020B0400000000000000" pitchFamily="34" charset="-122"/>
                          <a:cs typeface="Poppins" panose="02000000000000000000" pitchFamily="2" charset="0"/>
                        </a:rPr>
                        <a:t>DLBCL</a:t>
                      </a:r>
                    </a:p>
                  </a:txBody>
                  <a:tcPr/>
                </a:tc>
                <a:tc>
                  <a:txBody>
                    <a:bodyPr/>
                    <a:lstStyle/>
                    <a:p>
                      <a:pPr>
                        <a:buNone/>
                      </a:pPr>
                      <a:r>
                        <a:rPr lang="zh-CN" altLang="en-US" sz="800">
                          <a:latin typeface="思源黑体 CN Normal" panose="020B0400000000000000" pitchFamily="34" charset="-122"/>
                          <a:ea typeface="思源黑体 CN Normal" panose="020B0400000000000000" pitchFamily="34" charset="-122"/>
                          <a:cs typeface="Poppins" panose="02000000000000000000" pitchFamily="2" charset="0"/>
                        </a:rPr>
                        <a:t>Apr 23,</a:t>
                      </a:r>
                      <a:r>
                        <a:rPr lang="en-US" altLang="zh-CN" sz="800">
                          <a:latin typeface="思源黑体 CN Normal" panose="020B0400000000000000" pitchFamily="34" charset="-122"/>
                          <a:ea typeface="思源黑体 CN Normal" panose="020B0400000000000000" pitchFamily="34" charset="-122"/>
                          <a:cs typeface="Poppins" panose="02000000000000000000" pitchFamily="2" charset="0"/>
                        </a:rPr>
                        <a:t> </a:t>
                      </a:r>
                      <a:r>
                        <a:rPr lang="zh-CN" altLang="en-US" sz="800">
                          <a:latin typeface="思源黑体 CN Normal" panose="020B0400000000000000" pitchFamily="34" charset="-122"/>
                          <a:ea typeface="思源黑体 CN Normal" panose="020B0400000000000000" pitchFamily="34" charset="-122"/>
                          <a:cs typeface="Poppins" panose="02000000000000000000" pitchFamily="2" charset="0"/>
                        </a:rPr>
                        <a:t>2021</a:t>
                      </a:r>
                    </a:p>
                  </a:txBody>
                  <a:tcPr/>
                </a:tc>
                <a:extLst>
                  <a:ext uri="{0D108BD9-81ED-4DB2-BD59-A6C34878D82A}">
                    <a16:rowId xmlns="" xmlns:a16="http://schemas.microsoft.com/office/drawing/2014/main" val="10011"/>
                  </a:ext>
                </a:extLst>
              </a:tr>
              <a:tr h="396240">
                <a:tc>
                  <a:txBody>
                    <a:bodyPr/>
                    <a:lstStyle/>
                    <a:p>
                      <a:pPr>
                        <a:buNone/>
                      </a:pPr>
                      <a:r>
                        <a:rPr lang="zh-CN" altLang="en-US" sz="800">
                          <a:latin typeface="思源黑体 CN Normal" panose="020B0400000000000000" pitchFamily="34" charset="-122"/>
                          <a:ea typeface="思源黑体 CN Normal" panose="020B0400000000000000" pitchFamily="34" charset="-122"/>
                          <a:cs typeface="Poppins" panose="02000000000000000000" pitchFamily="2" charset="0"/>
                        </a:rPr>
                        <a:t>Seagen</a:t>
                      </a:r>
                    </a:p>
                  </a:txBody>
                  <a:tcPr/>
                </a:tc>
                <a:tc>
                  <a:txBody>
                    <a:bodyPr/>
                    <a:lstStyle/>
                    <a:p>
                      <a:pPr>
                        <a:buNone/>
                      </a:pPr>
                      <a:r>
                        <a:rPr lang="zh-CN" altLang="en-US" sz="800">
                          <a:latin typeface="思源黑体 CN Normal" panose="020B0400000000000000" pitchFamily="34" charset="-122"/>
                          <a:ea typeface="思源黑体 CN Normal" panose="020B0400000000000000" pitchFamily="34" charset="-122"/>
                          <a:cs typeface="Poppins" panose="02000000000000000000" pitchFamily="2" charset="0"/>
                          <a:sym typeface="+mn-ea"/>
                        </a:rPr>
                        <a:t>Third</a:t>
                      </a:r>
                    </a:p>
                  </a:txBody>
                  <a:tcPr/>
                </a:tc>
                <a:tc>
                  <a:txBody>
                    <a:bodyPr/>
                    <a:lstStyle/>
                    <a:p>
                      <a:pPr>
                        <a:buNone/>
                      </a:pPr>
                      <a:r>
                        <a:rPr lang="zh-CN" altLang="en-US" sz="800">
                          <a:latin typeface="思源黑体 CN Normal" panose="020B0400000000000000" pitchFamily="34" charset="-122"/>
                          <a:ea typeface="思源黑体 CN Normal" panose="020B0400000000000000" pitchFamily="34" charset="-122"/>
                          <a:cs typeface="Poppins" panose="02000000000000000000" pitchFamily="2" charset="0"/>
                        </a:rPr>
                        <a:t>Tisotumab Vedotin </a:t>
                      </a:r>
                    </a:p>
                    <a:p>
                      <a:pPr>
                        <a:buNone/>
                      </a:pPr>
                      <a:r>
                        <a:rPr lang="zh-CN" altLang="en-US" sz="800">
                          <a:latin typeface="思源黑体 CN Normal" panose="020B0400000000000000" pitchFamily="34" charset="-122"/>
                          <a:ea typeface="思源黑体 CN Normal" panose="020B0400000000000000" pitchFamily="34" charset="-122"/>
                          <a:cs typeface="Poppins" panose="02000000000000000000" pitchFamily="2" charset="0"/>
                        </a:rPr>
                        <a:t>(Tivdak)</a:t>
                      </a:r>
                    </a:p>
                  </a:txBody>
                  <a:tcPr/>
                </a:tc>
                <a:tc>
                  <a:txBody>
                    <a:bodyPr/>
                    <a:lstStyle/>
                    <a:p>
                      <a:pPr>
                        <a:buNone/>
                      </a:pPr>
                      <a:r>
                        <a:rPr lang="en-US" altLang="zh-CN" sz="800">
                          <a:latin typeface="思源黑体 CN Normal" panose="020B0400000000000000" pitchFamily="34" charset="-122"/>
                          <a:ea typeface="思源黑体 CN Normal" panose="020B0400000000000000" pitchFamily="34" charset="-122"/>
                          <a:cs typeface="Poppins" panose="02000000000000000000" pitchFamily="2" charset="0"/>
                        </a:rPr>
                        <a:t>TF</a:t>
                      </a:r>
                    </a:p>
                  </a:txBody>
                  <a:tcPr/>
                </a:tc>
                <a:tc>
                  <a:txBody>
                    <a:bodyPr/>
                    <a:lstStyle/>
                    <a:p>
                      <a:pPr>
                        <a:buNone/>
                      </a:pPr>
                      <a:r>
                        <a:rPr lang="en-US" altLang="zh-CN" sz="800">
                          <a:latin typeface="思源黑体 CN Normal" panose="020B0400000000000000" pitchFamily="34" charset="-122"/>
                          <a:ea typeface="思源黑体 CN Normal" panose="020B0400000000000000" pitchFamily="34" charset="-122"/>
                          <a:cs typeface="Poppins" panose="02000000000000000000" pitchFamily="2" charset="0"/>
                          <a:sym typeface="+mn-ea"/>
                        </a:rPr>
                        <a:t>IgG1k</a:t>
                      </a:r>
                    </a:p>
                  </a:txBody>
                  <a:tcPr/>
                </a:tc>
                <a:tc>
                  <a:txBody>
                    <a:bodyPr/>
                    <a:lstStyle/>
                    <a:p>
                      <a:pPr>
                        <a:buNone/>
                      </a:pPr>
                      <a:r>
                        <a:rPr lang="zh-CN" altLang="en-US" sz="800">
                          <a:latin typeface="思源黑体 CN Normal" panose="020B0400000000000000" pitchFamily="34" charset="-122"/>
                          <a:ea typeface="思源黑体 CN Normal" panose="020B0400000000000000" pitchFamily="34" charset="-122"/>
                          <a:cs typeface="Poppins" panose="02000000000000000000" pitchFamily="2" charset="0"/>
                          <a:sym typeface="+mn-ea"/>
                        </a:rPr>
                        <a:t>Tisotumab</a:t>
                      </a:r>
                    </a:p>
                  </a:txBody>
                  <a:tcPr/>
                </a:tc>
                <a:tc>
                  <a:txBody>
                    <a:bodyPr/>
                    <a:lstStyle/>
                    <a:p>
                      <a:pPr>
                        <a:buNone/>
                      </a:pPr>
                      <a:r>
                        <a:rPr lang="zh-CN" altLang="en-US" sz="800">
                          <a:latin typeface="思源黑体 CN Normal" panose="020B0400000000000000" pitchFamily="34" charset="-122"/>
                          <a:ea typeface="思源黑体 CN Normal" panose="020B0400000000000000" pitchFamily="34" charset="-122"/>
                          <a:cs typeface="Poppins" panose="02000000000000000000" pitchFamily="2" charset="0"/>
                          <a:sym typeface="+mn-ea"/>
                        </a:rPr>
                        <a:t>mc-VC-FABC</a:t>
                      </a:r>
                    </a:p>
                  </a:txBody>
                  <a:tcPr/>
                </a:tc>
                <a:tc>
                  <a:txBody>
                    <a:bodyPr/>
                    <a:lstStyle/>
                    <a:p>
                      <a:pPr>
                        <a:buNone/>
                      </a:pPr>
                      <a:r>
                        <a:rPr lang="zh-CN" altLang="en-US" sz="800">
                          <a:latin typeface="思源黑体 CN Normal" panose="020B0400000000000000" pitchFamily="34" charset="-122"/>
                          <a:ea typeface="思源黑体 CN Normal" panose="020B0400000000000000" pitchFamily="34" charset="-122"/>
                          <a:cs typeface="Poppins" panose="02000000000000000000" pitchFamily="2" charset="0"/>
                          <a:sym typeface="+mn-ea"/>
                        </a:rPr>
                        <a:t>MMAE</a:t>
                      </a:r>
                    </a:p>
                  </a:txBody>
                  <a:tcPr/>
                </a:tc>
                <a:tc>
                  <a:txBody>
                    <a:bodyPr/>
                    <a:lstStyle/>
                    <a:p>
                      <a:pPr>
                        <a:buNone/>
                      </a:pPr>
                      <a:r>
                        <a:rPr lang="en-US" altLang="zh-CN" sz="800">
                          <a:latin typeface="思源黑体 CN Normal" panose="020B0400000000000000" pitchFamily="34" charset="-122"/>
                          <a:ea typeface="思源黑体 CN Normal" panose="020B0400000000000000" pitchFamily="34" charset="-122"/>
                          <a:cs typeface="Poppins" panose="02000000000000000000" pitchFamily="2" charset="0"/>
                        </a:rPr>
                        <a:t>4</a:t>
                      </a:r>
                    </a:p>
                  </a:txBody>
                  <a:tcPr/>
                </a:tc>
                <a:tc>
                  <a:txBody>
                    <a:bodyPr/>
                    <a:lstStyle/>
                    <a:p>
                      <a:pPr>
                        <a:buNone/>
                      </a:pPr>
                      <a:r>
                        <a:rPr lang="zh-CN" altLang="en-US" sz="800">
                          <a:latin typeface="思源黑体 CN Normal" panose="020B0400000000000000" pitchFamily="34" charset="-122"/>
                          <a:ea typeface="思源黑体 CN Normal" panose="020B0400000000000000" pitchFamily="34" charset="-122"/>
                          <a:cs typeface="Poppins" panose="02000000000000000000" pitchFamily="2" charset="0"/>
                        </a:rPr>
                        <a:t>Cervical cancer</a:t>
                      </a:r>
                    </a:p>
                  </a:txBody>
                  <a:tcPr/>
                </a:tc>
                <a:tc>
                  <a:txBody>
                    <a:bodyPr/>
                    <a:lstStyle/>
                    <a:p>
                      <a:pPr>
                        <a:buNone/>
                      </a:pPr>
                      <a:r>
                        <a:rPr lang="zh-CN" altLang="en-US" sz="800">
                          <a:latin typeface="思源黑体 CN Normal" panose="020B0400000000000000" pitchFamily="34" charset="-122"/>
                          <a:ea typeface="思源黑体 CN Normal" panose="020B0400000000000000" pitchFamily="34" charset="-122"/>
                          <a:cs typeface="Poppins" panose="02000000000000000000" pitchFamily="2" charset="0"/>
                        </a:rPr>
                        <a:t>Sep 20, 2021</a:t>
                      </a:r>
                    </a:p>
                  </a:txBody>
                  <a:tcPr/>
                </a:tc>
                <a:extLst>
                  <a:ext uri="{0D108BD9-81ED-4DB2-BD59-A6C34878D82A}">
                    <a16:rowId xmlns="" xmlns:a16="http://schemas.microsoft.com/office/drawing/2014/main" val="10012"/>
                  </a:ext>
                </a:extLst>
              </a:tr>
              <a:tr h="381000">
                <a:tc>
                  <a:txBody>
                    <a:bodyPr/>
                    <a:lstStyle/>
                    <a:p>
                      <a:pPr>
                        <a:buNone/>
                      </a:pPr>
                      <a:r>
                        <a:rPr lang="zh-CN" altLang="en-US" sz="800">
                          <a:latin typeface="思源黑体 CN Normal" panose="020B0400000000000000" pitchFamily="34" charset="-122"/>
                          <a:ea typeface="思源黑体 CN Normal" panose="020B0400000000000000" pitchFamily="34" charset="-122"/>
                          <a:cs typeface="Poppins" panose="02000000000000000000" pitchFamily="2" charset="0"/>
                        </a:rPr>
                        <a:t>ImmunoGen</a:t>
                      </a:r>
                    </a:p>
                  </a:txBody>
                  <a:tcPr/>
                </a:tc>
                <a:tc>
                  <a:txBody>
                    <a:bodyPr/>
                    <a:lstStyle/>
                    <a:p>
                      <a:pPr>
                        <a:buNone/>
                      </a:pPr>
                      <a:r>
                        <a:rPr lang="zh-CN" altLang="en-US" sz="800">
                          <a:latin typeface="思源黑体 CN Normal" panose="020B0400000000000000" pitchFamily="34" charset="-122"/>
                          <a:ea typeface="思源黑体 CN Normal" panose="020B0400000000000000" pitchFamily="34" charset="-122"/>
                          <a:cs typeface="Poppins" panose="02000000000000000000" pitchFamily="2" charset="0"/>
                          <a:sym typeface="+mn-ea"/>
                        </a:rPr>
                        <a:t>Third</a:t>
                      </a:r>
                    </a:p>
                  </a:txBody>
                  <a:tcPr/>
                </a:tc>
                <a:tc>
                  <a:txBody>
                    <a:bodyPr/>
                    <a:lstStyle/>
                    <a:p>
                      <a:pPr>
                        <a:buNone/>
                      </a:pPr>
                      <a:r>
                        <a:rPr lang="zh-CN" altLang="en-US" sz="800">
                          <a:latin typeface="思源黑体 CN Normal" panose="020B0400000000000000" pitchFamily="34" charset="-122"/>
                          <a:ea typeface="思源黑体 CN Normal" panose="020B0400000000000000" pitchFamily="34" charset="-122"/>
                          <a:cs typeface="Poppins" panose="02000000000000000000" pitchFamily="2" charset="0"/>
                        </a:rPr>
                        <a:t>Mirvetuximab Soravtansine </a:t>
                      </a:r>
                    </a:p>
                    <a:p>
                      <a:pPr>
                        <a:buNone/>
                      </a:pPr>
                      <a:r>
                        <a:rPr lang="zh-CN" altLang="en-US" sz="800">
                          <a:latin typeface="思源黑体 CN Normal" panose="020B0400000000000000" pitchFamily="34" charset="-122"/>
                          <a:ea typeface="思源黑体 CN Normal" panose="020B0400000000000000" pitchFamily="34" charset="-122"/>
                          <a:cs typeface="Poppins" panose="02000000000000000000" pitchFamily="2" charset="0"/>
                        </a:rPr>
                        <a:t>(Elahere)</a:t>
                      </a:r>
                    </a:p>
                  </a:txBody>
                  <a:tcPr/>
                </a:tc>
                <a:tc>
                  <a:txBody>
                    <a:bodyPr/>
                    <a:lstStyle/>
                    <a:p>
                      <a:pPr>
                        <a:buNone/>
                      </a:pPr>
                      <a:r>
                        <a:rPr lang="zh-CN" altLang="en-US" sz="800">
                          <a:latin typeface="思源黑体 CN Normal" panose="020B0400000000000000" pitchFamily="34" charset="-122"/>
                          <a:ea typeface="思源黑体 CN Normal" panose="020B0400000000000000" pitchFamily="34" charset="-122"/>
                          <a:cs typeface="Poppins" panose="02000000000000000000" pitchFamily="2" charset="0"/>
                        </a:rPr>
                        <a:t>FRa</a:t>
                      </a:r>
                    </a:p>
                  </a:txBody>
                  <a:tcPr/>
                </a:tc>
                <a:tc>
                  <a:txBody>
                    <a:bodyPr/>
                    <a:lstStyle/>
                    <a:p>
                      <a:pPr>
                        <a:buNone/>
                      </a:pPr>
                      <a:r>
                        <a:rPr lang="en-US" altLang="zh-CN" sz="800">
                          <a:latin typeface="思源黑体 CN Normal" panose="020B0400000000000000" pitchFamily="34" charset="-122"/>
                          <a:ea typeface="思源黑体 CN Normal" panose="020B0400000000000000" pitchFamily="34" charset="-122"/>
                          <a:cs typeface="Poppins" panose="02000000000000000000" pitchFamily="2" charset="0"/>
                          <a:sym typeface="+mn-ea"/>
                        </a:rPr>
                        <a:t>IgG1k</a:t>
                      </a:r>
                    </a:p>
                  </a:txBody>
                  <a:tcPr/>
                </a:tc>
                <a:tc>
                  <a:txBody>
                    <a:bodyPr/>
                    <a:lstStyle/>
                    <a:p>
                      <a:pPr>
                        <a:buNone/>
                      </a:pPr>
                      <a:r>
                        <a:rPr lang="zh-CN" altLang="en-US" sz="800">
                          <a:latin typeface="思源黑体 CN Normal" panose="020B0400000000000000" pitchFamily="34" charset="-122"/>
                          <a:ea typeface="思源黑体 CN Normal" panose="020B0400000000000000" pitchFamily="34" charset="-122"/>
                          <a:cs typeface="Poppins" panose="02000000000000000000" pitchFamily="2" charset="0"/>
                          <a:sym typeface="+mn-ea"/>
                        </a:rPr>
                        <a:t>Mirvetuximab</a:t>
                      </a:r>
                    </a:p>
                  </a:txBody>
                  <a:tcPr/>
                </a:tc>
                <a:tc>
                  <a:txBody>
                    <a:bodyPr/>
                    <a:lstStyle/>
                    <a:p>
                      <a:pPr>
                        <a:buNone/>
                      </a:pPr>
                      <a:r>
                        <a:rPr lang="zh-CN" altLang="en-US" sz="800">
                          <a:latin typeface="思源黑体 CN Normal" panose="020B0400000000000000" pitchFamily="34" charset="-122"/>
                          <a:ea typeface="思源黑体 CN Normal" panose="020B0400000000000000" pitchFamily="34" charset="-122"/>
                          <a:cs typeface="Poppins" panose="02000000000000000000" pitchFamily="2" charset="0"/>
                        </a:rPr>
                        <a:t>Sulfo-SPDB</a:t>
                      </a:r>
                    </a:p>
                  </a:txBody>
                  <a:tcPr/>
                </a:tc>
                <a:tc>
                  <a:txBody>
                    <a:bodyPr/>
                    <a:lstStyle/>
                    <a:p>
                      <a:pPr>
                        <a:buNone/>
                      </a:pPr>
                      <a:r>
                        <a:rPr lang="en-US" altLang="zh-CN" sz="800">
                          <a:latin typeface="思源黑体 CN Normal" panose="020B0400000000000000" pitchFamily="34" charset="-122"/>
                          <a:ea typeface="思源黑体 CN Normal" panose="020B0400000000000000" pitchFamily="34" charset="-122"/>
                          <a:cs typeface="Poppins" panose="02000000000000000000" pitchFamily="2" charset="0"/>
                        </a:rPr>
                        <a:t>DM4</a:t>
                      </a:r>
                    </a:p>
                  </a:txBody>
                  <a:tcPr/>
                </a:tc>
                <a:tc>
                  <a:txBody>
                    <a:bodyPr/>
                    <a:lstStyle/>
                    <a:p>
                      <a:pPr>
                        <a:buNone/>
                      </a:pPr>
                      <a:r>
                        <a:rPr lang="en-US" altLang="zh-CN" sz="800">
                          <a:latin typeface="思源黑体 CN Normal" panose="020B0400000000000000" pitchFamily="34" charset="-122"/>
                          <a:ea typeface="思源黑体 CN Normal" panose="020B0400000000000000" pitchFamily="34" charset="-122"/>
                          <a:cs typeface="Poppins" panose="02000000000000000000" pitchFamily="2" charset="0"/>
                        </a:rPr>
                        <a:t>3.3-5</a:t>
                      </a:r>
                    </a:p>
                  </a:txBody>
                  <a:tcPr/>
                </a:tc>
                <a:tc>
                  <a:txBody>
                    <a:bodyPr/>
                    <a:lstStyle/>
                    <a:p>
                      <a:pPr>
                        <a:buNone/>
                      </a:pPr>
                      <a:r>
                        <a:rPr lang="zh-CN" altLang="en-US" sz="800">
                          <a:latin typeface="思源黑体 CN Normal" panose="020B0400000000000000" pitchFamily="34" charset="-122"/>
                          <a:ea typeface="思源黑体 CN Normal" panose="020B0400000000000000" pitchFamily="34" charset="-122"/>
                          <a:cs typeface="Poppins" panose="02000000000000000000" pitchFamily="2" charset="0"/>
                        </a:rPr>
                        <a:t>Ovarian cancer</a:t>
                      </a:r>
                    </a:p>
                  </a:txBody>
                  <a:tcPr/>
                </a:tc>
                <a:tc>
                  <a:txBody>
                    <a:bodyPr/>
                    <a:lstStyle/>
                    <a:p>
                      <a:pPr>
                        <a:buNone/>
                      </a:pPr>
                      <a:r>
                        <a:rPr lang="zh-CN" altLang="en-US" sz="800">
                          <a:latin typeface="思源黑体 CN Normal" panose="020B0400000000000000" pitchFamily="34" charset="-122"/>
                          <a:ea typeface="思源黑体 CN Normal" panose="020B0400000000000000" pitchFamily="34" charset="-122"/>
                          <a:cs typeface="Poppins" panose="02000000000000000000" pitchFamily="2" charset="0"/>
                        </a:rPr>
                        <a:t>Nov 14,</a:t>
                      </a:r>
                      <a:r>
                        <a:rPr lang="en-US" altLang="zh-CN" sz="800">
                          <a:latin typeface="思源黑体 CN Normal" panose="020B0400000000000000" pitchFamily="34" charset="-122"/>
                          <a:ea typeface="思源黑体 CN Normal" panose="020B0400000000000000" pitchFamily="34" charset="-122"/>
                          <a:cs typeface="Poppins" panose="02000000000000000000" pitchFamily="2" charset="0"/>
                        </a:rPr>
                        <a:t> </a:t>
                      </a:r>
                      <a:r>
                        <a:rPr lang="zh-CN" altLang="en-US" sz="800">
                          <a:latin typeface="思源黑体 CN Normal" panose="020B0400000000000000" pitchFamily="34" charset="-122"/>
                          <a:ea typeface="思源黑体 CN Normal" panose="020B0400000000000000" pitchFamily="34" charset="-122"/>
                          <a:cs typeface="Poppins" panose="02000000000000000000" pitchFamily="2" charset="0"/>
                        </a:rPr>
                        <a:t>2022</a:t>
                      </a:r>
                    </a:p>
                  </a:txBody>
                  <a:tcPr/>
                </a:tc>
                <a:extLst>
                  <a:ext uri="{0D108BD9-81ED-4DB2-BD59-A6C34878D82A}">
                    <a16:rowId xmlns="" xmlns:a16="http://schemas.microsoft.com/office/drawing/2014/main" val="10013"/>
                  </a:ext>
                </a:extLst>
              </a:tr>
            </a:tbl>
          </a:graphicData>
        </a:graphic>
      </p:graphicFrame>
    </p:spTree>
  </p:cSld>
  <p:clrMapOvr>
    <a:masterClrMapping/>
  </p:clrMapOvr>
  <mc:AlternateContent xmlns:mc="http://schemas.openxmlformats.org/markup-compatibility/2006">
    <mc:Choice xmlns="" xmlns:p14="http://schemas.microsoft.com/office/powerpoint/2010/main" Requires="p14">
      <p:transition spd="slow" p14:dur="2000" advTm="46164"/>
    </mc:Choice>
    <mc:Fallback>
      <p:transition spd="slow" advTm="46164"/>
    </mc:Fallback>
  </mc:AlternateContent>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 name="任意多边形 17"/>
          <p:cNvSpPr/>
          <p:nvPr/>
        </p:nvSpPr>
        <p:spPr>
          <a:xfrm>
            <a:off x="0" y="0"/>
            <a:ext cx="5619747" cy="571480"/>
          </a:xfrm>
          <a:custGeom>
            <a:avLst/>
            <a:gdLst>
              <a:gd name="connsiteX0" fmla="*/ 0 w 4214810"/>
              <a:gd name="connsiteY0" fmla="*/ 0 h 428610"/>
              <a:gd name="connsiteX1" fmla="*/ 4214810 w 4214810"/>
              <a:gd name="connsiteY1" fmla="*/ 0 h 428610"/>
              <a:gd name="connsiteX2" fmla="*/ 4214810 w 4214810"/>
              <a:gd name="connsiteY2" fmla="*/ 428610 h 428610"/>
              <a:gd name="connsiteX3" fmla="*/ 0 w 4214810"/>
              <a:gd name="connsiteY3" fmla="*/ 428610 h 428610"/>
              <a:gd name="connsiteX4" fmla="*/ 0 w 4214810"/>
              <a:gd name="connsiteY4" fmla="*/ 0 h 428610"/>
              <a:gd name="connsiteX0-1" fmla="*/ 0 w 4214810"/>
              <a:gd name="connsiteY0-2" fmla="*/ 0 h 428610"/>
              <a:gd name="connsiteX1-3" fmla="*/ 4214810 w 4214810"/>
              <a:gd name="connsiteY1-4" fmla="*/ 0 h 428610"/>
              <a:gd name="connsiteX2-5" fmla="*/ 3759200 w 4214810"/>
              <a:gd name="connsiteY2-6" fmla="*/ 421640 h 428610"/>
              <a:gd name="connsiteX3-7" fmla="*/ 0 w 4214810"/>
              <a:gd name="connsiteY3-8" fmla="*/ 428610 h 428610"/>
              <a:gd name="connsiteX4-9" fmla="*/ 0 w 4214810"/>
              <a:gd name="connsiteY4-10" fmla="*/ 0 h 428610"/>
            </a:gdLst>
            <a:ahLst/>
            <a:cxnLst>
              <a:cxn ang="0">
                <a:pos x="connsiteX0-1" y="connsiteY0-2"/>
              </a:cxn>
              <a:cxn ang="0">
                <a:pos x="connsiteX1-3" y="connsiteY1-4"/>
              </a:cxn>
              <a:cxn ang="0">
                <a:pos x="connsiteX2-5" y="connsiteY2-6"/>
              </a:cxn>
              <a:cxn ang="0">
                <a:pos x="connsiteX3-7" y="connsiteY3-8"/>
              </a:cxn>
              <a:cxn ang="0">
                <a:pos x="connsiteX4-9" y="connsiteY4-10"/>
              </a:cxn>
            </a:cxnLst>
            <a:rect l="l" t="t" r="r" b="b"/>
            <a:pathLst>
              <a:path w="4214810" h="428610">
                <a:moveTo>
                  <a:pt x="0" y="0"/>
                </a:moveTo>
                <a:lnTo>
                  <a:pt x="4214810" y="0"/>
                </a:lnTo>
                <a:lnTo>
                  <a:pt x="3759200" y="421640"/>
                </a:lnTo>
                <a:lnTo>
                  <a:pt x="0" y="428610"/>
                </a:lnTo>
                <a:lnTo>
                  <a:pt x="0" y="0"/>
                </a:lnTo>
                <a:close/>
              </a:path>
            </a:pathLst>
          </a:custGeom>
          <a:solidFill>
            <a:srgbClr val="007E6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latin typeface="Poppins" panose="02000000000000000000" pitchFamily="2" charset="0"/>
              <a:ea typeface="思源黑体 CN Regular" panose="020B0500000000000000" pitchFamily="34" charset="-122"/>
              <a:cs typeface="Poppins" panose="02000000000000000000" pitchFamily="2" charset="0"/>
            </a:endParaRPr>
          </a:p>
        </p:txBody>
      </p:sp>
      <p:pic>
        <p:nvPicPr>
          <p:cNvPr id="21" name="Picture 2" descr="D:\桌面\新logo.png"/>
          <p:cNvPicPr>
            <a:picLocks noChangeAspect="1" noChangeArrowheads="1"/>
          </p:cNvPicPr>
          <p:nvPr/>
        </p:nvPicPr>
        <p:blipFill>
          <a:blip r:embed="rId7" cstate="print"/>
          <a:srcRect/>
          <a:stretch>
            <a:fillRect/>
          </a:stretch>
        </p:blipFill>
        <p:spPr bwMode="auto">
          <a:xfrm>
            <a:off x="167861" y="49941"/>
            <a:ext cx="1992000" cy="426288"/>
          </a:xfrm>
          <a:prstGeom prst="rect">
            <a:avLst/>
          </a:prstGeom>
          <a:noFill/>
        </p:spPr>
      </p:pic>
      <p:cxnSp>
        <p:nvCxnSpPr>
          <p:cNvPr id="34" name="直接连接符 33"/>
          <p:cNvCxnSpPr/>
          <p:nvPr/>
        </p:nvCxnSpPr>
        <p:spPr>
          <a:xfrm rot="5400000" flipH="1" flipV="1">
            <a:off x="5333995" y="285728"/>
            <a:ext cx="285752" cy="285752"/>
          </a:xfrm>
          <a:prstGeom prst="line">
            <a:avLst/>
          </a:prstGeom>
          <a:ln w="19050">
            <a:solidFill>
              <a:schemeClr val="bg1">
                <a:lumMod val="85000"/>
              </a:schemeClr>
            </a:solidFill>
          </a:ln>
        </p:spPr>
        <p:style>
          <a:lnRef idx="1">
            <a:schemeClr val="accent1"/>
          </a:lnRef>
          <a:fillRef idx="0">
            <a:schemeClr val="accent1"/>
          </a:fillRef>
          <a:effectRef idx="0">
            <a:schemeClr val="accent1"/>
          </a:effectRef>
          <a:fontRef idx="minor">
            <a:schemeClr val="tx1"/>
          </a:fontRef>
        </p:style>
      </p:cxnSp>
      <p:cxnSp>
        <p:nvCxnSpPr>
          <p:cNvPr id="36" name="直接连接符 35"/>
          <p:cNvCxnSpPr/>
          <p:nvPr/>
        </p:nvCxnSpPr>
        <p:spPr>
          <a:xfrm>
            <a:off x="5619747" y="285728"/>
            <a:ext cx="6572253" cy="2117"/>
          </a:xfrm>
          <a:prstGeom prst="line">
            <a:avLst/>
          </a:prstGeom>
          <a:ln w="19050">
            <a:solidFill>
              <a:schemeClr val="bg1">
                <a:lumMod val="85000"/>
              </a:schemeClr>
            </a:solidFill>
          </a:ln>
        </p:spPr>
        <p:style>
          <a:lnRef idx="1">
            <a:schemeClr val="accent1"/>
          </a:lnRef>
          <a:fillRef idx="0">
            <a:schemeClr val="accent1"/>
          </a:fillRef>
          <a:effectRef idx="0">
            <a:schemeClr val="accent1"/>
          </a:effectRef>
          <a:fontRef idx="minor">
            <a:schemeClr val="tx1"/>
          </a:fontRef>
        </p:style>
      </p:cxnSp>
      <p:sp>
        <p:nvSpPr>
          <p:cNvPr id="2" name="TextBox 1"/>
          <p:cNvSpPr txBox="1"/>
          <p:nvPr/>
        </p:nvSpPr>
        <p:spPr>
          <a:xfrm>
            <a:off x="4935109" y="727318"/>
            <a:ext cx="2739853" cy="584775"/>
          </a:xfrm>
          <a:prstGeom prst="rect">
            <a:avLst/>
          </a:prstGeom>
          <a:noFill/>
        </p:spPr>
        <p:txBody>
          <a:bodyPr wrap="none" rtlCol="0">
            <a:spAutoFit/>
          </a:bodyPr>
          <a:lstStyle/>
          <a:p>
            <a:pPr algn="ctr"/>
            <a:r>
              <a:rPr lang="en-US" altLang="zh-CN" sz="3200" b="1" dirty="0">
                <a:solidFill>
                  <a:srgbClr val="007E66"/>
                </a:solidFill>
                <a:latin typeface="Poppins" panose="02000000000000000000" pitchFamily="2" charset="0"/>
                <a:ea typeface="思源黑体 CN Regular" panose="020B0500000000000000" pitchFamily="34" charset="-122"/>
                <a:cs typeface="Poppins" panose="02000000000000000000" pitchFamily="2" charset="0"/>
              </a:rPr>
              <a:t>ADC</a:t>
            </a:r>
            <a:r>
              <a:rPr lang="zh-CN" altLang="en-US" sz="3200" b="1" dirty="0">
                <a:solidFill>
                  <a:srgbClr val="007E66"/>
                </a:solidFill>
                <a:latin typeface="Poppins" panose="02000000000000000000" pitchFamily="2" charset="0"/>
                <a:ea typeface="思源黑体 CN Regular" panose="020B0500000000000000" pitchFamily="34" charset="-122"/>
                <a:cs typeface="Poppins" panose="02000000000000000000" pitchFamily="2" charset="0"/>
              </a:rPr>
              <a:t>开发现状</a:t>
            </a:r>
            <a:endParaRPr lang="en-US" altLang="zh-CN" sz="3200" b="1" dirty="0">
              <a:solidFill>
                <a:srgbClr val="007E66"/>
              </a:solidFill>
              <a:latin typeface="Poppins" panose="02000000000000000000" pitchFamily="2" charset="0"/>
              <a:ea typeface="思源黑体 CN Regular" panose="020B0500000000000000" pitchFamily="34" charset="-122"/>
              <a:cs typeface="Poppins" panose="02000000000000000000" pitchFamily="2" charset="0"/>
            </a:endParaRPr>
          </a:p>
        </p:txBody>
      </p:sp>
      <p:sp>
        <p:nvSpPr>
          <p:cNvPr id="12" name="TextBox 11"/>
          <p:cNvSpPr txBox="1"/>
          <p:nvPr/>
        </p:nvSpPr>
        <p:spPr>
          <a:xfrm>
            <a:off x="9072034" y="6489701"/>
            <a:ext cx="3071284" cy="292100"/>
          </a:xfrm>
          <a:prstGeom prst="rect">
            <a:avLst/>
          </a:prstGeom>
          <a:noFill/>
        </p:spPr>
        <p:txBody>
          <a:bodyPr lIns="121914" tIns="60957" rIns="121914" bIns="60957">
            <a:spAutoFit/>
          </a:bodyPr>
          <a:lstStyle/>
          <a:p>
            <a:pPr algn="r" eaLnBrk="1" hangingPunct="1">
              <a:buFont typeface="Arial" panose="020B0604020202020204" pitchFamily="34" charset="0"/>
              <a:buNone/>
              <a:defRPr/>
            </a:pPr>
            <a:r>
              <a:rPr lang="zh-CN" altLang="en-US" sz="1100" dirty="0">
                <a:solidFill>
                  <a:schemeClr val="tx1">
                    <a:lumMod val="50000"/>
                    <a:lumOff val="50000"/>
                  </a:schemeClr>
                </a:solidFill>
                <a:latin typeface="Poppins" panose="02000000000000000000" pitchFamily="2" charset="0"/>
                <a:ea typeface="思源黑体 CN Regular" panose="020B0500000000000000" pitchFamily="34" charset="-122"/>
                <a:cs typeface="Poppins" panose="02000000000000000000" pitchFamily="2" charset="0"/>
              </a:rPr>
              <a:t>义翘神州</a:t>
            </a:r>
            <a:endParaRPr lang="en-US" altLang="zh-CN" sz="1100" dirty="0">
              <a:solidFill>
                <a:schemeClr val="tx1">
                  <a:lumMod val="50000"/>
                  <a:lumOff val="50000"/>
                </a:schemeClr>
              </a:solidFill>
              <a:latin typeface="Poppins" panose="02000000000000000000" pitchFamily="2" charset="0"/>
              <a:ea typeface="思源黑体 CN Regular" panose="020B0500000000000000" pitchFamily="34" charset="-122"/>
              <a:cs typeface="Poppins" panose="02000000000000000000" pitchFamily="2" charset="0"/>
            </a:endParaRPr>
          </a:p>
        </p:txBody>
      </p:sp>
      <p:sp>
        <p:nvSpPr>
          <p:cNvPr id="9" name="TextBox 8"/>
          <p:cNvSpPr txBox="1"/>
          <p:nvPr/>
        </p:nvSpPr>
        <p:spPr>
          <a:xfrm>
            <a:off x="888238" y="1580037"/>
            <a:ext cx="3594254" cy="369332"/>
          </a:xfrm>
          <a:prstGeom prst="rect">
            <a:avLst/>
          </a:prstGeom>
          <a:noFill/>
        </p:spPr>
        <p:txBody>
          <a:bodyPr wrap="none" rtlCol="0">
            <a:spAutoFit/>
          </a:bodyPr>
          <a:lstStyle/>
          <a:p>
            <a:r>
              <a:rPr lang="en-US" altLang="zh-CN" dirty="0">
                <a:latin typeface="Poppins" panose="02000000000000000000" pitchFamily="2" charset="0"/>
                <a:ea typeface="思源黑体 CN Regular" panose="020B0500000000000000" pitchFamily="34" charset="-122"/>
                <a:cs typeface="Poppins" panose="02000000000000000000" pitchFamily="2" charset="0"/>
              </a:rPr>
              <a:t>2020-2022</a:t>
            </a:r>
            <a:r>
              <a:rPr lang="zh-CN" altLang="en-US" dirty="0">
                <a:latin typeface="Poppins" panose="02000000000000000000" pitchFamily="2" charset="0"/>
                <a:ea typeface="思源黑体 CN Regular" panose="020B0500000000000000" pitchFamily="34" charset="-122"/>
                <a:cs typeface="Poppins" panose="02000000000000000000" pitchFamily="2" charset="0"/>
              </a:rPr>
              <a:t>年超</a:t>
            </a:r>
            <a:r>
              <a:rPr lang="en-US" altLang="zh-CN" dirty="0">
                <a:latin typeface="Poppins" panose="02000000000000000000" pitchFamily="2" charset="0"/>
                <a:ea typeface="思源黑体 CN Regular" panose="020B0500000000000000" pitchFamily="34" charset="-122"/>
                <a:cs typeface="Poppins" panose="02000000000000000000" pitchFamily="2" charset="0"/>
              </a:rPr>
              <a:t>3000</a:t>
            </a:r>
            <a:r>
              <a:rPr lang="zh-CN" altLang="en-US" dirty="0">
                <a:latin typeface="Poppins" panose="02000000000000000000" pitchFamily="2" charset="0"/>
                <a:ea typeface="思源黑体 CN Regular" panose="020B0500000000000000" pitchFamily="34" charset="-122"/>
                <a:cs typeface="Poppins" panose="02000000000000000000" pitchFamily="2" charset="0"/>
              </a:rPr>
              <a:t>个专利申请</a:t>
            </a:r>
            <a:endParaRPr lang="en-US" dirty="0">
              <a:latin typeface="Poppins" panose="02000000000000000000" pitchFamily="2" charset="0"/>
              <a:ea typeface="思源黑体 CN Regular" panose="020B0500000000000000" pitchFamily="34" charset="-122"/>
              <a:cs typeface="Poppins" panose="02000000000000000000" pitchFamily="2" charset="0"/>
            </a:endParaRPr>
          </a:p>
        </p:txBody>
      </p:sp>
      <p:sp>
        <p:nvSpPr>
          <p:cNvPr id="16" name="TextBox 15"/>
          <p:cNvSpPr txBox="1"/>
          <p:nvPr>
            <p:custDataLst>
              <p:tags r:id="rId1"/>
            </p:custDataLst>
          </p:nvPr>
        </p:nvSpPr>
        <p:spPr>
          <a:xfrm>
            <a:off x="1778043" y="6032585"/>
            <a:ext cx="3961031" cy="253916"/>
          </a:xfrm>
          <a:prstGeom prst="rect">
            <a:avLst/>
          </a:prstGeom>
          <a:noFill/>
        </p:spPr>
        <p:txBody>
          <a:bodyPr wrap="square">
            <a:spAutoFit/>
          </a:bodyPr>
          <a:lstStyle/>
          <a:p>
            <a:r>
              <a:rPr lang="en-US" sz="1050" dirty="0">
                <a:latin typeface="Poppins" panose="02000000000000000000" pitchFamily="2" charset="0"/>
                <a:ea typeface="思源黑体 CN Regular" panose="020B0500000000000000" pitchFamily="34" charset="-122"/>
                <a:cs typeface="Poppins" panose="02000000000000000000" pitchFamily="2" charset="0"/>
              </a:rPr>
              <a:t>doi.org/10.1021/acs.bioconjchem.3c00374</a:t>
            </a:r>
          </a:p>
        </p:txBody>
      </p:sp>
      <p:sp>
        <p:nvSpPr>
          <p:cNvPr id="20" name="TextBox 19"/>
          <p:cNvSpPr txBox="1"/>
          <p:nvPr/>
        </p:nvSpPr>
        <p:spPr>
          <a:xfrm>
            <a:off x="6234323" y="1519724"/>
            <a:ext cx="2837636" cy="369332"/>
          </a:xfrm>
          <a:prstGeom prst="rect">
            <a:avLst/>
          </a:prstGeom>
          <a:noFill/>
        </p:spPr>
        <p:txBody>
          <a:bodyPr wrap="none" rtlCol="0">
            <a:spAutoFit/>
          </a:bodyPr>
          <a:lstStyle/>
          <a:p>
            <a:r>
              <a:rPr lang="en-US" altLang="zh-CN" dirty="0">
                <a:latin typeface="Poppins" panose="02000000000000000000" pitchFamily="2" charset="0"/>
                <a:ea typeface="思源黑体 CN Regular" panose="020B0500000000000000" pitchFamily="34" charset="-122"/>
                <a:cs typeface="Poppins" panose="02000000000000000000" pitchFamily="2" charset="0"/>
              </a:rPr>
              <a:t>2023</a:t>
            </a:r>
            <a:r>
              <a:rPr lang="zh-CN" altLang="en-US" dirty="0">
                <a:latin typeface="Poppins" panose="02000000000000000000" pitchFamily="2" charset="0"/>
                <a:ea typeface="思源黑体 CN Regular" panose="020B0500000000000000" pitchFamily="34" charset="-122"/>
                <a:cs typeface="Poppins" panose="02000000000000000000" pitchFamily="2" charset="0"/>
              </a:rPr>
              <a:t>年超</a:t>
            </a:r>
            <a:r>
              <a:rPr lang="en-US" altLang="zh-CN" dirty="0">
                <a:latin typeface="Poppins" panose="02000000000000000000" pitchFamily="2" charset="0"/>
                <a:ea typeface="思源黑体 CN Regular" panose="020B0500000000000000" pitchFamily="34" charset="-122"/>
                <a:cs typeface="Poppins" panose="02000000000000000000" pitchFamily="2" charset="0"/>
              </a:rPr>
              <a:t>260</a:t>
            </a:r>
            <a:r>
              <a:rPr lang="zh-CN" altLang="en-US" dirty="0">
                <a:latin typeface="Poppins" panose="02000000000000000000" pitchFamily="2" charset="0"/>
                <a:ea typeface="思源黑体 CN Regular" panose="020B0500000000000000" pitchFamily="34" charset="-122"/>
                <a:cs typeface="Poppins" panose="02000000000000000000" pitchFamily="2" charset="0"/>
              </a:rPr>
              <a:t>个临床在研</a:t>
            </a:r>
            <a:endParaRPr lang="en-US" dirty="0">
              <a:latin typeface="Poppins" panose="02000000000000000000" pitchFamily="2" charset="0"/>
              <a:ea typeface="思源黑体 CN Regular" panose="020B0500000000000000" pitchFamily="34" charset="-122"/>
              <a:cs typeface="Poppins" panose="02000000000000000000" pitchFamily="2" charset="0"/>
            </a:endParaRPr>
          </a:p>
        </p:txBody>
      </p:sp>
      <p:sp>
        <p:nvSpPr>
          <p:cNvPr id="23" name="TextBox 22"/>
          <p:cNvSpPr txBox="1"/>
          <p:nvPr>
            <p:custDataLst>
              <p:tags r:id="rId2"/>
            </p:custDataLst>
          </p:nvPr>
        </p:nvSpPr>
        <p:spPr>
          <a:xfrm>
            <a:off x="6649355" y="6032585"/>
            <a:ext cx="2941021" cy="253916"/>
          </a:xfrm>
          <a:prstGeom prst="rect">
            <a:avLst/>
          </a:prstGeom>
          <a:noFill/>
        </p:spPr>
        <p:txBody>
          <a:bodyPr wrap="square">
            <a:spAutoFit/>
          </a:bodyPr>
          <a:lstStyle/>
          <a:p>
            <a:r>
              <a:rPr lang="en-US" sz="1050" dirty="0">
                <a:latin typeface="Poppins" panose="02000000000000000000" pitchFamily="2" charset="0"/>
                <a:ea typeface="思源黑体 CN Regular" panose="020B0500000000000000" pitchFamily="34" charset="-122"/>
                <a:cs typeface="Poppins" panose="02000000000000000000" pitchFamily="2" charset="0"/>
              </a:rPr>
              <a:t>doi.org/10.1080/19420862.2023.2229101</a:t>
            </a:r>
          </a:p>
        </p:txBody>
      </p:sp>
      <p:pic>
        <p:nvPicPr>
          <p:cNvPr id="4" name="图片 3" descr="sasso-et-al-2023-the-evolving-landscape-of-antibody-drug-conjugates-in-depth-analysis-of-recent-research-progress-3"/>
          <p:cNvPicPr>
            <a:picLocks noChangeAspect="1"/>
          </p:cNvPicPr>
          <p:nvPr>
            <p:custDataLst>
              <p:tags r:id="rId3"/>
            </p:custDataLst>
          </p:nvPr>
        </p:nvPicPr>
        <p:blipFill>
          <a:blip r:embed="rId8" cstate="print"/>
          <a:stretch>
            <a:fillRect/>
          </a:stretch>
        </p:blipFill>
        <p:spPr>
          <a:xfrm>
            <a:off x="1003300" y="2100580"/>
            <a:ext cx="4809490" cy="3722370"/>
          </a:xfrm>
          <a:prstGeom prst="rect">
            <a:avLst/>
          </a:prstGeom>
        </p:spPr>
      </p:pic>
      <p:pic>
        <p:nvPicPr>
          <p:cNvPr id="6" name="图片 5" descr="Exploration of the antibody drug conjugate clinical landscape-5"/>
          <p:cNvPicPr>
            <a:picLocks noChangeAspect="1"/>
          </p:cNvPicPr>
          <p:nvPr>
            <p:custDataLst>
              <p:tags r:id="rId4"/>
            </p:custDataLst>
          </p:nvPr>
        </p:nvPicPr>
        <p:blipFill>
          <a:blip r:embed="rId9" cstate="print"/>
          <a:stretch>
            <a:fillRect/>
          </a:stretch>
        </p:blipFill>
        <p:spPr>
          <a:xfrm>
            <a:off x="6316980" y="1949450"/>
            <a:ext cx="5014595" cy="3454400"/>
          </a:xfrm>
          <a:prstGeom prst="rect">
            <a:avLst/>
          </a:prstGeom>
        </p:spPr>
      </p:pic>
    </p:spTree>
  </p:cSld>
  <p:clrMapOvr>
    <a:masterClrMapping/>
  </p:clrMapOvr>
  <mc:AlternateContent xmlns:mc="http://schemas.openxmlformats.org/markup-compatibility/2006">
    <mc:Choice xmlns="" xmlns:p14="http://schemas.microsoft.com/office/powerpoint/2010/main" Requires="p14">
      <p:transition spd="slow" p14:dur="2000" advTm="33944"/>
    </mc:Choice>
    <mc:Fallback>
      <p:transition spd="slow" advTm="33944"/>
    </mc:Fallback>
  </mc:AlternateContent>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 name="任意多边形 17"/>
          <p:cNvSpPr/>
          <p:nvPr/>
        </p:nvSpPr>
        <p:spPr>
          <a:xfrm>
            <a:off x="0" y="0"/>
            <a:ext cx="5619747" cy="571480"/>
          </a:xfrm>
          <a:custGeom>
            <a:avLst/>
            <a:gdLst>
              <a:gd name="connsiteX0" fmla="*/ 0 w 4214810"/>
              <a:gd name="connsiteY0" fmla="*/ 0 h 428610"/>
              <a:gd name="connsiteX1" fmla="*/ 4214810 w 4214810"/>
              <a:gd name="connsiteY1" fmla="*/ 0 h 428610"/>
              <a:gd name="connsiteX2" fmla="*/ 4214810 w 4214810"/>
              <a:gd name="connsiteY2" fmla="*/ 428610 h 428610"/>
              <a:gd name="connsiteX3" fmla="*/ 0 w 4214810"/>
              <a:gd name="connsiteY3" fmla="*/ 428610 h 428610"/>
              <a:gd name="connsiteX4" fmla="*/ 0 w 4214810"/>
              <a:gd name="connsiteY4" fmla="*/ 0 h 428610"/>
              <a:gd name="connsiteX0-1" fmla="*/ 0 w 4214810"/>
              <a:gd name="connsiteY0-2" fmla="*/ 0 h 428610"/>
              <a:gd name="connsiteX1-3" fmla="*/ 4214810 w 4214810"/>
              <a:gd name="connsiteY1-4" fmla="*/ 0 h 428610"/>
              <a:gd name="connsiteX2-5" fmla="*/ 3759200 w 4214810"/>
              <a:gd name="connsiteY2-6" fmla="*/ 421640 h 428610"/>
              <a:gd name="connsiteX3-7" fmla="*/ 0 w 4214810"/>
              <a:gd name="connsiteY3-8" fmla="*/ 428610 h 428610"/>
              <a:gd name="connsiteX4-9" fmla="*/ 0 w 4214810"/>
              <a:gd name="connsiteY4-10" fmla="*/ 0 h 428610"/>
            </a:gdLst>
            <a:ahLst/>
            <a:cxnLst>
              <a:cxn ang="0">
                <a:pos x="connsiteX0-1" y="connsiteY0-2"/>
              </a:cxn>
              <a:cxn ang="0">
                <a:pos x="connsiteX1-3" y="connsiteY1-4"/>
              </a:cxn>
              <a:cxn ang="0">
                <a:pos x="connsiteX2-5" y="connsiteY2-6"/>
              </a:cxn>
              <a:cxn ang="0">
                <a:pos x="connsiteX3-7" y="connsiteY3-8"/>
              </a:cxn>
              <a:cxn ang="0">
                <a:pos x="connsiteX4-9" y="connsiteY4-10"/>
              </a:cxn>
            </a:cxnLst>
            <a:rect l="l" t="t" r="r" b="b"/>
            <a:pathLst>
              <a:path w="4214810" h="428610">
                <a:moveTo>
                  <a:pt x="0" y="0"/>
                </a:moveTo>
                <a:lnTo>
                  <a:pt x="4214810" y="0"/>
                </a:lnTo>
                <a:lnTo>
                  <a:pt x="3759200" y="421640"/>
                </a:lnTo>
                <a:lnTo>
                  <a:pt x="0" y="428610"/>
                </a:lnTo>
                <a:lnTo>
                  <a:pt x="0" y="0"/>
                </a:lnTo>
                <a:close/>
              </a:path>
            </a:pathLst>
          </a:custGeom>
          <a:solidFill>
            <a:srgbClr val="007E6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latin typeface="Poppins" panose="02000000000000000000" pitchFamily="2" charset="0"/>
              <a:ea typeface="思源黑体 CN Regular" panose="020B0500000000000000" pitchFamily="34" charset="-122"/>
              <a:cs typeface="Poppins" panose="02000000000000000000" pitchFamily="2" charset="0"/>
            </a:endParaRPr>
          </a:p>
        </p:txBody>
      </p:sp>
      <p:pic>
        <p:nvPicPr>
          <p:cNvPr id="21" name="Picture 2" descr="D:\桌面\新logo.png"/>
          <p:cNvPicPr>
            <a:picLocks noChangeAspect="1" noChangeArrowheads="1"/>
          </p:cNvPicPr>
          <p:nvPr/>
        </p:nvPicPr>
        <p:blipFill>
          <a:blip r:embed="rId3" cstate="print"/>
          <a:srcRect/>
          <a:stretch>
            <a:fillRect/>
          </a:stretch>
        </p:blipFill>
        <p:spPr bwMode="auto">
          <a:xfrm>
            <a:off x="167861" y="49941"/>
            <a:ext cx="1992000" cy="426288"/>
          </a:xfrm>
          <a:prstGeom prst="rect">
            <a:avLst/>
          </a:prstGeom>
          <a:noFill/>
        </p:spPr>
      </p:pic>
      <p:cxnSp>
        <p:nvCxnSpPr>
          <p:cNvPr id="34" name="直接连接符 33"/>
          <p:cNvCxnSpPr/>
          <p:nvPr/>
        </p:nvCxnSpPr>
        <p:spPr>
          <a:xfrm rot="5400000" flipH="1" flipV="1">
            <a:off x="5333995" y="285728"/>
            <a:ext cx="285752" cy="285752"/>
          </a:xfrm>
          <a:prstGeom prst="line">
            <a:avLst/>
          </a:prstGeom>
          <a:ln w="19050">
            <a:solidFill>
              <a:schemeClr val="bg1">
                <a:lumMod val="85000"/>
              </a:schemeClr>
            </a:solidFill>
          </a:ln>
        </p:spPr>
        <p:style>
          <a:lnRef idx="1">
            <a:schemeClr val="accent1"/>
          </a:lnRef>
          <a:fillRef idx="0">
            <a:schemeClr val="accent1"/>
          </a:fillRef>
          <a:effectRef idx="0">
            <a:schemeClr val="accent1"/>
          </a:effectRef>
          <a:fontRef idx="minor">
            <a:schemeClr val="tx1"/>
          </a:fontRef>
        </p:style>
      </p:cxnSp>
      <p:cxnSp>
        <p:nvCxnSpPr>
          <p:cNvPr id="36" name="直接连接符 35"/>
          <p:cNvCxnSpPr/>
          <p:nvPr/>
        </p:nvCxnSpPr>
        <p:spPr>
          <a:xfrm>
            <a:off x="5619747" y="285728"/>
            <a:ext cx="6572253" cy="2117"/>
          </a:xfrm>
          <a:prstGeom prst="line">
            <a:avLst/>
          </a:prstGeom>
          <a:ln w="19050">
            <a:solidFill>
              <a:schemeClr val="bg1">
                <a:lumMod val="85000"/>
              </a:schemeClr>
            </a:solidFill>
          </a:ln>
        </p:spPr>
        <p:style>
          <a:lnRef idx="1">
            <a:schemeClr val="accent1"/>
          </a:lnRef>
          <a:fillRef idx="0">
            <a:schemeClr val="accent1"/>
          </a:fillRef>
          <a:effectRef idx="0">
            <a:schemeClr val="accent1"/>
          </a:effectRef>
          <a:fontRef idx="minor">
            <a:schemeClr val="tx1"/>
          </a:fontRef>
        </p:style>
      </p:cxnSp>
      <p:sp>
        <p:nvSpPr>
          <p:cNvPr id="2" name="TextBox 1"/>
          <p:cNvSpPr txBox="1"/>
          <p:nvPr/>
        </p:nvSpPr>
        <p:spPr>
          <a:xfrm>
            <a:off x="4319554" y="727318"/>
            <a:ext cx="3970959" cy="584775"/>
          </a:xfrm>
          <a:prstGeom prst="rect">
            <a:avLst/>
          </a:prstGeom>
          <a:noFill/>
        </p:spPr>
        <p:txBody>
          <a:bodyPr wrap="none" rtlCol="0">
            <a:spAutoFit/>
          </a:bodyPr>
          <a:lstStyle/>
          <a:p>
            <a:pPr algn="ctr"/>
            <a:r>
              <a:rPr lang="en-US" altLang="zh-CN" sz="3200" b="1" dirty="0">
                <a:solidFill>
                  <a:srgbClr val="007E66"/>
                </a:solidFill>
                <a:latin typeface="Poppins" panose="02000000000000000000" pitchFamily="2" charset="0"/>
                <a:ea typeface="思源黑体 CN Regular" panose="020B0500000000000000" pitchFamily="34" charset="-122"/>
                <a:cs typeface="Poppins" panose="02000000000000000000" pitchFamily="2" charset="0"/>
              </a:rPr>
              <a:t>ADC</a:t>
            </a:r>
            <a:r>
              <a:rPr lang="zh-CN" altLang="en-US" sz="3200" b="1" dirty="0">
                <a:solidFill>
                  <a:srgbClr val="007E66"/>
                </a:solidFill>
                <a:latin typeface="Poppins" panose="02000000000000000000" pitchFamily="2" charset="0"/>
                <a:ea typeface="思源黑体 CN Regular" panose="020B0500000000000000" pitchFamily="34" charset="-122"/>
                <a:cs typeface="Poppins" panose="02000000000000000000" pitchFamily="2" charset="0"/>
              </a:rPr>
              <a:t>开发的更新换代</a:t>
            </a:r>
            <a:endParaRPr lang="en-US" altLang="zh-CN" sz="3200" b="1" dirty="0">
              <a:solidFill>
                <a:srgbClr val="007E66"/>
              </a:solidFill>
              <a:latin typeface="Poppins" panose="02000000000000000000" pitchFamily="2" charset="0"/>
              <a:ea typeface="思源黑体 CN Regular" panose="020B0500000000000000" pitchFamily="34" charset="-122"/>
              <a:cs typeface="Poppins" panose="02000000000000000000" pitchFamily="2" charset="0"/>
            </a:endParaRPr>
          </a:p>
        </p:txBody>
      </p:sp>
      <p:sp>
        <p:nvSpPr>
          <p:cNvPr id="12" name="TextBox 11"/>
          <p:cNvSpPr txBox="1"/>
          <p:nvPr/>
        </p:nvSpPr>
        <p:spPr>
          <a:xfrm>
            <a:off x="9072034" y="6489701"/>
            <a:ext cx="3071284" cy="292100"/>
          </a:xfrm>
          <a:prstGeom prst="rect">
            <a:avLst/>
          </a:prstGeom>
          <a:noFill/>
        </p:spPr>
        <p:txBody>
          <a:bodyPr lIns="121914" tIns="60957" rIns="121914" bIns="60957">
            <a:spAutoFit/>
          </a:bodyPr>
          <a:lstStyle/>
          <a:p>
            <a:pPr algn="r" eaLnBrk="1" hangingPunct="1">
              <a:buFont typeface="Arial" panose="020B0604020202020204" pitchFamily="34" charset="0"/>
              <a:buNone/>
              <a:defRPr/>
            </a:pPr>
            <a:r>
              <a:rPr lang="zh-CN" altLang="en-US" sz="1100" dirty="0">
                <a:solidFill>
                  <a:schemeClr val="tx1">
                    <a:lumMod val="50000"/>
                    <a:lumOff val="50000"/>
                  </a:schemeClr>
                </a:solidFill>
                <a:latin typeface="Poppins" panose="02000000000000000000" pitchFamily="2" charset="0"/>
                <a:ea typeface="思源黑体 CN Regular" panose="020B0500000000000000" pitchFamily="34" charset="-122"/>
                <a:cs typeface="Poppins" panose="02000000000000000000" pitchFamily="2" charset="0"/>
              </a:rPr>
              <a:t>义翘神州</a:t>
            </a:r>
            <a:endParaRPr lang="en-US" altLang="zh-CN" sz="1100" dirty="0">
              <a:solidFill>
                <a:schemeClr val="tx1">
                  <a:lumMod val="50000"/>
                  <a:lumOff val="50000"/>
                </a:schemeClr>
              </a:solidFill>
              <a:latin typeface="Poppins" panose="02000000000000000000" pitchFamily="2" charset="0"/>
              <a:ea typeface="思源黑体 CN Regular" panose="020B0500000000000000" pitchFamily="34" charset="-122"/>
              <a:cs typeface="Poppins" panose="02000000000000000000" pitchFamily="2" charset="0"/>
            </a:endParaRPr>
          </a:p>
        </p:txBody>
      </p:sp>
      <p:graphicFrame>
        <p:nvGraphicFramePr>
          <p:cNvPr id="6" name="Table 5"/>
          <p:cNvGraphicFramePr>
            <a:graphicFrameLocks noGrp="1"/>
          </p:cNvGraphicFramePr>
          <p:nvPr/>
        </p:nvGraphicFramePr>
        <p:xfrm>
          <a:off x="320260" y="1420096"/>
          <a:ext cx="11655840" cy="4765040"/>
        </p:xfrm>
        <a:graphic>
          <a:graphicData uri="http://schemas.openxmlformats.org/drawingml/2006/table">
            <a:tbl>
              <a:tblPr firstRow="1" bandRow="1">
                <a:tableStyleId>{5C22544A-7EE6-4342-B048-85BDC9FD1C3A}</a:tableStyleId>
              </a:tblPr>
              <a:tblGrid>
                <a:gridCol w="2054640">
                  <a:extLst>
                    <a:ext uri="{9D8B030D-6E8A-4147-A177-3AD203B41FA5}">
                      <a16:colId xmlns="" xmlns:a16="http://schemas.microsoft.com/office/drawing/2014/main" val="20000"/>
                    </a:ext>
                  </a:extLst>
                </a:gridCol>
                <a:gridCol w="3352800">
                  <a:extLst>
                    <a:ext uri="{9D8B030D-6E8A-4147-A177-3AD203B41FA5}">
                      <a16:colId xmlns="" xmlns:a16="http://schemas.microsoft.com/office/drawing/2014/main" val="20001"/>
                    </a:ext>
                  </a:extLst>
                </a:gridCol>
                <a:gridCol w="3302000">
                  <a:extLst>
                    <a:ext uri="{9D8B030D-6E8A-4147-A177-3AD203B41FA5}">
                      <a16:colId xmlns="" xmlns:a16="http://schemas.microsoft.com/office/drawing/2014/main" val="20002"/>
                    </a:ext>
                  </a:extLst>
                </a:gridCol>
                <a:gridCol w="2946400">
                  <a:extLst>
                    <a:ext uri="{9D8B030D-6E8A-4147-A177-3AD203B41FA5}">
                      <a16:colId xmlns="" xmlns:a16="http://schemas.microsoft.com/office/drawing/2014/main" val="20003"/>
                    </a:ext>
                  </a:extLst>
                </a:gridCol>
              </a:tblGrid>
              <a:tr h="370840">
                <a:tc>
                  <a:txBody>
                    <a:bodyPr/>
                    <a:lstStyle/>
                    <a:p>
                      <a:pPr algn="ctr"/>
                      <a:endParaRPr lang="en-US" dirty="0"/>
                    </a:p>
                  </a:txBody>
                  <a:tcPr>
                    <a:solidFill>
                      <a:srgbClr val="007E66"/>
                    </a:solidFill>
                  </a:tcPr>
                </a:tc>
                <a:tc>
                  <a:txBody>
                    <a:bodyPr/>
                    <a:lstStyle/>
                    <a:p>
                      <a:pPr algn="ctr"/>
                      <a:r>
                        <a:rPr lang="en-US" altLang="zh-CN" sz="1800" b="1" kern="1200" dirty="0">
                          <a:solidFill>
                            <a:schemeClr val="bg1"/>
                          </a:solidFill>
                          <a:latin typeface="Poppins" panose="02000000000000000000" pitchFamily="2" charset="0"/>
                          <a:ea typeface="思源黑体 CN Regular" panose="020B0500000000000000" pitchFamily="34" charset="-122"/>
                          <a:cs typeface="Poppins" panose="02000000000000000000" pitchFamily="2" charset="0"/>
                        </a:rPr>
                        <a:t>First</a:t>
                      </a:r>
                    </a:p>
                  </a:txBody>
                  <a:tcPr>
                    <a:solidFill>
                      <a:srgbClr val="007E66"/>
                    </a:solidFill>
                  </a:tcPr>
                </a:tc>
                <a:tc>
                  <a:txBody>
                    <a:bodyPr/>
                    <a:lstStyle/>
                    <a:p>
                      <a:pPr algn="ctr"/>
                      <a:r>
                        <a:rPr lang="en-US" altLang="zh-CN" sz="1800" b="1" kern="1200" dirty="0">
                          <a:solidFill>
                            <a:schemeClr val="bg1"/>
                          </a:solidFill>
                          <a:latin typeface="Poppins" panose="02000000000000000000" pitchFamily="2" charset="0"/>
                          <a:ea typeface="思源黑体 CN Regular" panose="020B0500000000000000" pitchFamily="34" charset="-122"/>
                          <a:cs typeface="Poppins" panose="02000000000000000000" pitchFamily="2" charset="0"/>
                        </a:rPr>
                        <a:t>Second</a:t>
                      </a:r>
                    </a:p>
                  </a:txBody>
                  <a:tcPr>
                    <a:solidFill>
                      <a:srgbClr val="007E66"/>
                    </a:solidFill>
                  </a:tcPr>
                </a:tc>
                <a:tc>
                  <a:txBody>
                    <a:bodyPr/>
                    <a:lstStyle/>
                    <a:p>
                      <a:pPr algn="ctr"/>
                      <a:r>
                        <a:rPr lang="en-US" altLang="zh-CN" sz="1800" b="1" kern="1200" dirty="0">
                          <a:solidFill>
                            <a:schemeClr val="bg1"/>
                          </a:solidFill>
                          <a:latin typeface="Poppins" panose="02000000000000000000" pitchFamily="2" charset="0"/>
                          <a:ea typeface="思源黑体 CN Regular" panose="020B0500000000000000" pitchFamily="34" charset="-122"/>
                          <a:cs typeface="Poppins" panose="02000000000000000000" pitchFamily="2" charset="0"/>
                        </a:rPr>
                        <a:t>Third</a:t>
                      </a:r>
                    </a:p>
                  </a:txBody>
                  <a:tcPr>
                    <a:solidFill>
                      <a:srgbClr val="007E66"/>
                    </a:solidFill>
                  </a:tcPr>
                </a:tc>
                <a:extLst>
                  <a:ext uri="{0D108BD9-81ED-4DB2-BD59-A6C34878D82A}">
                    <a16:rowId xmlns="" xmlns:a16="http://schemas.microsoft.com/office/drawing/2014/main" val="10000"/>
                  </a:ext>
                </a:extLst>
              </a:tr>
              <a:tr h="451884">
                <a:tc>
                  <a:txBody>
                    <a:bodyPr/>
                    <a:lstStyle/>
                    <a:p>
                      <a:pPr algn="ctr"/>
                      <a:r>
                        <a:rPr lang="en-US" altLang="zh-CN" sz="1600" kern="1200" dirty="0">
                          <a:solidFill>
                            <a:schemeClr val="dk1"/>
                          </a:solidFill>
                          <a:latin typeface="Poppins" panose="02000000000000000000" pitchFamily="2" charset="0"/>
                          <a:ea typeface="+mn-ea"/>
                          <a:cs typeface="Poppins" panose="02000000000000000000" pitchFamily="2" charset="0"/>
                        </a:rPr>
                        <a:t>Antibody</a:t>
                      </a:r>
                    </a:p>
                  </a:txBody>
                  <a:tcPr>
                    <a:lnB w="12700" cap="flat" cmpd="sng" algn="ctr">
                      <a:solidFill>
                        <a:schemeClr val="tx1"/>
                      </a:solidFill>
                      <a:prstDash val="solid"/>
                      <a:round/>
                      <a:headEnd type="none" w="med" len="med"/>
                      <a:tailEnd type="none" w="med" len="med"/>
                    </a:lnB>
                    <a:noFill/>
                  </a:tcPr>
                </a:tc>
                <a:tc>
                  <a:txBody>
                    <a:bodyPr/>
                    <a:lstStyle/>
                    <a:p>
                      <a:pPr algn="ctr"/>
                      <a:r>
                        <a:rPr lang="en-US" sz="1600" kern="1200" dirty="0">
                          <a:solidFill>
                            <a:schemeClr val="dk1"/>
                          </a:solidFill>
                          <a:latin typeface="Poppins" panose="02000000000000000000" pitchFamily="2" charset="0"/>
                          <a:ea typeface="+mn-ea"/>
                          <a:cs typeface="Poppins" panose="02000000000000000000" pitchFamily="2" charset="0"/>
                        </a:rPr>
                        <a:t>Mouse-original or chimeric humanized</a:t>
                      </a:r>
                    </a:p>
                  </a:txBody>
                  <a:tcPr>
                    <a:lnB w="12700" cap="flat" cmpd="sng" algn="ctr">
                      <a:solidFill>
                        <a:schemeClr val="tx1"/>
                      </a:solidFill>
                      <a:prstDash val="solid"/>
                      <a:round/>
                      <a:headEnd type="none" w="med" len="med"/>
                      <a:tailEnd type="none" w="med" len="med"/>
                    </a:lnB>
                    <a:noFill/>
                  </a:tcPr>
                </a:tc>
                <a:tc>
                  <a:txBody>
                    <a:bodyPr/>
                    <a:lstStyle/>
                    <a:p>
                      <a:pPr algn="ctr"/>
                      <a:r>
                        <a:rPr lang="en-US" sz="1600" kern="1200" dirty="0">
                          <a:solidFill>
                            <a:schemeClr val="dk1"/>
                          </a:solidFill>
                          <a:latin typeface="Poppins" panose="02000000000000000000" pitchFamily="2" charset="0"/>
                          <a:ea typeface="+mn-ea"/>
                          <a:cs typeface="Poppins" panose="02000000000000000000" pitchFamily="2" charset="0"/>
                        </a:rPr>
                        <a:t>Humanized antibodies</a:t>
                      </a:r>
                    </a:p>
                  </a:txBody>
                  <a:tcPr>
                    <a:lnB w="12700" cap="flat" cmpd="sng" algn="ctr">
                      <a:solidFill>
                        <a:schemeClr val="tx1"/>
                      </a:solidFill>
                      <a:prstDash val="solid"/>
                      <a:round/>
                      <a:headEnd type="none" w="med" len="med"/>
                      <a:tailEnd type="none" w="med" len="med"/>
                    </a:lnB>
                    <a:noFill/>
                  </a:tcPr>
                </a:tc>
                <a:tc>
                  <a:txBody>
                    <a:bodyPr/>
                    <a:lstStyle/>
                    <a:p>
                      <a:pPr algn="ctr"/>
                      <a:r>
                        <a:rPr lang="en-US" sz="1600" kern="1200" dirty="0">
                          <a:solidFill>
                            <a:schemeClr val="dk1"/>
                          </a:solidFill>
                          <a:latin typeface="Poppins" panose="02000000000000000000" pitchFamily="2" charset="0"/>
                          <a:ea typeface="+mn-ea"/>
                          <a:cs typeface="Poppins" panose="02000000000000000000" pitchFamily="2" charset="0"/>
                        </a:rPr>
                        <a:t>Fully humanized antibodies or Fabs</a:t>
                      </a:r>
                    </a:p>
                  </a:txBody>
                  <a:tcPr>
                    <a:lnB w="12700" cap="flat" cmpd="sng" algn="ctr">
                      <a:solidFill>
                        <a:schemeClr val="tx1"/>
                      </a:solidFill>
                      <a:prstDash val="solid"/>
                      <a:round/>
                      <a:headEnd type="none" w="med" len="med"/>
                      <a:tailEnd type="none" w="med" len="med"/>
                    </a:lnB>
                    <a:noFill/>
                  </a:tcPr>
                </a:tc>
                <a:extLst>
                  <a:ext uri="{0D108BD9-81ED-4DB2-BD59-A6C34878D82A}">
                    <a16:rowId xmlns="" xmlns:a16="http://schemas.microsoft.com/office/drawing/2014/main" val="10001"/>
                  </a:ext>
                </a:extLst>
              </a:tr>
              <a:tr h="370840">
                <a:tc>
                  <a:txBody>
                    <a:bodyPr/>
                    <a:lstStyle/>
                    <a:p>
                      <a:pPr algn="ctr"/>
                      <a:r>
                        <a:rPr lang="en-US" sz="1600" kern="1200" dirty="0">
                          <a:solidFill>
                            <a:schemeClr val="dk1"/>
                          </a:solidFill>
                          <a:latin typeface="Poppins" panose="02000000000000000000" pitchFamily="2" charset="0"/>
                          <a:ea typeface="+mn-ea"/>
                          <a:cs typeface="Poppins" panose="02000000000000000000" pitchFamily="2" charset="0"/>
                        </a:rPr>
                        <a:t>Linkers</a:t>
                      </a:r>
                    </a:p>
                  </a:txBody>
                  <a:tcP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600" kern="1200" dirty="0">
                          <a:solidFill>
                            <a:schemeClr val="dk1"/>
                          </a:solidFill>
                          <a:latin typeface="Poppins" panose="02000000000000000000" pitchFamily="2" charset="0"/>
                          <a:ea typeface="+mn-ea"/>
                          <a:cs typeface="Poppins" panose="02000000000000000000" pitchFamily="2" charset="0"/>
                        </a:rPr>
                        <a:t>Unstable</a:t>
                      </a:r>
                    </a:p>
                  </a:txBody>
                  <a:tcP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600" kern="1200" dirty="0">
                          <a:solidFill>
                            <a:schemeClr val="dk1"/>
                          </a:solidFill>
                          <a:latin typeface="Poppins" panose="02000000000000000000" pitchFamily="2" charset="0"/>
                          <a:ea typeface="+mn-ea"/>
                          <a:cs typeface="Poppins" panose="02000000000000000000" pitchFamily="2" charset="0"/>
                        </a:rPr>
                        <a:t>cleavable and</a:t>
                      </a:r>
                    </a:p>
                    <a:p>
                      <a:pPr algn="ctr"/>
                      <a:r>
                        <a:rPr lang="en-US" sz="1600" kern="1200" dirty="0">
                          <a:solidFill>
                            <a:schemeClr val="dk1"/>
                          </a:solidFill>
                          <a:latin typeface="Poppins" panose="02000000000000000000" pitchFamily="2" charset="0"/>
                          <a:ea typeface="+mn-ea"/>
                          <a:cs typeface="Poppins" panose="02000000000000000000" pitchFamily="2" charset="0"/>
                        </a:rPr>
                        <a:t>non-cleavable linkers</a:t>
                      </a:r>
                    </a:p>
                  </a:txBody>
                  <a:tcP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600" kern="1200" dirty="0">
                          <a:solidFill>
                            <a:schemeClr val="dk1"/>
                          </a:solidFill>
                          <a:latin typeface="Poppins" panose="02000000000000000000" pitchFamily="2" charset="0"/>
                          <a:ea typeface="+mn-ea"/>
                          <a:cs typeface="Poppins" panose="02000000000000000000" pitchFamily="2" charset="0"/>
                        </a:rPr>
                        <a:t>Stable; precise control drugs</a:t>
                      </a:r>
                    </a:p>
                    <a:p>
                      <a:pPr algn="ctr"/>
                      <a:r>
                        <a:rPr lang="en-US" sz="1600" kern="1200" dirty="0">
                          <a:solidFill>
                            <a:schemeClr val="dk1"/>
                          </a:solidFill>
                          <a:latin typeface="Poppins" panose="02000000000000000000" pitchFamily="2" charset="0"/>
                          <a:ea typeface="+mn-ea"/>
                          <a:cs typeface="Poppins" panose="02000000000000000000" pitchFamily="2" charset="0"/>
                        </a:rPr>
                        <a:t>release into tumor sites</a:t>
                      </a:r>
                    </a:p>
                  </a:txBody>
                  <a:tcP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 xmlns:a16="http://schemas.microsoft.com/office/drawing/2014/main" val="10002"/>
                  </a:ext>
                </a:extLst>
              </a:tr>
              <a:tr h="370840">
                <a:tc>
                  <a:txBody>
                    <a:bodyPr/>
                    <a:lstStyle/>
                    <a:p>
                      <a:pPr algn="ctr"/>
                      <a:r>
                        <a:rPr lang="en-US" sz="1600" kern="1200" dirty="0">
                          <a:solidFill>
                            <a:schemeClr val="dk1"/>
                          </a:solidFill>
                          <a:latin typeface="Poppins" panose="02000000000000000000" pitchFamily="2" charset="0"/>
                          <a:ea typeface="+mn-ea"/>
                          <a:cs typeface="Poppins" panose="02000000000000000000" pitchFamily="2" charset="0"/>
                        </a:rPr>
                        <a:t>Payloads</a:t>
                      </a:r>
                    </a:p>
                  </a:txBody>
                  <a:tcP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600" kern="1200" dirty="0">
                          <a:solidFill>
                            <a:schemeClr val="dk1"/>
                          </a:solidFill>
                          <a:latin typeface="Poppins" panose="02000000000000000000" pitchFamily="2" charset="0"/>
                          <a:ea typeface="+mn-ea"/>
                          <a:cs typeface="Poppins" panose="02000000000000000000" pitchFamily="2" charset="0"/>
                        </a:rPr>
                        <a:t>Low potency (calicheamicin, </a:t>
                      </a:r>
                      <a:r>
                        <a:rPr lang="en-US" sz="1600" kern="1200" dirty="0" err="1">
                          <a:solidFill>
                            <a:schemeClr val="dk1"/>
                          </a:solidFill>
                          <a:latin typeface="Poppins" panose="02000000000000000000" pitchFamily="2" charset="0"/>
                          <a:ea typeface="+mn-ea"/>
                          <a:cs typeface="Poppins" panose="02000000000000000000" pitchFamily="2" charset="0"/>
                        </a:rPr>
                        <a:t>duocarmycin</a:t>
                      </a:r>
                      <a:r>
                        <a:rPr lang="en-US" sz="1600" kern="1200" dirty="0">
                          <a:solidFill>
                            <a:schemeClr val="dk1"/>
                          </a:solidFill>
                          <a:latin typeface="Poppins" panose="02000000000000000000" pitchFamily="2" charset="0"/>
                          <a:ea typeface="+mn-ea"/>
                          <a:cs typeface="Poppins" panose="02000000000000000000" pitchFamily="2" charset="0"/>
                        </a:rPr>
                        <a:t> and doxorubicin)</a:t>
                      </a:r>
                    </a:p>
                  </a:txBody>
                  <a:tcP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600" kern="1200" dirty="0">
                          <a:solidFill>
                            <a:schemeClr val="dk1"/>
                          </a:solidFill>
                          <a:latin typeface="Poppins" panose="02000000000000000000" pitchFamily="2" charset="0"/>
                          <a:ea typeface="+mn-ea"/>
                          <a:cs typeface="Poppins" panose="02000000000000000000" pitchFamily="2" charset="0"/>
                        </a:rPr>
                        <a:t>Potency</a:t>
                      </a:r>
                    </a:p>
                    <a:p>
                      <a:pPr algn="ctr"/>
                      <a:r>
                        <a:rPr lang="en-US" sz="1600" kern="1200" dirty="0">
                          <a:solidFill>
                            <a:schemeClr val="dk1"/>
                          </a:solidFill>
                          <a:latin typeface="Poppins" panose="02000000000000000000" pitchFamily="2" charset="0"/>
                          <a:ea typeface="+mn-ea"/>
                          <a:cs typeface="Poppins" panose="02000000000000000000" pitchFamily="2" charset="0"/>
                        </a:rPr>
                        <a:t> (auristatins and</a:t>
                      </a:r>
                    </a:p>
                    <a:p>
                      <a:pPr algn="ctr"/>
                      <a:r>
                        <a:rPr lang="en-US" sz="1600" kern="1200" dirty="0" err="1">
                          <a:solidFill>
                            <a:schemeClr val="dk1"/>
                          </a:solidFill>
                          <a:latin typeface="Poppins" panose="02000000000000000000" pitchFamily="2" charset="0"/>
                          <a:ea typeface="+mn-ea"/>
                          <a:cs typeface="Poppins" panose="02000000000000000000" pitchFamily="2" charset="0"/>
                        </a:rPr>
                        <a:t>mytansinoids</a:t>
                      </a:r>
                      <a:r>
                        <a:rPr lang="en-US" sz="1600" kern="1200" dirty="0">
                          <a:solidFill>
                            <a:schemeClr val="dk1"/>
                          </a:solidFill>
                          <a:latin typeface="Poppins" panose="02000000000000000000" pitchFamily="2" charset="0"/>
                          <a:ea typeface="+mn-ea"/>
                          <a:cs typeface="Poppins" panose="02000000000000000000" pitchFamily="2" charset="0"/>
                        </a:rPr>
                        <a:t>)</a:t>
                      </a:r>
                    </a:p>
                  </a:txBody>
                  <a:tcP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600" kern="1200" dirty="0">
                          <a:solidFill>
                            <a:schemeClr val="dk1"/>
                          </a:solidFill>
                          <a:latin typeface="Poppins" panose="02000000000000000000" pitchFamily="2" charset="0"/>
                          <a:ea typeface="+mn-ea"/>
                          <a:cs typeface="Poppins" panose="02000000000000000000" pitchFamily="2" charset="0"/>
                        </a:rPr>
                        <a:t>High potency </a:t>
                      </a:r>
                    </a:p>
                    <a:p>
                      <a:pPr algn="ctr"/>
                      <a:r>
                        <a:rPr lang="en-US" sz="1600" kern="1200" dirty="0">
                          <a:solidFill>
                            <a:schemeClr val="dk1"/>
                          </a:solidFill>
                          <a:latin typeface="Poppins" panose="02000000000000000000" pitchFamily="2" charset="0"/>
                          <a:ea typeface="+mn-ea"/>
                          <a:cs typeface="Poppins" panose="02000000000000000000" pitchFamily="2" charset="0"/>
                        </a:rPr>
                        <a:t>(</a:t>
                      </a:r>
                      <a:r>
                        <a:rPr lang="en-US" sz="1600" kern="1200" dirty="0" err="1">
                          <a:solidFill>
                            <a:schemeClr val="dk1"/>
                          </a:solidFill>
                          <a:latin typeface="Poppins" panose="02000000000000000000" pitchFamily="2" charset="0"/>
                          <a:ea typeface="+mn-ea"/>
                          <a:cs typeface="Poppins" panose="02000000000000000000" pitchFamily="2" charset="0"/>
                        </a:rPr>
                        <a:t>tubulysin</a:t>
                      </a:r>
                      <a:r>
                        <a:rPr lang="en-US" sz="1600" kern="1200" dirty="0">
                          <a:solidFill>
                            <a:schemeClr val="dk1"/>
                          </a:solidFill>
                          <a:latin typeface="Poppins" panose="02000000000000000000" pitchFamily="2" charset="0"/>
                          <a:ea typeface="+mn-ea"/>
                          <a:cs typeface="Poppins" panose="02000000000000000000" pitchFamily="2" charset="0"/>
                        </a:rPr>
                        <a:t>, and</a:t>
                      </a:r>
                    </a:p>
                    <a:p>
                      <a:pPr algn="ctr"/>
                      <a:r>
                        <a:rPr lang="en-US" sz="1600" kern="1200" dirty="0">
                          <a:solidFill>
                            <a:schemeClr val="dk1"/>
                          </a:solidFill>
                          <a:latin typeface="Poppins" panose="02000000000000000000" pitchFamily="2" charset="0"/>
                          <a:ea typeface="+mn-ea"/>
                          <a:cs typeface="Poppins" panose="02000000000000000000" pitchFamily="2" charset="0"/>
                        </a:rPr>
                        <a:t>novel payloads)</a:t>
                      </a:r>
                    </a:p>
                  </a:txBody>
                  <a:tcP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 xmlns:a16="http://schemas.microsoft.com/office/drawing/2014/main" val="10003"/>
                  </a:ext>
                </a:extLst>
              </a:tr>
              <a:tr h="370840">
                <a:tc>
                  <a:txBody>
                    <a:bodyPr/>
                    <a:lstStyle/>
                    <a:p>
                      <a:pPr algn="ctr"/>
                      <a:r>
                        <a:rPr lang="en-US" sz="1600" kern="1200" dirty="0">
                          <a:solidFill>
                            <a:schemeClr val="dk1"/>
                          </a:solidFill>
                          <a:latin typeface="Poppins" panose="02000000000000000000" pitchFamily="2" charset="0"/>
                          <a:ea typeface="+mn-ea"/>
                          <a:cs typeface="Poppins" panose="02000000000000000000" pitchFamily="2" charset="0"/>
                        </a:rPr>
                        <a:t>DAR</a:t>
                      </a:r>
                    </a:p>
                  </a:txBody>
                  <a:tcP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600" kern="1200" dirty="0">
                          <a:solidFill>
                            <a:schemeClr val="dk1"/>
                          </a:solidFill>
                          <a:latin typeface="Poppins" panose="02000000000000000000" pitchFamily="2" charset="0"/>
                          <a:ea typeface="+mn-ea"/>
                          <a:cs typeface="Poppins" panose="02000000000000000000" pitchFamily="2" charset="0"/>
                        </a:rPr>
                        <a:t>Uncontrollable (0–8)</a:t>
                      </a:r>
                    </a:p>
                  </a:txBody>
                  <a:tcP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600" kern="1200" dirty="0">
                          <a:solidFill>
                            <a:schemeClr val="dk1"/>
                          </a:solidFill>
                          <a:latin typeface="Poppins" panose="02000000000000000000" pitchFamily="2" charset="0"/>
                          <a:ea typeface="+mn-ea"/>
                          <a:cs typeface="Poppins" panose="02000000000000000000" pitchFamily="2" charset="0"/>
                        </a:rPr>
                        <a:t>4–8</a:t>
                      </a:r>
                    </a:p>
                  </a:txBody>
                  <a:tcP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600" kern="1200" dirty="0">
                          <a:solidFill>
                            <a:schemeClr val="dk1"/>
                          </a:solidFill>
                          <a:latin typeface="Poppins" panose="02000000000000000000" pitchFamily="2" charset="0"/>
                          <a:ea typeface="+mn-ea"/>
                          <a:cs typeface="Poppins" panose="02000000000000000000" pitchFamily="2" charset="0"/>
                        </a:rPr>
                        <a:t>2–4</a:t>
                      </a:r>
                    </a:p>
                  </a:txBody>
                  <a:tcP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 xmlns:a16="http://schemas.microsoft.com/office/drawing/2014/main" val="10004"/>
                  </a:ext>
                </a:extLst>
              </a:tr>
              <a:tr h="370840">
                <a:tc>
                  <a:txBody>
                    <a:bodyPr/>
                    <a:lstStyle/>
                    <a:p>
                      <a:pPr algn="ctr"/>
                      <a:r>
                        <a:rPr lang="en-US" sz="1600" kern="1200" dirty="0">
                          <a:solidFill>
                            <a:schemeClr val="dk1"/>
                          </a:solidFill>
                          <a:latin typeface="Poppins" panose="02000000000000000000" pitchFamily="2" charset="0"/>
                          <a:ea typeface="+mn-ea"/>
                          <a:cs typeface="Poppins" panose="02000000000000000000" pitchFamily="2" charset="0"/>
                        </a:rPr>
                        <a:t>Disadvantages</a:t>
                      </a:r>
                    </a:p>
                  </a:txBody>
                  <a:tcP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285750" indent="-285750">
                        <a:buFont typeface="Arial" panose="020B0604020202020204" pitchFamily="34" charset="0"/>
                        <a:buChar char="•"/>
                      </a:pPr>
                      <a:r>
                        <a:rPr lang="en-US" sz="1600" kern="1200" dirty="0">
                          <a:solidFill>
                            <a:schemeClr val="dk1"/>
                          </a:solidFill>
                          <a:latin typeface="Poppins" panose="02000000000000000000" pitchFamily="2" charset="0"/>
                          <a:ea typeface="+mn-ea"/>
                          <a:cs typeface="Poppins" panose="02000000000000000000" pitchFamily="2" charset="0"/>
                        </a:rPr>
                        <a:t>Heterogeneity;</a:t>
                      </a:r>
                    </a:p>
                    <a:p>
                      <a:pPr marL="285750" indent="-285750">
                        <a:buFont typeface="Arial" panose="020B0604020202020204" pitchFamily="34" charset="0"/>
                        <a:buChar char="•"/>
                      </a:pPr>
                      <a:r>
                        <a:rPr lang="en-US" sz="1600" kern="1200" dirty="0">
                          <a:solidFill>
                            <a:schemeClr val="dk1"/>
                          </a:solidFill>
                          <a:latin typeface="Poppins" panose="02000000000000000000" pitchFamily="2" charset="0"/>
                          <a:ea typeface="+mn-ea"/>
                          <a:cs typeface="Poppins" panose="02000000000000000000" pitchFamily="2" charset="0"/>
                        </a:rPr>
                        <a:t>Lack of efficacy;</a:t>
                      </a:r>
                    </a:p>
                    <a:p>
                      <a:pPr marL="285750" indent="-285750">
                        <a:buFont typeface="Arial" panose="020B0604020202020204" pitchFamily="34" charset="0"/>
                        <a:buChar char="•"/>
                      </a:pPr>
                      <a:r>
                        <a:rPr lang="en-US" sz="1600" kern="1200" dirty="0">
                          <a:solidFill>
                            <a:schemeClr val="dk1"/>
                          </a:solidFill>
                          <a:latin typeface="Poppins" panose="02000000000000000000" pitchFamily="2" charset="0"/>
                          <a:ea typeface="+mn-ea"/>
                          <a:cs typeface="Poppins" panose="02000000000000000000" pitchFamily="2" charset="0"/>
                        </a:rPr>
                        <a:t>Narrow therapeutic index;</a:t>
                      </a:r>
                    </a:p>
                    <a:p>
                      <a:pPr marL="285750" indent="-285750">
                        <a:buFont typeface="Arial" panose="020B0604020202020204" pitchFamily="34" charset="0"/>
                        <a:buChar char="•"/>
                      </a:pPr>
                      <a:r>
                        <a:rPr lang="en-US" sz="1600" kern="1200" dirty="0">
                          <a:solidFill>
                            <a:schemeClr val="dk1"/>
                          </a:solidFill>
                          <a:latin typeface="Poppins" panose="02000000000000000000" pitchFamily="2" charset="0"/>
                          <a:ea typeface="+mn-ea"/>
                          <a:cs typeface="Poppins" panose="02000000000000000000" pitchFamily="2" charset="0"/>
                        </a:rPr>
                        <a:t>Off-target toxicity as premature</a:t>
                      </a:r>
                    </a:p>
                    <a:p>
                      <a:pPr marL="285750" indent="-285750">
                        <a:buFont typeface="Arial" panose="020B0604020202020204" pitchFamily="34" charset="0"/>
                        <a:buChar char="•"/>
                      </a:pPr>
                      <a:r>
                        <a:rPr lang="en-US" sz="1600" kern="1200" dirty="0">
                          <a:solidFill>
                            <a:schemeClr val="dk1"/>
                          </a:solidFill>
                          <a:latin typeface="Poppins" panose="02000000000000000000" pitchFamily="2" charset="0"/>
                          <a:ea typeface="+mn-ea"/>
                          <a:cs typeface="Poppins" panose="02000000000000000000" pitchFamily="2" charset="0"/>
                        </a:rPr>
                        <a:t>drug loss;</a:t>
                      </a:r>
                    </a:p>
                    <a:p>
                      <a:pPr marL="285750" indent="-285750">
                        <a:buFont typeface="Arial" panose="020B0604020202020204" pitchFamily="34" charset="0"/>
                        <a:buChar char="•"/>
                      </a:pPr>
                      <a:r>
                        <a:rPr lang="en-US" sz="1600" kern="1200" dirty="0">
                          <a:solidFill>
                            <a:schemeClr val="dk1"/>
                          </a:solidFill>
                          <a:latin typeface="Poppins" panose="02000000000000000000" pitchFamily="2" charset="0"/>
                          <a:ea typeface="+mn-ea"/>
                          <a:cs typeface="Poppins" panose="02000000000000000000" pitchFamily="2" charset="0"/>
                        </a:rPr>
                        <a:t>High immunogenicity</a:t>
                      </a:r>
                    </a:p>
                  </a:txBody>
                  <a:tcP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285750" indent="-285750">
                        <a:buFont typeface="Arial" panose="020B0604020202020204" pitchFamily="34" charset="0"/>
                        <a:buChar char="•"/>
                      </a:pPr>
                      <a:r>
                        <a:rPr lang="en-US" sz="1600" kern="1200" dirty="0">
                          <a:solidFill>
                            <a:schemeClr val="dk1"/>
                          </a:solidFill>
                          <a:latin typeface="Poppins" panose="02000000000000000000" pitchFamily="2" charset="0"/>
                          <a:ea typeface="+mn-ea"/>
                          <a:cs typeface="Poppins" panose="02000000000000000000" pitchFamily="2" charset="0"/>
                        </a:rPr>
                        <a:t>Heterogeneity;</a:t>
                      </a:r>
                    </a:p>
                    <a:p>
                      <a:pPr marL="285750" indent="-285750">
                        <a:buFont typeface="Arial" panose="020B0604020202020204" pitchFamily="34" charset="0"/>
                        <a:buChar char="•"/>
                      </a:pPr>
                      <a:r>
                        <a:rPr lang="en-US" sz="1600" kern="1200" dirty="0">
                          <a:solidFill>
                            <a:schemeClr val="dk1"/>
                          </a:solidFill>
                          <a:latin typeface="Poppins" panose="02000000000000000000" pitchFamily="2" charset="0"/>
                          <a:ea typeface="+mn-ea"/>
                          <a:cs typeface="Poppins" panose="02000000000000000000" pitchFamily="2" charset="0"/>
                        </a:rPr>
                        <a:t>Fast clearance for high DARs;</a:t>
                      </a:r>
                    </a:p>
                    <a:p>
                      <a:pPr marL="285750" indent="-285750">
                        <a:buFont typeface="Arial" panose="020B0604020202020204" pitchFamily="34" charset="0"/>
                        <a:buChar char="•"/>
                      </a:pPr>
                      <a:r>
                        <a:rPr lang="en-US" sz="1600" kern="1200" dirty="0">
                          <a:solidFill>
                            <a:schemeClr val="dk1"/>
                          </a:solidFill>
                          <a:latin typeface="Poppins" panose="02000000000000000000" pitchFamily="2" charset="0"/>
                          <a:ea typeface="+mn-ea"/>
                          <a:cs typeface="Poppins" panose="02000000000000000000" pitchFamily="2" charset="0"/>
                        </a:rPr>
                        <a:t>Off-target toxicity as premature</a:t>
                      </a:r>
                    </a:p>
                    <a:p>
                      <a:pPr marL="285750" indent="-285750">
                        <a:buFont typeface="Arial" panose="020B0604020202020204" pitchFamily="34" charset="0"/>
                        <a:buChar char="•"/>
                      </a:pPr>
                      <a:r>
                        <a:rPr lang="en-US" sz="1600" kern="1200" dirty="0">
                          <a:solidFill>
                            <a:schemeClr val="dk1"/>
                          </a:solidFill>
                          <a:latin typeface="Poppins" panose="02000000000000000000" pitchFamily="2" charset="0"/>
                          <a:ea typeface="+mn-ea"/>
                          <a:cs typeface="Poppins" panose="02000000000000000000" pitchFamily="2" charset="0"/>
                        </a:rPr>
                        <a:t>drug loss;</a:t>
                      </a:r>
                    </a:p>
                    <a:p>
                      <a:pPr marL="285750" indent="-285750">
                        <a:buFont typeface="Arial" panose="020B0604020202020204" pitchFamily="34" charset="0"/>
                        <a:buChar char="•"/>
                      </a:pPr>
                      <a:r>
                        <a:rPr lang="en-US" sz="1600" kern="1200" dirty="0">
                          <a:solidFill>
                            <a:schemeClr val="dk1"/>
                          </a:solidFill>
                          <a:latin typeface="Poppins" panose="02000000000000000000" pitchFamily="2" charset="0"/>
                          <a:ea typeface="+mn-ea"/>
                          <a:cs typeface="Poppins" panose="02000000000000000000" pitchFamily="2" charset="0"/>
                        </a:rPr>
                        <a:t>Drug resistance</a:t>
                      </a:r>
                    </a:p>
                  </a:txBody>
                  <a:tcP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285750" indent="-285750">
                        <a:buFont typeface="Arial" panose="020B0604020202020204" pitchFamily="34" charset="0"/>
                        <a:buChar char="•"/>
                      </a:pPr>
                      <a:r>
                        <a:rPr lang="en-US" sz="1600" kern="1200" dirty="0">
                          <a:solidFill>
                            <a:schemeClr val="dk1"/>
                          </a:solidFill>
                          <a:latin typeface="Poppins" panose="02000000000000000000" pitchFamily="2" charset="0"/>
                          <a:ea typeface="+mn-ea"/>
                          <a:cs typeface="Poppins" panose="02000000000000000000" pitchFamily="2" charset="0"/>
                        </a:rPr>
                        <a:t>Possible toxicity due to highly potent payloads;</a:t>
                      </a:r>
                    </a:p>
                    <a:p>
                      <a:pPr marL="285750" indent="-285750">
                        <a:buFont typeface="Arial" panose="020B0604020202020204" pitchFamily="34" charset="0"/>
                        <a:buChar char="•"/>
                      </a:pPr>
                      <a:r>
                        <a:rPr lang="en-US" sz="1600" kern="1200" dirty="0">
                          <a:solidFill>
                            <a:schemeClr val="dk1"/>
                          </a:solidFill>
                          <a:latin typeface="Poppins" panose="02000000000000000000" pitchFamily="2" charset="0"/>
                          <a:ea typeface="+mn-ea"/>
                          <a:cs typeface="Poppins" panose="02000000000000000000" pitchFamily="2" charset="0"/>
                        </a:rPr>
                        <a:t>Catabolism may be different across species</a:t>
                      </a:r>
                    </a:p>
                    <a:p>
                      <a:pPr marL="285750" indent="-285750">
                        <a:buFont typeface="Arial" panose="020B0604020202020204" pitchFamily="34" charset="0"/>
                        <a:buChar char="•"/>
                      </a:pPr>
                      <a:r>
                        <a:rPr lang="en-US" sz="1600" kern="1200" dirty="0">
                          <a:solidFill>
                            <a:schemeClr val="dk1"/>
                          </a:solidFill>
                          <a:latin typeface="Poppins" panose="02000000000000000000" pitchFamily="2" charset="0"/>
                          <a:ea typeface="+mn-ea"/>
                          <a:cs typeface="Poppins" panose="02000000000000000000" pitchFamily="2" charset="0"/>
                        </a:rPr>
                        <a:t>Drug resistance</a:t>
                      </a:r>
                    </a:p>
                  </a:txBody>
                  <a:tcP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 xmlns:a16="http://schemas.microsoft.com/office/drawing/2014/main" val="10005"/>
                  </a:ext>
                </a:extLst>
              </a:tr>
            </a:tbl>
          </a:graphicData>
        </a:graphic>
      </p:graphicFrame>
      <p:sp>
        <p:nvSpPr>
          <p:cNvPr id="9" name="TextBox 8"/>
          <p:cNvSpPr txBox="1"/>
          <p:nvPr/>
        </p:nvSpPr>
        <p:spPr>
          <a:xfrm>
            <a:off x="0" y="6642556"/>
            <a:ext cx="3071284" cy="215444"/>
          </a:xfrm>
          <a:prstGeom prst="rect">
            <a:avLst/>
          </a:prstGeom>
          <a:noFill/>
        </p:spPr>
        <p:txBody>
          <a:bodyPr wrap="square">
            <a:spAutoFit/>
          </a:bodyPr>
          <a:lstStyle/>
          <a:p>
            <a:r>
              <a:rPr lang="en-US" sz="800" i="1" dirty="0">
                <a:latin typeface="Poppins" panose="02000000000000000000" pitchFamily="2" charset="0"/>
                <a:ea typeface="思源黑体 CN Regular" panose="020B0500000000000000" pitchFamily="34" charset="-122"/>
                <a:cs typeface="Poppins" panose="02000000000000000000" pitchFamily="2" charset="0"/>
              </a:rPr>
              <a:t>doi.org/10.1038/s41392-022-00947-7</a:t>
            </a:r>
          </a:p>
        </p:txBody>
      </p:sp>
    </p:spTree>
  </p:cSld>
  <p:clrMapOvr>
    <a:masterClrMapping/>
  </p:clrMapOvr>
  <mc:AlternateContent xmlns:mc="http://schemas.openxmlformats.org/markup-compatibility/2006">
    <mc:Choice xmlns="" xmlns:p14="http://schemas.microsoft.com/office/powerpoint/2010/main" Requires="p14">
      <p:transition spd="slow" p14:dur="2000" advTm="253276"/>
    </mc:Choice>
    <mc:Fallback>
      <p:transition spd="slow" advTm="253276"/>
    </mc:Fallback>
  </mc:AlternateContent>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任意多边形 7"/>
          <p:cNvSpPr/>
          <p:nvPr/>
        </p:nvSpPr>
        <p:spPr>
          <a:xfrm>
            <a:off x="0" y="0"/>
            <a:ext cx="5619747" cy="571480"/>
          </a:xfrm>
          <a:custGeom>
            <a:avLst/>
            <a:gdLst>
              <a:gd name="connsiteX0" fmla="*/ 0 w 4214810"/>
              <a:gd name="connsiteY0" fmla="*/ 0 h 428610"/>
              <a:gd name="connsiteX1" fmla="*/ 4214810 w 4214810"/>
              <a:gd name="connsiteY1" fmla="*/ 0 h 428610"/>
              <a:gd name="connsiteX2" fmla="*/ 4214810 w 4214810"/>
              <a:gd name="connsiteY2" fmla="*/ 428610 h 428610"/>
              <a:gd name="connsiteX3" fmla="*/ 0 w 4214810"/>
              <a:gd name="connsiteY3" fmla="*/ 428610 h 428610"/>
              <a:gd name="connsiteX4" fmla="*/ 0 w 4214810"/>
              <a:gd name="connsiteY4" fmla="*/ 0 h 428610"/>
              <a:gd name="connsiteX0-1" fmla="*/ 0 w 4214810"/>
              <a:gd name="connsiteY0-2" fmla="*/ 0 h 428610"/>
              <a:gd name="connsiteX1-3" fmla="*/ 4214810 w 4214810"/>
              <a:gd name="connsiteY1-4" fmla="*/ 0 h 428610"/>
              <a:gd name="connsiteX2-5" fmla="*/ 3759200 w 4214810"/>
              <a:gd name="connsiteY2-6" fmla="*/ 421640 h 428610"/>
              <a:gd name="connsiteX3-7" fmla="*/ 0 w 4214810"/>
              <a:gd name="connsiteY3-8" fmla="*/ 428610 h 428610"/>
              <a:gd name="connsiteX4-9" fmla="*/ 0 w 4214810"/>
              <a:gd name="connsiteY4-10" fmla="*/ 0 h 428610"/>
            </a:gdLst>
            <a:ahLst/>
            <a:cxnLst>
              <a:cxn ang="0">
                <a:pos x="connsiteX0-1" y="connsiteY0-2"/>
              </a:cxn>
              <a:cxn ang="0">
                <a:pos x="connsiteX1-3" y="connsiteY1-4"/>
              </a:cxn>
              <a:cxn ang="0">
                <a:pos x="connsiteX2-5" y="connsiteY2-6"/>
              </a:cxn>
              <a:cxn ang="0">
                <a:pos x="connsiteX3-7" y="connsiteY3-8"/>
              </a:cxn>
              <a:cxn ang="0">
                <a:pos x="connsiteX4-9" y="connsiteY4-10"/>
              </a:cxn>
            </a:cxnLst>
            <a:rect l="l" t="t" r="r" b="b"/>
            <a:pathLst>
              <a:path w="4214810" h="428610">
                <a:moveTo>
                  <a:pt x="0" y="0"/>
                </a:moveTo>
                <a:lnTo>
                  <a:pt x="4214810" y="0"/>
                </a:lnTo>
                <a:lnTo>
                  <a:pt x="3759200" y="421640"/>
                </a:lnTo>
                <a:lnTo>
                  <a:pt x="0" y="428610"/>
                </a:lnTo>
                <a:lnTo>
                  <a:pt x="0" y="0"/>
                </a:lnTo>
                <a:close/>
              </a:path>
            </a:pathLst>
          </a:custGeom>
          <a:solidFill>
            <a:srgbClr val="007E6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latin typeface="Poppins" panose="02000000000000000000" pitchFamily="2" charset="0"/>
              <a:ea typeface="思源黑体 CN Regular" panose="020B0500000000000000" pitchFamily="34" charset="-122"/>
              <a:cs typeface="Poppins" panose="02000000000000000000" pitchFamily="2" charset="0"/>
            </a:endParaRPr>
          </a:p>
        </p:txBody>
      </p:sp>
      <p:pic>
        <p:nvPicPr>
          <p:cNvPr id="13" name="Picture 2" descr="D:\桌面\新logo.png"/>
          <p:cNvPicPr>
            <a:picLocks noChangeAspect="1" noChangeArrowheads="1"/>
          </p:cNvPicPr>
          <p:nvPr/>
        </p:nvPicPr>
        <p:blipFill>
          <a:blip r:embed="rId15" cstate="print"/>
          <a:srcRect/>
          <a:stretch>
            <a:fillRect/>
          </a:stretch>
        </p:blipFill>
        <p:spPr bwMode="auto">
          <a:xfrm>
            <a:off x="167861" y="49941"/>
            <a:ext cx="1992000" cy="426288"/>
          </a:xfrm>
          <a:prstGeom prst="rect">
            <a:avLst/>
          </a:prstGeom>
          <a:noFill/>
        </p:spPr>
      </p:pic>
      <p:cxnSp>
        <p:nvCxnSpPr>
          <p:cNvPr id="14" name="直接连接符 13"/>
          <p:cNvCxnSpPr/>
          <p:nvPr/>
        </p:nvCxnSpPr>
        <p:spPr>
          <a:xfrm rot="5400000" flipH="1" flipV="1">
            <a:off x="5333995" y="285728"/>
            <a:ext cx="285752" cy="285752"/>
          </a:xfrm>
          <a:prstGeom prst="line">
            <a:avLst/>
          </a:prstGeom>
          <a:ln w="19050">
            <a:solidFill>
              <a:schemeClr val="bg1">
                <a:lumMod val="85000"/>
              </a:schemeClr>
            </a:solidFill>
          </a:ln>
        </p:spPr>
        <p:style>
          <a:lnRef idx="1">
            <a:schemeClr val="accent1"/>
          </a:lnRef>
          <a:fillRef idx="0">
            <a:schemeClr val="accent1"/>
          </a:fillRef>
          <a:effectRef idx="0">
            <a:schemeClr val="accent1"/>
          </a:effectRef>
          <a:fontRef idx="minor">
            <a:schemeClr val="tx1"/>
          </a:fontRef>
        </p:style>
      </p:cxnSp>
      <p:cxnSp>
        <p:nvCxnSpPr>
          <p:cNvPr id="16" name="直接连接符 15"/>
          <p:cNvCxnSpPr/>
          <p:nvPr/>
        </p:nvCxnSpPr>
        <p:spPr>
          <a:xfrm>
            <a:off x="5619747" y="285728"/>
            <a:ext cx="6572253" cy="2117"/>
          </a:xfrm>
          <a:prstGeom prst="line">
            <a:avLst/>
          </a:prstGeom>
          <a:ln w="19050">
            <a:solidFill>
              <a:schemeClr val="bg1">
                <a:lumMod val="85000"/>
              </a:schemeClr>
            </a:solidFill>
          </a:ln>
        </p:spPr>
        <p:style>
          <a:lnRef idx="1">
            <a:schemeClr val="accent1"/>
          </a:lnRef>
          <a:fillRef idx="0">
            <a:schemeClr val="accent1"/>
          </a:fillRef>
          <a:effectRef idx="0">
            <a:schemeClr val="accent1"/>
          </a:effectRef>
          <a:fontRef idx="minor">
            <a:schemeClr val="tx1"/>
          </a:fontRef>
        </p:style>
      </p:cxnSp>
      <p:sp>
        <p:nvSpPr>
          <p:cNvPr id="17" name="TextBox 1"/>
          <p:cNvSpPr txBox="1"/>
          <p:nvPr/>
        </p:nvSpPr>
        <p:spPr>
          <a:xfrm>
            <a:off x="3130934" y="727318"/>
            <a:ext cx="6348213" cy="584775"/>
          </a:xfrm>
          <a:prstGeom prst="rect">
            <a:avLst/>
          </a:prstGeom>
          <a:noFill/>
        </p:spPr>
        <p:txBody>
          <a:bodyPr wrap="none" rtlCol="0">
            <a:spAutoFit/>
          </a:bodyPr>
          <a:lstStyle/>
          <a:p>
            <a:pPr algn="ctr"/>
            <a:r>
              <a:rPr lang="en-US" altLang="zh-CN" sz="3200" b="1" dirty="0">
                <a:solidFill>
                  <a:srgbClr val="007E66"/>
                </a:solidFill>
                <a:latin typeface="Poppins" panose="02000000000000000000" pitchFamily="2" charset="0"/>
                <a:ea typeface="思源黑体 CN Regular" panose="020B0500000000000000" pitchFamily="34" charset="-122"/>
                <a:cs typeface="Poppins" panose="02000000000000000000" pitchFamily="2" charset="0"/>
              </a:rPr>
              <a:t>ADC</a:t>
            </a:r>
            <a:r>
              <a:rPr lang="zh-CN" altLang="en-US" sz="3200" b="1" dirty="0">
                <a:solidFill>
                  <a:srgbClr val="007E66"/>
                </a:solidFill>
                <a:latin typeface="Poppins" panose="02000000000000000000" pitchFamily="2" charset="0"/>
                <a:ea typeface="思源黑体 CN Regular" panose="020B0500000000000000" pitchFamily="34" charset="-122"/>
                <a:cs typeface="Poppins" panose="02000000000000000000" pitchFamily="2" charset="0"/>
              </a:rPr>
              <a:t>面临的挑战促生下一代</a:t>
            </a:r>
            <a:r>
              <a:rPr lang="en-US" altLang="zh-CN" sz="3200" b="1" dirty="0">
                <a:solidFill>
                  <a:srgbClr val="007E66"/>
                </a:solidFill>
                <a:latin typeface="Poppins" panose="02000000000000000000" pitchFamily="2" charset="0"/>
                <a:ea typeface="思源黑体 CN Regular" panose="020B0500000000000000" pitchFamily="34" charset="-122"/>
                <a:cs typeface="Poppins" panose="02000000000000000000" pitchFamily="2" charset="0"/>
              </a:rPr>
              <a:t>ADC</a:t>
            </a:r>
          </a:p>
        </p:txBody>
      </p:sp>
      <p:sp>
        <p:nvSpPr>
          <p:cNvPr id="19" name="TextBox 11"/>
          <p:cNvSpPr txBox="1"/>
          <p:nvPr/>
        </p:nvSpPr>
        <p:spPr>
          <a:xfrm>
            <a:off x="9072034" y="6489701"/>
            <a:ext cx="3071284" cy="292100"/>
          </a:xfrm>
          <a:prstGeom prst="rect">
            <a:avLst/>
          </a:prstGeom>
          <a:noFill/>
        </p:spPr>
        <p:txBody>
          <a:bodyPr lIns="121914" tIns="60957" rIns="121914" bIns="60957">
            <a:spAutoFit/>
          </a:bodyPr>
          <a:lstStyle/>
          <a:p>
            <a:pPr algn="r" eaLnBrk="1" hangingPunct="1">
              <a:buFont typeface="Arial" panose="020B0604020202020204" pitchFamily="34" charset="0"/>
              <a:buNone/>
              <a:defRPr/>
            </a:pPr>
            <a:r>
              <a:rPr lang="zh-CN" altLang="en-US" sz="1100" dirty="0">
                <a:solidFill>
                  <a:schemeClr val="tx1">
                    <a:lumMod val="50000"/>
                    <a:lumOff val="50000"/>
                  </a:schemeClr>
                </a:solidFill>
                <a:latin typeface="Poppins" panose="02000000000000000000" pitchFamily="2" charset="0"/>
                <a:ea typeface="思源黑体 CN Regular" panose="020B0500000000000000" pitchFamily="34" charset="-122"/>
                <a:cs typeface="Poppins" panose="02000000000000000000" pitchFamily="2" charset="0"/>
              </a:rPr>
              <a:t>义翘神州</a:t>
            </a:r>
            <a:endParaRPr lang="en-US" altLang="zh-CN" sz="1100" dirty="0">
              <a:solidFill>
                <a:schemeClr val="tx1">
                  <a:lumMod val="50000"/>
                  <a:lumOff val="50000"/>
                </a:schemeClr>
              </a:solidFill>
              <a:latin typeface="Poppins" panose="02000000000000000000" pitchFamily="2" charset="0"/>
              <a:ea typeface="思源黑体 CN Regular" panose="020B0500000000000000" pitchFamily="34" charset="-122"/>
              <a:cs typeface="Poppins" panose="02000000000000000000" pitchFamily="2" charset="0"/>
            </a:endParaRPr>
          </a:p>
        </p:txBody>
      </p:sp>
      <p:sp>
        <p:nvSpPr>
          <p:cNvPr id="20" name="Rectangle: Rounded Corners 4"/>
          <p:cNvSpPr/>
          <p:nvPr>
            <p:custDataLst>
              <p:tags r:id="rId1"/>
            </p:custDataLst>
          </p:nvPr>
        </p:nvSpPr>
        <p:spPr>
          <a:xfrm>
            <a:off x="1595120" y="1559560"/>
            <a:ext cx="1879600" cy="850900"/>
          </a:xfrm>
          <a:prstGeom prst="roundRect">
            <a:avLst/>
          </a:prstGeom>
          <a:solidFill>
            <a:srgbClr val="47B897"/>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zh-CN" altLang="en-US" dirty="0">
                <a:solidFill>
                  <a:schemeClr val="tx1"/>
                </a:solidFill>
                <a:latin typeface="Poppins" panose="02000000000000000000" pitchFamily="2" charset="0"/>
                <a:ea typeface="思源黑体 CN Regular" panose="020B0500000000000000" pitchFamily="34" charset="-122"/>
                <a:cs typeface="Poppins" panose="02000000000000000000" pitchFamily="2" charset="0"/>
              </a:rPr>
              <a:t>复杂的药代动力学特征</a:t>
            </a:r>
            <a:endParaRPr lang="en-US" dirty="0">
              <a:solidFill>
                <a:schemeClr val="tx1"/>
              </a:solidFill>
              <a:latin typeface="Poppins" panose="02000000000000000000" pitchFamily="2" charset="0"/>
              <a:ea typeface="思源黑体 CN Regular" panose="020B0500000000000000" pitchFamily="34" charset="-122"/>
              <a:cs typeface="Poppins" panose="02000000000000000000" pitchFamily="2" charset="0"/>
            </a:endParaRPr>
          </a:p>
        </p:txBody>
      </p:sp>
      <p:sp>
        <p:nvSpPr>
          <p:cNvPr id="22" name="Rectangle: Rounded Corners 5"/>
          <p:cNvSpPr/>
          <p:nvPr>
            <p:custDataLst>
              <p:tags r:id="rId2"/>
            </p:custDataLst>
          </p:nvPr>
        </p:nvSpPr>
        <p:spPr>
          <a:xfrm>
            <a:off x="3892550" y="1553209"/>
            <a:ext cx="1879600" cy="850900"/>
          </a:xfrm>
          <a:prstGeom prst="roundRect">
            <a:avLst/>
          </a:prstGeom>
          <a:solidFill>
            <a:srgbClr val="47B897"/>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zh-CN" altLang="en-US" dirty="0">
                <a:solidFill>
                  <a:schemeClr val="tx1"/>
                </a:solidFill>
                <a:latin typeface="Poppins" panose="02000000000000000000" pitchFamily="2" charset="0"/>
                <a:ea typeface="思源黑体 CN Regular" panose="020B0500000000000000" pitchFamily="34" charset="-122"/>
                <a:cs typeface="Poppins" panose="02000000000000000000" pitchFamily="2" charset="0"/>
              </a:rPr>
              <a:t>药物副作用</a:t>
            </a:r>
            <a:endParaRPr lang="en-US" dirty="0">
              <a:solidFill>
                <a:schemeClr val="tx1"/>
              </a:solidFill>
              <a:latin typeface="Poppins" panose="02000000000000000000" pitchFamily="2" charset="0"/>
              <a:ea typeface="思源黑体 CN Regular" panose="020B0500000000000000" pitchFamily="34" charset="-122"/>
              <a:cs typeface="Poppins" panose="02000000000000000000" pitchFamily="2" charset="0"/>
            </a:endParaRPr>
          </a:p>
        </p:txBody>
      </p:sp>
      <p:sp>
        <p:nvSpPr>
          <p:cNvPr id="23" name="Rectangle: Rounded Corners 6"/>
          <p:cNvSpPr/>
          <p:nvPr>
            <p:custDataLst>
              <p:tags r:id="rId3"/>
            </p:custDataLst>
          </p:nvPr>
        </p:nvSpPr>
        <p:spPr>
          <a:xfrm>
            <a:off x="6213475" y="1553210"/>
            <a:ext cx="1879600" cy="850900"/>
          </a:xfrm>
          <a:prstGeom prst="roundRect">
            <a:avLst/>
          </a:prstGeom>
          <a:solidFill>
            <a:srgbClr val="47B897"/>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zh-CN" altLang="en-US" dirty="0">
                <a:solidFill>
                  <a:schemeClr val="tx1"/>
                </a:solidFill>
                <a:latin typeface="Poppins" panose="02000000000000000000" pitchFamily="2" charset="0"/>
                <a:ea typeface="思源黑体 CN Regular" panose="020B0500000000000000" pitchFamily="34" charset="-122"/>
                <a:cs typeface="Poppins" panose="02000000000000000000" pitchFamily="2" charset="0"/>
              </a:rPr>
              <a:t>肿瘤靶向性</a:t>
            </a:r>
            <a:endParaRPr lang="en-US" dirty="0">
              <a:solidFill>
                <a:schemeClr val="tx1"/>
              </a:solidFill>
              <a:latin typeface="Poppins" panose="02000000000000000000" pitchFamily="2" charset="0"/>
              <a:ea typeface="思源黑体 CN Regular" panose="020B0500000000000000" pitchFamily="34" charset="-122"/>
              <a:cs typeface="Poppins" panose="02000000000000000000" pitchFamily="2" charset="0"/>
            </a:endParaRPr>
          </a:p>
        </p:txBody>
      </p:sp>
      <p:sp>
        <p:nvSpPr>
          <p:cNvPr id="24" name="Rectangle: Rounded Corners 8"/>
          <p:cNvSpPr/>
          <p:nvPr>
            <p:custDataLst>
              <p:tags r:id="rId4"/>
            </p:custDataLst>
          </p:nvPr>
        </p:nvSpPr>
        <p:spPr>
          <a:xfrm>
            <a:off x="8574405" y="1553211"/>
            <a:ext cx="1879600" cy="850900"/>
          </a:xfrm>
          <a:prstGeom prst="roundRect">
            <a:avLst/>
          </a:prstGeom>
          <a:solidFill>
            <a:srgbClr val="47B897"/>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zh-CN" altLang="en-US" dirty="0">
                <a:solidFill>
                  <a:schemeClr val="tx1"/>
                </a:solidFill>
                <a:latin typeface="Poppins" panose="02000000000000000000" pitchFamily="2" charset="0"/>
                <a:ea typeface="思源黑体 CN Regular" panose="020B0500000000000000" pitchFamily="34" charset="-122"/>
                <a:cs typeface="Poppins" panose="02000000000000000000" pitchFamily="2" charset="0"/>
              </a:rPr>
              <a:t>抗药性</a:t>
            </a:r>
            <a:endParaRPr lang="en-US" dirty="0">
              <a:solidFill>
                <a:schemeClr val="tx1"/>
              </a:solidFill>
              <a:latin typeface="Poppins" panose="02000000000000000000" pitchFamily="2" charset="0"/>
              <a:ea typeface="思源黑体 CN Regular" panose="020B0500000000000000" pitchFamily="34" charset="-122"/>
              <a:cs typeface="Poppins" panose="02000000000000000000" pitchFamily="2" charset="0"/>
            </a:endParaRPr>
          </a:p>
        </p:txBody>
      </p:sp>
      <p:sp>
        <p:nvSpPr>
          <p:cNvPr id="26" name="TextBox 9"/>
          <p:cNvSpPr txBox="1"/>
          <p:nvPr>
            <p:custDataLst>
              <p:tags r:id="rId5"/>
            </p:custDataLst>
          </p:nvPr>
        </p:nvSpPr>
        <p:spPr>
          <a:xfrm>
            <a:off x="4411575" y="3036857"/>
            <a:ext cx="1415772" cy="584775"/>
          </a:xfrm>
          <a:prstGeom prst="rect">
            <a:avLst/>
          </a:prstGeom>
          <a:noFill/>
        </p:spPr>
        <p:txBody>
          <a:bodyPr wrap="none" rtlCol="0">
            <a:spAutoFit/>
          </a:bodyPr>
          <a:lstStyle/>
          <a:p>
            <a:r>
              <a:rPr lang="zh-CN" altLang="en-US" sz="3200" b="1" dirty="0">
                <a:solidFill>
                  <a:srgbClr val="007E66"/>
                </a:solidFill>
                <a:latin typeface="Poppins" panose="02000000000000000000" pitchFamily="2" charset="0"/>
                <a:ea typeface="思源黑体 CN Regular" panose="020B0500000000000000" pitchFamily="34" charset="-122"/>
                <a:cs typeface="Poppins" panose="02000000000000000000" pitchFamily="2" charset="0"/>
              </a:rPr>
              <a:t>更安全</a:t>
            </a:r>
            <a:endParaRPr lang="en-US" sz="3200" b="1" dirty="0">
              <a:solidFill>
                <a:srgbClr val="007E66"/>
              </a:solidFill>
              <a:latin typeface="Poppins" panose="02000000000000000000" pitchFamily="2" charset="0"/>
              <a:ea typeface="思源黑体 CN Regular" panose="020B0500000000000000" pitchFamily="34" charset="-122"/>
              <a:cs typeface="Poppins" panose="02000000000000000000" pitchFamily="2" charset="0"/>
            </a:endParaRPr>
          </a:p>
        </p:txBody>
      </p:sp>
      <p:sp>
        <p:nvSpPr>
          <p:cNvPr id="27" name="TextBox 10"/>
          <p:cNvSpPr txBox="1"/>
          <p:nvPr>
            <p:custDataLst>
              <p:tags r:id="rId6"/>
            </p:custDataLst>
          </p:nvPr>
        </p:nvSpPr>
        <p:spPr>
          <a:xfrm>
            <a:off x="6291810" y="3036282"/>
            <a:ext cx="1415772" cy="584775"/>
          </a:xfrm>
          <a:prstGeom prst="rect">
            <a:avLst/>
          </a:prstGeom>
          <a:noFill/>
        </p:spPr>
        <p:txBody>
          <a:bodyPr wrap="none" rtlCol="0">
            <a:spAutoFit/>
          </a:bodyPr>
          <a:lstStyle/>
          <a:p>
            <a:r>
              <a:rPr lang="zh-CN" altLang="en-US" sz="3200" b="1" dirty="0">
                <a:solidFill>
                  <a:srgbClr val="007E66"/>
                </a:solidFill>
                <a:latin typeface="Poppins" panose="02000000000000000000" pitchFamily="2" charset="0"/>
                <a:ea typeface="思源黑体 CN Regular" panose="020B0500000000000000" pitchFamily="34" charset="-122"/>
                <a:cs typeface="Poppins" panose="02000000000000000000" pitchFamily="2" charset="0"/>
              </a:rPr>
              <a:t>更精确</a:t>
            </a:r>
            <a:endParaRPr lang="en-US" sz="3200" b="1" dirty="0">
              <a:solidFill>
                <a:srgbClr val="007E66"/>
              </a:solidFill>
              <a:latin typeface="Poppins" panose="02000000000000000000" pitchFamily="2" charset="0"/>
              <a:ea typeface="思源黑体 CN Regular" panose="020B0500000000000000" pitchFamily="34" charset="-122"/>
              <a:cs typeface="Poppins" panose="02000000000000000000" pitchFamily="2" charset="0"/>
            </a:endParaRPr>
          </a:p>
        </p:txBody>
      </p:sp>
      <p:sp>
        <p:nvSpPr>
          <p:cNvPr id="28" name="Arrow: Right 2"/>
          <p:cNvSpPr/>
          <p:nvPr>
            <p:custDataLst>
              <p:tags r:id="rId7"/>
            </p:custDataLst>
          </p:nvPr>
        </p:nvSpPr>
        <p:spPr>
          <a:xfrm rot="5400000">
            <a:off x="5737225" y="2492375"/>
            <a:ext cx="640715" cy="571500"/>
          </a:xfrm>
          <a:prstGeom prst="rightArrow">
            <a:avLst/>
          </a:prstGeom>
          <a:solidFill>
            <a:schemeClr val="bg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30" name="Picture 14" descr="D:/2024/讲座课件核对/20240521/双特异性ADC.png双特异性ADC"/>
          <p:cNvPicPr>
            <a:picLocks noChangeAspect="1"/>
          </p:cNvPicPr>
          <p:nvPr>
            <p:custDataLst>
              <p:tags r:id="rId8"/>
            </p:custDataLst>
          </p:nvPr>
        </p:nvPicPr>
        <p:blipFill>
          <a:blip r:embed="rId16" cstate="print"/>
          <a:srcRect t="3816" b="3816"/>
          <a:stretch>
            <a:fillRect/>
          </a:stretch>
        </p:blipFill>
        <p:spPr>
          <a:xfrm>
            <a:off x="3785870" y="4040505"/>
            <a:ext cx="1755140" cy="1828800"/>
          </a:xfrm>
          <a:prstGeom prst="rect">
            <a:avLst/>
          </a:prstGeom>
        </p:spPr>
      </p:pic>
      <p:sp>
        <p:nvSpPr>
          <p:cNvPr id="32" name="TextBox 24"/>
          <p:cNvSpPr txBox="1"/>
          <p:nvPr>
            <p:custDataLst>
              <p:tags r:id="rId9"/>
            </p:custDataLst>
          </p:nvPr>
        </p:nvSpPr>
        <p:spPr>
          <a:xfrm>
            <a:off x="3946525" y="6041356"/>
            <a:ext cx="1594485" cy="368300"/>
          </a:xfrm>
          <a:prstGeom prst="rect">
            <a:avLst/>
          </a:prstGeom>
          <a:noFill/>
        </p:spPr>
        <p:txBody>
          <a:bodyPr wrap="square">
            <a:spAutoFit/>
          </a:bodyPr>
          <a:lstStyle/>
          <a:p>
            <a:r>
              <a:rPr lang="zh-CN" altLang="en-US" dirty="0">
                <a:latin typeface="Poppins" panose="02000000000000000000" pitchFamily="2" charset="0"/>
                <a:ea typeface="思源黑体 CN Regular" panose="020B0500000000000000" pitchFamily="34" charset="-122"/>
                <a:cs typeface="Poppins" panose="02000000000000000000" pitchFamily="2" charset="0"/>
              </a:rPr>
              <a:t>双特异性</a:t>
            </a:r>
            <a:r>
              <a:rPr lang="en-US" dirty="0">
                <a:latin typeface="Poppins" panose="02000000000000000000" pitchFamily="2" charset="0"/>
                <a:ea typeface="思源黑体 CN Regular" panose="020B0500000000000000" pitchFamily="34" charset="-122"/>
                <a:cs typeface="Poppins" panose="02000000000000000000" pitchFamily="2" charset="0"/>
              </a:rPr>
              <a:t>ADC</a:t>
            </a:r>
          </a:p>
        </p:txBody>
      </p:sp>
      <p:sp>
        <p:nvSpPr>
          <p:cNvPr id="33" name="TextBox 28"/>
          <p:cNvSpPr txBox="1"/>
          <p:nvPr/>
        </p:nvSpPr>
        <p:spPr>
          <a:xfrm>
            <a:off x="1319614" y="6040324"/>
            <a:ext cx="2155371" cy="369332"/>
          </a:xfrm>
          <a:prstGeom prst="rect">
            <a:avLst/>
          </a:prstGeom>
          <a:noFill/>
        </p:spPr>
        <p:txBody>
          <a:bodyPr wrap="square">
            <a:spAutoFit/>
          </a:bodyPr>
          <a:lstStyle>
            <a:defPPr>
              <a:defRPr lang="en-US"/>
            </a:defPPr>
            <a:lvl1pPr>
              <a:defRPr>
                <a:latin typeface="Poppins" panose="02000000000000000000" pitchFamily="2" charset="0"/>
                <a:ea typeface="思源黑体 CN Regular" panose="020B0500000000000000" pitchFamily="34" charset="-122"/>
                <a:cs typeface="Poppins" panose="02000000000000000000" pitchFamily="2" charset="0"/>
              </a:defRPr>
            </a:lvl1pPr>
          </a:lstStyle>
          <a:p>
            <a:r>
              <a:rPr lang="zh-CN" altLang="en-US" dirty="0"/>
              <a:t>条件激活型</a:t>
            </a:r>
            <a:r>
              <a:rPr lang="en-US" altLang="zh-CN" dirty="0"/>
              <a:t>PDC</a:t>
            </a:r>
            <a:endParaRPr lang="en-US" dirty="0"/>
          </a:p>
        </p:txBody>
      </p:sp>
      <p:pic>
        <p:nvPicPr>
          <p:cNvPr id="37" name="Picture 30"/>
          <p:cNvPicPr>
            <a:picLocks noChangeAspect="1"/>
          </p:cNvPicPr>
          <p:nvPr/>
        </p:nvPicPr>
        <p:blipFill>
          <a:blip r:embed="rId17" cstate="print"/>
          <a:stretch>
            <a:fillRect/>
          </a:stretch>
        </p:blipFill>
        <p:spPr>
          <a:xfrm>
            <a:off x="1319614" y="4080098"/>
            <a:ext cx="1828811" cy="1828811"/>
          </a:xfrm>
          <a:prstGeom prst="rect">
            <a:avLst/>
          </a:prstGeom>
        </p:spPr>
      </p:pic>
      <p:sp>
        <p:nvSpPr>
          <p:cNvPr id="40" name="TextBox 34"/>
          <p:cNvSpPr txBox="1"/>
          <p:nvPr>
            <p:custDataLst>
              <p:tags r:id="rId10"/>
            </p:custDataLst>
          </p:nvPr>
        </p:nvSpPr>
        <p:spPr>
          <a:xfrm>
            <a:off x="6407191" y="6040324"/>
            <a:ext cx="1997206" cy="369332"/>
          </a:xfrm>
          <a:prstGeom prst="rect">
            <a:avLst/>
          </a:prstGeom>
          <a:noFill/>
        </p:spPr>
        <p:txBody>
          <a:bodyPr wrap="square">
            <a:spAutoFit/>
          </a:bodyPr>
          <a:lstStyle/>
          <a:p>
            <a:r>
              <a:rPr lang="zh-CN" altLang="en-US" dirty="0">
                <a:latin typeface="Poppins" panose="02000000000000000000" pitchFamily="2" charset="0"/>
                <a:ea typeface="思源黑体 CN Regular" panose="020B0500000000000000" pitchFamily="34" charset="-122"/>
                <a:cs typeface="Poppins" panose="02000000000000000000" pitchFamily="2" charset="0"/>
              </a:rPr>
              <a:t>免疫刺激</a:t>
            </a:r>
            <a:r>
              <a:rPr lang="en-US" altLang="zh-CN" dirty="0">
                <a:latin typeface="Poppins" panose="02000000000000000000" pitchFamily="2" charset="0"/>
                <a:ea typeface="思源黑体 CN Regular" panose="020B0500000000000000" pitchFamily="34" charset="-122"/>
                <a:cs typeface="Poppins" panose="02000000000000000000" pitchFamily="2" charset="0"/>
              </a:rPr>
              <a:t>ISAC</a:t>
            </a:r>
            <a:endParaRPr lang="en-US" dirty="0">
              <a:latin typeface="Poppins" panose="02000000000000000000" pitchFamily="2" charset="0"/>
              <a:ea typeface="思源黑体 CN Regular" panose="020B0500000000000000" pitchFamily="34" charset="-122"/>
              <a:cs typeface="Poppins" panose="02000000000000000000" pitchFamily="2" charset="0"/>
            </a:endParaRPr>
          </a:p>
        </p:txBody>
      </p:sp>
      <p:pic>
        <p:nvPicPr>
          <p:cNvPr id="41" name="Picture 37" descr="D:/2024/讲座课件核对/20240521/免疫刺激ISAC.png免疫刺激ISAC"/>
          <p:cNvPicPr>
            <a:picLocks noChangeAspect="1"/>
          </p:cNvPicPr>
          <p:nvPr>
            <p:custDataLst>
              <p:tags r:id="rId11"/>
            </p:custDataLst>
          </p:nvPr>
        </p:nvPicPr>
        <p:blipFill>
          <a:blip r:embed="rId18" cstate="print"/>
          <a:srcRect l="5738" r="16007" b="6401"/>
          <a:stretch>
            <a:fillRect/>
          </a:stretch>
        </p:blipFill>
        <p:spPr>
          <a:xfrm>
            <a:off x="6429375" y="4107180"/>
            <a:ext cx="1490345" cy="1878330"/>
          </a:xfrm>
          <a:prstGeom prst="rect">
            <a:avLst/>
          </a:prstGeom>
        </p:spPr>
      </p:pic>
      <p:sp>
        <p:nvSpPr>
          <p:cNvPr id="42" name="TextBox 38"/>
          <p:cNvSpPr txBox="1"/>
          <p:nvPr/>
        </p:nvSpPr>
        <p:spPr>
          <a:xfrm>
            <a:off x="8783404" y="6040324"/>
            <a:ext cx="1997206" cy="369332"/>
          </a:xfrm>
          <a:prstGeom prst="rect">
            <a:avLst/>
          </a:prstGeom>
          <a:noFill/>
        </p:spPr>
        <p:txBody>
          <a:bodyPr wrap="square">
            <a:spAutoFit/>
          </a:bodyPr>
          <a:lstStyle/>
          <a:p>
            <a:r>
              <a:rPr lang="zh-CN" altLang="en-US" dirty="0">
                <a:latin typeface="Poppins" panose="02000000000000000000" pitchFamily="2" charset="0"/>
                <a:ea typeface="思源黑体 CN Regular" panose="020B0500000000000000" pitchFamily="34" charset="-122"/>
                <a:cs typeface="Poppins" panose="02000000000000000000" pitchFamily="2" charset="0"/>
              </a:rPr>
              <a:t>蛋白质降解</a:t>
            </a:r>
            <a:r>
              <a:rPr lang="en-US" altLang="zh-CN" dirty="0">
                <a:latin typeface="Poppins" panose="02000000000000000000" pitchFamily="2" charset="0"/>
                <a:ea typeface="思源黑体 CN Regular" panose="020B0500000000000000" pitchFamily="34" charset="-122"/>
                <a:cs typeface="Poppins" panose="02000000000000000000" pitchFamily="2" charset="0"/>
              </a:rPr>
              <a:t>DAC</a:t>
            </a:r>
            <a:endParaRPr lang="en-US" dirty="0">
              <a:latin typeface="Poppins" panose="02000000000000000000" pitchFamily="2" charset="0"/>
              <a:ea typeface="思源黑体 CN Regular" panose="020B0500000000000000" pitchFamily="34" charset="-122"/>
              <a:cs typeface="Poppins" panose="02000000000000000000" pitchFamily="2" charset="0"/>
            </a:endParaRPr>
          </a:p>
        </p:txBody>
      </p:sp>
      <p:pic>
        <p:nvPicPr>
          <p:cNvPr id="44" name="Picture 42" descr="D:/2024/讲座课件核对/20240521/蛋白质降解DAC.png蛋白质降解DAC"/>
          <p:cNvPicPr>
            <a:picLocks noChangeAspect="1"/>
          </p:cNvPicPr>
          <p:nvPr/>
        </p:nvPicPr>
        <p:blipFill>
          <a:blip r:embed="rId19" cstate="print"/>
          <a:srcRect t="2109" b="2109"/>
          <a:stretch>
            <a:fillRect/>
          </a:stretch>
        </p:blipFill>
        <p:spPr>
          <a:xfrm>
            <a:off x="8404068" y="4283445"/>
            <a:ext cx="2140060" cy="1701887"/>
          </a:xfrm>
          <a:prstGeom prst="rect">
            <a:avLst/>
          </a:prstGeom>
        </p:spPr>
      </p:pic>
      <p:sp>
        <p:nvSpPr>
          <p:cNvPr id="45" name="TextBox 46"/>
          <p:cNvSpPr txBox="1"/>
          <p:nvPr/>
        </p:nvSpPr>
        <p:spPr>
          <a:xfrm>
            <a:off x="0" y="6621145"/>
            <a:ext cx="3270885" cy="247650"/>
          </a:xfrm>
          <a:prstGeom prst="rect">
            <a:avLst/>
          </a:prstGeom>
          <a:noFill/>
        </p:spPr>
        <p:txBody>
          <a:bodyPr wrap="square">
            <a:noAutofit/>
          </a:bodyPr>
          <a:lstStyle/>
          <a:p>
            <a:pPr lvl="0" algn="l">
              <a:buClrTx/>
              <a:buSzTx/>
              <a:buFontTx/>
            </a:pPr>
            <a:r>
              <a:rPr lang="en-US" sz="800" i="1" dirty="0">
                <a:latin typeface="Poppins" panose="02000000000000000000" pitchFamily="2" charset="0"/>
                <a:ea typeface="思源黑体 CN Regular" panose="020B0500000000000000" pitchFamily="34" charset="-122"/>
                <a:cs typeface="Poppins" panose="02000000000000000000" pitchFamily="2" charset="0"/>
                <a:sym typeface="+mn-ea"/>
              </a:rPr>
              <a:t>Kyoji Tsuchikama; et al. doi.org/10.1038/s41571-023-00850-2</a:t>
            </a:r>
          </a:p>
        </p:txBody>
      </p:sp>
      <p:sp>
        <p:nvSpPr>
          <p:cNvPr id="46" name="Arrow: Right 2"/>
          <p:cNvSpPr/>
          <p:nvPr>
            <p:custDataLst>
              <p:tags r:id="rId12"/>
            </p:custDataLst>
          </p:nvPr>
        </p:nvSpPr>
        <p:spPr>
          <a:xfrm rot="5400000">
            <a:off x="5737225" y="3703955"/>
            <a:ext cx="640715" cy="571500"/>
          </a:xfrm>
          <a:prstGeom prst="rightArrow">
            <a:avLst/>
          </a:prstGeom>
          <a:solidFill>
            <a:schemeClr val="bg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Tree>
  </p:cSld>
  <p:clrMapOvr>
    <a:masterClrMapping/>
  </p:clrMapOvr>
  <mc:AlternateContent xmlns:mc="http://schemas.openxmlformats.org/markup-compatibility/2006">
    <mc:Choice xmlns="" xmlns:p14="http://schemas.microsoft.com/office/powerpoint/2010/main" Requires="p14">
      <p:transition spd="slow" p14:dur="2000" advTm="209279"/>
    </mc:Choice>
    <mc:Fallback>
      <p:transition spd="slow" advTm="209279"/>
    </mc:Fallback>
  </mc:AlternateContent>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任意多边形 2"/>
          <p:cNvSpPr/>
          <p:nvPr/>
        </p:nvSpPr>
        <p:spPr>
          <a:xfrm>
            <a:off x="0" y="0"/>
            <a:ext cx="5619747" cy="571480"/>
          </a:xfrm>
          <a:custGeom>
            <a:avLst/>
            <a:gdLst>
              <a:gd name="connsiteX0" fmla="*/ 0 w 4214810"/>
              <a:gd name="connsiteY0" fmla="*/ 0 h 428610"/>
              <a:gd name="connsiteX1" fmla="*/ 4214810 w 4214810"/>
              <a:gd name="connsiteY1" fmla="*/ 0 h 428610"/>
              <a:gd name="connsiteX2" fmla="*/ 4214810 w 4214810"/>
              <a:gd name="connsiteY2" fmla="*/ 428610 h 428610"/>
              <a:gd name="connsiteX3" fmla="*/ 0 w 4214810"/>
              <a:gd name="connsiteY3" fmla="*/ 428610 h 428610"/>
              <a:gd name="connsiteX4" fmla="*/ 0 w 4214810"/>
              <a:gd name="connsiteY4" fmla="*/ 0 h 428610"/>
              <a:gd name="connsiteX0-1" fmla="*/ 0 w 4214810"/>
              <a:gd name="connsiteY0-2" fmla="*/ 0 h 428610"/>
              <a:gd name="connsiteX1-3" fmla="*/ 4214810 w 4214810"/>
              <a:gd name="connsiteY1-4" fmla="*/ 0 h 428610"/>
              <a:gd name="connsiteX2-5" fmla="*/ 3759200 w 4214810"/>
              <a:gd name="connsiteY2-6" fmla="*/ 421640 h 428610"/>
              <a:gd name="connsiteX3-7" fmla="*/ 0 w 4214810"/>
              <a:gd name="connsiteY3-8" fmla="*/ 428610 h 428610"/>
              <a:gd name="connsiteX4-9" fmla="*/ 0 w 4214810"/>
              <a:gd name="connsiteY4-10" fmla="*/ 0 h 428610"/>
            </a:gdLst>
            <a:ahLst/>
            <a:cxnLst>
              <a:cxn ang="0">
                <a:pos x="connsiteX0-1" y="connsiteY0-2"/>
              </a:cxn>
              <a:cxn ang="0">
                <a:pos x="connsiteX1-3" y="connsiteY1-4"/>
              </a:cxn>
              <a:cxn ang="0">
                <a:pos x="connsiteX2-5" y="connsiteY2-6"/>
              </a:cxn>
              <a:cxn ang="0">
                <a:pos x="connsiteX3-7" y="connsiteY3-8"/>
              </a:cxn>
              <a:cxn ang="0">
                <a:pos x="connsiteX4-9" y="connsiteY4-10"/>
              </a:cxn>
            </a:cxnLst>
            <a:rect l="l" t="t" r="r" b="b"/>
            <a:pathLst>
              <a:path w="4214810" h="428610">
                <a:moveTo>
                  <a:pt x="0" y="0"/>
                </a:moveTo>
                <a:lnTo>
                  <a:pt x="4214810" y="0"/>
                </a:lnTo>
                <a:lnTo>
                  <a:pt x="3759200" y="421640"/>
                </a:lnTo>
                <a:lnTo>
                  <a:pt x="0" y="428610"/>
                </a:lnTo>
                <a:lnTo>
                  <a:pt x="0" y="0"/>
                </a:lnTo>
                <a:close/>
              </a:path>
            </a:pathLst>
          </a:custGeom>
          <a:solidFill>
            <a:srgbClr val="007E6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latin typeface="Poppins" panose="02000000000000000000" pitchFamily="2" charset="0"/>
              <a:ea typeface="思源黑体 CN Regular" panose="020B0500000000000000" pitchFamily="34" charset="-122"/>
              <a:cs typeface="Poppins" panose="02000000000000000000" pitchFamily="2" charset="0"/>
            </a:endParaRPr>
          </a:p>
        </p:txBody>
      </p:sp>
      <p:pic>
        <p:nvPicPr>
          <p:cNvPr id="4" name="Picture 2" descr="D:\桌面\新logo.png"/>
          <p:cNvPicPr>
            <a:picLocks noChangeAspect="1" noChangeArrowheads="1"/>
          </p:cNvPicPr>
          <p:nvPr/>
        </p:nvPicPr>
        <p:blipFill>
          <a:blip r:embed="rId3" cstate="print"/>
          <a:srcRect/>
          <a:stretch>
            <a:fillRect/>
          </a:stretch>
        </p:blipFill>
        <p:spPr bwMode="auto">
          <a:xfrm>
            <a:off x="167861" y="49941"/>
            <a:ext cx="1992000" cy="426288"/>
          </a:xfrm>
          <a:prstGeom prst="rect">
            <a:avLst/>
          </a:prstGeom>
          <a:noFill/>
        </p:spPr>
      </p:pic>
      <p:cxnSp>
        <p:nvCxnSpPr>
          <p:cNvPr id="5" name="直接连接符 4"/>
          <p:cNvCxnSpPr/>
          <p:nvPr/>
        </p:nvCxnSpPr>
        <p:spPr>
          <a:xfrm rot="5400000" flipH="1" flipV="1">
            <a:off x="5333995" y="285728"/>
            <a:ext cx="285752" cy="285752"/>
          </a:xfrm>
          <a:prstGeom prst="line">
            <a:avLst/>
          </a:prstGeom>
          <a:ln w="19050">
            <a:solidFill>
              <a:schemeClr val="bg1">
                <a:lumMod val="85000"/>
              </a:schemeClr>
            </a:solidFill>
          </a:ln>
        </p:spPr>
        <p:style>
          <a:lnRef idx="1">
            <a:schemeClr val="accent1"/>
          </a:lnRef>
          <a:fillRef idx="0">
            <a:schemeClr val="accent1"/>
          </a:fillRef>
          <a:effectRef idx="0">
            <a:schemeClr val="accent1"/>
          </a:effectRef>
          <a:fontRef idx="minor">
            <a:schemeClr val="tx1"/>
          </a:fontRef>
        </p:style>
      </p:cxnSp>
      <p:cxnSp>
        <p:nvCxnSpPr>
          <p:cNvPr id="8" name="直接连接符 7"/>
          <p:cNvCxnSpPr/>
          <p:nvPr/>
        </p:nvCxnSpPr>
        <p:spPr>
          <a:xfrm>
            <a:off x="5619747" y="285728"/>
            <a:ext cx="6572253" cy="2117"/>
          </a:xfrm>
          <a:prstGeom prst="line">
            <a:avLst/>
          </a:prstGeom>
          <a:ln w="19050">
            <a:solidFill>
              <a:schemeClr val="bg1">
                <a:lumMod val="85000"/>
              </a:schemeClr>
            </a:solidFill>
          </a:ln>
        </p:spPr>
        <p:style>
          <a:lnRef idx="1">
            <a:schemeClr val="accent1"/>
          </a:lnRef>
          <a:fillRef idx="0">
            <a:schemeClr val="accent1"/>
          </a:fillRef>
          <a:effectRef idx="0">
            <a:schemeClr val="accent1"/>
          </a:effectRef>
          <a:fontRef idx="minor">
            <a:schemeClr val="tx1"/>
          </a:fontRef>
        </p:style>
      </p:cxnSp>
      <p:sp>
        <p:nvSpPr>
          <p:cNvPr id="9" name="TextBox 1"/>
          <p:cNvSpPr txBox="1"/>
          <p:nvPr/>
        </p:nvSpPr>
        <p:spPr>
          <a:xfrm>
            <a:off x="3744074" y="727318"/>
            <a:ext cx="5121915" cy="584775"/>
          </a:xfrm>
          <a:prstGeom prst="rect">
            <a:avLst/>
          </a:prstGeom>
          <a:noFill/>
        </p:spPr>
        <p:txBody>
          <a:bodyPr wrap="none" rtlCol="0">
            <a:spAutoFit/>
          </a:bodyPr>
          <a:lstStyle/>
          <a:p>
            <a:pPr algn="ctr"/>
            <a:r>
              <a:rPr lang="zh-CN" altLang="en-US" sz="3200" b="1" dirty="0">
                <a:solidFill>
                  <a:srgbClr val="007E66"/>
                </a:solidFill>
                <a:latin typeface="Poppins" panose="02000000000000000000" pitchFamily="2" charset="0"/>
                <a:ea typeface="思源黑体 CN Regular" panose="020B0500000000000000" pitchFamily="34" charset="-122"/>
                <a:cs typeface="Poppins" panose="02000000000000000000" pitchFamily="2" charset="0"/>
              </a:rPr>
              <a:t>下一代</a:t>
            </a:r>
            <a:r>
              <a:rPr lang="en-US" altLang="zh-CN" sz="3200" b="1" dirty="0">
                <a:solidFill>
                  <a:srgbClr val="007E66"/>
                </a:solidFill>
                <a:latin typeface="Poppins" panose="02000000000000000000" pitchFamily="2" charset="0"/>
                <a:ea typeface="思源黑体 CN Regular" panose="020B0500000000000000" pitchFamily="34" charset="-122"/>
                <a:cs typeface="Poppins" panose="02000000000000000000" pitchFamily="2" charset="0"/>
              </a:rPr>
              <a:t>ADC-</a:t>
            </a:r>
            <a:r>
              <a:rPr lang="zh-CN" altLang="en-US" sz="3200" b="1" dirty="0">
                <a:solidFill>
                  <a:srgbClr val="007E66"/>
                </a:solidFill>
                <a:latin typeface="Poppins" panose="02000000000000000000" pitchFamily="2" charset="0"/>
                <a:ea typeface="思源黑体 CN Regular" panose="020B0500000000000000" pitchFamily="34" charset="-122"/>
                <a:cs typeface="Poppins" panose="02000000000000000000" pitchFamily="2" charset="0"/>
              </a:rPr>
              <a:t>双特异性</a:t>
            </a:r>
            <a:r>
              <a:rPr lang="en-US" altLang="zh-CN" sz="3200" b="1" dirty="0">
                <a:solidFill>
                  <a:srgbClr val="007E66"/>
                </a:solidFill>
                <a:latin typeface="Poppins" panose="02000000000000000000" pitchFamily="2" charset="0"/>
                <a:ea typeface="思源黑体 CN Regular" panose="020B0500000000000000" pitchFamily="34" charset="-122"/>
                <a:cs typeface="Poppins" panose="02000000000000000000" pitchFamily="2" charset="0"/>
              </a:rPr>
              <a:t>ADC</a:t>
            </a:r>
          </a:p>
        </p:txBody>
      </p:sp>
      <p:sp>
        <p:nvSpPr>
          <p:cNvPr id="10" name="TextBox 11"/>
          <p:cNvSpPr txBox="1"/>
          <p:nvPr/>
        </p:nvSpPr>
        <p:spPr>
          <a:xfrm>
            <a:off x="9072034" y="6489701"/>
            <a:ext cx="3071284" cy="292100"/>
          </a:xfrm>
          <a:prstGeom prst="rect">
            <a:avLst/>
          </a:prstGeom>
          <a:noFill/>
        </p:spPr>
        <p:txBody>
          <a:bodyPr lIns="121914" tIns="60957" rIns="121914" bIns="60957">
            <a:spAutoFit/>
          </a:bodyPr>
          <a:lstStyle/>
          <a:p>
            <a:pPr algn="r" eaLnBrk="1" hangingPunct="1">
              <a:buFont typeface="Arial" panose="020B0604020202020204" pitchFamily="34" charset="0"/>
              <a:buNone/>
              <a:defRPr/>
            </a:pPr>
            <a:r>
              <a:rPr lang="zh-CN" altLang="en-US" sz="1100" dirty="0">
                <a:solidFill>
                  <a:schemeClr val="tx1">
                    <a:lumMod val="50000"/>
                    <a:lumOff val="50000"/>
                  </a:schemeClr>
                </a:solidFill>
                <a:latin typeface="Poppins" panose="02000000000000000000" pitchFamily="2" charset="0"/>
                <a:ea typeface="思源黑体 CN Regular" panose="020B0500000000000000" pitchFamily="34" charset="-122"/>
                <a:cs typeface="Poppins" panose="02000000000000000000" pitchFamily="2" charset="0"/>
              </a:rPr>
              <a:t>义翘神州</a:t>
            </a:r>
            <a:endParaRPr lang="en-US" altLang="zh-CN" sz="1100" dirty="0">
              <a:solidFill>
                <a:schemeClr val="tx1">
                  <a:lumMod val="50000"/>
                  <a:lumOff val="50000"/>
                </a:schemeClr>
              </a:solidFill>
              <a:latin typeface="Poppins" panose="02000000000000000000" pitchFamily="2" charset="0"/>
              <a:ea typeface="思源黑体 CN Regular" panose="020B0500000000000000" pitchFamily="34" charset="-122"/>
              <a:cs typeface="Poppins" panose="02000000000000000000" pitchFamily="2" charset="0"/>
            </a:endParaRPr>
          </a:p>
        </p:txBody>
      </p:sp>
      <p:pic>
        <p:nvPicPr>
          <p:cNvPr id="11" name="Picture 5"/>
          <p:cNvPicPr>
            <a:picLocks noChangeAspect="1"/>
          </p:cNvPicPr>
          <p:nvPr/>
        </p:nvPicPr>
        <p:blipFill>
          <a:blip r:embed="rId4" cstate="print"/>
          <a:stretch>
            <a:fillRect/>
          </a:stretch>
        </p:blipFill>
        <p:spPr>
          <a:xfrm>
            <a:off x="4826635" y="1751330"/>
            <a:ext cx="5464810" cy="3887470"/>
          </a:xfrm>
          <a:prstGeom prst="rect">
            <a:avLst/>
          </a:prstGeom>
        </p:spPr>
      </p:pic>
      <p:sp>
        <p:nvSpPr>
          <p:cNvPr id="13" name="TextBox 13"/>
          <p:cNvSpPr txBox="1"/>
          <p:nvPr/>
        </p:nvSpPr>
        <p:spPr>
          <a:xfrm>
            <a:off x="0" y="6592570"/>
            <a:ext cx="2845435" cy="265430"/>
          </a:xfrm>
          <a:prstGeom prst="rect">
            <a:avLst/>
          </a:prstGeom>
          <a:noFill/>
        </p:spPr>
        <p:txBody>
          <a:bodyPr wrap="square">
            <a:noAutofit/>
          </a:bodyPr>
          <a:lstStyle/>
          <a:p>
            <a:pPr lvl="0" algn="l">
              <a:buClrTx/>
              <a:buSzTx/>
              <a:buFontTx/>
            </a:pPr>
            <a:r>
              <a:rPr lang="en-US" sz="800" i="1" dirty="0">
                <a:latin typeface="Poppins" panose="02000000000000000000" pitchFamily="2" charset="0"/>
                <a:ea typeface="思源黑体 CN Regular" panose="020B0500000000000000" pitchFamily="34" charset="-122"/>
                <a:cs typeface="Poppins" panose="02000000000000000000" pitchFamily="2" charset="0"/>
                <a:sym typeface="+mn-ea"/>
              </a:rPr>
              <a:t>Antoine Maruani. doi.org/10.1016/j.ddtec.2018.09.003</a:t>
            </a:r>
          </a:p>
        </p:txBody>
      </p:sp>
      <p:sp>
        <p:nvSpPr>
          <p:cNvPr id="15" name="文本框 14"/>
          <p:cNvSpPr txBox="1"/>
          <p:nvPr/>
        </p:nvSpPr>
        <p:spPr>
          <a:xfrm>
            <a:off x="1333500" y="1941195"/>
            <a:ext cx="2762250" cy="645160"/>
          </a:xfrm>
          <a:prstGeom prst="rect">
            <a:avLst/>
          </a:prstGeom>
          <a:noFill/>
        </p:spPr>
        <p:txBody>
          <a:bodyPr wrap="square" rtlCol="0" anchor="t">
            <a:spAutoFit/>
          </a:bodyPr>
          <a:lstStyle/>
          <a:p>
            <a:pPr marL="457200" indent="-457200">
              <a:lnSpc>
                <a:spcPct val="200000"/>
              </a:lnSpc>
              <a:buFont typeface="Wingdings" panose="05000000000000000000" pitchFamily="2" charset="2"/>
              <a:buChar char="q"/>
            </a:pPr>
            <a:r>
              <a:rPr lang="en-US" altLang="zh-CN" b="1" dirty="0">
                <a:solidFill>
                  <a:srgbClr val="007E66"/>
                </a:solidFill>
                <a:latin typeface="Poppins" panose="02000000000000000000" pitchFamily="2" charset="0"/>
                <a:ea typeface="思源黑体 CN Regular" panose="020B0500000000000000" pitchFamily="34" charset="-122"/>
                <a:cs typeface="Poppins" panose="02000000000000000000" pitchFamily="2" charset="0"/>
                <a:sym typeface="+mn-ea"/>
              </a:rPr>
              <a:t>ADC+</a:t>
            </a:r>
            <a:r>
              <a:rPr lang="zh-CN" altLang="en-US" b="1" dirty="0">
                <a:solidFill>
                  <a:srgbClr val="007E66"/>
                </a:solidFill>
                <a:latin typeface="Poppins" panose="02000000000000000000" pitchFamily="2" charset="0"/>
                <a:ea typeface="思源黑体 CN Regular" panose="020B0500000000000000" pitchFamily="34" charset="-122"/>
                <a:cs typeface="Poppins" panose="02000000000000000000" pitchFamily="2" charset="0"/>
                <a:sym typeface="+mn-ea"/>
              </a:rPr>
              <a:t>双特异性抗体</a:t>
            </a:r>
            <a:endParaRPr lang="zh-CN" altLang="en-US" sz="3200" b="1" dirty="0">
              <a:solidFill>
                <a:srgbClr val="007E66"/>
              </a:solidFill>
              <a:latin typeface="Poppins" panose="02000000000000000000" pitchFamily="2" charset="0"/>
              <a:ea typeface="思源黑体 CN Regular" panose="020B0500000000000000" pitchFamily="34" charset="-122"/>
              <a:cs typeface="Poppins" panose="02000000000000000000" pitchFamily="2" charset="0"/>
              <a:sym typeface="+mn-ea"/>
            </a:endParaRPr>
          </a:p>
        </p:txBody>
      </p:sp>
      <p:sp>
        <p:nvSpPr>
          <p:cNvPr id="16" name="文本框 15"/>
          <p:cNvSpPr txBox="1"/>
          <p:nvPr/>
        </p:nvSpPr>
        <p:spPr>
          <a:xfrm>
            <a:off x="1333500" y="3197225"/>
            <a:ext cx="2010410" cy="645160"/>
          </a:xfrm>
          <a:prstGeom prst="rect">
            <a:avLst/>
          </a:prstGeom>
          <a:noFill/>
        </p:spPr>
        <p:txBody>
          <a:bodyPr wrap="square" rtlCol="0" anchor="t">
            <a:spAutoFit/>
          </a:bodyPr>
          <a:lstStyle/>
          <a:p>
            <a:pPr marL="457200" indent="-457200">
              <a:lnSpc>
                <a:spcPct val="200000"/>
              </a:lnSpc>
              <a:buFont typeface="Wingdings" panose="05000000000000000000" pitchFamily="2" charset="2"/>
              <a:buChar char="q"/>
            </a:pPr>
            <a:r>
              <a:rPr lang="zh-CN" altLang="en-US" b="1" dirty="0">
                <a:solidFill>
                  <a:srgbClr val="007E66"/>
                </a:solidFill>
                <a:latin typeface="Poppins" panose="02000000000000000000" pitchFamily="2" charset="0"/>
                <a:ea typeface="思源黑体 CN Regular" panose="020B0500000000000000" pitchFamily="34" charset="-122"/>
                <a:cs typeface="Poppins" panose="02000000000000000000" pitchFamily="2" charset="0"/>
                <a:sym typeface="+mn-ea"/>
              </a:rPr>
              <a:t>识别范围广</a:t>
            </a:r>
            <a:endParaRPr lang="zh-CN" altLang="en-US" sz="3200" b="1" dirty="0">
              <a:solidFill>
                <a:srgbClr val="007E66"/>
              </a:solidFill>
              <a:latin typeface="Poppins" panose="02000000000000000000" pitchFamily="2" charset="0"/>
              <a:ea typeface="思源黑体 CN Regular" panose="020B0500000000000000" pitchFamily="34" charset="-122"/>
              <a:cs typeface="Poppins" panose="02000000000000000000" pitchFamily="2" charset="0"/>
              <a:sym typeface="+mn-ea"/>
            </a:endParaRPr>
          </a:p>
        </p:txBody>
      </p:sp>
      <p:sp>
        <p:nvSpPr>
          <p:cNvPr id="17" name="文本框 16"/>
          <p:cNvSpPr txBox="1"/>
          <p:nvPr/>
        </p:nvSpPr>
        <p:spPr>
          <a:xfrm>
            <a:off x="1333500" y="4547870"/>
            <a:ext cx="2642235" cy="645160"/>
          </a:xfrm>
          <a:prstGeom prst="rect">
            <a:avLst/>
          </a:prstGeom>
          <a:noFill/>
        </p:spPr>
        <p:txBody>
          <a:bodyPr wrap="square" rtlCol="0" anchor="t">
            <a:spAutoFit/>
          </a:bodyPr>
          <a:lstStyle/>
          <a:p>
            <a:pPr marL="457200" indent="-457200">
              <a:lnSpc>
                <a:spcPct val="200000"/>
              </a:lnSpc>
              <a:buFont typeface="Wingdings" panose="05000000000000000000" pitchFamily="2" charset="2"/>
              <a:buChar char="q"/>
            </a:pPr>
            <a:r>
              <a:rPr lang="zh-CN" altLang="en-US" b="1" dirty="0">
                <a:solidFill>
                  <a:srgbClr val="007E66"/>
                </a:solidFill>
                <a:latin typeface="Poppins" panose="02000000000000000000" pitchFamily="2" charset="0"/>
                <a:ea typeface="思源黑体 CN Regular" panose="020B0500000000000000" pitchFamily="34" charset="-122"/>
                <a:cs typeface="Poppins" panose="02000000000000000000" pitchFamily="2" charset="0"/>
                <a:sym typeface="+mn-ea"/>
              </a:rPr>
              <a:t>特异性结合能力强</a:t>
            </a:r>
            <a:endParaRPr lang="zh-CN" altLang="en-US" sz="3200" b="1" dirty="0">
              <a:solidFill>
                <a:srgbClr val="007E66"/>
              </a:solidFill>
              <a:latin typeface="Poppins" panose="02000000000000000000" pitchFamily="2" charset="0"/>
              <a:ea typeface="思源黑体 CN Regular" panose="020B0500000000000000" pitchFamily="34" charset="-122"/>
              <a:cs typeface="Poppins" panose="02000000000000000000" pitchFamily="2" charset="0"/>
              <a:sym typeface="+mn-ea"/>
            </a:endParaRPr>
          </a:p>
        </p:txBody>
      </p:sp>
    </p:spTree>
  </p:cSld>
  <p:clrMapOvr>
    <a:masterClrMapping/>
  </p:clrMapOvr>
  <mc:AlternateContent xmlns:mc="http://schemas.openxmlformats.org/markup-compatibility/2006">
    <mc:Choice xmlns="" xmlns:p14="http://schemas.microsoft.com/office/powerpoint/2010/main" Requires="p14">
      <p:transition spd="slow" p14:dur="2000" advTm="66257"/>
    </mc:Choice>
    <mc:Fallback>
      <p:transition spd="slow" advTm="66257"/>
    </mc:Fallback>
  </mc:AlternateContent>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任意多边形 2"/>
          <p:cNvSpPr/>
          <p:nvPr/>
        </p:nvSpPr>
        <p:spPr>
          <a:xfrm>
            <a:off x="0" y="0"/>
            <a:ext cx="5619747" cy="571480"/>
          </a:xfrm>
          <a:custGeom>
            <a:avLst/>
            <a:gdLst>
              <a:gd name="connsiteX0" fmla="*/ 0 w 4214810"/>
              <a:gd name="connsiteY0" fmla="*/ 0 h 428610"/>
              <a:gd name="connsiteX1" fmla="*/ 4214810 w 4214810"/>
              <a:gd name="connsiteY1" fmla="*/ 0 h 428610"/>
              <a:gd name="connsiteX2" fmla="*/ 4214810 w 4214810"/>
              <a:gd name="connsiteY2" fmla="*/ 428610 h 428610"/>
              <a:gd name="connsiteX3" fmla="*/ 0 w 4214810"/>
              <a:gd name="connsiteY3" fmla="*/ 428610 h 428610"/>
              <a:gd name="connsiteX4" fmla="*/ 0 w 4214810"/>
              <a:gd name="connsiteY4" fmla="*/ 0 h 428610"/>
              <a:gd name="connsiteX0-1" fmla="*/ 0 w 4214810"/>
              <a:gd name="connsiteY0-2" fmla="*/ 0 h 428610"/>
              <a:gd name="connsiteX1-3" fmla="*/ 4214810 w 4214810"/>
              <a:gd name="connsiteY1-4" fmla="*/ 0 h 428610"/>
              <a:gd name="connsiteX2-5" fmla="*/ 3759200 w 4214810"/>
              <a:gd name="connsiteY2-6" fmla="*/ 421640 h 428610"/>
              <a:gd name="connsiteX3-7" fmla="*/ 0 w 4214810"/>
              <a:gd name="connsiteY3-8" fmla="*/ 428610 h 428610"/>
              <a:gd name="connsiteX4-9" fmla="*/ 0 w 4214810"/>
              <a:gd name="connsiteY4-10" fmla="*/ 0 h 428610"/>
            </a:gdLst>
            <a:ahLst/>
            <a:cxnLst>
              <a:cxn ang="0">
                <a:pos x="connsiteX0-1" y="connsiteY0-2"/>
              </a:cxn>
              <a:cxn ang="0">
                <a:pos x="connsiteX1-3" y="connsiteY1-4"/>
              </a:cxn>
              <a:cxn ang="0">
                <a:pos x="connsiteX2-5" y="connsiteY2-6"/>
              </a:cxn>
              <a:cxn ang="0">
                <a:pos x="connsiteX3-7" y="connsiteY3-8"/>
              </a:cxn>
              <a:cxn ang="0">
                <a:pos x="connsiteX4-9" y="connsiteY4-10"/>
              </a:cxn>
            </a:cxnLst>
            <a:rect l="l" t="t" r="r" b="b"/>
            <a:pathLst>
              <a:path w="4214810" h="428610">
                <a:moveTo>
                  <a:pt x="0" y="0"/>
                </a:moveTo>
                <a:lnTo>
                  <a:pt x="4214810" y="0"/>
                </a:lnTo>
                <a:lnTo>
                  <a:pt x="3759200" y="421640"/>
                </a:lnTo>
                <a:lnTo>
                  <a:pt x="0" y="428610"/>
                </a:lnTo>
                <a:lnTo>
                  <a:pt x="0" y="0"/>
                </a:lnTo>
                <a:close/>
              </a:path>
            </a:pathLst>
          </a:custGeom>
          <a:solidFill>
            <a:srgbClr val="007E6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latin typeface="Poppins" panose="02000000000000000000" pitchFamily="2" charset="0"/>
              <a:ea typeface="思源黑体 CN Regular" panose="020B0500000000000000" pitchFamily="34" charset="-122"/>
              <a:cs typeface="Poppins" panose="02000000000000000000" pitchFamily="2" charset="0"/>
            </a:endParaRPr>
          </a:p>
        </p:txBody>
      </p:sp>
      <p:pic>
        <p:nvPicPr>
          <p:cNvPr id="4" name="Picture 2" descr="D:\桌面\新logo.png"/>
          <p:cNvPicPr>
            <a:picLocks noChangeAspect="1" noChangeArrowheads="1"/>
          </p:cNvPicPr>
          <p:nvPr/>
        </p:nvPicPr>
        <p:blipFill>
          <a:blip r:embed="rId3" cstate="print"/>
          <a:srcRect/>
          <a:stretch>
            <a:fillRect/>
          </a:stretch>
        </p:blipFill>
        <p:spPr bwMode="auto">
          <a:xfrm>
            <a:off x="167861" y="49941"/>
            <a:ext cx="1992000" cy="426288"/>
          </a:xfrm>
          <a:prstGeom prst="rect">
            <a:avLst/>
          </a:prstGeom>
          <a:noFill/>
        </p:spPr>
      </p:pic>
      <p:cxnSp>
        <p:nvCxnSpPr>
          <p:cNvPr id="5" name="直接连接符 4"/>
          <p:cNvCxnSpPr/>
          <p:nvPr/>
        </p:nvCxnSpPr>
        <p:spPr>
          <a:xfrm rot="5400000" flipH="1" flipV="1">
            <a:off x="5333995" y="285728"/>
            <a:ext cx="285752" cy="285752"/>
          </a:xfrm>
          <a:prstGeom prst="line">
            <a:avLst/>
          </a:prstGeom>
          <a:ln w="19050">
            <a:solidFill>
              <a:schemeClr val="bg1">
                <a:lumMod val="85000"/>
              </a:schemeClr>
            </a:solidFill>
          </a:ln>
        </p:spPr>
        <p:style>
          <a:lnRef idx="1">
            <a:schemeClr val="accent1"/>
          </a:lnRef>
          <a:fillRef idx="0">
            <a:schemeClr val="accent1"/>
          </a:fillRef>
          <a:effectRef idx="0">
            <a:schemeClr val="accent1"/>
          </a:effectRef>
          <a:fontRef idx="minor">
            <a:schemeClr val="tx1"/>
          </a:fontRef>
        </p:style>
      </p:cxnSp>
      <p:cxnSp>
        <p:nvCxnSpPr>
          <p:cNvPr id="7" name="直接连接符 6"/>
          <p:cNvCxnSpPr/>
          <p:nvPr/>
        </p:nvCxnSpPr>
        <p:spPr>
          <a:xfrm>
            <a:off x="5619747" y="285728"/>
            <a:ext cx="6572253" cy="2117"/>
          </a:xfrm>
          <a:prstGeom prst="line">
            <a:avLst/>
          </a:prstGeom>
          <a:ln w="19050">
            <a:solidFill>
              <a:schemeClr val="bg1">
                <a:lumMod val="85000"/>
              </a:schemeClr>
            </a:solidFill>
          </a:ln>
        </p:spPr>
        <p:style>
          <a:lnRef idx="1">
            <a:schemeClr val="accent1"/>
          </a:lnRef>
          <a:fillRef idx="0">
            <a:schemeClr val="accent1"/>
          </a:fillRef>
          <a:effectRef idx="0">
            <a:schemeClr val="accent1"/>
          </a:effectRef>
          <a:fontRef idx="minor">
            <a:schemeClr val="tx1"/>
          </a:fontRef>
        </p:style>
      </p:cxnSp>
      <p:sp>
        <p:nvSpPr>
          <p:cNvPr id="8" name="TextBox 1"/>
          <p:cNvSpPr txBox="1"/>
          <p:nvPr/>
        </p:nvSpPr>
        <p:spPr>
          <a:xfrm>
            <a:off x="3538891" y="727318"/>
            <a:ext cx="5532284" cy="584775"/>
          </a:xfrm>
          <a:prstGeom prst="rect">
            <a:avLst/>
          </a:prstGeom>
          <a:noFill/>
        </p:spPr>
        <p:txBody>
          <a:bodyPr wrap="none" rtlCol="0">
            <a:spAutoFit/>
          </a:bodyPr>
          <a:lstStyle/>
          <a:p>
            <a:pPr algn="ctr"/>
            <a:r>
              <a:rPr lang="zh-CN" altLang="en-US" sz="3200" b="1" dirty="0">
                <a:solidFill>
                  <a:srgbClr val="007E66"/>
                </a:solidFill>
                <a:latin typeface="Poppins" panose="02000000000000000000" pitchFamily="2" charset="0"/>
                <a:ea typeface="思源黑体 CN Regular" panose="020B0500000000000000" pitchFamily="34" charset="-122"/>
                <a:cs typeface="Poppins" panose="02000000000000000000" pitchFamily="2" charset="0"/>
              </a:rPr>
              <a:t>下一代</a:t>
            </a:r>
            <a:r>
              <a:rPr lang="en-US" altLang="zh-CN" sz="3200" b="1" dirty="0">
                <a:solidFill>
                  <a:srgbClr val="007E66"/>
                </a:solidFill>
                <a:latin typeface="Poppins" panose="02000000000000000000" pitchFamily="2" charset="0"/>
                <a:ea typeface="思源黑体 CN Regular" panose="020B0500000000000000" pitchFamily="34" charset="-122"/>
                <a:cs typeface="Poppins" panose="02000000000000000000" pitchFamily="2" charset="0"/>
              </a:rPr>
              <a:t>ADC-</a:t>
            </a:r>
            <a:r>
              <a:rPr lang="zh-CN" altLang="en-US" sz="3200" b="1" dirty="0">
                <a:solidFill>
                  <a:srgbClr val="007E66"/>
                </a:solidFill>
                <a:latin typeface="Poppins" panose="02000000000000000000" pitchFamily="2" charset="0"/>
                <a:ea typeface="思源黑体 CN Regular" panose="020B0500000000000000" pitchFamily="34" charset="-122"/>
                <a:cs typeface="Poppins" panose="02000000000000000000" pitchFamily="2" charset="0"/>
              </a:rPr>
              <a:t>条件激活型</a:t>
            </a:r>
            <a:r>
              <a:rPr lang="en-US" altLang="zh-CN" sz="3200" b="1" dirty="0">
                <a:solidFill>
                  <a:srgbClr val="007E66"/>
                </a:solidFill>
                <a:latin typeface="Poppins" panose="02000000000000000000" pitchFamily="2" charset="0"/>
                <a:ea typeface="思源黑体 CN Regular" panose="020B0500000000000000" pitchFamily="34" charset="-122"/>
                <a:cs typeface="Poppins" panose="02000000000000000000" pitchFamily="2" charset="0"/>
              </a:rPr>
              <a:t>PDC</a:t>
            </a:r>
          </a:p>
        </p:txBody>
      </p:sp>
      <p:sp>
        <p:nvSpPr>
          <p:cNvPr id="11" name="TextBox 11"/>
          <p:cNvSpPr txBox="1"/>
          <p:nvPr/>
        </p:nvSpPr>
        <p:spPr>
          <a:xfrm>
            <a:off x="9072034" y="6489701"/>
            <a:ext cx="3071284" cy="292100"/>
          </a:xfrm>
          <a:prstGeom prst="rect">
            <a:avLst/>
          </a:prstGeom>
          <a:noFill/>
        </p:spPr>
        <p:txBody>
          <a:bodyPr lIns="121914" tIns="60957" rIns="121914" bIns="60957">
            <a:spAutoFit/>
          </a:bodyPr>
          <a:lstStyle/>
          <a:p>
            <a:pPr algn="r" eaLnBrk="1" hangingPunct="1">
              <a:buFont typeface="Arial" panose="020B0604020202020204" pitchFamily="34" charset="0"/>
              <a:buNone/>
              <a:defRPr/>
            </a:pPr>
            <a:r>
              <a:rPr lang="zh-CN" altLang="en-US" sz="1100" dirty="0">
                <a:solidFill>
                  <a:schemeClr val="tx1">
                    <a:lumMod val="50000"/>
                    <a:lumOff val="50000"/>
                  </a:schemeClr>
                </a:solidFill>
                <a:latin typeface="Poppins" panose="02000000000000000000" pitchFamily="2" charset="0"/>
                <a:ea typeface="思源黑体 CN Regular" panose="020B0500000000000000" pitchFamily="34" charset="-122"/>
                <a:cs typeface="Poppins" panose="02000000000000000000" pitchFamily="2" charset="0"/>
              </a:rPr>
              <a:t>义翘神州</a:t>
            </a:r>
            <a:endParaRPr lang="en-US" altLang="zh-CN" sz="1100" dirty="0">
              <a:solidFill>
                <a:schemeClr val="tx1">
                  <a:lumMod val="50000"/>
                  <a:lumOff val="50000"/>
                </a:schemeClr>
              </a:solidFill>
              <a:latin typeface="Poppins" panose="02000000000000000000" pitchFamily="2" charset="0"/>
              <a:ea typeface="思源黑体 CN Regular" panose="020B0500000000000000" pitchFamily="34" charset="-122"/>
              <a:cs typeface="Poppins" panose="02000000000000000000" pitchFamily="2" charset="0"/>
            </a:endParaRPr>
          </a:p>
        </p:txBody>
      </p:sp>
      <p:pic>
        <p:nvPicPr>
          <p:cNvPr id="13" name="Picture 5" descr="D:/2024/讲座课件核对/20240521/下一代ADC-条件激活型PDC-1.png下一代ADC-条件激活型PDC-1"/>
          <p:cNvPicPr>
            <a:picLocks noChangeAspect="1"/>
          </p:cNvPicPr>
          <p:nvPr/>
        </p:nvPicPr>
        <p:blipFill>
          <a:blip r:embed="rId4" cstate="print"/>
          <a:srcRect l="4784" r="4784"/>
          <a:stretch>
            <a:fillRect/>
          </a:stretch>
        </p:blipFill>
        <p:spPr>
          <a:xfrm>
            <a:off x="784225" y="2385060"/>
            <a:ext cx="4733925" cy="3514725"/>
          </a:xfrm>
          <a:prstGeom prst="rect">
            <a:avLst/>
          </a:prstGeom>
        </p:spPr>
      </p:pic>
      <p:sp>
        <p:nvSpPr>
          <p:cNvPr id="16" name="TextBox 9"/>
          <p:cNvSpPr txBox="1"/>
          <p:nvPr/>
        </p:nvSpPr>
        <p:spPr>
          <a:xfrm>
            <a:off x="253924" y="1629018"/>
            <a:ext cx="2829744" cy="645160"/>
          </a:xfrm>
          <a:prstGeom prst="rect">
            <a:avLst/>
          </a:prstGeom>
          <a:noFill/>
        </p:spPr>
        <p:txBody>
          <a:bodyPr wrap="square" rtlCol="0">
            <a:spAutoFit/>
          </a:bodyPr>
          <a:lstStyle/>
          <a:p>
            <a:pPr marL="457200" indent="-457200">
              <a:lnSpc>
                <a:spcPct val="200000"/>
              </a:lnSpc>
              <a:buFont typeface="Wingdings" panose="05000000000000000000" pitchFamily="2" charset="2"/>
              <a:buChar char="q"/>
            </a:pPr>
            <a:r>
              <a:rPr lang="zh-CN" altLang="en-US" b="1" dirty="0">
                <a:solidFill>
                  <a:srgbClr val="007E66"/>
                </a:solidFill>
                <a:latin typeface="Poppins" panose="02000000000000000000" pitchFamily="2" charset="0"/>
                <a:ea typeface="思源黑体 CN Regular" panose="020B0500000000000000" pitchFamily="34" charset="-122"/>
                <a:cs typeface="Poppins" panose="02000000000000000000" pitchFamily="2" charset="0"/>
              </a:rPr>
              <a:t>蛋白酶敏感性</a:t>
            </a:r>
            <a:r>
              <a:rPr lang="en-US" altLang="zh-CN" b="1" dirty="0">
                <a:solidFill>
                  <a:srgbClr val="007E66"/>
                </a:solidFill>
                <a:latin typeface="Poppins" panose="02000000000000000000" pitchFamily="2" charset="0"/>
                <a:ea typeface="思源黑体 CN Regular" panose="020B0500000000000000" pitchFamily="34" charset="-122"/>
                <a:cs typeface="Poppins" panose="02000000000000000000" pitchFamily="2" charset="0"/>
              </a:rPr>
              <a:t>ADC</a:t>
            </a:r>
            <a:endParaRPr lang="en-US" b="1" dirty="0">
              <a:solidFill>
                <a:srgbClr val="007E66"/>
              </a:solidFill>
              <a:latin typeface="Poppins" panose="02000000000000000000" pitchFamily="2" charset="0"/>
              <a:ea typeface="思源黑体 CN Regular" panose="020B0500000000000000" pitchFamily="34" charset="-122"/>
              <a:cs typeface="Poppins" panose="02000000000000000000" pitchFamily="2" charset="0"/>
            </a:endParaRPr>
          </a:p>
        </p:txBody>
      </p:sp>
      <p:sp>
        <p:nvSpPr>
          <p:cNvPr id="17" name="TextBox 13"/>
          <p:cNvSpPr txBox="1"/>
          <p:nvPr/>
        </p:nvSpPr>
        <p:spPr>
          <a:xfrm>
            <a:off x="6225730" y="1603618"/>
            <a:ext cx="2158365" cy="645160"/>
          </a:xfrm>
          <a:prstGeom prst="rect">
            <a:avLst/>
          </a:prstGeom>
          <a:noFill/>
        </p:spPr>
        <p:txBody>
          <a:bodyPr wrap="none" rtlCol="0">
            <a:spAutoFit/>
          </a:bodyPr>
          <a:lstStyle/>
          <a:p>
            <a:pPr marL="457200" indent="-457200">
              <a:lnSpc>
                <a:spcPct val="200000"/>
              </a:lnSpc>
              <a:buFont typeface="Wingdings" panose="05000000000000000000" pitchFamily="2" charset="2"/>
              <a:buChar char="q"/>
            </a:pPr>
            <a:r>
              <a:rPr lang="en-US" altLang="zh-CN" b="1" dirty="0">
                <a:solidFill>
                  <a:srgbClr val="007E66"/>
                </a:solidFill>
                <a:latin typeface="Poppins" panose="02000000000000000000" pitchFamily="2" charset="0"/>
                <a:ea typeface="思源黑体 CN Regular" panose="020B0500000000000000" pitchFamily="34" charset="-122"/>
                <a:cs typeface="Poppins" panose="02000000000000000000" pitchFamily="2" charset="0"/>
              </a:rPr>
              <a:t>pH</a:t>
            </a:r>
            <a:r>
              <a:rPr lang="zh-CN" altLang="en-US" b="1" dirty="0">
                <a:solidFill>
                  <a:srgbClr val="007E66"/>
                </a:solidFill>
                <a:latin typeface="Poppins" panose="02000000000000000000" pitchFamily="2" charset="0"/>
                <a:ea typeface="思源黑体 CN Regular" panose="020B0500000000000000" pitchFamily="34" charset="-122"/>
                <a:cs typeface="Poppins" panose="02000000000000000000" pitchFamily="2" charset="0"/>
              </a:rPr>
              <a:t>敏感性</a:t>
            </a:r>
            <a:r>
              <a:rPr lang="en-US" altLang="zh-CN" b="1" dirty="0">
                <a:solidFill>
                  <a:srgbClr val="007E66"/>
                </a:solidFill>
                <a:latin typeface="Poppins" panose="02000000000000000000" pitchFamily="2" charset="0"/>
                <a:ea typeface="思源黑体 CN Regular" panose="020B0500000000000000" pitchFamily="34" charset="-122"/>
                <a:cs typeface="Poppins" panose="02000000000000000000" pitchFamily="2" charset="0"/>
              </a:rPr>
              <a:t>ADC</a:t>
            </a:r>
            <a:endParaRPr lang="en-US" b="1" dirty="0">
              <a:solidFill>
                <a:srgbClr val="007E66"/>
              </a:solidFill>
              <a:latin typeface="Poppins" panose="02000000000000000000" pitchFamily="2" charset="0"/>
              <a:ea typeface="思源黑体 CN Regular" panose="020B0500000000000000" pitchFamily="34" charset="-122"/>
              <a:cs typeface="Poppins" panose="02000000000000000000" pitchFamily="2" charset="0"/>
            </a:endParaRPr>
          </a:p>
        </p:txBody>
      </p:sp>
      <p:sp>
        <p:nvSpPr>
          <p:cNvPr id="19" name="TextBox 14"/>
          <p:cNvSpPr txBox="1"/>
          <p:nvPr/>
        </p:nvSpPr>
        <p:spPr>
          <a:xfrm>
            <a:off x="0" y="6653530"/>
            <a:ext cx="3307080" cy="204470"/>
          </a:xfrm>
          <a:prstGeom prst="rect">
            <a:avLst/>
          </a:prstGeom>
          <a:noFill/>
        </p:spPr>
        <p:txBody>
          <a:bodyPr wrap="square">
            <a:noAutofit/>
          </a:bodyPr>
          <a:lstStyle/>
          <a:p>
            <a:pPr lvl="0" algn="l">
              <a:buClrTx/>
              <a:buSzTx/>
              <a:buFontTx/>
            </a:pPr>
            <a:r>
              <a:rPr lang="en-US" sz="800" i="1" dirty="0">
                <a:latin typeface="Poppins" panose="02000000000000000000" pitchFamily="2" charset="0"/>
                <a:ea typeface="思源黑体 CN Regular" panose="020B0500000000000000" pitchFamily="34" charset="-122"/>
                <a:cs typeface="Poppins" panose="02000000000000000000" pitchFamily="2" charset="0"/>
                <a:sym typeface="+mn-ea"/>
              </a:rPr>
              <a:t>Kyoji Tsuchikama; et al. doi.org/10.1038/s41571-023-00850-2</a:t>
            </a:r>
          </a:p>
        </p:txBody>
      </p:sp>
      <p:sp>
        <p:nvSpPr>
          <p:cNvPr id="20" name="文本框 19"/>
          <p:cNvSpPr txBox="1"/>
          <p:nvPr/>
        </p:nvSpPr>
        <p:spPr>
          <a:xfrm>
            <a:off x="3256915" y="1628775"/>
            <a:ext cx="2472676" cy="645160"/>
          </a:xfrm>
          <a:prstGeom prst="rect">
            <a:avLst/>
          </a:prstGeom>
          <a:noFill/>
        </p:spPr>
        <p:txBody>
          <a:bodyPr wrap="square" rtlCol="0" anchor="t">
            <a:spAutoFit/>
          </a:bodyPr>
          <a:lstStyle/>
          <a:p>
            <a:pPr marL="457200" indent="-457200">
              <a:lnSpc>
                <a:spcPct val="200000"/>
              </a:lnSpc>
              <a:buFont typeface="Wingdings" panose="05000000000000000000" pitchFamily="2" charset="2"/>
              <a:buChar char="q"/>
            </a:pPr>
            <a:r>
              <a:rPr lang="zh-CN" altLang="en-US" b="1" dirty="0">
                <a:solidFill>
                  <a:srgbClr val="007E66"/>
                </a:solidFill>
                <a:latin typeface="Poppins" panose="02000000000000000000" pitchFamily="2" charset="0"/>
                <a:ea typeface="思源黑体 CN Regular" panose="020B0500000000000000" pitchFamily="34" charset="-122"/>
                <a:cs typeface="Poppins" panose="02000000000000000000" pitchFamily="2" charset="0"/>
                <a:sym typeface="+mn-ea"/>
              </a:rPr>
              <a:t>提高体内稳定性</a:t>
            </a:r>
            <a:endParaRPr lang="zh-CN" altLang="en-US" sz="3200" b="1" dirty="0">
              <a:solidFill>
                <a:srgbClr val="007E66"/>
              </a:solidFill>
              <a:latin typeface="Poppins" panose="02000000000000000000" pitchFamily="2" charset="0"/>
              <a:ea typeface="思源黑体 CN Regular" panose="020B0500000000000000" pitchFamily="34" charset="-122"/>
              <a:cs typeface="Poppins" panose="02000000000000000000" pitchFamily="2" charset="0"/>
              <a:sym typeface="+mn-ea"/>
            </a:endParaRPr>
          </a:p>
        </p:txBody>
      </p:sp>
      <p:sp>
        <p:nvSpPr>
          <p:cNvPr id="22" name="文本框 21"/>
          <p:cNvSpPr txBox="1"/>
          <p:nvPr/>
        </p:nvSpPr>
        <p:spPr>
          <a:xfrm>
            <a:off x="8647889" y="1616075"/>
            <a:ext cx="3415841" cy="632460"/>
          </a:xfrm>
          <a:prstGeom prst="rect">
            <a:avLst/>
          </a:prstGeom>
          <a:noFill/>
        </p:spPr>
        <p:txBody>
          <a:bodyPr wrap="square" rtlCol="0" anchor="t">
            <a:noAutofit/>
          </a:bodyPr>
          <a:lstStyle/>
          <a:p>
            <a:pPr marL="457200" indent="-457200">
              <a:lnSpc>
                <a:spcPct val="200000"/>
              </a:lnSpc>
              <a:buFont typeface="Wingdings" panose="05000000000000000000" pitchFamily="2" charset="2"/>
              <a:buChar char="q"/>
            </a:pPr>
            <a:r>
              <a:rPr lang="zh-CN" altLang="en-US" b="1" dirty="0">
                <a:solidFill>
                  <a:srgbClr val="007E66"/>
                </a:solidFill>
                <a:latin typeface="Poppins" panose="02000000000000000000" pitchFamily="2" charset="0"/>
                <a:ea typeface="思源黑体 CN Regular" panose="020B0500000000000000" pitchFamily="34" charset="-122"/>
                <a:cs typeface="Poppins" panose="02000000000000000000" pitchFamily="2" charset="0"/>
                <a:sym typeface="+mn-ea"/>
              </a:rPr>
              <a:t>利用肿瘤微环境</a:t>
            </a:r>
            <a:r>
              <a:rPr lang="en-US" altLang="zh-CN" b="1" dirty="0">
                <a:solidFill>
                  <a:srgbClr val="007E66"/>
                </a:solidFill>
                <a:latin typeface="Poppins" panose="02000000000000000000" pitchFamily="2" charset="0"/>
                <a:ea typeface="思源黑体 CN Regular" panose="020B0500000000000000" pitchFamily="34" charset="-122"/>
                <a:cs typeface="Poppins" panose="02000000000000000000" pitchFamily="2" charset="0"/>
                <a:sym typeface="+mn-ea"/>
              </a:rPr>
              <a:t>pH</a:t>
            </a:r>
            <a:r>
              <a:rPr lang="zh-CN" altLang="en-US" b="1" dirty="0">
                <a:solidFill>
                  <a:srgbClr val="007E66"/>
                </a:solidFill>
                <a:latin typeface="Poppins" panose="02000000000000000000" pitchFamily="2" charset="0"/>
                <a:ea typeface="思源黑体 CN Regular" panose="020B0500000000000000" pitchFamily="34" charset="-122"/>
                <a:cs typeface="Poppins" panose="02000000000000000000" pitchFamily="2" charset="0"/>
                <a:sym typeface="+mn-ea"/>
              </a:rPr>
              <a:t>差异</a:t>
            </a:r>
            <a:endParaRPr lang="zh-CN" altLang="en-US" sz="3200" b="1" dirty="0">
              <a:solidFill>
                <a:srgbClr val="007E66"/>
              </a:solidFill>
              <a:latin typeface="Poppins" panose="02000000000000000000" pitchFamily="2" charset="0"/>
              <a:ea typeface="思源黑体 CN Regular" panose="020B0500000000000000" pitchFamily="34" charset="-122"/>
              <a:cs typeface="Poppins" panose="02000000000000000000" pitchFamily="2" charset="0"/>
              <a:sym typeface="+mn-ea"/>
            </a:endParaRPr>
          </a:p>
        </p:txBody>
      </p:sp>
      <p:pic>
        <p:nvPicPr>
          <p:cNvPr id="23" name="图片 22" descr="下一代ADC-条件激活型PDC-2"/>
          <p:cNvPicPr>
            <a:picLocks noChangeAspect="1"/>
          </p:cNvPicPr>
          <p:nvPr/>
        </p:nvPicPr>
        <p:blipFill>
          <a:blip r:embed="rId5" cstate="print"/>
          <a:stretch>
            <a:fillRect/>
          </a:stretch>
        </p:blipFill>
        <p:spPr>
          <a:xfrm>
            <a:off x="5876925" y="2868930"/>
            <a:ext cx="6287770" cy="2290445"/>
          </a:xfrm>
          <a:prstGeom prst="rect">
            <a:avLst/>
          </a:prstGeom>
        </p:spPr>
      </p:pic>
    </p:spTree>
  </p:cSld>
  <p:clrMapOvr>
    <a:masterClrMapping/>
  </p:clrMapOvr>
  <mc:AlternateContent xmlns:mc="http://schemas.openxmlformats.org/markup-compatibility/2006">
    <mc:Choice xmlns="" xmlns:p14="http://schemas.microsoft.com/office/powerpoint/2010/main" Requires="p14">
      <p:transition spd="slow" p14:dur="2000" advTm="168301"/>
    </mc:Choice>
    <mc:Fallback>
      <p:transition spd="slow" advTm="168301"/>
    </mc:Fallback>
  </mc:AlternateContent>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任意多边形 2"/>
          <p:cNvSpPr/>
          <p:nvPr/>
        </p:nvSpPr>
        <p:spPr>
          <a:xfrm>
            <a:off x="0" y="0"/>
            <a:ext cx="5619747" cy="571480"/>
          </a:xfrm>
          <a:custGeom>
            <a:avLst/>
            <a:gdLst>
              <a:gd name="connsiteX0" fmla="*/ 0 w 4214810"/>
              <a:gd name="connsiteY0" fmla="*/ 0 h 428610"/>
              <a:gd name="connsiteX1" fmla="*/ 4214810 w 4214810"/>
              <a:gd name="connsiteY1" fmla="*/ 0 h 428610"/>
              <a:gd name="connsiteX2" fmla="*/ 4214810 w 4214810"/>
              <a:gd name="connsiteY2" fmla="*/ 428610 h 428610"/>
              <a:gd name="connsiteX3" fmla="*/ 0 w 4214810"/>
              <a:gd name="connsiteY3" fmla="*/ 428610 h 428610"/>
              <a:gd name="connsiteX4" fmla="*/ 0 w 4214810"/>
              <a:gd name="connsiteY4" fmla="*/ 0 h 428610"/>
              <a:gd name="connsiteX0-1" fmla="*/ 0 w 4214810"/>
              <a:gd name="connsiteY0-2" fmla="*/ 0 h 428610"/>
              <a:gd name="connsiteX1-3" fmla="*/ 4214810 w 4214810"/>
              <a:gd name="connsiteY1-4" fmla="*/ 0 h 428610"/>
              <a:gd name="connsiteX2-5" fmla="*/ 3759200 w 4214810"/>
              <a:gd name="connsiteY2-6" fmla="*/ 421640 h 428610"/>
              <a:gd name="connsiteX3-7" fmla="*/ 0 w 4214810"/>
              <a:gd name="connsiteY3-8" fmla="*/ 428610 h 428610"/>
              <a:gd name="connsiteX4-9" fmla="*/ 0 w 4214810"/>
              <a:gd name="connsiteY4-10" fmla="*/ 0 h 428610"/>
            </a:gdLst>
            <a:ahLst/>
            <a:cxnLst>
              <a:cxn ang="0">
                <a:pos x="connsiteX0-1" y="connsiteY0-2"/>
              </a:cxn>
              <a:cxn ang="0">
                <a:pos x="connsiteX1-3" y="connsiteY1-4"/>
              </a:cxn>
              <a:cxn ang="0">
                <a:pos x="connsiteX2-5" y="connsiteY2-6"/>
              </a:cxn>
              <a:cxn ang="0">
                <a:pos x="connsiteX3-7" y="connsiteY3-8"/>
              </a:cxn>
              <a:cxn ang="0">
                <a:pos x="connsiteX4-9" y="connsiteY4-10"/>
              </a:cxn>
            </a:cxnLst>
            <a:rect l="l" t="t" r="r" b="b"/>
            <a:pathLst>
              <a:path w="4214810" h="428610">
                <a:moveTo>
                  <a:pt x="0" y="0"/>
                </a:moveTo>
                <a:lnTo>
                  <a:pt x="4214810" y="0"/>
                </a:lnTo>
                <a:lnTo>
                  <a:pt x="3759200" y="421640"/>
                </a:lnTo>
                <a:lnTo>
                  <a:pt x="0" y="428610"/>
                </a:lnTo>
                <a:lnTo>
                  <a:pt x="0" y="0"/>
                </a:lnTo>
                <a:close/>
              </a:path>
            </a:pathLst>
          </a:custGeom>
          <a:solidFill>
            <a:srgbClr val="007E6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latin typeface="Poppins" panose="02000000000000000000" pitchFamily="2" charset="0"/>
              <a:ea typeface="思源黑体 CN Regular" panose="020B0500000000000000" pitchFamily="34" charset="-122"/>
              <a:cs typeface="Poppins" panose="02000000000000000000" pitchFamily="2" charset="0"/>
            </a:endParaRPr>
          </a:p>
        </p:txBody>
      </p:sp>
      <p:pic>
        <p:nvPicPr>
          <p:cNvPr id="4" name="Picture 2" descr="D:\桌面\新logo.png"/>
          <p:cNvPicPr>
            <a:picLocks noChangeAspect="1" noChangeArrowheads="1"/>
          </p:cNvPicPr>
          <p:nvPr/>
        </p:nvPicPr>
        <p:blipFill>
          <a:blip r:embed="rId3" cstate="print"/>
          <a:srcRect/>
          <a:stretch>
            <a:fillRect/>
          </a:stretch>
        </p:blipFill>
        <p:spPr bwMode="auto">
          <a:xfrm>
            <a:off x="167861" y="49941"/>
            <a:ext cx="1992000" cy="426288"/>
          </a:xfrm>
          <a:prstGeom prst="rect">
            <a:avLst/>
          </a:prstGeom>
          <a:noFill/>
        </p:spPr>
      </p:pic>
      <p:cxnSp>
        <p:nvCxnSpPr>
          <p:cNvPr id="7" name="直接连接符 6"/>
          <p:cNvCxnSpPr/>
          <p:nvPr/>
        </p:nvCxnSpPr>
        <p:spPr>
          <a:xfrm rot="5400000" flipH="1" flipV="1">
            <a:off x="5333995" y="285728"/>
            <a:ext cx="285752" cy="285752"/>
          </a:xfrm>
          <a:prstGeom prst="line">
            <a:avLst/>
          </a:prstGeom>
          <a:ln w="19050">
            <a:solidFill>
              <a:schemeClr val="bg1">
                <a:lumMod val="85000"/>
              </a:schemeClr>
            </a:solidFill>
          </a:ln>
        </p:spPr>
        <p:style>
          <a:lnRef idx="1">
            <a:schemeClr val="accent1"/>
          </a:lnRef>
          <a:fillRef idx="0">
            <a:schemeClr val="accent1"/>
          </a:fillRef>
          <a:effectRef idx="0">
            <a:schemeClr val="accent1"/>
          </a:effectRef>
          <a:fontRef idx="minor">
            <a:schemeClr val="tx1"/>
          </a:fontRef>
        </p:style>
      </p:cxnSp>
      <p:cxnSp>
        <p:nvCxnSpPr>
          <p:cNvPr id="8" name="直接连接符 7"/>
          <p:cNvCxnSpPr/>
          <p:nvPr/>
        </p:nvCxnSpPr>
        <p:spPr>
          <a:xfrm>
            <a:off x="5619747" y="285728"/>
            <a:ext cx="6572253" cy="2117"/>
          </a:xfrm>
          <a:prstGeom prst="line">
            <a:avLst/>
          </a:prstGeom>
          <a:ln w="19050">
            <a:solidFill>
              <a:schemeClr val="bg1">
                <a:lumMod val="85000"/>
              </a:schemeClr>
            </a:solidFill>
          </a:ln>
        </p:spPr>
        <p:style>
          <a:lnRef idx="1">
            <a:schemeClr val="accent1"/>
          </a:lnRef>
          <a:fillRef idx="0">
            <a:schemeClr val="accent1"/>
          </a:fillRef>
          <a:effectRef idx="0">
            <a:schemeClr val="accent1"/>
          </a:effectRef>
          <a:fontRef idx="minor">
            <a:schemeClr val="tx1"/>
          </a:fontRef>
        </p:style>
      </p:cxnSp>
      <p:sp>
        <p:nvSpPr>
          <p:cNvPr id="10" name="TextBox 1"/>
          <p:cNvSpPr txBox="1"/>
          <p:nvPr/>
        </p:nvSpPr>
        <p:spPr>
          <a:xfrm>
            <a:off x="3706405" y="727318"/>
            <a:ext cx="5197257" cy="584775"/>
          </a:xfrm>
          <a:prstGeom prst="rect">
            <a:avLst/>
          </a:prstGeom>
          <a:noFill/>
        </p:spPr>
        <p:txBody>
          <a:bodyPr wrap="none" rtlCol="0">
            <a:spAutoFit/>
          </a:bodyPr>
          <a:lstStyle/>
          <a:p>
            <a:pPr algn="ctr"/>
            <a:r>
              <a:rPr lang="zh-CN" altLang="en-US" sz="3200" b="1" dirty="0">
                <a:solidFill>
                  <a:srgbClr val="007E66"/>
                </a:solidFill>
                <a:latin typeface="Poppins" panose="02000000000000000000" pitchFamily="2" charset="0"/>
                <a:ea typeface="思源黑体 CN Regular" panose="020B0500000000000000" pitchFamily="34" charset="-122"/>
                <a:cs typeface="Poppins" panose="02000000000000000000" pitchFamily="2" charset="0"/>
              </a:rPr>
              <a:t>下一代</a:t>
            </a:r>
            <a:r>
              <a:rPr lang="en-US" altLang="zh-CN" sz="3200" b="1" dirty="0">
                <a:solidFill>
                  <a:srgbClr val="007E66"/>
                </a:solidFill>
                <a:latin typeface="Poppins" panose="02000000000000000000" pitchFamily="2" charset="0"/>
                <a:ea typeface="思源黑体 CN Regular" panose="020B0500000000000000" pitchFamily="34" charset="-122"/>
                <a:cs typeface="Poppins" panose="02000000000000000000" pitchFamily="2" charset="0"/>
              </a:rPr>
              <a:t>ADC-</a:t>
            </a:r>
            <a:r>
              <a:rPr lang="zh-CN" altLang="en-US" sz="3200" b="1" dirty="0">
                <a:solidFill>
                  <a:srgbClr val="007E66"/>
                </a:solidFill>
                <a:latin typeface="Poppins" panose="02000000000000000000" pitchFamily="2" charset="0"/>
                <a:ea typeface="思源黑体 CN Regular" panose="020B0500000000000000" pitchFamily="34" charset="-122"/>
                <a:cs typeface="Poppins" panose="02000000000000000000" pitchFamily="2" charset="0"/>
              </a:rPr>
              <a:t>免疫刺激</a:t>
            </a:r>
            <a:r>
              <a:rPr lang="en-US" altLang="zh-CN" sz="3200" b="1" dirty="0">
                <a:solidFill>
                  <a:srgbClr val="007E66"/>
                </a:solidFill>
                <a:latin typeface="Poppins" panose="02000000000000000000" pitchFamily="2" charset="0"/>
                <a:ea typeface="思源黑体 CN Regular" panose="020B0500000000000000" pitchFamily="34" charset="-122"/>
                <a:cs typeface="Poppins" panose="02000000000000000000" pitchFamily="2" charset="0"/>
              </a:rPr>
              <a:t>ISAC</a:t>
            </a:r>
          </a:p>
        </p:txBody>
      </p:sp>
      <p:sp>
        <p:nvSpPr>
          <p:cNvPr id="11" name="TextBox 11"/>
          <p:cNvSpPr txBox="1"/>
          <p:nvPr/>
        </p:nvSpPr>
        <p:spPr>
          <a:xfrm>
            <a:off x="9072034" y="6489701"/>
            <a:ext cx="3071284" cy="292100"/>
          </a:xfrm>
          <a:prstGeom prst="rect">
            <a:avLst/>
          </a:prstGeom>
          <a:noFill/>
        </p:spPr>
        <p:txBody>
          <a:bodyPr lIns="121914" tIns="60957" rIns="121914" bIns="60957">
            <a:spAutoFit/>
          </a:bodyPr>
          <a:lstStyle/>
          <a:p>
            <a:pPr algn="r" eaLnBrk="1" hangingPunct="1">
              <a:buFont typeface="Arial" panose="020B0604020202020204" pitchFamily="34" charset="0"/>
              <a:buNone/>
              <a:defRPr/>
            </a:pPr>
            <a:r>
              <a:rPr lang="zh-CN" altLang="en-US" sz="1100" dirty="0">
                <a:solidFill>
                  <a:schemeClr val="tx1">
                    <a:lumMod val="50000"/>
                    <a:lumOff val="50000"/>
                  </a:schemeClr>
                </a:solidFill>
                <a:latin typeface="Poppins" panose="02000000000000000000" pitchFamily="2" charset="0"/>
                <a:ea typeface="思源黑体 CN Regular" panose="020B0500000000000000" pitchFamily="34" charset="-122"/>
                <a:cs typeface="Poppins" panose="02000000000000000000" pitchFamily="2" charset="0"/>
              </a:rPr>
              <a:t>义翘神州</a:t>
            </a:r>
            <a:endParaRPr lang="en-US" altLang="zh-CN" sz="1100" dirty="0">
              <a:solidFill>
                <a:schemeClr val="tx1">
                  <a:lumMod val="50000"/>
                  <a:lumOff val="50000"/>
                </a:schemeClr>
              </a:solidFill>
              <a:latin typeface="Poppins" panose="02000000000000000000" pitchFamily="2" charset="0"/>
              <a:ea typeface="思源黑体 CN Regular" panose="020B0500000000000000" pitchFamily="34" charset="-122"/>
              <a:cs typeface="Poppins" panose="02000000000000000000" pitchFamily="2" charset="0"/>
            </a:endParaRPr>
          </a:p>
        </p:txBody>
      </p:sp>
      <p:sp>
        <p:nvSpPr>
          <p:cNvPr id="13" name="TextBox 5"/>
          <p:cNvSpPr txBox="1"/>
          <p:nvPr/>
        </p:nvSpPr>
        <p:spPr>
          <a:xfrm>
            <a:off x="782523" y="2588770"/>
            <a:ext cx="3648756" cy="1680460"/>
          </a:xfrm>
          <a:prstGeom prst="rect">
            <a:avLst/>
          </a:prstGeom>
          <a:noFill/>
        </p:spPr>
        <p:txBody>
          <a:bodyPr wrap="none" rtlCol="0">
            <a:spAutoFit/>
          </a:bodyPr>
          <a:lstStyle/>
          <a:p>
            <a:pPr marL="457200" indent="-457200">
              <a:lnSpc>
                <a:spcPct val="200000"/>
              </a:lnSpc>
              <a:buFont typeface="Wingdings" panose="05000000000000000000" pitchFamily="2" charset="2"/>
              <a:buChar char="q"/>
            </a:pPr>
            <a:r>
              <a:rPr lang="zh-CN" altLang="en-US" b="1" dirty="0">
                <a:solidFill>
                  <a:srgbClr val="007E66"/>
                </a:solidFill>
                <a:latin typeface="Poppins" panose="02000000000000000000" pitchFamily="2" charset="0"/>
                <a:ea typeface="思源黑体 CN Regular" panose="020B0500000000000000" pitchFamily="34" charset="-122"/>
                <a:cs typeface="Poppins" panose="02000000000000000000" pitchFamily="2" charset="0"/>
              </a:rPr>
              <a:t>通过</a:t>
            </a:r>
            <a:r>
              <a:rPr lang="en-US" altLang="zh-CN" b="1" dirty="0">
                <a:solidFill>
                  <a:srgbClr val="007E66"/>
                </a:solidFill>
                <a:latin typeface="Poppins" panose="02000000000000000000" pitchFamily="2" charset="0"/>
                <a:ea typeface="思源黑体 CN Regular" panose="020B0500000000000000" pitchFamily="34" charset="-122"/>
                <a:cs typeface="Poppins" panose="02000000000000000000" pitchFamily="2" charset="0"/>
              </a:rPr>
              <a:t>DAMP</a:t>
            </a:r>
            <a:r>
              <a:rPr lang="zh-CN" altLang="en-US" b="1" dirty="0">
                <a:solidFill>
                  <a:srgbClr val="007E66"/>
                </a:solidFill>
                <a:latin typeface="Poppins" panose="02000000000000000000" pitchFamily="2" charset="0"/>
                <a:ea typeface="思源黑体 CN Regular" panose="020B0500000000000000" pitchFamily="34" charset="-122"/>
                <a:cs typeface="Poppins" panose="02000000000000000000" pitchFamily="2" charset="0"/>
              </a:rPr>
              <a:t>介导的抗肿瘤反应</a:t>
            </a:r>
            <a:endParaRPr lang="en-US" altLang="zh-CN" b="1" dirty="0">
              <a:solidFill>
                <a:srgbClr val="007E66"/>
              </a:solidFill>
              <a:latin typeface="Poppins" panose="02000000000000000000" pitchFamily="2" charset="0"/>
              <a:ea typeface="思源黑体 CN Regular" panose="020B0500000000000000" pitchFamily="34" charset="-122"/>
              <a:cs typeface="Poppins" panose="02000000000000000000" pitchFamily="2" charset="0"/>
            </a:endParaRPr>
          </a:p>
          <a:p>
            <a:pPr marL="457200" indent="-457200">
              <a:lnSpc>
                <a:spcPct val="200000"/>
              </a:lnSpc>
              <a:buFont typeface="Wingdings" panose="05000000000000000000" pitchFamily="2" charset="2"/>
              <a:buChar char="q"/>
            </a:pPr>
            <a:r>
              <a:rPr lang="zh-CN" altLang="en-US" b="1" dirty="0">
                <a:solidFill>
                  <a:srgbClr val="007E66"/>
                </a:solidFill>
                <a:latin typeface="Poppins" panose="02000000000000000000" pitchFamily="2" charset="0"/>
                <a:ea typeface="思源黑体 CN Regular" panose="020B0500000000000000" pitchFamily="34" charset="-122"/>
                <a:cs typeface="Poppins" panose="02000000000000000000" pitchFamily="2" charset="0"/>
              </a:rPr>
              <a:t>激活抗原呈递细胞和</a:t>
            </a:r>
            <a:r>
              <a:rPr lang="en-US" altLang="zh-CN" b="1" dirty="0">
                <a:solidFill>
                  <a:srgbClr val="007E66"/>
                </a:solidFill>
                <a:latin typeface="Poppins" panose="02000000000000000000" pitchFamily="2" charset="0"/>
                <a:ea typeface="思源黑体 CN Regular" panose="020B0500000000000000" pitchFamily="34" charset="-122"/>
                <a:cs typeface="Poppins" panose="02000000000000000000" pitchFamily="2" charset="0"/>
              </a:rPr>
              <a:t>T</a:t>
            </a:r>
            <a:r>
              <a:rPr lang="zh-CN" altLang="en-US" b="1" dirty="0">
                <a:solidFill>
                  <a:srgbClr val="007E66"/>
                </a:solidFill>
                <a:latin typeface="Poppins" panose="02000000000000000000" pitchFamily="2" charset="0"/>
                <a:ea typeface="思源黑体 CN Regular" panose="020B0500000000000000" pitchFamily="34" charset="-122"/>
                <a:cs typeface="Poppins" panose="02000000000000000000" pitchFamily="2" charset="0"/>
              </a:rPr>
              <a:t>细胞</a:t>
            </a:r>
            <a:endParaRPr lang="en-US" altLang="zh-CN" b="1" dirty="0">
              <a:solidFill>
                <a:srgbClr val="007E66"/>
              </a:solidFill>
              <a:latin typeface="Poppins" panose="02000000000000000000" pitchFamily="2" charset="0"/>
              <a:ea typeface="思源黑体 CN Regular" panose="020B0500000000000000" pitchFamily="34" charset="-122"/>
              <a:cs typeface="Poppins" panose="02000000000000000000" pitchFamily="2" charset="0"/>
            </a:endParaRPr>
          </a:p>
          <a:p>
            <a:pPr marL="457200" indent="-457200">
              <a:lnSpc>
                <a:spcPct val="200000"/>
              </a:lnSpc>
              <a:buFont typeface="Wingdings" panose="05000000000000000000" pitchFamily="2" charset="2"/>
              <a:buChar char="q"/>
            </a:pPr>
            <a:r>
              <a:rPr lang="zh-CN" altLang="en-US" b="1" dirty="0">
                <a:solidFill>
                  <a:srgbClr val="007E66"/>
                </a:solidFill>
                <a:latin typeface="Poppins" panose="02000000000000000000" pitchFamily="2" charset="0"/>
                <a:ea typeface="思源黑体 CN Regular" panose="020B0500000000000000" pitchFamily="34" charset="-122"/>
                <a:cs typeface="Poppins" panose="02000000000000000000" pitchFamily="2" charset="0"/>
              </a:rPr>
              <a:t>免疫记忆效应</a:t>
            </a:r>
            <a:endParaRPr lang="en-US" altLang="zh-CN" b="1" dirty="0">
              <a:solidFill>
                <a:srgbClr val="007E66"/>
              </a:solidFill>
              <a:latin typeface="Poppins" panose="02000000000000000000" pitchFamily="2" charset="0"/>
              <a:ea typeface="思源黑体 CN Regular" panose="020B0500000000000000" pitchFamily="34" charset="-122"/>
              <a:cs typeface="Poppins" panose="02000000000000000000" pitchFamily="2" charset="0"/>
            </a:endParaRPr>
          </a:p>
        </p:txBody>
      </p:sp>
      <p:pic>
        <p:nvPicPr>
          <p:cNvPr id="14" name="Picture 8"/>
          <p:cNvPicPr>
            <a:picLocks noChangeAspect="1"/>
          </p:cNvPicPr>
          <p:nvPr/>
        </p:nvPicPr>
        <p:blipFill>
          <a:blip r:embed="rId4" cstate="print"/>
          <a:stretch>
            <a:fillRect/>
          </a:stretch>
        </p:blipFill>
        <p:spPr>
          <a:xfrm>
            <a:off x="4634225" y="1590406"/>
            <a:ext cx="6511399" cy="4328386"/>
          </a:xfrm>
          <a:prstGeom prst="rect">
            <a:avLst/>
          </a:prstGeom>
        </p:spPr>
      </p:pic>
      <p:sp>
        <p:nvSpPr>
          <p:cNvPr id="15" name="TextBox 14"/>
          <p:cNvSpPr txBox="1"/>
          <p:nvPr/>
        </p:nvSpPr>
        <p:spPr>
          <a:xfrm>
            <a:off x="0" y="6653530"/>
            <a:ext cx="3307080" cy="204470"/>
          </a:xfrm>
          <a:prstGeom prst="rect">
            <a:avLst/>
          </a:prstGeom>
          <a:noFill/>
        </p:spPr>
        <p:txBody>
          <a:bodyPr wrap="square">
            <a:noAutofit/>
          </a:bodyPr>
          <a:lstStyle/>
          <a:p>
            <a:pPr lvl="0" algn="l">
              <a:buClrTx/>
              <a:buSzTx/>
              <a:buFontTx/>
            </a:pPr>
            <a:r>
              <a:rPr lang="en-US" sz="800" i="1" dirty="0">
                <a:latin typeface="Poppins" panose="02000000000000000000" pitchFamily="2" charset="0"/>
                <a:ea typeface="思源黑体 CN Regular" panose="020B0500000000000000" pitchFamily="34" charset="-122"/>
                <a:cs typeface="Poppins" panose="02000000000000000000" pitchFamily="2" charset="0"/>
                <a:sym typeface="+mn-ea"/>
              </a:rPr>
              <a:t>Kyoji Tsuchikama; et al. doi.org/10.1038/s41571-023-00850-2</a:t>
            </a:r>
          </a:p>
        </p:txBody>
      </p:sp>
    </p:spTree>
  </p:cSld>
  <p:clrMapOvr>
    <a:masterClrMapping/>
  </p:clrMapOvr>
  <mc:AlternateContent xmlns:mc="http://schemas.openxmlformats.org/markup-compatibility/2006">
    <mc:Choice xmlns="" xmlns:p14="http://schemas.microsoft.com/office/powerpoint/2010/main" Requires="p14">
      <p:transition spd="slow" p14:dur="2000" advTm="114043"/>
    </mc:Choice>
    <mc:Fallback>
      <p:transition spd="slow" advTm="114043"/>
    </mc:Fallback>
  </mc:AlternateContent>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任意多边形 5"/>
          <p:cNvSpPr/>
          <p:nvPr/>
        </p:nvSpPr>
        <p:spPr>
          <a:xfrm>
            <a:off x="0" y="0"/>
            <a:ext cx="5619747" cy="571480"/>
          </a:xfrm>
          <a:custGeom>
            <a:avLst/>
            <a:gdLst>
              <a:gd name="connsiteX0" fmla="*/ 0 w 4214810"/>
              <a:gd name="connsiteY0" fmla="*/ 0 h 428610"/>
              <a:gd name="connsiteX1" fmla="*/ 4214810 w 4214810"/>
              <a:gd name="connsiteY1" fmla="*/ 0 h 428610"/>
              <a:gd name="connsiteX2" fmla="*/ 4214810 w 4214810"/>
              <a:gd name="connsiteY2" fmla="*/ 428610 h 428610"/>
              <a:gd name="connsiteX3" fmla="*/ 0 w 4214810"/>
              <a:gd name="connsiteY3" fmla="*/ 428610 h 428610"/>
              <a:gd name="connsiteX4" fmla="*/ 0 w 4214810"/>
              <a:gd name="connsiteY4" fmla="*/ 0 h 428610"/>
              <a:gd name="connsiteX0-1" fmla="*/ 0 w 4214810"/>
              <a:gd name="connsiteY0-2" fmla="*/ 0 h 428610"/>
              <a:gd name="connsiteX1-3" fmla="*/ 4214810 w 4214810"/>
              <a:gd name="connsiteY1-4" fmla="*/ 0 h 428610"/>
              <a:gd name="connsiteX2-5" fmla="*/ 3759200 w 4214810"/>
              <a:gd name="connsiteY2-6" fmla="*/ 421640 h 428610"/>
              <a:gd name="connsiteX3-7" fmla="*/ 0 w 4214810"/>
              <a:gd name="connsiteY3-8" fmla="*/ 428610 h 428610"/>
              <a:gd name="connsiteX4-9" fmla="*/ 0 w 4214810"/>
              <a:gd name="connsiteY4-10" fmla="*/ 0 h 428610"/>
            </a:gdLst>
            <a:ahLst/>
            <a:cxnLst>
              <a:cxn ang="0">
                <a:pos x="connsiteX0-1" y="connsiteY0-2"/>
              </a:cxn>
              <a:cxn ang="0">
                <a:pos x="connsiteX1-3" y="connsiteY1-4"/>
              </a:cxn>
              <a:cxn ang="0">
                <a:pos x="connsiteX2-5" y="connsiteY2-6"/>
              </a:cxn>
              <a:cxn ang="0">
                <a:pos x="connsiteX3-7" y="connsiteY3-8"/>
              </a:cxn>
              <a:cxn ang="0">
                <a:pos x="connsiteX4-9" y="connsiteY4-10"/>
              </a:cxn>
            </a:cxnLst>
            <a:rect l="l" t="t" r="r" b="b"/>
            <a:pathLst>
              <a:path w="4214810" h="428610">
                <a:moveTo>
                  <a:pt x="0" y="0"/>
                </a:moveTo>
                <a:lnTo>
                  <a:pt x="4214810" y="0"/>
                </a:lnTo>
                <a:lnTo>
                  <a:pt x="3759200" y="421640"/>
                </a:lnTo>
                <a:lnTo>
                  <a:pt x="0" y="428610"/>
                </a:lnTo>
                <a:lnTo>
                  <a:pt x="0" y="0"/>
                </a:lnTo>
                <a:close/>
              </a:path>
            </a:pathLst>
          </a:custGeom>
          <a:solidFill>
            <a:srgbClr val="007E6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latin typeface="Poppins" panose="02000000000000000000" pitchFamily="2" charset="0"/>
              <a:ea typeface="思源黑体 CN Regular" panose="020B0500000000000000" pitchFamily="34" charset="-122"/>
              <a:cs typeface="Poppins" panose="02000000000000000000" pitchFamily="2" charset="0"/>
            </a:endParaRPr>
          </a:p>
        </p:txBody>
      </p:sp>
      <p:pic>
        <p:nvPicPr>
          <p:cNvPr id="7" name="Picture 2" descr="D:\桌面\新logo.png"/>
          <p:cNvPicPr>
            <a:picLocks noChangeAspect="1" noChangeArrowheads="1"/>
          </p:cNvPicPr>
          <p:nvPr/>
        </p:nvPicPr>
        <p:blipFill>
          <a:blip r:embed="rId7" cstate="print"/>
          <a:srcRect/>
          <a:stretch>
            <a:fillRect/>
          </a:stretch>
        </p:blipFill>
        <p:spPr bwMode="auto">
          <a:xfrm>
            <a:off x="167861" y="49941"/>
            <a:ext cx="1992000" cy="426288"/>
          </a:xfrm>
          <a:prstGeom prst="rect">
            <a:avLst/>
          </a:prstGeom>
          <a:noFill/>
        </p:spPr>
      </p:pic>
      <p:cxnSp>
        <p:nvCxnSpPr>
          <p:cNvPr id="8" name="直接连接符 7"/>
          <p:cNvCxnSpPr/>
          <p:nvPr/>
        </p:nvCxnSpPr>
        <p:spPr>
          <a:xfrm rot="5400000" flipH="1" flipV="1">
            <a:off x="5333995" y="285728"/>
            <a:ext cx="285752" cy="285752"/>
          </a:xfrm>
          <a:prstGeom prst="line">
            <a:avLst/>
          </a:prstGeom>
          <a:ln w="19050">
            <a:solidFill>
              <a:schemeClr val="bg1">
                <a:lumMod val="85000"/>
              </a:schemeClr>
            </a:solidFill>
          </a:ln>
        </p:spPr>
        <p:style>
          <a:lnRef idx="1">
            <a:schemeClr val="accent1"/>
          </a:lnRef>
          <a:fillRef idx="0">
            <a:schemeClr val="accent1"/>
          </a:fillRef>
          <a:effectRef idx="0">
            <a:schemeClr val="accent1"/>
          </a:effectRef>
          <a:fontRef idx="minor">
            <a:schemeClr val="tx1"/>
          </a:fontRef>
        </p:style>
      </p:cxnSp>
      <p:cxnSp>
        <p:nvCxnSpPr>
          <p:cNvPr id="9" name="直接连接符 8"/>
          <p:cNvCxnSpPr/>
          <p:nvPr/>
        </p:nvCxnSpPr>
        <p:spPr>
          <a:xfrm>
            <a:off x="5619747" y="285728"/>
            <a:ext cx="6572253" cy="2117"/>
          </a:xfrm>
          <a:prstGeom prst="line">
            <a:avLst/>
          </a:prstGeom>
          <a:ln w="19050">
            <a:solidFill>
              <a:schemeClr val="bg1">
                <a:lumMod val="85000"/>
              </a:schemeClr>
            </a:solidFill>
          </a:ln>
        </p:spPr>
        <p:style>
          <a:lnRef idx="1">
            <a:schemeClr val="accent1"/>
          </a:lnRef>
          <a:fillRef idx="0">
            <a:schemeClr val="accent1"/>
          </a:fillRef>
          <a:effectRef idx="0">
            <a:schemeClr val="accent1"/>
          </a:effectRef>
          <a:fontRef idx="minor">
            <a:schemeClr val="tx1"/>
          </a:fontRef>
        </p:style>
      </p:cxnSp>
      <p:sp>
        <p:nvSpPr>
          <p:cNvPr id="10" name="TextBox 1"/>
          <p:cNvSpPr txBox="1"/>
          <p:nvPr/>
        </p:nvSpPr>
        <p:spPr>
          <a:xfrm>
            <a:off x="3181150" y="727318"/>
            <a:ext cx="5475605" cy="583565"/>
          </a:xfrm>
          <a:prstGeom prst="rect">
            <a:avLst/>
          </a:prstGeom>
          <a:noFill/>
        </p:spPr>
        <p:txBody>
          <a:bodyPr wrap="none" rtlCol="0">
            <a:spAutoFit/>
          </a:bodyPr>
          <a:lstStyle/>
          <a:p>
            <a:pPr algn="ctr"/>
            <a:r>
              <a:rPr lang="zh-CN" altLang="en-US" sz="3200" b="1" dirty="0">
                <a:solidFill>
                  <a:srgbClr val="007E66"/>
                </a:solidFill>
                <a:latin typeface="Poppins" panose="02000000000000000000" pitchFamily="2" charset="0"/>
                <a:ea typeface="思源黑体 CN Regular" panose="020B0500000000000000" pitchFamily="34" charset="-122"/>
                <a:cs typeface="Poppins" panose="02000000000000000000" pitchFamily="2" charset="0"/>
              </a:rPr>
              <a:t>下一代</a:t>
            </a:r>
            <a:r>
              <a:rPr lang="en-US" altLang="zh-CN" sz="3200" b="1" dirty="0">
                <a:solidFill>
                  <a:srgbClr val="007E66"/>
                </a:solidFill>
                <a:latin typeface="Poppins" panose="02000000000000000000" pitchFamily="2" charset="0"/>
                <a:ea typeface="思源黑体 CN Regular" panose="020B0500000000000000" pitchFamily="34" charset="-122"/>
                <a:cs typeface="Poppins" panose="02000000000000000000" pitchFamily="2" charset="0"/>
              </a:rPr>
              <a:t>ADC-</a:t>
            </a:r>
            <a:r>
              <a:rPr lang="zh-CN" altLang="en-US" sz="3200" b="1" dirty="0">
                <a:solidFill>
                  <a:srgbClr val="007E66"/>
                </a:solidFill>
                <a:latin typeface="Poppins" panose="02000000000000000000" pitchFamily="2" charset="0"/>
                <a:ea typeface="思源黑体 CN Regular" panose="020B0500000000000000" pitchFamily="34" charset="-122"/>
                <a:cs typeface="Poppins" panose="02000000000000000000" pitchFamily="2" charset="0"/>
              </a:rPr>
              <a:t>蛋白质降解</a:t>
            </a:r>
            <a:r>
              <a:rPr lang="en-US" altLang="zh-CN" sz="3200" b="1" dirty="0">
                <a:solidFill>
                  <a:srgbClr val="007E66"/>
                </a:solidFill>
                <a:latin typeface="Poppins" panose="02000000000000000000" pitchFamily="2" charset="0"/>
                <a:ea typeface="思源黑体 CN Regular" panose="020B0500000000000000" pitchFamily="34" charset="-122"/>
                <a:cs typeface="Poppins" panose="02000000000000000000" pitchFamily="2" charset="0"/>
              </a:rPr>
              <a:t>DAC</a:t>
            </a:r>
          </a:p>
        </p:txBody>
      </p:sp>
      <p:sp>
        <p:nvSpPr>
          <p:cNvPr id="11" name="TextBox 11"/>
          <p:cNvSpPr txBox="1"/>
          <p:nvPr/>
        </p:nvSpPr>
        <p:spPr>
          <a:xfrm>
            <a:off x="9072034" y="6489701"/>
            <a:ext cx="3071284" cy="292100"/>
          </a:xfrm>
          <a:prstGeom prst="rect">
            <a:avLst/>
          </a:prstGeom>
          <a:noFill/>
        </p:spPr>
        <p:txBody>
          <a:bodyPr lIns="121914" tIns="60957" rIns="121914" bIns="60957">
            <a:spAutoFit/>
          </a:bodyPr>
          <a:lstStyle/>
          <a:p>
            <a:pPr algn="r" eaLnBrk="1" hangingPunct="1">
              <a:buFont typeface="Arial" panose="020B0604020202020204" pitchFamily="34" charset="0"/>
              <a:buNone/>
              <a:defRPr/>
            </a:pPr>
            <a:r>
              <a:rPr lang="zh-CN" altLang="en-US" sz="1100" dirty="0">
                <a:solidFill>
                  <a:schemeClr val="tx1">
                    <a:lumMod val="50000"/>
                    <a:lumOff val="50000"/>
                  </a:schemeClr>
                </a:solidFill>
                <a:latin typeface="Poppins" panose="02000000000000000000" pitchFamily="2" charset="0"/>
                <a:ea typeface="思源黑体 CN Regular" panose="020B0500000000000000" pitchFamily="34" charset="-122"/>
                <a:cs typeface="Poppins" panose="02000000000000000000" pitchFamily="2" charset="0"/>
              </a:rPr>
              <a:t>义翘神州</a:t>
            </a:r>
            <a:endParaRPr lang="en-US" altLang="zh-CN" sz="1100" dirty="0">
              <a:solidFill>
                <a:schemeClr val="tx1">
                  <a:lumMod val="50000"/>
                  <a:lumOff val="50000"/>
                </a:schemeClr>
              </a:solidFill>
              <a:latin typeface="Poppins" panose="02000000000000000000" pitchFamily="2" charset="0"/>
              <a:ea typeface="思源黑体 CN Regular" panose="020B0500000000000000" pitchFamily="34" charset="-122"/>
              <a:cs typeface="Poppins" panose="02000000000000000000" pitchFamily="2" charset="0"/>
            </a:endParaRPr>
          </a:p>
        </p:txBody>
      </p:sp>
      <p:pic>
        <p:nvPicPr>
          <p:cNvPr id="13" name="Picture 3"/>
          <p:cNvPicPr>
            <a:picLocks noChangeAspect="1"/>
          </p:cNvPicPr>
          <p:nvPr/>
        </p:nvPicPr>
        <p:blipFill>
          <a:blip r:embed="rId8" cstate="print"/>
          <a:stretch>
            <a:fillRect/>
          </a:stretch>
        </p:blipFill>
        <p:spPr>
          <a:xfrm>
            <a:off x="2378075" y="3023870"/>
            <a:ext cx="8020685" cy="3350895"/>
          </a:xfrm>
          <a:prstGeom prst="rect">
            <a:avLst/>
          </a:prstGeom>
        </p:spPr>
      </p:pic>
      <p:sp>
        <p:nvSpPr>
          <p:cNvPr id="14" name="文本框 13"/>
          <p:cNvSpPr txBox="1"/>
          <p:nvPr>
            <p:custDataLst>
              <p:tags r:id="rId1"/>
            </p:custDataLst>
          </p:nvPr>
        </p:nvSpPr>
        <p:spPr>
          <a:xfrm>
            <a:off x="5894070" y="1534160"/>
            <a:ext cx="4884177" cy="645160"/>
          </a:xfrm>
          <a:prstGeom prst="rect">
            <a:avLst/>
          </a:prstGeom>
          <a:noFill/>
        </p:spPr>
        <p:txBody>
          <a:bodyPr wrap="square" rtlCol="0" anchor="t">
            <a:spAutoFit/>
          </a:bodyPr>
          <a:lstStyle/>
          <a:p>
            <a:pPr marL="457200" indent="-457200">
              <a:lnSpc>
                <a:spcPct val="200000"/>
              </a:lnSpc>
              <a:buFont typeface="Wingdings" panose="05000000000000000000" pitchFamily="2" charset="2"/>
              <a:buChar char="q"/>
            </a:pPr>
            <a:r>
              <a:rPr lang="zh-CN" altLang="en-US" b="1" dirty="0">
                <a:solidFill>
                  <a:srgbClr val="007E66"/>
                </a:solidFill>
                <a:latin typeface="Poppins" panose="02000000000000000000" pitchFamily="2" charset="0"/>
                <a:ea typeface="思源黑体 CN Regular" panose="020B0500000000000000" pitchFamily="34" charset="-122"/>
                <a:cs typeface="Poppins" panose="02000000000000000000" pitchFamily="2" charset="0"/>
                <a:sym typeface="+mn-ea"/>
              </a:rPr>
              <a:t>提高</a:t>
            </a:r>
            <a:r>
              <a:rPr lang="en-US" altLang="zh-CN" b="1" dirty="0">
                <a:solidFill>
                  <a:srgbClr val="007E66"/>
                </a:solidFill>
                <a:latin typeface="Poppins" panose="02000000000000000000" pitchFamily="2" charset="0"/>
                <a:ea typeface="思源黑体 CN Regular" panose="020B0500000000000000" pitchFamily="34" charset="-122"/>
                <a:cs typeface="Poppins" panose="02000000000000000000" pitchFamily="2" charset="0"/>
                <a:sym typeface="+mn-ea"/>
              </a:rPr>
              <a:t>PROTAC</a:t>
            </a:r>
            <a:r>
              <a:rPr lang="zh-CN" altLang="en-US" b="1" dirty="0">
                <a:solidFill>
                  <a:srgbClr val="007E66"/>
                </a:solidFill>
                <a:latin typeface="Poppins" panose="02000000000000000000" pitchFamily="2" charset="0"/>
                <a:ea typeface="思源黑体 CN Regular" panose="020B0500000000000000" pitchFamily="34" charset="-122"/>
                <a:cs typeface="Poppins" panose="02000000000000000000" pitchFamily="2" charset="0"/>
                <a:sym typeface="+mn-ea"/>
              </a:rPr>
              <a:t>药代动力学特性</a:t>
            </a:r>
            <a:endParaRPr lang="zh-CN" altLang="en-US" sz="3200" b="1" dirty="0">
              <a:solidFill>
                <a:srgbClr val="007E66"/>
              </a:solidFill>
              <a:latin typeface="Poppins" panose="02000000000000000000" pitchFamily="2" charset="0"/>
              <a:ea typeface="思源黑体 CN Regular" panose="020B0500000000000000" pitchFamily="34" charset="-122"/>
              <a:cs typeface="Poppins" panose="02000000000000000000" pitchFamily="2" charset="0"/>
              <a:sym typeface="+mn-ea"/>
            </a:endParaRPr>
          </a:p>
        </p:txBody>
      </p:sp>
      <p:sp>
        <p:nvSpPr>
          <p:cNvPr id="15" name="文本框 14"/>
          <p:cNvSpPr txBox="1"/>
          <p:nvPr>
            <p:custDataLst>
              <p:tags r:id="rId2"/>
            </p:custDataLst>
          </p:nvPr>
        </p:nvSpPr>
        <p:spPr>
          <a:xfrm>
            <a:off x="5894070" y="2261870"/>
            <a:ext cx="4096236" cy="645160"/>
          </a:xfrm>
          <a:prstGeom prst="rect">
            <a:avLst/>
          </a:prstGeom>
          <a:noFill/>
        </p:spPr>
        <p:txBody>
          <a:bodyPr wrap="square" rtlCol="0" anchor="t">
            <a:spAutoFit/>
          </a:bodyPr>
          <a:lstStyle/>
          <a:p>
            <a:pPr marL="457200" indent="-457200">
              <a:lnSpc>
                <a:spcPct val="200000"/>
              </a:lnSpc>
              <a:buFont typeface="Wingdings" panose="05000000000000000000" pitchFamily="2" charset="2"/>
              <a:buChar char="q"/>
            </a:pPr>
            <a:r>
              <a:rPr lang="zh-CN" altLang="en-US" b="1" dirty="0">
                <a:solidFill>
                  <a:srgbClr val="007E66"/>
                </a:solidFill>
                <a:latin typeface="Poppins" panose="02000000000000000000" pitchFamily="2" charset="0"/>
                <a:ea typeface="思源黑体 CN Regular" panose="020B0500000000000000" pitchFamily="34" charset="-122"/>
                <a:cs typeface="Poppins" panose="02000000000000000000" pitchFamily="2" charset="0"/>
                <a:sym typeface="+mn-ea"/>
              </a:rPr>
              <a:t>提高</a:t>
            </a:r>
            <a:r>
              <a:rPr lang="en-US" altLang="zh-CN" b="1" dirty="0">
                <a:solidFill>
                  <a:srgbClr val="007E66"/>
                </a:solidFill>
                <a:latin typeface="Poppins" panose="02000000000000000000" pitchFamily="2" charset="0"/>
                <a:ea typeface="思源黑体 CN Regular" panose="020B0500000000000000" pitchFamily="34" charset="-122"/>
                <a:cs typeface="Poppins" panose="02000000000000000000" pitchFamily="2" charset="0"/>
                <a:sym typeface="+mn-ea"/>
              </a:rPr>
              <a:t>PROTAC</a:t>
            </a:r>
            <a:r>
              <a:rPr lang="zh-CN" altLang="en-US" b="1" dirty="0">
                <a:solidFill>
                  <a:srgbClr val="007E66"/>
                </a:solidFill>
                <a:latin typeface="Poppins" panose="02000000000000000000" pitchFamily="2" charset="0"/>
                <a:ea typeface="思源黑体 CN Regular" panose="020B0500000000000000" pitchFamily="34" charset="-122"/>
                <a:cs typeface="Poppins" panose="02000000000000000000" pitchFamily="2" charset="0"/>
                <a:sym typeface="+mn-ea"/>
              </a:rPr>
              <a:t>递送效率</a:t>
            </a:r>
            <a:endParaRPr lang="zh-CN" altLang="en-US" sz="3200" b="1" dirty="0">
              <a:solidFill>
                <a:srgbClr val="007E66"/>
              </a:solidFill>
              <a:latin typeface="Poppins" panose="02000000000000000000" pitchFamily="2" charset="0"/>
              <a:ea typeface="思源黑体 CN Regular" panose="020B0500000000000000" pitchFamily="34" charset="-122"/>
              <a:cs typeface="Poppins" panose="02000000000000000000" pitchFamily="2" charset="0"/>
              <a:sym typeface="+mn-ea"/>
            </a:endParaRPr>
          </a:p>
        </p:txBody>
      </p:sp>
      <p:sp>
        <p:nvSpPr>
          <p:cNvPr id="16" name="文本框 15"/>
          <p:cNvSpPr txBox="1"/>
          <p:nvPr>
            <p:custDataLst>
              <p:tags r:id="rId3"/>
            </p:custDataLst>
          </p:nvPr>
        </p:nvSpPr>
        <p:spPr>
          <a:xfrm>
            <a:off x="2083434" y="2179320"/>
            <a:ext cx="3295961" cy="645160"/>
          </a:xfrm>
          <a:prstGeom prst="rect">
            <a:avLst/>
          </a:prstGeom>
          <a:noFill/>
        </p:spPr>
        <p:txBody>
          <a:bodyPr wrap="square" rtlCol="0" anchor="t">
            <a:spAutoFit/>
          </a:bodyPr>
          <a:lstStyle/>
          <a:p>
            <a:pPr marL="457200" indent="-457200">
              <a:lnSpc>
                <a:spcPct val="200000"/>
              </a:lnSpc>
              <a:buFont typeface="Wingdings" panose="05000000000000000000" pitchFamily="2" charset="2"/>
              <a:buChar char="q"/>
            </a:pPr>
            <a:r>
              <a:rPr lang="zh-CN" altLang="en-US" b="1" dirty="0">
                <a:solidFill>
                  <a:srgbClr val="007E66"/>
                </a:solidFill>
                <a:latin typeface="Poppins" panose="02000000000000000000" pitchFamily="2" charset="0"/>
                <a:ea typeface="思源黑体 CN Regular" panose="020B0500000000000000" pitchFamily="34" charset="-122"/>
                <a:cs typeface="Poppins" panose="02000000000000000000" pitchFamily="2" charset="0"/>
                <a:sym typeface="+mn-ea"/>
              </a:rPr>
              <a:t>靶向不可成药靶点</a:t>
            </a:r>
            <a:endParaRPr lang="zh-CN" altLang="en-US" sz="3200" b="1" dirty="0">
              <a:solidFill>
                <a:srgbClr val="007E66"/>
              </a:solidFill>
              <a:latin typeface="Poppins" panose="02000000000000000000" pitchFamily="2" charset="0"/>
              <a:ea typeface="思源黑体 CN Regular" panose="020B0500000000000000" pitchFamily="34" charset="-122"/>
              <a:cs typeface="Poppins" panose="02000000000000000000" pitchFamily="2" charset="0"/>
              <a:sym typeface="+mn-ea"/>
            </a:endParaRPr>
          </a:p>
        </p:txBody>
      </p:sp>
      <p:sp>
        <p:nvSpPr>
          <p:cNvPr id="17" name="文本框 16"/>
          <p:cNvSpPr txBox="1"/>
          <p:nvPr>
            <p:custDataLst>
              <p:tags r:id="rId4"/>
            </p:custDataLst>
          </p:nvPr>
        </p:nvSpPr>
        <p:spPr>
          <a:xfrm>
            <a:off x="2083434" y="1467485"/>
            <a:ext cx="2712301" cy="645160"/>
          </a:xfrm>
          <a:prstGeom prst="rect">
            <a:avLst/>
          </a:prstGeom>
          <a:noFill/>
        </p:spPr>
        <p:txBody>
          <a:bodyPr wrap="square" rtlCol="0" anchor="t">
            <a:spAutoFit/>
          </a:bodyPr>
          <a:lstStyle/>
          <a:p>
            <a:pPr marL="457200" indent="-457200">
              <a:lnSpc>
                <a:spcPct val="200000"/>
              </a:lnSpc>
              <a:buFont typeface="Wingdings" panose="05000000000000000000" pitchFamily="2" charset="2"/>
              <a:buChar char="q"/>
            </a:pPr>
            <a:r>
              <a:rPr lang="en-US" altLang="zh-CN" b="1" dirty="0">
                <a:solidFill>
                  <a:srgbClr val="007E66"/>
                </a:solidFill>
                <a:latin typeface="Poppins" panose="02000000000000000000" pitchFamily="2" charset="0"/>
                <a:ea typeface="思源黑体 CN Regular" panose="020B0500000000000000" pitchFamily="34" charset="-122"/>
                <a:cs typeface="Poppins" panose="02000000000000000000" pitchFamily="2" charset="0"/>
                <a:sym typeface="+mn-ea"/>
              </a:rPr>
              <a:t>PROTAC+ADC</a:t>
            </a:r>
            <a:endParaRPr lang="en-US" altLang="zh-CN" sz="3200" b="1" dirty="0">
              <a:solidFill>
                <a:srgbClr val="007E66"/>
              </a:solidFill>
              <a:latin typeface="Poppins" panose="02000000000000000000" pitchFamily="2" charset="0"/>
              <a:ea typeface="思源黑体 CN Regular" panose="020B0500000000000000" pitchFamily="34" charset="-122"/>
              <a:cs typeface="Poppins" panose="02000000000000000000" pitchFamily="2" charset="0"/>
              <a:sym typeface="+mn-ea"/>
            </a:endParaRPr>
          </a:p>
        </p:txBody>
      </p:sp>
      <p:sp>
        <p:nvSpPr>
          <p:cNvPr id="19" name="TextBox 14"/>
          <p:cNvSpPr txBox="1"/>
          <p:nvPr/>
        </p:nvSpPr>
        <p:spPr>
          <a:xfrm>
            <a:off x="0" y="6653530"/>
            <a:ext cx="3307080" cy="204470"/>
          </a:xfrm>
          <a:prstGeom prst="rect">
            <a:avLst/>
          </a:prstGeom>
          <a:noFill/>
        </p:spPr>
        <p:txBody>
          <a:bodyPr wrap="square">
            <a:noAutofit/>
          </a:bodyPr>
          <a:lstStyle/>
          <a:p>
            <a:pPr lvl="0" algn="l">
              <a:buClrTx/>
              <a:buSzTx/>
              <a:buFontTx/>
            </a:pPr>
            <a:r>
              <a:rPr lang="en-US" sz="800" i="1" dirty="0">
                <a:latin typeface="Poppins" panose="02000000000000000000" pitchFamily="2" charset="0"/>
                <a:ea typeface="思源黑体 CN Regular" panose="020B0500000000000000" pitchFamily="34" charset="-122"/>
                <a:cs typeface="Poppins" panose="02000000000000000000" pitchFamily="2" charset="0"/>
                <a:sym typeface="+mn-ea"/>
              </a:rPr>
              <a:t>Kyoji Tsuchikama; et al. doi.org/10.1038/s41571-023-00850-2</a:t>
            </a:r>
          </a:p>
        </p:txBody>
      </p:sp>
    </p:spTree>
  </p:cSld>
  <p:clrMapOvr>
    <a:masterClrMapping/>
  </p:clrMapOvr>
  <mc:AlternateContent xmlns:mc="http://schemas.openxmlformats.org/markup-compatibility/2006">
    <mc:Choice xmlns="" xmlns:p14="http://schemas.microsoft.com/office/powerpoint/2010/main" Requires="p14">
      <p:transition spd="slow" p14:dur="2000" advTm="70396"/>
    </mc:Choice>
    <mc:Fallback>
      <p:transition spd="slow" advTm="70396"/>
    </mc:Fallback>
  </mc:AlternateContent>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D:\桌面\新logo-黑.png"/>
          <p:cNvPicPr>
            <a:picLocks noChangeAspect="1" noChangeArrowheads="1"/>
          </p:cNvPicPr>
          <p:nvPr/>
        </p:nvPicPr>
        <p:blipFill>
          <a:blip r:embed="rId2" cstate="print"/>
          <a:stretch>
            <a:fillRect/>
          </a:stretch>
        </p:blipFill>
        <p:spPr bwMode="auto">
          <a:xfrm>
            <a:off x="167862" y="164637"/>
            <a:ext cx="1991701" cy="480000"/>
          </a:xfrm>
          <a:prstGeom prst="rect">
            <a:avLst/>
          </a:prstGeom>
          <a:noFill/>
          <a:ln>
            <a:noFill/>
          </a:ln>
        </p:spPr>
      </p:pic>
      <p:sp>
        <p:nvSpPr>
          <p:cNvPr id="4" name="副标题 2"/>
          <p:cNvSpPr txBox="1"/>
          <p:nvPr/>
        </p:nvSpPr>
        <p:spPr>
          <a:xfrm>
            <a:off x="815414" y="3429000"/>
            <a:ext cx="10561173" cy="1536171"/>
          </a:xfrm>
          <a:prstGeom prst="rect">
            <a:avLst/>
          </a:prstGeom>
        </p:spPr>
        <p:txBody>
          <a:bodyPr>
            <a:normAutofit/>
          </a:bodyPr>
          <a:lstStyle/>
          <a:p>
            <a:pPr algn="ctr">
              <a:lnSpc>
                <a:spcPct val="90000"/>
              </a:lnSpc>
              <a:buFont typeface="Arial" panose="020B0604020202020204" pitchFamily="34" charset="0"/>
              <a:buNone/>
            </a:pPr>
            <a:r>
              <a:rPr lang="zh-CN" altLang="en-US" sz="4400" b="1" dirty="0">
                <a:solidFill>
                  <a:srgbClr val="007E66"/>
                </a:solidFill>
                <a:latin typeface="Poppins" panose="02000000000000000000" pitchFamily="2" charset="0"/>
                <a:ea typeface="思源黑体 CN Medium" panose="020B0600000000000000" pitchFamily="34" charset="-122"/>
                <a:cs typeface="Poppins" panose="02000000000000000000" pitchFamily="2" charset="0"/>
              </a:rPr>
              <a:t>双特异性</a:t>
            </a:r>
            <a:r>
              <a:rPr lang="en-US" altLang="zh-CN" sz="4400" b="1" dirty="0">
                <a:solidFill>
                  <a:srgbClr val="007E66"/>
                </a:solidFill>
                <a:latin typeface="Poppins" panose="02000000000000000000" pitchFamily="2" charset="0"/>
                <a:ea typeface="思源黑体 CN Medium" panose="020B0600000000000000" pitchFamily="34" charset="-122"/>
                <a:cs typeface="Poppins" panose="02000000000000000000" pitchFamily="2" charset="0"/>
              </a:rPr>
              <a:t>ADC</a:t>
            </a:r>
            <a:r>
              <a:rPr lang="zh-CN" altLang="en-US" sz="4400" b="1" dirty="0">
                <a:solidFill>
                  <a:srgbClr val="007E66"/>
                </a:solidFill>
                <a:latin typeface="Poppins" panose="02000000000000000000" pitchFamily="2" charset="0"/>
                <a:ea typeface="思源黑体 CN Medium" panose="020B0600000000000000" pitchFamily="34" charset="-122"/>
                <a:cs typeface="Poppins" panose="02000000000000000000" pitchFamily="2" charset="0"/>
              </a:rPr>
              <a:t>的</a:t>
            </a:r>
            <a:r>
              <a:rPr lang="en-US" altLang="zh-CN" sz="4400" b="1" dirty="0">
                <a:solidFill>
                  <a:srgbClr val="007E66"/>
                </a:solidFill>
                <a:latin typeface="Poppins" panose="02000000000000000000" pitchFamily="2" charset="0"/>
                <a:ea typeface="思源黑体 CN Medium" panose="020B0600000000000000" pitchFamily="34" charset="-122"/>
                <a:cs typeface="Poppins" panose="02000000000000000000" pitchFamily="2" charset="0"/>
              </a:rPr>
              <a:t>1+1&gt;2</a:t>
            </a:r>
          </a:p>
        </p:txBody>
      </p:sp>
      <p:sp>
        <p:nvSpPr>
          <p:cNvPr id="5" name="副标题 2"/>
          <p:cNvSpPr txBox="1"/>
          <p:nvPr/>
        </p:nvSpPr>
        <p:spPr>
          <a:xfrm>
            <a:off x="4415814" y="1988840"/>
            <a:ext cx="3360373" cy="2496277"/>
          </a:xfrm>
          <a:prstGeom prst="rect">
            <a:avLst/>
          </a:prstGeom>
        </p:spPr>
        <p:txBody>
          <a:bodyPr>
            <a:noAutofit/>
          </a:bodyPr>
          <a:lstStyle/>
          <a:p>
            <a:pPr algn="ctr">
              <a:lnSpc>
                <a:spcPct val="90000"/>
              </a:lnSpc>
              <a:buFont typeface="Arial" panose="020B0604020202020204" pitchFamily="34" charset="0"/>
              <a:buNone/>
            </a:pPr>
            <a:r>
              <a:rPr lang="en-US" altLang="zh-CN" sz="9600" b="1" dirty="0">
                <a:solidFill>
                  <a:srgbClr val="007E66"/>
                </a:solidFill>
                <a:latin typeface="Poppins" panose="02000000000000000000" pitchFamily="2" charset="0"/>
                <a:ea typeface="思源黑体 CN Regular" panose="020B0500000000000000" pitchFamily="34" charset="-122"/>
                <a:cs typeface="Poppins" panose="02000000000000000000" pitchFamily="2" charset="0"/>
              </a:rPr>
              <a:t>02</a:t>
            </a:r>
          </a:p>
        </p:txBody>
      </p:sp>
      <p:sp>
        <p:nvSpPr>
          <p:cNvPr id="9" name="任意多边形 8"/>
          <p:cNvSpPr/>
          <p:nvPr/>
        </p:nvSpPr>
        <p:spPr>
          <a:xfrm>
            <a:off x="9429773" y="-2476541"/>
            <a:ext cx="4884899" cy="4529829"/>
          </a:xfrm>
          <a:custGeom>
            <a:avLst/>
            <a:gdLst>
              <a:gd name="connsiteX0" fmla="*/ 1074420 w 2306320"/>
              <a:gd name="connsiteY0" fmla="*/ 114300 h 2138680"/>
              <a:gd name="connsiteX1" fmla="*/ 1844040 w 2306320"/>
              <a:gd name="connsiteY1" fmla="*/ 632460 h 2138680"/>
              <a:gd name="connsiteX2" fmla="*/ 2049780 w 2306320"/>
              <a:gd name="connsiteY2" fmla="*/ 1958340 h 2138680"/>
              <a:gd name="connsiteX3" fmla="*/ 304800 w 2306320"/>
              <a:gd name="connsiteY3" fmla="*/ 1714500 h 2138680"/>
              <a:gd name="connsiteX4" fmla="*/ 220980 w 2306320"/>
              <a:gd name="connsiteY4" fmla="*/ 266700 h 2138680"/>
              <a:gd name="connsiteX5" fmla="*/ 1074420 w 2306320"/>
              <a:gd name="connsiteY5" fmla="*/ 114300 h 213868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306320" h="2138680">
                <a:moveTo>
                  <a:pt x="1074420" y="114300"/>
                </a:moveTo>
                <a:cubicBezTo>
                  <a:pt x="1344930" y="175260"/>
                  <a:pt x="1681480" y="325120"/>
                  <a:pt x="1844040" y="632460"/>
                </a:cubicBezTo>
                <a:cubicBezTo>
                  <a:pt x="2006600" y="939800"/>
                  <a:pt x="2306320" y="1778000"/>
                  <a:pt x="2049780" y="1958340"/>
                </a:cubicBezTo>
                <a:cubicBezTo>
                  <a:pt x="1793240" y="2138680"/>
                  <a:pt x="609600" y="1996440"/>
                  <a:pt x="304800" y="1714500"/>
                </a:cubicBezTo>
                <a:cubicBezTo>
                  <a:pt x="0" y="1432560"/>
                  <a:pt x="90170" y="533400"/>
                  <a:pt x="220980" y="266700"/>
                </a:cubicBezTo>
                <a:cubicBezTo>
                  <a:pt x="351790" y="0"/>
                  <a:pt x="803910" y="53340"/>
                  <a:pt x="1074420" y="114300"/>
                </a:cubicBezTo>
                <a:close/>
              </a:path>
            </a:pathLst>
          </a:custGeom>
          <a:solidFill>
            <a:srgbClr val="007E6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p>
        </p:txBody>
      </p:sp>
      <p:sp>
        <p:nvSpPr>
          <p:cNvPr id="13" name="任意多边形 12"/>
          <p:cNvSpPr/>
          <p:nvPr/>
        </p:nvSpPr>
        <p:spPr>
          <a:xfrm>
            <a:off x="-1474893" y="3235960"/>
            <a:ext cx="5161280" cy="5318760"/>
          </a:xfrm>
          <a:custGeom>
            <a:avLst/>
            <a:gdLst>
              <a:gd name="connsiteX0" fmla="*/ 976630 w 3870960"/>
              <a:gd name="connsiteY0" fmla="*/ 72390 h 3989070"/>
              <a:gd name="connsiteX1" fmla="*/ 1845310 w 3870960"/>
              <a:gd name="connsiteY1" fmla="*/ 720090 h 3989070"/>
              <a:gd name="connsiteX2" fmla="*/ 1738630 w 3870960"/>
              <a:gd name="connsiteY2" fmla="*/ 1687830 h 3989070"/>
              <a:gd name="connsiteX3" fmla="*/ 2378710 w 3870960"/>
              <a:gd name="connsiteY3" fmla="*/ 2045970 h 3989070"/>
              <a:gd name="connsiteX4" fmla="*/ 3369310 w 3870960"/>
              <a:gd name="connsiteY4" fmla="*/ 1962150 h 3989070"/>
              <a:gd name="connsiteX5" fmla="*/ 3788410 w 3870960"/>
              <a:gd name="connsiteY5" fmla="*/ 2777490 h 3989070"/>
              <a:gd name="connsiteX6" fmla="*/ 2874010 w 3870960"/>
              <a:gd name="connsiteY6" fmla="*/ 3653790 h 3989070"/>
              <a:gd name="connsiteX7" fmla="*/ 466090 w 3870960"/>
              <a:gd name="connsiteY7" fmla="*/ 3669030 h 3989070"/>
              <a:gd name="connsiteX8" fmla="*/ 77470 w 3870960"/>
              <a:gd name="connsiteY8" fmla="*/ 1733550 h 3989070"/>
              <a:gd name="connsiteX9" fmla="*/ 534670 w 3870960"/>
              <a:gd name="connsiteY9" fmla="*/ 285750 h 3989070"/>
              <a:gd name="connsiteX10" fmla="*/ 976630 w 3870960"/>
              <a:gd name="connsiteY10" fmla="*/ 72390 h 398907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3870960" h="3989070">
                <a:moveTo>
                  <a:pt x="976630" y="72390"/>
                </a:moveTo>
                <a:cubicBezTo>
                  <a:pt x="1195070" y="144780"/>
                  <a:pt x="1718310" y="450850"/>
                  <a:pt x="1845310" y="720090"/>
                </a:cubicBezTo>
                <a:cubicBezTo>
                  <a:pt x="1972310" y="989330"/>
                  <a:pt x="1649730" y="1466850"/>
                  <a:pt x="1738630" y="1687830"/>
                </a:cubicBezTo>
                <a:cubicBezTo>
                  <a:pt x="1827530" y="1908810"/>
                  <a:pt x="2106930" y="2000250"/>
                  <a:pt x="2378710" y="2045970"/>
                </a:cubicBezTo>
                <a:cubicBezTo>
                  <a:pt x="2650490" y="2091690"/>
                  <a:pt x="3134360" y="1840230"/>
                  <a:pt x="3369310" y="1962150"/>
                </a:cubicBezTo>
                <a:cubicBezTo>
                  <a:pt x="3604260" y="2084070"/>
                  <a:pt x="3870960" y="2495550"/>
                  <a:pt x="3788410" y="2777490"/>
                </a:cubicBezTo>
                <a:cubicBezTo>
                  <a:pt x="3705860" y="3059430"/>
                  <a:pt x="3427730" y="3505200"/>
                  <a:pt x="2874010" y="3653790"/>
                </a:cubicBezTo>
                <a:cubicBezTo>
                  <a:pt x="2320290" y="3802380"/>
                  <a:pt x="932180" y="3989070"/>
                  <a:pt x="466090" y="3669030"/>
                </a:cubicBezTo>
                <a:cubicBezTo>
                  <a:pt x="0" y="3348990"/>
                  <a:pt x="66040" y="2297430"/>
                  <a:pt x="77470" y="1733550"/>
                </a:cubicBezTo>
                <a:cubicBezTo>
                  <a:pt x="88900" y="1169670"/>
                  <a:pt x="388620" y="561340"/>
                  <a:pt x="534670" y="285750"/>
                </a:cubicBezTo>
                <a:cubicBezTo>
                  <a:pt x="680720" y="10160"/>
                  <a:pt x="758190" y="0"/>
                  <a:pt x="976630" y="72390"/>
                </a:cubicBezTo>
                <a:close/>
              </a:path>
            </a:pathLst>
          </a:custGeom>
          <a:solidFill>
            <a:srgbClr val="007E6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p>
        </p:txBody>
      </p:sp>
      <p:sp>
        <p:nvSpPr>
          <p:cNvPr id="14" name="任意多边形 13"/>
          <p:cNvSpPr/>
          <p:nvPr/>
        </p:nvSpPr>
        <p:spPr>
          <a:xfrm>
            <a:off x="-152400" y="2773680"/>
            <a:ext cx="4572000" cy="4419600"/>
          </a:xfrm>
          <a:custGeom>
            <a:avLst/>
            <a:gdLst>
              <a:gd name="connsiteX0" fmla="*/ 0 w 3429000"/>
              <a:gd name="connsiteY0" fmla="*/ 0 h 3314700"/>
              <a:gd name="connsiteX1" fmla="*/ 1051560 w 3429000"/>
              <a:gd name="connsiteY1" fmla="*/ 982980 h 3314700"/>
              <a:gd name="connsiteX2" fmla="*/ 1150620 w 3429000"/>
              <a:gd name="connsiteY2" fmla="*/ 2240280 h 3314700"/>
              <a:gd name="connsiteX3" fmla="*/ 1897380 w 3429000"/>
              <a:gd name="connsiteY3" fmla="*/ 2712720 h 3314700"/>
              <a:gd name="connsiteX4" fmla="*/ 3040380 w 3429000"/>
              <a:gd name="connsiteY4" fmla="*/ 2887980 h 3314700"/>
              <a:gd name="connsiteX5" fmla="*/ 3429000 w 3429000"/>
              <a:gd name="connsiteY5" fmla="*/ 3314700 h 33147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3429000" h="3314700">
                <a:moveTo>
                  <a:pt x="0" y="0"/>
                </a:moveTo>
                <a:cubicBezTo>
                  <a:pt x="429895" y="304800"/>
                  <a:pt x="859790" y="609600"/>
                  <a:pt x="1051560" y="982980"/>
                </a:cubicBezTo>
                <a:cubicBezTo>
                  <a:pt x="1243330" y="1356360"/>
                  <a:pt x="1009650" y="1951990"/>
                  <a:pt x="1150620" y="2240280"/>
                </a:cubicBezTo>
                <a:cubicBezTo>
                  <a:pt x="1291590" y="2528570"/>
                  <a:pt x="1582420" y="2604770"/>
                  <a:pt x="1897380" y="2712720"/>
                </a:cubicBezTo>
                <a:cubicBezTo>
                  <a:pt x="2212340" y="2820670"/>
                  <a:pt x="2785110" y="2787650"/>
                  <a:pt x="3040380" y="2887980"/>
                </a:cubicBezTo>
                <a:cubicBezTo>
                  <a:pt x="3295650" y="2988310"/>
                  <a:pt x="3362325" y="3151505"/>
                  <a:pt x="3429000" y="3314700"/>
                </a:cubicBezTo>
              </a:path>
            </a:pathLst>
          </a:custGeom>
          <a:noFill/>
          <a:ln w="28575">
            <a:solidFill>
              <a:srgbClr val="00A27B"/>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sz="2400"/>
          </a:p>
        </p:txBody>
      </p:sp>
      <p:sp>
        <p:nvSpPr>
          <p:cNvPr id="15" name="任意多边形 14"/>
          <p:cNvSpPr/>
          <p:nvPr/>
        </p:nvSpPr>
        <p:spPr>
          <a:xfrm>
            <a:off x="8564880" y="-213360"/>
            <a:ext cx="4214707" cy="2540000"/>
          </a:xfrm>
          <a:custGeom>
            <a:avLst/>
            <a:gdLst>
              <a:gd name="connsiteX0" fmla="*/ 0 w 3161030"/>
              <a:gd name="connsiteY0" fmla="*/ 0 h 1905000"/>
              <a:gd name="connsiteX1" fmla="*/ 876300 w 3161030"/>
              <a:gd name="connsiteY1" fmla="*/ 899160 h 1905000"/>
              <a:gd name="connsiteX2" fmla="*/ 2278380 w 3161030"/>
              <a:gd name="connsiteY2" fmla="*/ 1120140 h 1905000"/>
              <a:gd name="connsiteX3" fmla="*/ 3063240 w 3161030"/>
              <a:gd name="connsiteY3" fmla="*/ 1859280 h 1905000"/>
            </a:gdLst>
            <a:ahLst/>
            <a:cxnLst>
              <a:cxn ang="0">
                <a:pos x="connsiteX0" y="connsiteY0"/>
              </a:cxn>
              <a:cxn ang="0">
                <a:pos x="connsiteX1" y="connsiteY1"/>
              </a:cxn>
              <a:cxn ang="0">
                <a:pos x="connsiteX2" y="connsiteY2"/>
              </a:cxn>
              <a:cxn ang="0">
                <a:pos x="connsiteX3" y="connsiteY3"/>
              </a:cxn>
            </a:cxnLst>
            <a:rect l="l" t="t" r="r" b="b"/>
            <a:pathLst>
              <a:path w="3161030" h="1905000">
                <a:moveTo>
                  <a:pt x="0" y="0"/>
                </a:moveTo>
                <a:cubicBezTo>
                  <a:pt x="248285" y="356235"/>
                  <a:pt x="496570" y="712470"/>
                  <a:pt x="876300" y="899160"/>
                </a:cubicBezTo>
                <a:cubicBezTo>
                  <a:pt x="1256030" y="1085850"/>
                  <a:pt x="1913890" y="960120"/>
                  <a:pt x="2278380" y="1120140"/>
                </a:cubicBezTo>
                <a:cubicBezTo>
                  <a:pt x="2642870" y="1280160"/>
                  <a:pt x="3161030" y="1905000"/>
                  <a:pt x="3063240" y="1859280"/>
                </a:cubicBezTo>
              </a:path>
            </a:pathLst>
          </a:custGeom>
          <a:noFill/>
          <a:ln w="28575">
            <a:solidFill>
              <a:srgbClr val="00A27B"/>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sz="2400"/>
          </a:p>
        </p:txBody>
      </p:sp>
      <p:sp>
        <p:nvSpPr>
          <p:cNvPr id="10" name="TextBox 9"/>
          <p:cNvSpPr txBox="1"/>
          <p:nvPr/>
        </p:nvSpPr>
        <p:spPr>
          <a:xfrm>
            <a:off x="9072034" y="6489701"/>
            <a:ext cx="3071284" cy="292100"/>
          </a:xfrm>
          <a:prstGeom prst="rect">
            <a:avLst/>
          </a:prstGeom>
          <a:noFill/>
        </p:spPr>
        <p:txBody>
          <a:bodyPr lIns="121914" tIns="60957" rIns="121914" bIns="60957">
            <a:spAutoFit/>
          </a:bodyPr>
          <a:lstStyle/>
          <a:p>
            <a:pPr algn="r" eaLnBrk="1" hangingPunct="1">
              <a:buFont typeface="Arial" panose="020B0604020202020204" pitchFamily="34" charset="0"/>
              <a:buNone/>
              <a:defRPr/>
            </a:pPr>
            <a:r>
              <a:rPr lang="zh-CN" altLang="en-US" sz="1100" dirty="0">
                <a:solidFill>
                  <a:schemeClr val="tx1">
                    <a:lumMod val="50000"/>
                    <a:lumOff val="50000"/>
                  </a:schemeClr>
                </a:solidFill>
                <a:latin typeface="Poppins" panose="02000000000000000000" pitchFamily="2" charset="0"/>
                <a:ea typeface="思源黑体 CN Regular" panose="020B0500000000000000" pitchFamily="34" charset="-122"/>
                <a:cs typeface="Poppins" panose="02000000000000000000" pitchFamily="2" charset="0"/>
              </a:rPr>
              <a:t>义翘神州</a:t>
            </a:r>
            <a:endParaRPr lang="en-US" altLang="zh-CN" sz="1100" dirty="0">
              <a:solidFill>
                <a:schemeClr val="tx1">
                  <a:lumMod val="50000"/>
                  <a:lumOff val="50000"/>
                </a:schemeClr>
              </a:solidFill>
              <a:latin typeface="Poppins" panose="02000000000000000000" pitchFamily="2" charset="0"/>
              <a:ea typeface="思源黑体 CN Regular" panose="020B0500000000000000" pitchFamily="34" charset="-122"/>
              <a:cs typeface="Poppins" panose="02000000000000000000" pitchFamily="2" charset="0"/>
            </a:endParaRPr>
          </a:p>
        </p:txBody>
      </p:sp>
    </p:spTree>
  </p:cSld>
  <p:clrMapOvr>
    <a:masterClrMapping/>
  </p:clrMapOvr>
  <mc:AlternateContent xmlns:mc="http://schemas.openxmlformats.org/markup-compatibility/2006">
    <mc:Choice xmlns="" xmlns:p14="http://schemas.microsoft.com/office/powerpoint/2010/main" Requires="p14">
      <p:transition spd="slow" p14:dur="2000" advTm="23890"/>
    </mc:Choice>
    <mc:Fallback>
      <p:transition spd="slow" advTm="23890"/>
    </mc:Fallback>
  </mc:AlternateContent>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8" name="任意多边形 17"/>
          <p:cNvSpPr/>
          <p:nvPr/>
        </p:nvSpPr>
        <p:spPr>
          <a:xfrm>
            <a:off x="0" y="0"/>
            <a:ext cx="5619747" cy="571480"/>
          </a:xfrm>
          <a:custGeom>
            <a:avLst/>
            <a:gdLst>
              <a:gd name="connsiteX0" fmla="*/ 0 w 4214810"/>
              <a:gd name="connsiteY0" fmla="*/ 0 h 428610"/>
              <a:gd name="connsiteX1" fmla="*/ 4214810 w 4214810"/>
              <a:gd name="connsiteY1" fmla="*/ 0 h 428610"/>
              <a:gd name="connsiteX2" fmla="*/ 4214810 w 4214810"/>
              <a:gd name="connsiteY2" fmla="*/ 428610 h 428610"/>
              <a:gd name="connsiteX3" fmla="*/ 0 w 4214810"/>
              <a:gd name="connsiteY3" fmla="*/ 428610 h 428610"/>
              <a:gd name="connsiteX4" fmla="*/ 0 w 4214810"/>
              <a:gd name="connsiteY4" fmla="*/ 0 h 428610"/>
              <a:gd name="connsiteX0-1" fmla="*/ 0 w 4214810"/>
              <a:gd name="connsiteY0-2" fmla="*/ 0 h 428610"/>
              <a:gd name="connsiteX1-3" fmla="*/ 4214810 w 4214810"/>
              <a:gd name="connsiteY1-4" fmla="*/ 0 h 428610"/>
              <a:gd name="connsiteX2-5" fmla="*/ 3759200 w 4214810"/>
              <a:gd name="connsiteY2-6" fmla="*/ 421640 h 428610"/>
              <a:gd name="connsiteX3-7" fmla="*/ 0 w 4214810"/>
              <a:gd name="connsiteY3-8" fmla="*/ 428610 h 428610"/>
              <a:gd name="connsiteX4-9" fmla="*/ 0 w 4214810"/>
              <a:gd name="connsiteY4-10" fmla="*/ 0 h 428610"/>
            </a:gdLst>
            <a:ahLst/>
            <a:cxnLst>
              <a:cxn ang="0">
                <a:pos x="connsiteX0-1" y="connsiteY0-2"/>
              </a:cxn>
              <a:cxn ang="0">
                <a:pos x="connsiteX1-3" y="connsiteY1-4"/>
              </a:cxn>
              <a:cxn ang="0">
                <a:pos x="connsiteX2-5" y="connsiteY2-6"/>
              </a:cxn>
              <a:cxn ang="0">
                <a:pos x="connsiteX3-7" y="connsiteY3-8"/>
              </a:cxn>
              <a:cxn ang="0">
                <a:pos x="connsiteX4-9" y="connsiteY4-10"/>
              </a:cxn>
            </a:cxnLst>
            <a:rect l="l" t="t" r="r" b="b"/>
            <a:pathLst>
              <a:path w="4214810" h="428610">
                <a:moveTo>
                  <a:pt x="0" y="0"/>
                </a:moveTo>
                <a:lnTo>
                  <a:pt x="4214810" y="0"/>
                </a:lnTo>
                <a:lnTo>
                  <a:pt x="3759200" y="421640"/>
                </a:lnTo>
                <a:lnTo>
                  <a:pt x="0" y="428610"/>
                </a:lnTo>
                <a:lnTo>
                  <a:pt x="0" y="0"/>
                </a:lnTo>
                <a:close/>
              </a:path>
            </a:pathLst>
          </a:custGeom>
          <a:solidFill>
            <a:srgbClr val="007E6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latin typeface="Poppins" panose="02000000000000000000" pitchFamily="2" charset="0"/>
              <a:ea typeface="思源黑体 CN Regular" panose="020B0500000000000000" pitchFamily="34" charset="-122"/>
              <a:cs typeface="Poppins" panose="02000000000000000000" pitchFamily="2" charset="0"/>
            </a:endParaRPr>
          </a:p>
        </p:txBody>
      </p:sp>
      <p:pic>
        <p:nvPicPr>
          <p:cNvPr id="21" name="Picture 2" descr="D:\桌面\新logo.png"/>
          <p:cNvPicPr>
            <a:picLocks noChangeAspect="1" noChangeArrowheads="1"/>
          </p:cNvPicPr>
          <p:nvPr/>
        </p:nvPicPr>
        <p:blipFill>
          <a:blip r:embed="rId4" cstate="print"/>
          <a:srcRect/>
          <a:stretch>
            <a:fillRect/>
          </a:stretch>
        </p:blipFill>
        <p:spPr bwMode="auto">
          <a:xfrm>
            <a:off x="167861" y="49941"/>
            <a:ext cx="1992000" cy="426288"/>
          </a:xfrm>
          <a:prstGeom prst="rect">
            <a:avLst/>
          </a:prstGeom>
          <a:noFill/>
        </p:spPr>
      </p:pic>
      <p:cxnSp>
        <p:nvCxnSpPr>
          <p:cNvPr id="34" name="直接连接符 33"/>
          <p:cNvCxnSpPr/>
          <p:nvPr/>
        </p:nvCxnSpPr>
        <p:spPr>
          <a:xfrm rot="5400000" flipH="1" flipV="1">
            <a:off x="5333995" y="285728"/>
            <a:ext cx="285752" cy="285752"/>
          </a:xfrm>
          <a:prstGeom prst="line">
            <a:avLst/>
          </a:prstGeom>
          <a:ln w="19050">
            <a:solidFill>
              <a:schemeClr val="bg1">
                <a:lumMod val="85000"/>
              </a:schemeClr>
            </a:solidFill>
          </a:ln>
        </p:spPr>
        <p:style>
          <a:lnRef idx="1">
            <a:schemeClr val="accent1"/>
          </a:lnRef>
          <a:fillRef idx="0">
            <a:schemeClr val="accent1"/>
          </a:fillRef>
          <a:effectRef idx="0">
            <a:schemeClr val="accent1"/>
          </a:effectRef>
          <a:fontRef idx="minor">
            <a:schemeClr val="tx1"/>
          </a:fontRef>
        </p:style>
      </p:cxnSp>
      <p:cxnSp>
        <p:nvCxnSpPr>
          <p:cNvPr id="36" name="直接连接符 35"/>
          <p:cNvCxnSpPr/>
          <p:nvPr/>
        </p:nvCxnSpPr>
        <p:spPr>
          <a:xfrm>
            <a:off x="5619747" y="285728"/>
            <a:ext cx="6572253" cy="2117"/>
          </a:xfrm>
          <a:prstGeom prst="line">
            <a:avLst/>
          </a:prstGeom>
          <a:ln w="19050">
            <a:solidFill>
              <a:schemeClr val="bg1">
                <a:lumMod val="85000"/>
              </a:schemeClr>
            </a:solidFill>
          </a:ln>
        </p:spPr>
        <p:style>
          <a:lnRef idx="1">
            <a:schemeClr val="accent1"/>
          </a:lnRef>
          <a:fillRef idx="0">
            <a:schemeClr val="accent1"/>
          </a:fillRef>
          <a:effectRef idx="0">
            <a:schemeClr val="accent1"/>
          </a:effectRef>
          <a:fontRef idx="minor">
            <a:schemeClr val="tx1"/>
          </a:fontRef>
        </p:style>
      </p:cxnSp>
      <p:sp>
        <p:nvSpPr>
          <p:cNvPr id="2" name="TextBox 1"/>
          <p:cNvSpPr txBox="1"/>
          <p:nvPr/>
        </p:nvSpPr>
        <p:spPr>
          <a:xfrm>
            <a:off x="4935105" y="727318"/>
            <a:ext cx="2739853" cy="584775"/>
          </a:xfrm>
          <a:prstGeom prst="rect">
            <a:avLst/>
          </a:prstGeom>
          <a:noFill/>
        </p:spPr>
        <p:txBody>
          <a:bodyPr wrap="none" rtlCol="0">
            <a:spAutoFit/>
          </a:bodyPr>
          <a:lstStyle/>
          <a:p>
            <a:pPr algn="ctr"/>
            <a:r>
              <a:rPr lang="zh-CN" altLang="en-US" sz="3200" b="1" dirty="0">
                <a:solidFill>
                  <a:srgbClr val="007E66"/>
                </a:solidFill>
                <a:latin typeface="Poppins" panose="02000000000000000000" pitchFamily="2" charset="0"/>
                <a:ea typeface="思源黑体 CN Medium" panose="020B0600000000000000" pitchFamily="34" charset="-122"/>
                <a:cs typeface="Poppins" panose="02000000000000000000" pitchFamily="2" charset="0"/>
              </a:rPr>
              <a:t>双特异性</a:t>
            </a:r>
            <a:r>
              <a:rPr lang="en-US" altLang="zh-CN" sz="3200" b="1" dirty="0">
                <a:solidFill>
                  <a:srgbClr val="007E66"/>
                </a:solidFill>
                <a:latin typeface="Poppins" panose="02000000000000000000" pitchFamily="2" charset="0"/>
                <a:ea typeface="思源黑体 CN Medium" panose="020B0600000000000000" pitchFamily="34" charset="-122"/>
                <a:cs typeface="Poppins" panose="02000000000000000000" pitchFamily="2" charset="0"/>
              </a:rPr>
              <a:t>ADC</a:t>
            </a:r>
            <a:endParaRPr lang="en-US" altLang="zh-CN" sz="3200" b="1" dirty="0">
              <a:solidFill>
                <a:srgbClr val="007E66"/>
              </a:solidFill>
              <a:latin typeface="Poppins" panose="02000000000000000000" pitchFamily="2" charset="0"/>
              <a:ea typeface="思源黑体 CN Regular" panose="020B0500000000000000" pitchFamily="34" charset="-122"/>
              <a:cs typeface="Poppins" panose="02000000000000000000" pitchFamily="2" charset="0"/>
            </a:endParaRPr>
          </a:p>
        </p:txBody>
      </p:sp>
      <p:sp>
        <p:nvSpPr>
          <p:cNvPr id="12" name="TextBox 11"/>
          <p:cNvSpPr txBox="1"/>
          <p:nvPr/>
        </p:nvSpPr>
        <p:spPr>
          <a:xfrm>
            <a:off x="9072034" y="6489701"/>
            <a:ext cx="3071284" cy="292100"/>
          </a:xfrm>
          <a:prstGeom prst="rect">
            <a:avLst/>
          </a:prstGeom>
          <a:noFill/>
        </p:spPr>
        <p:txBody>
          <a:bodyPr lIns="121914" tIns="60957" rIns="121914" bIns="60957">
            <a:spAutoFit/>
          </a:bodyPr>
          <a:lstStyle/>
          <a:p>
            <a:pPr algn="r" eaLnBrk="1" hangingPunct="1">
              <a:buFont typeface="Arial" panose="020B0604020202020204" pitchFamily="34" charset="0"/>
              <a:buNone/>
              <a:defRPr/>
            </a:pPr>
            <a:r>
              <a:rPr lang="zh-CN" altLang="en-US" sz="1100" dirty="0">
                <a:solidFill>
                  <a:schemeClr val="tx1">
                    <a:lumMod val="50000"/>
                    <a:lumOff val="50000"/>
                  </a:schemeClr>
                </a:solidFill>
                <a:latin typeface="Poppins" panose="02000000000000000000" pitchFamily="2" charset="0"/>
                <a:ea typeface="思源黑体 CN Regular" panose="020B0500000000000000" pitchFamily="34" charset="-122"/>
                <a:cs typeface="Poppins" panose="02000000000000000000" pitchFamily="2" charset="0"/>
              </a:rPr>
              <a:t>义翘神州</a:t>
            </a:r>
            <a:endParaRPr lang="en-US" altLang="zh-CN" sz="1100" dirty="0">
              <a:solidFill>
                <a:schemeClr val="tx1">
                  <a:lumMod val="50000"/>
                  <a:lumOff val="50000"/>
                </a:schemeClr>
              </a:solidFill>
              <a:latin typeface="Poppins" panose="02000000000000000000" pitchFamily="2" charset="0"/>
              <a:ea typeface="思源黑体 CN Regular" panose="020B0500000000000000" pitchFamily="34" charset="-122"/>
              <a:cs typeface="Poppins" panose="02000000000000000000" pitchFamily="2" charset="0"/>
            </a:endParaRPr>
          </a:p>
        </p:txBody>
      </p:sp>
      <p:sp>
        <p:nvSpPr>
          <p:cNvPr id="8" name="Rectangle: Rounded Corners 7"/>
          <p:cNvSpPr/>
          <p:nvPr/>
        </p:nvSpPr>
        <p:spPr>
          <a:xfrm>
            <a:off x="456313" y="4575082"/>
            <a:ext cx="1212112" cy="656581"/>
          </a:xfrm>
          <a:prstGeom prst="roundRect">
            <a:avLst/>
          </a:prstGeom>
          <a:solidFill>
            <a:srgbClr val="47B897"/>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zh-CN" altLang="en-US" dirty="0">
                <a:solidFill>
                  <a:schemeClr val="bg1"/>
                </a:solidFill>
                <a:latin typeface="Poppins" panose="02000000000000000000" pitchFamily="2" charset="0"/>
                <a:ea typeface="思源黑体 CN Regular" panose="020B0500000000000000" pitchFamily="34" charset="-122"/>
                <a:cs typeface="Poppins" panose="02000000000000000000" pitchFamily="2" charset="0"/>
              </a:rPr>
              <a:t>市场形势</a:t>
            </a:r>
            <a:endParaRPr lang="en-US" dirty="0">
              <a:solidFill>
                <a:schemeClr val="bg1"/>
              </a:solidFill>
              <a:latin typeface="Poppins" panose="02000000000000000000" pitchFamily="2" charset="0"/>
              <a:ea typeface="思源黑体 CN Regular" panose="020B0500000000000000" pitchFamily="34" charset="-122"/>
              <a:cs typeface="Poppins" panose="02000000000000000000" pitchFamily="2" charset="0"/>
            </a:endParaRPr>
          </a:p>
        </p:txBody>
      </p:sp>
      <p:sp>
        <p:nvSpPr>
          <p:cNvPr id="10" name="TextBox 9"/>
          <p:cNvSpPr txBox="1"/>
          <p:nvPr/>
        </p:nvSpPr>
        <p:spPr>
          <a:xfrm>
            <a:off x="1965916" y="4631657"/>
            <a:ext cx="9769771" cy="646331"/>
          </a:xfrm>
          <a:prstGeom prst="rect">
            <a:avLst/>
          </a:prstGeom>
          <a:noFill/>
        </p:spPr>
        <p:txBody>
          <a:bodyPr wrap="square">
            <a:spAutoFit/>
          </a:bodyPr>
          <a:lstStyle/>
          <a:p>
            <a:pPr marL="285750" indent="-285750">
              <a:buFont typeface="Arial" panose="020B0604020202020204" pitchFamily="34" charset="0"/>
              <a:buChar char="•"/>
            </a:pPr>
            <a:r>
              <a:rPr lang="zh-CN" altLang="en-US" dirty="0">
                <a:latin typeface="Poppins" panose="02000000000000000000" pitchFamily="2" charset="0"/>
                <a:ea typeface="思源黑体 CN Regular" panose="020B0500000000000000" pitchFamily="34" charset="-122"/>
                <a:cs typeface="Poppins" panose="02000000000000000000" pitchFamily="2" charset="0"/>
              </a:rPr>
              <a:t>目前全球尚无双抗</a:t>
            </a:r>
            <a:r>
              <a:rPr lang="en-US" altLang="zh-CN" dirty="0">
                <a:latin typeface="Poppins" panose="02000000000000000000" pitchFamily="2" charset="0"/>
                <a:ea typeface="思源黑体 CN Regular" panose="020B0500000000000000" pitchFamily="34" charset="-122"/>
                <a:cs typeface="Poppins" panose="02000000000000000000" pitchFamily="2" charset="0"/>
              </a:rPr>
              <a:t>ADC</a:t>
            </a:r>
            <a:r>
              <a:rPr lang="zh-CN" altLang="en-US" dirty="0">
                <a:latin typeface="Poppins" panose="02000000000000000000" pitchFamily="2" charset="0"/>
                <a:ea typeface="思源黑体 CN Regular" panose="020B0500000000000000" pitchFamily="34" charset="-122"/>
                <a:cs typeface="Poppins" panose="02000000000000000000" pitchFamily="2" charset="0"/>
              </a:rPr>
              <a:t>获批上市。据统计，有</a:t>
            </a:r>
            <a:r>
              <a:rPr lang="en-US" altLang="zh-CN" dirty="0">
                <a:latin typeface="Poppins" panose="02000000000000000000" pitchFamily="2" charset="0"/>
                <a:ea typeface="思源黑体 CN Regular" panose="020B0500000000000000" pitchFamily="34" charset="-122"/>
                <a:cs typeface="Poppins" panose="02000000000000000000" pitchFamily="2" charset="0"/>
              </a:rPr>
              <a:t>17</a:t>
            </a:r>
            <a:r>
              <a:rPr lang="zh-CN" altLang="en-US" dirty="0">
                <a:latin typeface="Poppins" panose="02000000000000000000" pitchFamily="2" charset="0"/>
                <a:ea typeface="思源黑体 CN Regular" panose="020B0500000000000000" pitchFamily="34" charset="-122"/>
                <a:cs typeface="Poppins" panose="02000000000000000000" pitchFamily="2" charset="0"/>
              </a:rPr>
              <a:t>款进入临床阶段，近三分之二属于国内药企。</a:t>
            </a:r>
            <a:endParaRPr lang="en-US" altLang="zh-CN" dirty="0">
              <a:latin typeface="Poppins" panose="02000000000000000000" pitchFamily="2" charset="0"/>
              <a:ea typeface="思源黑体 CN Regular" panose="020B0500000000000000" pitchFamily="34" charset="-122"/>
              <a:cs typeface="Poppins" panose="02000000000000000000" pitchFamily="2" charset="0"/>
            </a:endParaRPr>
          </a:p>
          <a:p>
            <a:pPr marL="285750" indent="-285750">
              <a:buFont typeface="Arial" panose="020B0604020202020204" pitchFamily="34" charset="0"/>
              <a:buChar char="•"/>
            </a:pPr>
            <a:r>
              <a:rPr lang="zh-CN" altLang="en-US" dirty="0">
                <a:latin typeface="Poppins" panose="02000000000000000000" pitchFamily="2" charset="0"/>
                <a:ea typeface="思源黑体 CN Regular" panose="020B0500000000000000" pitchFamily="34" charset="-122"/>
                <a:cs typeface="Poppins" panose="02000000000000000000" pitchFamily="2" charset="0"/>
              </a:rPr>
              <a:t>国产双抗</a:t>
            </a:r>
            <a:r>
              <a:rPr lang="en-US" altLang="zh-CN" dirty="0">
                <a:latin typeface="Poppins" panose="02000000000000000000" pitchFamily="2" charset="0"/>
                <a:ea typeface="思源黑体 CN Regular" panose="020B0500000000000000" pitchFamily="34" charset="-122"/>
                <a:cs typeface="Poppins" panose="02000000000000000000" pitchFamily="2" charset="0"/>
              </a:rPr>
              <a:t>ADC</a:t>
            </a:r>
            <a:r>
              <a:rPr lang="zh-CN" altLang="en-US" dirty="0">
                <a:latin typeface="Poppins" panose="02000000000000000000" pitchFamily="2" charset="0"/>
                <a:ea typeface="思源黑体 CN Regular" panose="020B0500000000000000" pitchFamily="34" charset="-122"/>
                <a:cs typeface="Poppins" panose="02000000000000000000" pitchFamily="2" charset="0"/>
              </a:rPr>
              <a:t>已达成多项</a:t>
            </a:r>
            <a:r>
              <a:rPr lang="en-US" altLang="zh-CN" dirty="0">
                <a:latin typeface="Poppins" panose="02000000000000000000" pitchFamily="2" charset="0"/>
                <a:ea typeface="思源黑体 CN Regular" panose="020B0500000000000000" pitchFamily="34" charset="-122"/>
                <a:cs typeface="Poppins" panose="02000000000000000000" pitchFamily="2" charset="0"/>
              </a:rPr>
              <a:t>BD</a:t>
            </a:r>
            <a:r>
              <a:rPr lang="zh-CN" altLang="en-US" dirty="0">
                <a:latin typeface="Poppins" panose="02000000000000000000" pitchFamily="2" charset="0"/>
                <a:ea typeface="思源黑体 CN Regular" panose="020B0500000000000000" pitchFamily="34" charset="-122"/>
                <a:cs typeface="Poppins" panose="02000000000000000000" pitchFamily="2" charset="0"/>
              </a:rPr>
              <a:t>合作。</a:t>
            </a:r>
            <a:r>
              <a:rPr lang="en-US" altLang="zh-CN" dirty="0">
                <a:latin typeface="Poppins" panose="02000000000000000000" pitchFamily="2" charset="0"/>
                <a:ea typeface="思源黑体 CN Regular" panose="020B0500000000000000" pitchFamily="34" charset="-122"/>
                <a:cs typeface="Poppins" panose="02000000000000000000" pitchFamily="2" charset="0"/>
              </a:rPr>
              <a:t>2023</a:t>
            </a:r>
            <a:r>
              <a:rPr lang="zh-CN" altLang="en-US" dirty="0">
                <a:latin typeface="Poppins" panose="02000000000000000000" pitchFamily="2" charset="0"/>
                <a:ea typeface="思源黑体 CN Regular" panose="020B0500000000000000" pitchFamily="34" charset="-122"/>
                <a:cs typeface="Poppins" panose="02000000000000000000" pitchFamily="2" charset="0"/>
              </a:rPr>
              <a:t>年，双抗产品出海授权，</a:t>
            </a:r>
            <a:r>
              <a:rPr lang="en-US" altLang="zh-CN" dirty="0">
                <a:latin typeface="Poppins" panose="02000000000000000000" pitchFamily="2" charset="0"/>
                <a:ea typeface="思源黑体 CN Regular" panose="020B0500000000000000" pitchFamily="34" charset="-122"/>
                <a:cs typeface="Poppins" panose="02000000000000000000" pitchFamily="2" charset="0"/>
              </a:rPr>
              <a:t>84</a:t>
            </a:r>
            <a:r>
              <a:rPr lang="zh-CN" altLang="en-US" dirty="0">
                <a:latin typeface="Poppins" panose="02000000000000000000" pitchFamily="2" charset="0"/>
                <a:ea typeface="思源黑体 CN Regular" panose="020B0500000000000000" pitchFamily="34" charset="-122"/>
                <a:cs typeface="Poppins" panose="02000000000000000000" pitchFamily="2" charset="0"/>
              </a:rPr>
              <a:t>亿美元成交。</a:t>
            </a:r>
            <a:endParaRPr lang="en-US" dirty="0">
              <a:latin typeface="Poppins" panose="02000000000000000000" pitchFamily="2" charset="0"/>
              <a:ea typeface="思源黑体 CN Regular" panose="020B0500000000000000" pitchFamily="34" charset="-122"/>
              <a:cs typeface="Poppins" panose="02000000000000000000" pitchFamily="2" charset="0"/>
            </a:endParaRPr>
          </a:p>
        </p:txBody>
      </p:sp>
      <p:pic>
        <p:nvPicPr>
          <p:cNvPr id="19" name="Picture 18"/>
          <p:cNvPicPr>
            <a:picLocks noChangeAspect="1"/>
          </p:cNvPicPr>
          <p:nvPr/>
        </p:nvPicPr>
        <p:blipFill>
          <a:blip r:embed="rId5" cstate="print"/>
          <a:stretch>
            <a:fillRect/>
          </a:stretch>
        </p:blipFill>
        <p:spPr>
          <a:xfrm>
            <a:off x="2645217" y="1467931"/>
            <a:ext cx="6260656" cy="1873035"/>
          </a:xfrm>
          <a:prstGeom prst="rect">
            <a:avLst/>
          </a:prstGeom>
        </p:spPr>
      </p:pic>
      <p:sp>
        <p:nvSpPr>
          <p:cNvPr id="20" name="Rectangle: Rounded Corners 19"/>
          <p:cNvSpPr/>
          <p:nvPr/>
        </p:nvSpPr>
        <p:spPr>
          <a:xfrm>
            <a:off x="456313" y="5699745"/>
            <a:ext cx="1212112" cy="656581"/>
          </a:xfrm>
          <a:prstGeom prst="roundRect">
            <a:avLst/>
          </a:prstGeom>
          <a:solidFill>
            <a:srgbClr val="47B897"/>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zh-CN" altLang="en-US" dirty="0">
                <a:solidFill>
                  <a:schemeClr val="bg1"/>
                </a:solidFill>
                <a:latin typeface="Poppins" panose="02000000000000000000" pitchFamily="2" charset="0"/>
                <a:ea typeface="思源黑体 CN Regular" panose="020B0500000000000000" pitchFamily="34" charset="-122"/>
                <a:cs typeface="Poppins" panose="02000000000000000000" pitchFamily="2" charset="0"/>
              </a:rPr>
              <a:t>优势</a:t>
            </a:r>
            <a:endParaRPr lang="en-US" dirty="0">
              <a:solidFill>
                <a:schemeClr val="bg1"/>
              </a:solidFill>
              <a:latin typeface="Poppins" panose="02000000000000000000" pitchFamily="2" charset="0"/>
              <a:ea typeface="思源黑体 CN Regular" panose="020B0500000000000000" pitchFamily="34" charset="-122"/>
              <a:cs typeface="Poppins" panose="02000000000000000000" pitchFamily="2" charset="0"/>
            </a:endParaRPr>
          </a:p>
        </p:txBody>
      </p:sp>
      <p:sp>
        <p:nvSpPr>
          <p:cNvPr id="22" name="TextBox 21"/>
          <p:cNvSpPr txBox="1"/>
          <p:nvPr/>
        </p:nvSpPr>
        <p:spPr>
          <a:xfrm>
            <a:off x="1965916" y="5566371"/>
            <a:ext cx="9769771" cy="922020"/>
          </a:xfrm>
          <a:prstGeom prst="rect">
            <a:avLst/>
          </a:prstGeom>
          <a:noFill/>
        </p:spPr>
        <p:txBody>
          <a:bodyPr wrap="square">
            <a:spAutoFit/>
          </a:bodyPr>
          <a:lstStyle/>
          <a:p>
            <a:pPr marL="285750" indent="-285750">
              <a:buFont typeface="Arial" panose="020B0604020202020204" pitchFamily="34" charset="0"/>
              <a:buChar char="•"/>
            </a:pPr>
            <a:r>
              <a:rPr lang="zh-CN" altLang="en-US" dirty="0">
                <a:latin typeface="Poppins" panose="02000000000000000000" pitchFamily="2" charset="0"/>
                <a:ea typeface="思源黑体 CN Regular" panose="020B0500000000000000" pitchFamily="34" charset="-122"/>
                <a:cs typeface="Poppins" panose="02000000000000000000" pitchFamily="2" charset="0"/>
              </a:rPr>
              <a:t>可以识别和杀死更广泛的肿瘤细胞，包括来自异质肿瘤细胞</a:t>
            </a:r>
            <a:endParaRPr lang="en-US" altLang="zh-CN" dirty="0">
              <a:latin typeface="Poppins" panose="02000000000000000000" pitchFamily="2" charset="0"/>
              <a:ea typeface="思源黑体 CN Regular" panose="020B0500000000000000" pitchFamily="34" charset="-122"/>
              <a:cs typeface="Poppins" panose="02000000000000000000" pitchFamily="2" charset="0"/>
            </a:endParaRPr>
          </a:p>
          <a:p>
            <a:pPr marL="285750" indent="-285750">
              <a:buFont typeface="Arial" panose="020B0604020202020204" pitchFamily="34" charset="0"/>
              <a:buChar char="•"/>
            </a:pPr>
            <a:r>
              <a:rPr lang="zh-CN" altLang="en-US" dirty="0">
                <a:latin typeface="Poppins" panose="02000000000000000000" pitchFamily="2" charset="0"/>
                <a:ea typeface="思源黑体 CN Regular" panose="020B0500000000000000" pitchFamily="34" charset="-122"/>
                <a:cs typeface="Poppins" panose="02000000000000000000" pitchFamily="2" charset="0"/>
                <a:sym typeface="+mn-ea"/>
              </a:rPr>
              <a:t>选择</a:t>
            </a:r>
            <a:r>
              <a:rPr lang="zh-CN" altLang="en-US" dirty="0">
                <a:latin typeface="Poppins" panose="02000000000000000000" pitchFamily="2" charset="0"/>
                <a:ea typeface="思源黑体 CN Regular" panose="020B0500000000000000" pitchFamily="34" charset="-122"/>
                <a:cs typeface="Poppins" panose="02000000000000000000" pitchFamily="2" charset="0"/>
              </a:rPr>
              <a:t>合适的靶点有更强的肿瘤特异性，可将健康组织中的毒性风险降至最低</a:t>
            </a:r>
            <a:endParaRPr lang="en-US" altLang="zh-CN" dirty="0">
              <a:latin typeface="Poppins" panose="02000000000000000000" pitchFamily="2" charset="0"/>
              <a:ea typeface="思源黑体 CN Regular" panose="020B0500000000000000" pitchFamily="34" charset="-122"/>
              <a:cs typeface="Poppins" panose="02000000000000000000" pitchFamily="2" charset="0"/>
            </a:endParaRPr>
          </a:p>
          <a:p>
            <a:pPr marL="285750" indent="-285750">
              <a:buFont typeface="Arial" panose="020B0604020202020204" pitchFamily="34" charset="0"/>
              <a:buChar char="•"/>
            </a:pPr>
            <a:r>
              <a:rPr lang="zh-CN" altLang="en-US" dirty="0">
                <a:latin typeface="Poppins" panose="02000000000000000000" pitchFamily="2" charset="0"/>
                <a:ea typeface="思源黑体 CN Regular" panose="020B0500000000000000" pitchFamily="34" charset="-122"/>
                <a:cs typeface="Poppins" panose="02000000000000000000" pitchFamily="2" charset="0"/>
              </a:rPr>
              <a:t>克服因单靶点下降而产生耐药的难题</a:t>
            </a:r>
            <a:endParaRPr lang="en-US" dirty="0">
              <a:latin typeface="Poppins" panose="02000000000000000000" pitchFamily="2" charset="0"/>
              <a:ea typeface="思源黑体 CN Regular" panose="020B0500000000000000" pitchFamily="34" charset="-122"/>
              <a:cs typeface="Poppins" panose="02000000000000000000" pitchFamily="2" charset="0"/>
            </a:endParaRPr>
          </a:p>
        </p:txBody>
      </p:sp>
      <p:sp>
        <p:nvSpPr>
          <p:cNvPr id="3" name="Rectangle: Rounded Corners 2"/>
          <p:cNvSpPr/>
          <p:nvPr/>
        </p:nvSpPr>
        <p:spPr>
          <a:xfrm>
            <a:off x="456313" y="3498106"/>
            <a:ext cx="1212112" cy="656581"/>
          </a:xfrm>
          <a:prstGeom prst="roundRect">
            <a:avLst/>
          </a:prstGeom>
          <a:solidFill>
            <a:srgbClr val="47B897"/>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zh-CN" altLang="en-US" dirty="0">
                <a:solidFill>
                  <a:schemeClr val="bg1"/>
                </a:solidFill>
                <a:latin typeface="Poppins" panose="02000000000000000000" pitchFamily="2" charset="0"/>
                <a:ea typeface="思源黑体 CN Regular" panose="020B0500000000000000" pitchFamily="34" charset="-122"/>
                <a:cs typeface="Poppins" panose="02000000000000000000" pitchFamily="2" charset="0"/>
              </a:rPr>
              <a:t>产品形式</a:t>
            </a:r>
            <a:endParaRPr lang="en-US" dirty="0">
              <a:solidFill>
                <a:schemeClr val="bg1"/>
              </a:solidFill>
              <a:latin typeface="Poppins" panose="02000000000000000000" pitchFamily="2" charset="0"/>
              <a:ea typeface="思源黑体 CN Regular" panose="020B0500000000000000" pitchFamily="34" charset="-122"/>
              <a:cs typeface="Poppins" panose="02000000000000000000" pitchFamily="2" charset="0"/>
            </a:endParaRPr>
          </a:p>
        </p:txBody>
      </p:sp>
      <p:sp>
        <p:nvSpPr>
          <p:cNvPr id="4" name="TextBox 3"/>
          <p:cNvSpPr txBox="1"/>
          <p:nvPr/>
        </p:nvSpPr>
        <p:spPr>
          <a:xfrm>
            <a:off x="1965915" y="3615994"/>
            <a:ext cx="9769771" cy="369332"/>
          </a:xfrm>
          <a:prstGeom prst="rect">
            <a:avLst/>
          </a:prstGeom>
          <a:noFill/>
        </p:spPr>
        <p:txBody>
          <a:bodyPr wrap="square">
            <a:spAutoFit/>
          </a:bodyPr>
          <a:lstStyle/>
          <a:p>
            <a:pPr marL="285750" indent="-285750">
              <a:buFont typeface="Arial" panose="020B0604020202020204" pitchFamily="34" charset="0"/>
              <a:buChar char="•"/>
            </a:pPr>
            <a:r>
              <a:rPr lang="en-US" altLang="zh-CN" dirty="0" err="1">
                <a:latin typeface="Poppins" panose="02000000000000000000" pitchFamily="2" charset="0"/>
                <a:ea typeface="思源黑体 CN Regular" panose="020B0500000000000000" pitchFamily="34" charset="-122"/>
                <a:cs typeface="Poppins" panose="02000000000000000000" pitchFamily="2" charset="0"/>
              </a:rPr>
              <a:t>BsAbs</a:t>
            </a:r>
            <a:r>
              <a:rPr lang="en-US" altLang="zh-CN" dirty="0">
                <a:latin typeface="Poppins" panose="02000000000000000000" pitchFamily="2" charset="0"/>
                <a:ea typeface="思源黑体 CN Regular" panose="020B0500000000000000" pitchFamily="34" charset="-122"/>
                <a:cs typeface="Poppins" panose="02000000000000000000" pitchFamily="2" charset="0"/>
              </a:rPr>
              <a:t> </a:t>
            </a:r>
            <a:r>
              <a:rPr lang="zh-CN" altLang="en-US" dirty="0">
                <a:latin typeface="Poppins" panose="02000000000000000000" pitchFamily="2" charset="0"/>
                <a:ea typeface="思源黑体 CN Regular" panose="020B0500000000000000" pitchFamily="34" charset="-122"/>
                <a:cs typeface="Poppins" panose="02000000000000000000" pitchFamily="2" charset="0"/>
              </a:rPr>
              <a:t>组合毒素分子</a:t>
            </a:r>
            <a:r>
              <a:rPr lang="en-US" altLang="zh-CN" dirty="0">
                <a:latin typeface="Poppins" panose="02000000000000000000" pitchFamily="2" charset="0"/>
                <a:ea typeface="思源黑体 CN Regular" panose="020B0500000000000000" pitchFamily="34" charset="-122"/>
                <a:cs typeface="Poppins" panose="02000000000000000000" pitchFamily="2" charset="0"/>
              </a:rPr>
              <a:t>  </a:t>
            </a:r>
            <a:endParaRPr lang="en-US" dirty="0">
              <a:latin typeface="Poppins" panose="02000000000000000000" pitchFamily="2" charset="0"/>
              <a:ea typeface="思源黑体 CN Regular" panose="020B0500000000000000" pitchFamily="34" charset="-122"/>
              <a:cs typeface="Poppins" panose="02000000000000000000" pitchFamily="2" charset="0"/>
            </a:endParaRPr>
          </a:p>
        </p:txBody>
      </p:sp>
    </p:spTree>
  </p:cSld>
  <p:clrMapOvr>
    <a:overrideClrMapping bg1="lt1" tx1="dk1" bg2="lt2" tx2="dk2" accent1="accent1" accent2="accent2" accent3="accent3" accent4="accent4" accent5="accent5" accent6="accent6" hlink="hlink" folHlink="folHlink"/>
  </p:clrMapOvr>
  <mc:AlternateContent xmlns:mc="http://schemas.openxmlformats.org/markup-compatibility/2006">
    <mc:Choice xmlns="" xmlns:p14="http://schemas.microsoft.com/office/powerpoint/2010/main" Requires="p14">
      <p:transition spd="slow" p14:dur="2000" advTm="99329"/>
    </mc:Choice>
    <mc:Fallback>
      <p:transition spd="slow" advTm="99329"/>
    </mc:Fallback>
  </mc:AlternateContent>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 name="任意多边形 17"/>
          <p:cNvSpPr/>
          <p:nvPr/>
        </p:nvSpPr>
        <p:spPr>
          <a:xfrm>
            <a:off x="0" y="0"/>
            <a:ext cx="5619747" cy="571480"/>
          </a:xfrm>
          <a:custGeom>
            <a:avLst/>
            <a:gdLst>
              <a:gd name="connsiteX0" fmla="*/ 0 w 4214810"/>
              <a:gd name="connsiteY0" fmla="*/ 0 h 428610"/>
              <a:gd name="connsiteX1" fmla="*/ 4214810 w 4214810"/>
              <a:gd name="connsiteY1" fmla="*/ 0 h 428610"/>
              <a:gd name="connsiteX2" fmla="*/ 4214810 w 4214810"/>
              <a:gd name="connsiteY2" fmla="*/ 428610 h 428610"/>
              <a:gd name="connsiteX3" fmla="*/ 0 w 4214810"/>
              <a:gd name="connsiteY3" fmla="*/ 428610 h 428610"/>
              <a:gd name="connsiteX4" fmla="*/ 0 w 4214810"/>
              <a:gd name="connsiteY4" fmla="*/ 0 h 428610"/>
              <a:gd name="connsiteX0-1" fmla="*/ 0 w 4214810"/>
              <a:gd name="connsiteY0-2" fmla="*/ 0 h 428610"/>
              <a:gd name="connsiteX1-3" fmla="*/ 4214810 w 4214810"/>
              <a:gd name="connsiteY1-4" fmla="*/ 0 h 428610"/>
              <a:gd name="connsiteX2-5" fmla="*/ 3759200 w 4214810"/>
              <a:gd name="connsiteY2-6" fmla="*/ 421640 h 428610"/>
              <a:gd name="connsiteX3-7" fmla="*/ 0 w 4214810"/>
              <a:gd name="connsiteY3-8" fmla="*/ 428610 h 428610"/>
              <a:gd name="connsiteX4-9" fmla="*/ 0 w 4214810"/>
              <a:gd name="connsiteY4-10" fmla="*/ 0 h 428610"/>
            </a:gdLst>
            <a:ahLst/>
            <a:cxnLst>
              <a:cxn ang="0">
                <a:pos x="connsiteX0-1" y="connsiteY0-2"/>
              </a:cxn>
              <a:cxn ang="0">
                <a:pos x="connsiteX1-3" y="connsiteY1-4"/>
              </a:cxn>
              <a:cxn ang="0">
                <a:pos x="connsiteX2-5" y="connsiteY2-6"/>
              </a:cxn>
              <a:cxn ang="0">
                <a:pos x="connsiteX3-7" y="connsiteY3-8"/>
              </a:cxn>
              <a:cxn ang="0">
                <a:pos x="connsiteX4-9" y="connsiteY4-10"/>
              </a:cxn>
            </a:cxnLst>
            <a:rect l="l" t="t" r="r" b="b"/>
            <a:pathLst>
              <a:path w="4214810" h="428610">
                <a:moveTo>
                  <a:pt x="0" y="0"/>
                </a:moveTo>
                <a:lnTo>
                  <a:pt x="4214810" y="0"/>
                </a:lnTo>
                <a:lnTo>
                  <a:pt x="3759200" y="421640"/>
                </a:lnTo>
                <a:lnTo>
                  <a:pt x="0" y="428610"/>
                </a:lnTo>
                <a:lnTo>
                  <a:pt x="0" y="0"/>
                </a:lnTo>
                <a:close/>
              </a:path>
            </a:pathLst>
          </a:custGeom>
          <a:solidFill>
            <a:srgbClr val="007E6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latin typeface="Poppins" panose="02000000000000000000" pitchFamily="2" charset="0"/>
              <a:ea typeface="思源黑体 CN Regular" panose="020B0500000000000000" pitchFamily="34" charset="-122"/>
              <a:cs typeface="Poppins" panose="02000000000000000000" pitchFamily="2" charset="0"/>
            </a:endParaRPr>
          </a:p>
        </p:txBody>
      </p:sp>
      <p:pic>
        <p:nvPicPr>
          <p:cNvPr id="21" name="Picture 2" descr="D:\桌面\新logo.png"/>
          <p:cNvPicPr>
            <a:picLocks noChangeAspect="1" noChangeArrowheads="1"/>
          </p:cNvPicPr>
          <p:nvPr/>
        </p:nvPicPr>
        <p:blipFill>
          <a:blip r:embed="rId3" cstate="print"/>
          <a:srcRect/>
          <a:stretch>
            <a:fillRect/>
          </a:stretch>
        </p:blipFill>
        <p:spPr bwMode="auto">
          <a:xfrm>
            <a:off x="167861" y="49941"/>
            <a:ext cx="1992000" cy="426288"/>
          </a:xfrm>
          <a:prstGeom prst="rect">
            <a:avLst/>
          </a:prstGeom>
          <a:noFill/>
        </p:spPr>
      </p:pic>
      <p:cxnSp>
        <p:nvCxnSpPr>
          <p:cNvPr id="34" name="直接连接符 33"/>
          <p:cNvCxnSpPr/>
          <p:nvPr/>
        </p:nvCxnSpPr>
        <p:spPr>
          <a:xfrm rot="5400000" flipH="1" flipV="1">
            <a:off x="5333995" y="285728"/>
            <a:ext cx="285752" cy="285752"/>
          </a:xfrm>
          <a:prstGeom prst="line">
            <a:avLst/>
          </a:prstGeom>
          <a:ln w="19050">
            <a:solidFill>
              <a:schemeClr val="bg1">
                <a:lumMod val="85000"/>
              </a:schemeClr>
            </a:solidFill>
          </a:ln>
        </p:spPr>
        <p:style>
          <a:lnRef idx="1">
            <a:schemeClr val="accent1"/>
          </a:lnRef>
          <a:fillRef idx="0">
            <a:schemeClr val="accent1"/>
          </a:fillRef>
          <a:effectRef idx="0">
            <a:schemeClr val="accent1"/>
          </a:effectRef>
          <a:fontRef idx="minor">
            <a:schemeClr val="tx1"/>
          </a:fontRef>
        </p:style>
      </p:cxnSp>
      <p:cxnSp>
        <p:nvCxnSpPr>
          <p:cNvPr id="36" name="直接连接符 35"/>
          <p:cNvCxnSpPr/>
          <p:nvPr/>
        </p:nvCxnSpPr>
        <p:spPr>
          <a:xfrm>
            <a:off x="5619747" y="285728"/>
            <a:ext cx="6572253" cy="2117"/>
          </a:xfrm>
          <a:prstGeom prst="line">
            <a:avLst/>
          </a:prstGeom>
          <a:ln w="19050">
            <a:solidFill>
              <a:schemeClr val="bg1">
                <a:lumMod val="85000"/>
              </a:schemeClr>
            </a:solidFill>
          </a:ln>
        </p:spPr>
        <p:style>
          <a:lnRef idx="1">
            <a:schemeClr val="accent1"/>
          </a:lnRef>
          <a:fillRef idx="0">
            <a:schemeClr val="accent1"/>
          </a:fillRef>
          <a:effectRef idx="0">
            <a:schemeClr val="accent1"/>
          </a:effectRef>
          <a:fontRef idx="minor">
            <a:schemeClr val="tx1"/>
          </a:fontRef>
        </p:style>
      </p:cxnSp>
      <p:sp>
        <p:nvSpPr>
          <p:cNvPr id="2" name="TextBox 1"/>
          <p:cNvSpPr txBox="1"/>
          <p:nvPr/>
        </p:nvSpPr>
        <p:spPr>
          <a:xfrm>
            <a:off x="4935105" y="727318"/>
            <a:ext cx="2739853" cy="584775"/>
          </a:xfrm>
          <a:prstGeom prst="rect">
            <a:avLst/>
          </a:prstGeom>
          <a:noFill/>
        </p:spPr>
        <p:txBody>
          <a:bodyPr wrap="none" rtlCol="0">
            <a:spAutoFit/>
          </a:bodyPr>
          <a:lstStyle/>
          <a:p>
            <a:pPr algn="ctr"/>
            <a:r>
              <a:rPr lang="zh-CN" altLang="en-US" sz="3200" b="1" dirty="0">
                <a:solidFill>
                  <a:srgbClr val="007E66"/>
                </a:solidFill>
                <a:latin typeface="Poppins" panose="02000000000000000000" pitchFamily="2" charset="0"/>
                <a:ea typeface="思源黑体 CN Medium" panose="020B0600000000000000" pitchFamily="34" charset="-122"/>
                <a:cs typeface="Poppins" panose="02000000000000000000" pitchFamily="2" charset="0"/>
              </a:rPr>
              <a:t>双特异性</a:t>
            </a:r>
            <a:r>
              <a:rPr lang="en-US" altLang="zh-CN" sz="3200" b="1" dirty="0">
                <a:solidFill>
                  <a:srgbClr val="007E66"/>
                </a:solidFill>
                <a:latin typeface="Poppins" panose="02000000000000000000" pitchFamily="2" charset="0"/>
                <a:ea typeface="思源黑体 CN Medium" panose="020B0600000000000000" pitchFamily="34" charset="-122"/>
                <a:cs typeface="Poppins" panose="02000000000000000000" pitchFamily="2" charset="0"/>
              </a:rPr>
              <a:t>ADC</a:t>
            </a:r>
            <a:endParaRPr lang="en-US" altLang="zh-CN" sz="3200" b="1" dirty="0">
              <a:solidFill>
                <a:srgbClr val="007E66"/>
              </a:solidFill>
              <a:latin typeface="Poppins" panose="02000000000000000000" pitchFamily="2" charset="0"/>
              <a:ea typeface="思源黑体 CN Regular" panose="020B0500000000000000" pitchFamily="34" charset="-122"/>
              <a:cs typeface="Poppins" panose="02000000000000000000" pitchFamily="2" charset="0"/>
            </a:endParaRPr>
          </a:p>
        </p:txBody>
      </p:sp>
      <p:sp>
        <p:nvSpPr>
          <p:cNvPr id="12" name="TextBox 11"/>
          <p:cNvSpPr txBox="1"/>
          <p:nvPr/>
        </p:nvSpPr>
        <p:spPr>
          <a:xfrm>
            <a:off x="9072034" y="6489701"/>
            <a:ext cx="3071284" cy="292100"/>
          </a:xfrm>
          <a:prstGeom prst="rect">
            <a:avLst/>
          </a:prstGeom>
          <a:noFill/>
        </p:spPr>
        <p:txBody>
          <a:bodyPr lIns="121914" tIns="60957" rIns="121914" bIns="60957">
            <a:spAutoFit/>
          </a:bodyPr>
          <a:lstStyle/>
          <a:p>
            <a:pPr algn="r" eaLnBrk="1" hangingPunct="1">
              <a:buFont typeface="Arial" panose="020B0604020202020204" pitchFamily="34" charset="0"/>
              <a:buNone/>
              <a:defRPr/>
            </a:pPr>
            <a:r>
              <a:rPr lang="zh-CN" altLang="en-US" sz="1100" dirty="0">
                <a:solidFill>
                  <a:schemeClr val="tx1">
                    <a:lumMod val="50000"/>
                    <a:lumOff val="50000"/>
                  </a:schemeClr>
                </a:solidFill>
                <a:latin typeface="Poppins" panose="02000000000000000000" pitchFamily="2" charset="0"/>
                <a:ea typeface="思源黑体 CN Regular" panose="020B0500000000000000" pitchFamily="34" charset="-122"/>
                <a:cs typeface="Poppins" panose="02000000000000000000" pitchFamily="2" charset="0"/>
              </a:rPr>
              <a:t>义翘神州</a:t>
            </a:r>
            <a:endParaRPr lang="en-US" altLang="zh-CN" sz="1100" dirty="0">
              <a:solidFill>
                <a:schemeClr val="tx1">
                  <a:lumMod val="50000"/>
                  <a:lumOff val="50000"/>
                </a:schemeClr>
              </a:solidFill>
              <a:latin typeface="Poppins" panose="02000000000000000000" pitchFamily="2" charset="0"/>
              <a:ea typeface="思源黑体 CN Regular" panose="020B0500000000000000" pitchFamily="34" charset="-122"/>
              <a:cs typeface="Poppins" panose="02000000000000000000" pitchFamily="2" charset="0"/>
            </a:endParaRPr>
          </a:p>
        </p:txBody>
      </p:sp>
      <p:graphicFrame>
        <p:nvGraphicFramePr>
          <p:cNvPr id="3" name="Table 2"/>
          <p:cNvGraphicFramePr>
            <a:graphicFrameLocks noGrp="1"/>
          </p:cNvGraphicFramePr>
          <p:nvPr/>
        </p:nvGraphicFramePr>
        <p:xfrm>
          <a:off x="3619904" y="1585863"/>
          <a:ext cx="7847044" cy="4794616"/>
        </p:xfrm>
        <a:graphic>
          <a:graphicData uri="http://schemas.openxmlformats.org/drawingml/2006/table">
            <a:tbl>
              <a:tblPr>
                <a:tableStyleId>{5C22544A-7EE6-4342-B048-85BDC9FD1C3A}</a:tableStyleId>
              </a:tblPr>
              <a:tblGrid>
                <a:gridCol w="1569408">
                  <a:extLst>
                    <a:ext uri="{9D8B030D-6E8A-4147-A177-3AD203B41FA5}">
                      <a16:colId xmlns="" xmlns:a16="http://schemas.microsoft.com/office/drawing/2014/main" val="20000"/>
                    </a:ext>
                  </a:extLst>
                </a:gridCol>
                <a:gridCol w="1569408">
                  <a:extLst>
                    <a:ext uri="{9D8B030D-6E8A-4147-A177-3AD203B41FA5}">
                      <a16:colId xmlns="" xmlns:a16="http://schemas.microsoft.com/office/drawing/2014/main" val="20001"/>
                    </a:ext>
                  </a:extLst>
                </a:gridCol>
                <a:gridCol w="3375506">
                  <a:extLst>
                    <a:ext uri="{9D8B030D-6E8A-4147-A177-3AD203B41FA5}">
                      <a16:colId xmlns="" xmlns:a16="http://schemas.microsoft.com/office/drawing/2014/main" val="20002"/>
                    </a:ext>
                  </a:extLst>
                </a:gridCol>
                <a:gridCol w="1332722">
                  <a:extLst>
                    <a:ext uri="{9D8B030D-6E8A-4147-A177-3AD203B41FA5}">
                      <a16:colId xmlns="" xmlns:a16="http://schemas.microsoft.com/office/drawing/2014/main" val="20003"/>
                    </a:ext>
                  </a:extLst>
                </a:gridCol>
              </a:tblGrid>
              <a:tr h="420694">
                <a:tc>
                  <a:txBody>
                    <a:bodyPr/>
                    <a:lstStyle/>
                    <a:p>
                      <a:pPr algn="ctr" fontAlgn="b"/>
                      <a:r>
                        <a:rPr lang="zh-CN" altLang="en-US" sz="1600" kern="1200" dirty="0">
                          <a:solidFill>
                            <a:schemeClr val="bg1"/>
                          </a:solidFill>
                          <a:latin typeface="Poppins" panose="02000000000000000000" pitchFamily="2" charset="0"/>
                          <a:ea typeface="思源黑体 CN Regular" panose="020B0500000000000000" pitchFamily="34" charset="-122"/>
                          <a:cs typeface="Poppins" panose="02000000000000000000" pitchFamily="2" charset="0"/>
                        </a:rPr>
                        <a:t>药物名称</a:t>
                      </a:r>
                    </a:p>
                  </a:txBody>
                  <a:tcPr marL="3246" marR="3246" marT="3246" marB="0" anchor="ct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007E66"/>
                    </a:solidFill>
                  </a:tcPr>
                </a:tc>
                <a:tc>
                  <a:txBody>
                    <a:bodyPr/>
                    <a:lstStyle/>
                    <a:p>
                      <a:pPr algn="ctr" fontAlgn="b"/>
                      <a:r>
                        <a:rPr lang="zh-CN" altLang="en-US" sz="1600" kern="1200" dirty="0">
                          <a:solidFill>
                            <a:schemeClr val="bg1"/>
                          </a:solidFill>
                          <a:latin typeface="Poppins" panose="02000000000000000000" pitchFamily="2" charset="0"/>
                          <a:ea typeface="思源黑体 CN Regular" panose="020B0500000000000000" pitchFamily="34" charset="-122"/>
                          <a:cs typeface="Poppins" panose="02000000000000000000" pitchFamily="2" charset="0"/>
                        </a:rPr>
                        <a:t>靶点</a:t>
                      </a:r>
                      <a:r>
                        <a:rPr lang="en-US" altLang="zh-CN" sz="1600" kern="1200" dirty="0">
                          <a:solidFill>
                            <a:schemeClr val="bg1"/>
                          </a:solidFill>
                          <a:latin typeface="Poppins" panose="02000000000000000000" pitchFamily="2" charset="0"/>
                          <a:ea typeface="思源黑体 CN Regular" panose="020B0500000000000000" pitchFamily="34" charset="-122"/>
                          <a:cs typeface="Poppins" panose="02000000000000000000" pitchFamily="2" charset="0"/>
                        </a:rPr>
                        <a:t>*</a:t>
                      </a:r>
                      <a:endParaRPr lang="zh-CN" altLang="en-US" sz="1600" kern="1200" dirty="0">
                        <a:solidFill>
                          <a:schemeClr val="bg1"/>
                        </a:solidFill>
                        <a:latin typeface="Poppins" panose="02000000000000000000" pitchFamily="2" charset="0"/>
                        <a:ea typeface="思源黑体 CN Regular" panose="020B0500000000000000" pitchFamily="34" charset="-122"/>
                        <a:cs typeface="Poppins" panose="02000000000000000000" pitchFamily="2" charset="0"/>
                      </a:endParaRPr>
                    </a:p>
                  </a:txBody>
                  <a:tcPr marL="3246" marR="3246" marT="3246" marB="0" anchor="ct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007E66"/>
                    </a:solidFill>
                  </a:tcPr>
                </a:tc>
                <a:tc>
                  <a:txBody>
                    <a:bodyPr/>
                    <a:lstStyle/>
                    <a:p>
                      <a:pPr algn="ctr" fontAlgn="b"/>
                      <a:r>
                        <a:rPr lang="zh-CN" altLang="en-US" sz="1600" kern="1200" dirty="0">
                          <a:solidFill>
                            <a:schemeClr val="bg1"/>
                          </a:solidFill>
                          <a:latin typeface="Poppins" panose="02000000000000000000" pitchFamily="2" charset="0"/>
                          <a:ea typeface="思源黑体 CN Regular" panose="020B0500000000000000" pitchFamily="34" charset="-122"/>
                          <a:cs typeface="Poppins" panose="02000000000000000000" pitchFamily="2" charset="0"/>
                        </a:rPr>
                        <a:t>适应症</a:t>
                      </a:r>
                    </a:p>
                  </a:txBody>
                  <a:tcPr marL="3246" marR="3246" marT="3246" marB="0" anchor="ct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007E66"/>
                    </a:solidFill>
                  </a:tcPr>
                </a:tc>
                <a:tc>
                  <a:txBody>
                    <a:bodyPr/>
                    <a:lstStyle/>
                    <a:p>
                      <a:pPr algn="ctr" fontAlgn="b"/>
                      <a:r>
                        <a:rPr lang="zh-CN" altLang="en-US" sz="1600" kern="1200" dirty="0">
                          <a:solidFill>
                            <a:schemeClr val="bg1"/>
                          </a:solidFill>
                          <a:latin typeface="Poppins" panose="02000000000000000000" pitchFamily="2" charset="0"/>
                          <a:ea typeface="思源黑体 CN Regular" panose="020B0500000000000000" pitchFamily="34" charset="-122"/>
                          <a:cs typeface="Poppins" panose="02000000000000000000" pitchFamily="2" charset="0"/>
                        </a:rPr>
                        <a:t>临床阶段</a:t>
                      </a:r>
                    </a:p>
                  </a:txBody>
                  <a:tcPr marL="3246" marR="3246" marT="3246" marB="0" anchor="ct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007E66"/>
                    </a:solidFill>
                  </a:tcPr>
                </a:tc>
                <a:extLst>
                  <a:ext uri="{0D108BD9-81ED-4DB2-BD59-A6C34878D82A}">
                    <a16:rowId xmlns="" xmlns:a16="http://schemas.microsoft.com/office/drawing/2014/main" val="10001"/>
                  </a:ext>
                </a:extLst>
              </a:tr>
              <a:tr h="224606">
                <a:tc>
                  <a:txBody>
                    <a:bodyPr/>
                    <a:lstStyle/>
                    <a:p>
                      <a:pPr algn="l" fontAlgn="b"/>
                      <a:r>
                        <a:rPr lang="en-US" sz="1400" kern="1200" dirty="0">
                          <a:solidFill>
                            <a:schemeClr val="tx1"/>
                          </a:solidFill>
                          <a:latin typeface="Poppins" panose="02000000000000000000" pitchFamily="2" charset="0"/>
                          <a:ea typeface="思源黑体 CN Regular" panose="020B0500000000000000" pitchFamily="34" charset="-122"/>
                          <a:cs typeface="Poppins" panose="02000000000000000000" pitchFamily="2" charset="0"/>
                        </a:rPr>
                        <a:t>BL-B01D1</a:t>
                      </a:r>
                    </a:p>
                  </a:txBody>
                  <a:tcPr marL="3246" marR="3246" marT="3246" marB="0" anchor="ct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l" fontAlgn="b"/>
                      <a:r>
                        <a:rPr lang="en-US" sz="1400" b="1" kern="1200" dirty="0">
                          <a:solidFill>
                            <a:srgbClr val="56CA95"/>
                          </a:solidFill>
                          <a:latin typeface="Poppins" panose="02000000000000000000" pitchFamily="2" charset="0"/>
                          <a:ea typeface="思源黑体 CN Regular" panose="020B0500000000000000" pitchFamily="34" charset="-122"/>
                          <a:cs typeface="Poppins" panose="02000000000000000000" pitchFamily="2" charset="0"/>
                        </a:rPr>
                        <a:t>EGFR、HER3</a:t>
                      </a:r>
                    </a:p>
                  </a:txBody>
                  <a:tcPr marL="3246" marR="3246" marT="3246" marB="0" anchor="ct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l" fontAlgn="b"/>
                      <a:r>
                        <a:rPr lang="zh-CN" altLang="en-US" sz="1400" kern="1200">
                          <a:solidFill>
                            <a:schemeClr val="tx1"/>
                          </a:solidFill>
                          <a:latin typeface="Poppins" panose="02000000000000000000" pitchFamily="2" charset="0"/>
                          <a:ea typeface="思源黑体 CN Regular" panose="020B0500000000000000" pitchFamily="34" charset="-122"/>
                          <a:cs typeface="Poppins" panose="02000000000000000000" pitchFamily="2" charset="0"/>
                        </a:rPr>
                        <a:t>乳腺癌、消化道癌症、</a:t>
                      </a:r>
                      <a:r>
                        <a:rPr lang="en-US" sz="1400" kern="1200">
                          <a:solidFill>
                            <a:schemeClr val="tx1"/>
                          </a:solidFill>
                          <a:latin typeface="Poppins" panose="02000000000000000000" pitchFamily="2" charset="0"/>
                          <a:ea typeface="思源黑体 CN Regular" panose="020B0500000000000000" pitchFamily="34" charset="-122"/>
                          <a:cs typeface="Poppins" panose="02000000000000000000" pitchFamily="2" charset="0"/>
                        </a:rPr>
                        <a:t>NSCLC、SCLC</a:t>
                      </a:r>
                    </a:p>
                  </a:txBody>
                  <a:tcPr marL="3246" marR="3246" marT="3246" marB="0" anchor="ct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l" fontAlgn="b"/>
                      <a:r>
                        <a:rPr lang="en-US" altLang="zh-CN" sz="1400" kern="1200">
                          <a:solidFill>
                            <a:schemeClr val="tx1"/>
                          </a:solidFill>
                          <a:latin typeface="Poppins" panose="02000000000000000000" pitchFamily="2" charset="0"/>
                          <a:ea typeface="思源黑体 CN Regular" panose="020B0500000000000000" pitchFamily="34" charset="-122"/>
                          <a:cs typeface="Poppins" panose="02000000000000000000" pitchFamily="2" charset="0"/>
                        </a:rPr>
                        <a:t>Ⅲ</a:t>
                      </a:r>
                      <a:r>
                        <a:rPr lang="zh-CN" altLang="en-US" sz="1400" kern="1200">
                          <a:solidFill>
                            <a:schemeClr val="tx1"/>
                          </a:solidFill>
                          <a:latin typeface="Poppins" panose="02000000000000000000" pitchFamily="2" charset="0"/>
                          <a:ea typeface="思源黑体 CN Regular" panose="020B0500000000000000" pitchFamily="34" charset="-122"/>
                          <a:cs typeface="Poppins" panose="02000000000000000000" pitchFamily="2" charset="0"/>
                        </a:rPr>
                        <a:t>期</a:t>
                      </a:r>
                    </a:p>
                  </a:txBody>
                  <a:tcPr marL="3246" marR="3246" marT="3246" marB="0" anchor="ct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 xmlns:a16="http://schemas.microsoft.com/office/drawing/2014/main" val="10002"/>
                  </a:ext>
                </a:extLst>
              </a:tr>
              <a:tr h="224606">
                <a:tc>
                  <a:txBody>
                    <a:bodyPr/>
                    <a:lstStyle/>
                    <a:p>
                      <a:pPr algn="l" fontAlgn="b"/>
                      <a:r>
                        <a:rPr lang="en-US" sz="1400" kern="1200" dirty="0">
                          <a:solidFill>
                            <a:schemeClr val="tx1"/>
                          </a:solidFill>
                          <a:latin typeface="Poppins" panose="02000000000000000000" pitchFamily="2" charset="0"/>
                          <a:ea typeface="思源黑体 CN Regular" panose="020B0500000000000000" pitchFamily="34" charset="-122"/>
                          <a:cs typeface="Poppins" panose="02000000000000000000" pitchFamily="2" charset="0"/>
                        </a:rPr>
                        <a:t>JSKN-003</a:t>
                      </a:r>
                    </a:p>
                  </a:txBody>
                  <a:tcPr marL="3246" marR="3246" marT="3246" marB="0" anchor="ct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l" fontAlgn="b"/>
                      <a:r>
                        <a:rPr lang="en-US" sz="1400" b="1" kern="1200" dirty="0">
                          <a:solidFill>
                            <a:srgbClr val="56CA95"/>
                          </a:solidFill>
                          <a:latin typeface="Poppins" panose="02000000000000000000" pitchFamily="2" charset="0"/>
                          <a:ea typeface="思源黑体 CN Regular" panose="020B0500000000000000" pitchFamily="34" charset="-122"/>
                          <a:cs typeface="Poppins" panose="02000000000000000000" pitchFamily="2" charset="0"/>
                        </a:rPr>
                        <a:t>HER2</a:t>
                      </a:r>
                      <a:r>
                        <a:rPr lang="zh-CN" altLang="en-US" sz="1400" kern="1200" dirty="0">
                          <a:solidFill>
                            <a:schemeClr val="tx1"/>
                          </a:solidFill>
                          <a:latin typeface="Poppins" panose="02000000000000000000" pitchFamily="2" charset="0"/>
                          <a:ea typeface="思源黑体 CN Regular" panose="020B0500000000000000" pitchFamily="34" charset="-122"/>
                          <a:cs typeface="Poppins" panose="02000000000000000000" pitchFamily="2" charset="0"/>
                        </a:rPr>
                        <a:t>双表位</a:t>
                      </a:r>
                    </a:p>
                  </a:txBody>
                  <a:tcPr marL="3246" marR="3246" marT="3246" marB="0" anchor="ct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l" fontAlgn="b"/>
                      <a:r>
                        <a:rPr lang="en-US" sz="1400" kern="1200" dirty="0">
                          <a:solidFill>
                            <a:schemeClr val="tx1"/>
                          </a:solidFill>
                          <a:latin typeface="Poppins" panose="02000000000000000000" pitchFamily="2" charset="0"/>
                          <a:ea typeface="思源黑体 CN Regular" panose="020B0500000000000000" pitchFamily="34" charset="-122"/>
                          <a:cs typeface="Poppins" panose="02000000000000000000" pitchFamily="2" charset="0"/>
                        </a:rPr>
                        <a:t>HER2</a:t>
                      </a:r>
                      <a:r>
                        <a:rPr lang="zh-CN" altLang="en-US" sz="1400" kern="1200" dirty="0">
                          <a:solidFill>
                            <a:schemeClr val="tx1"/>
                          </a:solidFill>
                          <a:latin typeface="Poppins" panose="02000000000000000000" pitchFamily="2" charset="0"/>
                          <a:ea typeface="思源黑体 CN Regular" panose="020B0500000000000000" pitchFamily="34" charset="-122"/>
                          <a:cs typeface="Poppins" panose="02000000000000000000" pitchFamily="2" charset="0"/>
                        </a:rPr>
                        <a:t>低表达乳腺癌</a:t>
                      </a:r>
                    </a:p>
                  </a:txBody>
                  <a:tcPr marL="3246" marR="3246" marT="3246" marB="0" anchor="ct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l" fontAlgn="b"/>
                      <a:r>
                        <a:rPr lang="en-US" altLang="zh-CN" sz="1400" kern="1200">
                          <a:solidFill>
                            <a:schemeClr val="tx1"/>
                          </a:solidFill>
                          <a:latin typeface="Poppins" panose="02000000000000000000" pitchFamily="2" charset="0"/>
                          <a:ea typeface="思源黑体 CN Regular" panose="020B0500000000000000" pitchFamily="34" charset="-122"/>
                          <a:cs typeface="Poppins" panose="02000000000000000000" pitchFamily="2" charset="0"/>
                        </a:rPr>
                        <a:t>Ⅲ</a:t>
                      </a:r>
                      <a:r>
                        <a:rPr lang="zh-CN" altLang="en-US" sz="1400" kern="1200">
                          <a:solidFill>
                            <a:schemeClr val="tx1"/>
                          </a:solidFill>
                          <a:latin typeface="Poppins" panose="02000000000000000000" pitchFamily="2" charset="0"/>
                          <a:ea typeface="思源黑体 CN Regular" panose="020B0500000000000000" pitchFamily="34" charset="-122"/>
                          <a:cs typeface="Poppins" panose="02000000000000000000" pitchFamily="2" charset="0"/>
                        </a:rPr>
                        <a:t>期</a:t>
                      </a:r>
                    </a:p>
                  </a:txBody>
                  <a:tcPr marL="3246" marR="3246" marT="3246" marB="0" anchor="ct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 xmlns:a16="http://schemas.microsoft.com/office/drawing/2014/main" val="10003"/>
                  </a:ext>
                </a:extLst>
              </a:tr>
              <a:tr h="224606">
                <a:tc>
                  <a:txBody>
                    <a:bodyPr/>
                    <a:lstStyle/>
                    <a:p>
                      <a:pPr algn="l" fontAlgn="b"/>
                      <a:r>
                        <a:rPr lang="en-US" sz="1400" kern="1200" dirty="0">
                          <a:solidFill>
                            <a:schemeClr val="tx1"/>
                          </a:solidFill>
                          <a:latin typeface="Poppins" panose="02000000000000000000" pitchFamily="2" charset="0"/>
                          <a:ea typeface="思源黑体 CN Regular" panose="020B0500000000000000" pitchFamily="34" charset="-122"/>
                          <a:cs typeface="Poppins" panose="02000000000000000000" pitchFamily="2" charset="0"/>
                        </a:rPr>
                        <a:t>TQB-2102</a:t>
                      </a:r>
                    </a:p>
                  </a:txBody>
                  <a:tcPr marL="3246" marR="3246" marT="3246" marB="0" anchor="ct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l" fontAlgn="b"/>
                      <a:r>
                        <a:rPr lang="en-US" sz="1400" b="1" kern="1200" dirty="0">
                          <a:solidFill>
                            <a:srgbClr val="56CA95"/>
                          </a:solidFill>
                          <a:latin typeface="Poppins" panose="02000000000000000000" pitchFamily="2" charset="0"/>
                          <a:ea typeface="思源黑体 CN Regular" panose="020B0500000000000000" pitchFamily="34" charset="-122"/>
                          <a:cs typeface="Poppins" panose="02000000000000000000" pitchFamily="2" charset="0"/>
                        </a:rPr>
                        <a:t>HER2</a:t>
                      </a:r>
                      <a:r>
                        <a:rPr lang="zh-CN" altLang="en-US" sz="1400" kern="1200" dirty="0">
                          <a:solidFill>
                            <a:schemeClr val="tx1"/>
                          </a:solidFill>
                          <a:latin typeface="Poppins" panose="02000000000000000000" pitchFamily="2" charset="0"/>
                          <a:ea typeface="思源黑体 CN Regular" panose="020B0500000000000000" pitchFamily="34" charset="-122"/>
                          <a:cs typeface="Poppins" panose="02000000000000000000" pitchFamily="2" charset="0"/>
                        </a:rPr>
                        <a:t>双表位</a:t>
                      </a:r>
                    </a:p>
                  </a:txBody>
                  <a:tcPr marL="3246" marR="3246" marT="3246" marB="0" anchor="ct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l" fontAlgn="b"/>
                      <a:r>
                        <a:rPr lang="zh-CN" altLang="en-US" sz="1400" kern="1200" dirty="0">
                          <a:solidFill>
                            <a:schemeClr val="tx1"/>
                          </a:solidFill>
                          <a:latin typeface="Poppins" panose="02000000000000000000" pitchFamily="2" charset="0"/>
                          <a:ea typeface="思源黑体 CN Regular" panose="020B0500000000000000" pitchFamily="34" charset="-122"/>
                          <a:cs typeface="Poppins" panose="02000000000000000000" pitchFamily="2" charset="0"/>
                        </a:rPr>
                        <a:t>乳腺肿瘤、转移性乳腺癌</a:t>
                      </a:r>
                    </a:p>
                  </a:txBody>
                  <a:tcPr marL="3246" marR="3246" marT="3246" marB="0" anchor="ct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l" fontAlgn="b"/>
                      <a:r>
                        <a:rPr lang="en-US" altLang="zh-CN" sz="1400" kern="1200" dirty="0">
                          <a:solidFill>
                            <a:schemeClr val="tx1"/>
                          </a:solidFill>
                          <a:latin typeface="Poppins" panose="02000000000000000000" pitchFamily="2" charset="0"/>
                          <a:ea typeface="思源黑体 CN Regular" panose="020B0500000000000000" pitchFamily="34" charset="-122"/>
                          <a:cs typeface="Poppins" panose="02000000000000000000" pitchFamily="2" charset="0"/>
                        </a:rPr>
                        <a:t>Ⅱ</a:t>
                      </a:r>
                      <a:r>
                        <a:rPr lang="zh-CN" altLang="en-US" sz="1400" kern="1200" dirty="0">
                          <a:solidFill>
                            <a:schemeClr val="tx1"/>
                          </a:solidFill>
                          <a:latin typeface="Poppins" panose="02000000000000000000" pitchFamily="2" charset="0"/>
                          <a:ea typeface="思源黑体 CN Regular" panose="020B0500000000000000" pitchFamily="34" charset="-122"/>
                          <a:cs typeface="Poppins" panose="02000000000000000000" pitchFamily="2" charset="0"/>
                        </a:rPr>
                        <a:t>期</a:t>
                      </a:r>
                    </a:p>
                  </a:txBody>
                  <a:tcPr marL="3246" marR="3246" marT="3246" marB="0" anchor="ct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 xmlns:a16="http://schemas.microsoft.com/office/drawing/2014/main" val="10004"/>
                  </a:ext>
                </a:extLst>
              </a:tr>
              <a:tr h="224606">
                <a:tc>
                  <a:txBody>
                    <a:bodyPr/>
                    <a:lstStyle/>
                    <a:p>
                      <a:pPr algn="l" fontAlgn="b"/>
                      <a:r>
                        <a:rPr lang="en-US" sz="1400" kern="1200" dirty="0">
                          <a:solidFill>
                            <a:schemeClr val="tx1"/>
                          </a:solidFill>
                          <a:latin typeface="Poppins" panose="02000000000000000000" pitchFamily="2" charset="0"/>
                          <a:ea typeface="思源黑体 CN Regular" panose="020B0500000000000000" pitchFamily="34" charset="-122"/>
                          <a:cs typeface="Poppins" panose="02000000000000000000" pitchFamily="2" charset="0"/>
                        </a:rPr>
                        <a:t>IBI-334</a:t>
                      </a:r>
                    </a:p>
                  </a:txBody>
                  <a:tcPr marL="3246" marR="3246" marT="3246" marB="0" anchor="ct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l" fontAlgn="b"/>
                      <a:r>
                        <a:rPr lang="en-US" sz="1400" b="1" kern="1200" dirty="0">
                          <a:solidFill>
                            <a:srgbClr val="56CA95"/>
                          </a:solidFill>
                          <a:latin typeface="Poppins" panose="02000000000000000000" pitchFamily="2" charset="0"/>
                          <a:ea typeface="思源黑体 CN Regular" panose="020B0500000000000000" pitchFamily="34" charset="-122"/>
                          <a:cs typeface="Poppins" panose="02000000000000000000" pitchFamily="2" charset="0"/>
                        </a:rPr>
                        <a:t>B7-H3</a:t>
                      </a:r>
                      <a:r>
                        <a:rPr lang="en-US" sz="1400" kern="1200" dirty="0">
                          <a:solidFill>
                            <a:schemeClr val="tx1"/>
                          </a:solidFill>
                          <a:latin typeface="Poppins" panose="02000000000000000000" pitchFamily="2" charset="0"/>
                          <a:ea typeface="思源黑体 CN Regular" panose="020B0500000000000000" pitchFamily="34" charset="-122"/>
                          <a:cs typeface="Poppins" panose="02000000000000000000" pitchFamily="2" charset="0"/>
                        </a:rPr>
                        <a:t>、</a:t>
                      </a:r>
                      <a:r>
                        <a:rPr lang="en-US" sz="1400" b="1" kern="1200" dirty="0">
                          <a:solidFill>
                            <a:srgbClr val="56CA95"/>
                          </a:solidFill>
                          <a:latin typeface="Poppins" panose="02000000000000000000" pitchFamily="2" charset="0"/>
                          <a:ea typeface="思源黑体 CN Regular" panose="020B0500000000000000" pitchFamily="34" charset="-122"/>
                          <a:cs typeface="Poppins" panose="02000000000000000000" pitchFamily="2" charset="0"/>
                        </a:rPr>
                        <a:t>EGFR</a:t>
                      </a:r>
                    </a:p>
                  </a:txBody>
                  <a:tcPr marL="3246" marR="3246" marT="3246" marB="0" anchor="ct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l" fontAlgn="b"/>
                      <a:r>
                        <a:rPr lang="zh-CN" altLang="en-US" sz="1400" kern="1200" dirty="0">
                          <a:solidFill>
                            <a:schemeClr val="tx1"/>
                          </a:solidFill>
                          <a:latin typeface="Poppins" panose="02000000000000000000" pitchFamily="2" charset="0"/>
                          <a:ea typeface="思源黑体 CN Regular" panose="020B0500000000000000" pitchFamily="34" charset="-122"/>
                          <a:cs typeface="Poppins" panose="02000000000000000000" pitchFamily="2" charset="0"/>
                        </a:rPr>
                        <a:t>晚期实体瘤</a:t>
                      </a:r>
                    </a:p>
                  </a:txBody>
                  <a:tcPr marL="3246" marR="3246" marT="3246" marB="0" anchor="ct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l" fontAlgn="b"/>
                      <a:r>
                        <a:rPr lang="en-US" altLang="zh-CN" sz="1400" kern="1200" dirty="0">
                          <a:solidFill>
                            <a:schemeClr val="tx1"/>
                          </a:solidFill>
                          <a:latin typeface="Poppins" panose="02000000000000000000" pitchFamily="2" charset="0"/>
                          <a:ea typeface="思源黑体 CN Regular" panose="020B0500000000000000" pitchFamily="34" charset="-122"/>
                          <a:cs typeface="Poppins" panose="02000000000000000000" pitchFamily="2" charset="0"/>
                        </a:rPr>
                        <a:t>Ⅱ</a:t>
                      </a:r>
                      <a:r>
                        <a:rPr lang="zh-CN" altLang="en-US" sz="1400" kern="1200" dirty="0">
                          <a:solidFill>
                            <a:schemeClr val="tx1"/>
                          </a:solidFill>
                          <a:latin typeface="Poppins" panose="02000000000000000000" pitchFamily="2" charset="0"/>
                          <a:ea typeface="思源黑体 CN Regular" panose="020B0500000000000000" pitchFamily="34" charset="-122"/>
                          <a:cs typeface="Poppins" panose="02000000000000000000" pitchFamily="2" charset="0"/>
                        </a:rPr>
                        <a:t>期</a:t>
                      </a:r>
                    </a:p>
                  </a:txBody>
                  <a:tcPr marL="3246" marR="3246" marT="3246" marB="0" anchor="ct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 xmlns:a16="http://schemas.microsoft.com/office/drawing/2014/main" val="10005"/>
                  </a:ext>
                </a:extLst>
              </a:tr>
              <a:tr h="247234">
                <a:tc>
                  <a:txBody>
                    <a:bodyPr/>
                    <a:lstStyle/>
                    <a:p>
                      <a:pPr algn="l" fontAlgn="b"/>
                      <a:r>
                        <a:rPr lang="en-US" sz="1400" kern="1200">
                          <a:solidFill>
                            <a:schemeClr val="tx1"/>
                          </a:solidFill>
                          <a:latin typeface="Poppins" panose="02000000000000000000" pitchFamily="2" charset="0"/>
                          <a:ea typeface="思源黑体 CN Regular" panose="020B0500000000000000" pitchFamily="34" charset="-122"/>
                          <a:cs typeface="Poppins" panose="02000000000000000000" pitchFamily="2" charset="0"/>
                        </a:rPr>
                        <a:t>REGN-5093-M114</a:t>
                      </a:r>
                    </a:p>
                  </a:txBody>
                  <a:tcPr marL="3246" marR="3246" marT="3246" marB="0" anchor="ct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l" fontAlgn="b"/>
                      <a:r>
                        <a:rPr lang="en-US" sz="1400" b="1" kern="1200" dirty="0">
                          <a:solidFill>
                            <a:srgbClr val="56CA95"/>
                          </a:solidFill>
                          <a:latin typeface="Poppins" panose="02000000000000000000" pitchFamily="2" charset="0"/>
                          <a:ea typeface="思源黑体 CN Regular" panose="020B0500000000000000" pitchFamily="34" charset="-122"/>
                          <a:cs typeface="Poppins" panose="02000000000000000000" pitchFamily="2" charset="0"/>
                        </a:rPr>
                        <a:t>c-Met</a:t>
                      </a:r>
                      <a:r>
                        <a:rPr lang="zh-CN" altLang="en-US" sz="1400" kern="1200" dirty="0">
                          <a:solidFill>
                            <a:schemeClr val="tx1"/>
                          </a:solidFill>
                          <a:latin typeface="Poppins" panose="02000000000000000000" pitchFamily="2" charset="0"/>
                          <a:ea typeface="思源黑体 CN Regular" panose="020B0500000000000000" pitchFamily="34" charset="-122"/>
                          <a:cs typeface="Poppins" panose="02000000000000000000" pitchFamily="2" charset="0"/>
                        </a:rPr>
                        <a:t>双表位</a:t>
                      </a:r>
                    </a:p>
                  </a:txBody>
                  <a:tcPr marL="3246" marR="3246" marT="3246" marB="0" anchor="ct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l" fontAlgn="b"/>
                      <a:r>
                        <a:rPr lang="en-US" sz="1400" kern="1200">
                          <a:solidFill>
                            <a:schemeClr val="tx1"/>
                          </a:solidFill>
                          <a:latin typeface="Poppins" panose="02000000000000000000" pitchFamily="2" charset="0"/>
                          <a:ea typeface="思源黑体 CN Regular" panose="020B0500000000000000" pitchFamily="34" charset="-122"/>
                          <a:cs typeface="Poppins" panose="02000000000000000000" pitchFamily="2" charset="0"/>
                        </a:rPr>
                        <a:t>NSCLC</a:t>
                      </a:r>
                    </a:p>
                  </a:txBody>
                  <a:tcPr marL="3246" marR="3246" marT="3246" marB="0" anchor="ct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l" fontAlgn="b"/>
                      <a:r>
                        <a:rPr lang="en-US" altLang="zh-CN" sz="1400" kern="1200" dirty="0">
                          <a:solidFill>
                            <a:schemeClr val="tx1"/>
                          </a:solidFill>
                          <a:latin typeface="Poppins" panose="02000000000000000000" pitchFamily="2" charset="0"/>
                          <a:ea typeface="思源黑体 CN Regular" panose="020B0500000000000000" pitchFamily="34" charset="-122"/>
                          <a:cs typeface="Poppins" panose="02000000000000000000" pitchFamily="2" charset="0"/>
                        </a:rPr>
                        <a:t>Ⅱ</a:t>
                      </a:r>
                      <a:r>
                        <a:rPr lang="zh-CN" altLang="en-US" sz="1400" kern="1200" dirty="0">
                          <a:solidFill>
                            <a:schemeClr val="tx1"/>
                          </a:solidFill>
                          <a:latin typeface="Poppins" panose="02000000000000000000" pitchFamily="2" charset="0"/>
                          <a:ea typeface="思源黑体 CN Regular" panose="020B0500000000000000" pitchFamily="34" charset="-122"/>
                          <a:cs typeface="Poppins" panose="02000000000000000000" pitchFamily="2" charset="0"/>
                        </a:rPr>
                        <a:t>期</a:t>
                      </a:r>
                    </a:p>
                  </a:txBody>
                  <a:tcPr marL="3246" marR="3246" marT="3246" marB="0" anchor="ct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 xmlns:a16="http://schemas.microsoft.com/office/drawing/2014/main" val="10006"/>
                  </a:ext>
                </a:extLst>
              </a:tr>
              <a:tr h="247234">
                <a:tc>
                  <a:txBody>
                    <a:bodyPr/>
                    <a:lstStyle/>
                    <a:p>
                      <a:pPr algn="l" fontAlgn="b"/>
                      <a:r>
                        <a:rPr lang="en-US" sz="1400" kern="1200">
                          <a:solidFill>
                            <a:schemeClr val="tx1"/>
                          </a:solidFill>
                          <a:latin typeface="Poppins" panose="02000000000000000000" pitchFamily="2" charset="0"/>
                          <a:ea typeface="思源黑体 CN Regular" panose="020B0500000000000000" pitchFamily="34" charset="-122"/>
                          <a:cs typeface="Poppins" panose="02000000000000000000" pitchFamily="2" charset="0"/>
                        </a:rPr>
                        <a:t>CBP-1008</a:t>
                      </a:r>
                    </a:p>
                  </a:txBody>
                  <a:tcPr marL="3246" marR="3246" marT="3246" marB="0" anchor="ct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l" fontAlgn="b"/>
                      <a:r>
                        <a:rPr lang="en-US" sz="1400" b="1" kern="1200" dirty="0">
                          <a:solidFill>
                            <a:srgbClr val="56CA95"/>
                          </a:solidFill>
                          <a:latin typeface="Poppins" panose="02000000000000000000" pitchFamily="2" charset="0"/>
                          <a:ea typeface="思源黑体 CN Regular" panose="020B0500000000000000" pitchFamily="34" charset="-122"/>
                          <a:cs typeface="Poppins" panose="02000000000000000000" pitchFamily="2" charset="0"/>
                        </a:rPr>
                        <a:t>FR</a:t>
                      </a:r>
                      <a:r>
                        <a:rPr lang="el-GR" sz="1400" b="1" kern="1200" dirty="0">
                          <a:solidFill>
                            <a:srgbClr val="56CA95"/>
                          </a:solidFill>
                          <a:ea typeface="思源黑体 CN Regular" panose="020B0500000000000000" pitchFamily="34" charset="-122"/>
                          <a:cs typeface="Poppins" panose="02000000000000000000" pitchFamily="2" charset="0"/>
                        </a:rPr>
                        <a:t>α</a:t>
                      </a:r>
                      <a:r>
                        <a:rPr lang="el-GR" sz="1400" kern="1200" dirty="0">
                          <a:solidFill>
                            <a:schemeClr val="tx1"/>
                          </a:solidFill>
                          <a:ea typeface="思源黑体 CN Regular" panose="020B0500000000000000" pitchFamily="34" charset="-122"/>
                          <a:cs typeface="Poppins" panose="02000000000000000000" pitchFamily="2" charset="0"/>
                        </a:rPr>
                        <a:t>、</a:t>
                      </a:r>
                      <a:r>
                        <a:rPr lang="en-US" sz="1400" kern="1200" dirty="0">
                          <a:solidFill>
                            <a:schemeClr val="tx1"/>
                          </a:solidFill>
                          <a:latin typeface="Poppins" panose="02000000000000000000" pitchFamily="2" charset="0"/>
                          <a:ea typeface="思源黑体 CN Regular" panose="020B0500000000000000" pitchFamily="34" charset="-122"/>
                          <a:cs typeface="Poppins" panose="02000000000000000000" pitchFamily="2" charset="0"/>
                        </a:rPr>
                        <a:t>TRPV6</a:t>
                      </a:r>
                    </a:p>
                  </a:txBody>
                  <a:tcPr marL="3246" marR="3246" marT="3246" marB="0" anchor="ct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l" fontAlgn="b"/>
                      <a:r>
                        <a:rPr lang="zh-CN" altLang="en-US" sz="1400" kern="1200">
                          <a:solidFill>
                            <a:schemeClr val="tx1"/>
                          </a:solidFill>
                          <a:latin typeface="Poppins" panose="02000000000000000000" pitchFamily="2" charset="0"/>
                          <a:ea typeface="思源黑体 CN Regular" panose="020B0500000000000000" pitchFamily="34" charset="-122"/>
                          <a:cs typeface="Poppins" panose="02000000000000000000" pitchFamily="2" charset="0"/>
                        </a:rPr>
                        <a:t>乳腺癌、卵巢癌、输卵管癌</a:t>
                      </a:r>
                    </a:p>
                  </a:txBody>
                  <a:tcPr marL="3246" marR="3246" marT="3246" marB="0" anchor="ct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l" fontAlgn="b"/>
                      <a:r>
                        <a:rPr lang="en-US" altLang="zh-CN" sz="1400" kern="1200">
                          <a:solidFill>
                            <a:schemeClr val="tx1"/>
                          </a:solidFill>
                          <a:latin typeface="Poppins" panose="02000000000000000000" pitchFamily="2" charset="0"/>
                          <a:ea typeface="思源黑体 CN Regular" panose="020B0500000000000000" pitchFamily="34" charset="-122"/>
                          <a:cs typeface="Poppins" panose="02000000000000000000" pitchFamily="2" charset="0"/>
                        </a:rPr>
                        <a:t>Ⅱ</a:t>
                      </a:r>
                      <a:r>
                        <a:rPr lang="zh-CN" altLang="en-US" sz="1400" kern="1200">
                          <a:solidFill>
                            <a:schemeClr val="tx1"/>
                          </a:solidFill>
                          <a:latin typeface="Poppins" panose="02000000000000000000" pitchFamily="2" charset="0"/>
                          <a:ea typeface="思源黑体 CN Regular" panose="020B0500000000000000" pitchFamily="34" charset="-122"/>
                          <a:cs typeface="Poppins" panose="02000000000000000000" pitchFamily="2" charset="0"/>
                        </a:rPr>
                        <a:t>期</a:t>
                      </a:r>
                    </a:p>
                  </a:txBody>
                  <a:tcPr marL="3246" marR="3246" marT="3246" marB="0" anchor="ct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 xmlns:a16="http://schemas.microsoft.com/office/drawing/2014/main" val="10007"/>
                  </a:ext>
                </a:extLst>
              </a:tr>
              <a:tr h="224606">
                <a:tc>
                  <a:txBody>
                    <a:bodyPr/>
                    <a:lstStyle/>
                    <a:p>
                      <a:pPr algn="l" fontAlgn="b"/>
                      <a:r>
                        <a:rPr lang="en-US" sz="1400" kern="1200">
                          <a:solidFill>
                            <a:schemeClr val="tx1"/>
                          </a:solidFill>
                          <a:latin typeface="Poppins" panose="02000000000000000000" pitchFamily="2" charset="0"/>
                          <a:ea typeface="思源黑体 CN Regular" panose="020B0500000000000000" pitchFamily="34" charset="-122"/>
                          <a:cs typeface="Poppins" panose="02000000000000000000" pitchFamily="2" charset="0"/>
                        </a:rPr>
                        <a:t>Rozibafusp alfa</a:t>
                      </a:r>
                    </a:p>
                  </a:txBody>
                  <a:tcPr marL="3246" marR="3246" marT="3246" marB="0" anchor="ct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l" fontAlgn="b"/>
                      <a:r>
                        <a:rPr lang="en-US" sz="1400" b="1" kern="1200" dirty="0">
                          <a:solidFill>
                            <a:srgbClr val="56CA95"/>
                          </a:solidFill>
                          <a:latin typeface="Poppins" panose="02000000000000000000" pitchFamily="2" charset="0"/>
                          <a:ea typeface="思源黑体 CN Regular" panose="020B0500000000000000" pitchFamily="34" charset="-122"/>
                          <a:cs typeface="Poppins" panose="02000000000000000000" pitchFamily="2" charset="0"/>
                        </a:rPr>
                        <a:t>BAFF</a:t>
                      </a:r>
                      <a:r>
                        <a:rPr lang="en-US" sz="1400" kern="1200" dirty="0">
                          <a:solidFill>
                            <a:schemeClr val="tx1"/>
                          </a:solidFill>
                          <a:latin typeface="Poppins" panose="02000000000000000000" pitchFamily="2" charset="0"/>
                          <a:ea typeface="思源黑体 CN Regular" panose="020B0500000000000000" pitchFamily="34" charset="-122"/>
                          <a:cs typeface="Poppins" panose="02000000000000000000" pitchFamily="2" charset="0"/>
                        </a:rPr>
                        <a:t>、</a:t>
                      </a:r>
                      <a:r>
                        <a:rPr lang="en-US" sz="1400" b="1" kern="1200" dirty="0">
                          <a:solidFill>
                            <a:srgbClr val="56CA95"/>
                          </a:solidFill>
                          <a:latin typeface="Poppins" panose="02000000000000000000" pitchFamily="2" charset="0"/>
                          <a:ea typeface="思源黑体 CN Regular" panose="020B0500000000000000" pitchFamily="34" charset="-122"/>
                          <a:cs typeface="Poppins" panose="02000000000000000000" pitchFamily="2" charset="0"/>
                        </a:rPr>
                        <a:t>ICOSLG</a:t>
                      </a:r>
                    </a:p>
                  </a:txBody>
                  <a:tcPr marL="3246" marR="3246" marT="3246" marB="0" anchor="ct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l" fontAlgn="b"/>
                      <a:r>
                        <a:rPr lang="zh-CN" altLang="en-US" sz="1400" kern="1200" dirty="0">
                          <a:solidFill>
                            <a:schemeClr val="tx1"/>
                          </a:solidFill>
                          <a:latin typeface="Poppins" panose="02000000000000000000" pitchFamily="2" charset="0"/>
                          <a:ea typeface="思源黑体 CN Regular" panose="020B0500000000000000" pitchFamily="34" charset="-122"/>
                          <a:cs typeface="Poppins" panose="02000000000000000000" pitchFamily="2" charset="0"/>
                        </a:rPr>
                        <a:t>系统性红斑狼疮</a:t>
                      </a:r>
                    </a:p>
                  </a:txBody>
                  <a:tcPr marL="3246" marR="3246" marT="3246" marB="0" anchor="ct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l" fontAlgn="b"/>
                      <a:r>
                        <a:rPr lang="en-US" altLang="zh-CN" sz="1400" kern="1200" dirty="0">
                          <a:solidFill>
                            <a:schemeClr val="tx1"/>
                          </a:solidFill>
                          <a:latin typeface="Poppins" panose="02000000000000000000" pitchFamily="2" charset="0"/>
                          <a:ea typeface="思源黑体 CN Regular" panose="020B0500000000000000" pitchFamily="34" charset="-122"/>
                          <a:cs typeface="Poppins" panose="02000000000000000000" pitchFamily="2" charset="0"/>
                        </a:rPr>
                        <a:t>Ⅱ</a:t>
                      </a:r>
                      <a:r>
                        <a:rPr lang="zh-CN" altLang="en-US" sz="1400" kern="1200" dirty="0">
                          <a:solidFill>
                            <a:schemeClr val="tx1"/>
                          </a:solidFill>
                          <a:latin typeface="Poppins" panose="02000000000000000000" pitchFamily="2" charset="0"/>
                          <a:ea typeface="思源黑体 CN Regular" panose="020B0500000000000000" pitchFamily="34" charset="-122"/>
                          <a:cs typeface="Poppins" panose="02000000000000000000" pitchFamily="2" charset="0"/>
                        </a:rPr>
                        <a:t>期</a:t>
                      </a:r>
                    </a:p>
                  </a:txBody>
                  <a:tcPr marL="3246" marR="3246" marT="3246" marB="0" anchor="ct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 xmlns:a16="http://schemas.microsoft.com/office/drawing/2014/main" val="10008"/>
                  </a:ext>
                </a:extLst>
              </a:tr>
              <a:tr h="224606">
                <a:tc>
                  <a:txBody>
                    <a:bodyPr/>
                    <a:lstStyle/>
                    <a:p>
                      <a:pPr algn="l" fontAlgn="b"/>
                      <a:r>
                        <a:rPr lang="en-US" sz="1400" kern="1200">
                          <a:solidFill>
                            <a:schemeClr val="tx1"/>
                          </a:solidFill>
                          <a:latin typeface="Poppins" panose="02000000000000000000" pitchFamily="2" charset="0"/>
                          <a:ea typeface="思源黑体 CN Regular" panose="020B0500000000000000" pitchFamily="34" charset="-122"/>
                          <a:cs typeface="Poppins" panose="02000000000000000000" pitchFamily="2" charset="0"/>
                        </a:rPr>
                        <a:t>KSI-501</a:t>
                      </a:r>
                    </a:p>
                  </a:txBody>
                  <a:tcPr marL="3246" marR="3246" marT="3246" marB="0" anchor="ct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l" fontAlgn="b"/>
                      <a:r>
                        <a:rPr lang="en-US" sz="1400" b="1" kern="1200" dirty="0">
                          <a:solidFill>
                            <a:srgbClr val="56CA95"/>
                          </a:solidFill>
                          <a:latin typeface="Poppins" panose="02000000000000000000" pitchFamily="2" charset="0"/>
                          <a:ea typeface="思源黑体 CN Regular" panose="020B0500000000000000" pitchFamily="34" charset="-122"/>
                          <a:cs typeface="Poppins" panose="02000000000000000000" pitchFamily="2" charset="0"/>
                        </a:rPr>
                        <a:t>IL-6</a:t>
                      </a:r>
                      <a:r>
                        <a:rPr lang="en-US" sz="1400" kern="1200" dirty="0">
                          <a:solidFill>
                            <a:schemeClr val="tx1"/>
                          </a:solidFill>
                          <a:latin typeface="Poppins" panose="02000000000000000000" pitchFamily="2" charset="0"/>
                          <a:ea typeface="思源黑体 CN Regular" panose="020B0500000000000000" pitchFamily="34" charset="-122"/>
                          <a:cs typeface="Poppins" panose="02000000000000000000" pitchFamily="2" charset="0"/>
                        </a:rPr>
                        <a:t>、</a:t>
                      </a:r>
                      <a:r>
                        <a:rPr lang="en-US" sz="1400" b="1" kern="1200" dirty="0">
                          <a:solidFill>
                            <a:srgbClr val="56CA95"/>
                          </a:solidFill>
                          <a:latin typeface="Poppins" panose="02000000000000000000" pitchFamily="2" charset="0"/>
                          <a:ea typeface="思源黑体 CN Regular" panose="020B0500000000000000" pitchFamily="34" charset="-122"/>
                          <a:cs typeface="Poppins" panose="02000000000000000000" pitchFamily="2" charset="0"/>
                        </a:rPr>
                        <a:t>VEGF</a:t>
                      </a:r>
                    </a:p>
                  </a:txBody>
                  <a:tcPr marL="3246" marR="3246" marT="3246" marB="0" anchor="ct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l" fontAlgn="b"/>
                      <a:r>
                        <a:rPr lang="zh-CN" altLang="en-US" sz="1400" kern="1200">
                          <a:solidFill>
                            <a:schemeClr val="tx1"/>
                          </a:solidFill>
                          <a:latin typeface="Poppins" panose="02000000000000000000" pitchFamily="2" charset="0"/>
                          <a:ea typeface="思源黑体 CN Regular" panose="020B0500000000000000" pitchFamily="34" charset="-122"/>
                          <a:cs typeface="Poppins" panose="02000000000000000000" pitchFamily="2" charset="0"/>
                        </a:rPr>
                        <a:t>糖尿病性黄斑水肿</a:t>
                      </a:r>
                    </a:p>
                  </a:txBody>
                  <a:tcPr marL="3246" marR="3246" marT="3246" marB="0" anchor="ct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l" fontAlgn="b"/>
                      <a:r>
                        <a:rPr lang="en-US" altLang="zh-CN" sz="1400" kern="1200" dirty="0">
                          <a:solidFill>
                            <a:schemeClr val="tx1"/>
                          </a:solidFill>
                          <a:latin typeface="Poppins" panose="02000000000000000000" pitchFamily="2" charset="0"/>
                          <a:ea typeface="思源黑体 CN Regular" panose="020B0500000000000000" pitchFamily="34" charset="-122"/>
                          <a:cs typeface="Poppins" panose="02000000000000000000" pitchFamily="2" charset="0"/>
                        </a:rPr>
                        <a:t>Ⅰ</a:t>
                      </a:r>
                      <a:r>
                        <a:rPr lang="zh-CN" altLang="en-US" sz="1400" kern="1200" dirty="0">
                          <a:solidFill>
                            <a:schemeClr val="tx1"/>
                          </a:solidFill>
                          <a:latin typeface="Poppins" panose="02000000000000000000" pitchFamily="2" charset="0"/>
                          <a:ea typeface="思源黑体 CN Regular" panose="020B0500000000000000" pitchFamily="34" charset="-122"/>
                          <a:cs typeface="Poppins" panose="02000000000000000000" pitchFamily="2" charset="0"/>
                        </a:rPr>
                        <a:t>期</a:t>
                      </a:r>
                    </a:p>
                  </a:txBody>
                  <a:tcPr marL="3246" marR="3246" marT="3246" marB="0" anchor="ct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 xmlns:a16="http://schemas.microsoft.com/office/drawing/2014/main" val="10009"/>
                  </a:ext>
                </a:extLst>
              </a:tr>
              <a:tr h="445846">
                <a:tc>
                  <a:txBody>
                    <a:bodyPr/>
                    <a:lstStyle/>
                    <a:p>
                      <a:pPr algn="l" fontAlgn="b"/>
                      <a:r>
                        <a:rPr lang="en-US" sz="1400" kern="1200">
                          <a:solidFill>
                            <a:schemeClr val="tx1"/>
                          </a:solidFill>
                          <a:latin typeface="Poppins" panose="02000000000000000000" pitchFamily="2" charset="0"/>
                          <a:ea typeface="思源黑体 CN Regular" panose="020B0500000000000000" pitchFamily="34" charset="-122"/>
                          <a:cs typeface="Poppins" panose="02000000000000000000" pitchFamily="2" charset="0"/>
                        </a:rPr>
                        <a:t>zanidatamab zovodotin</a:t>
                      </a:r>
                    </a:p>
                  </a:txBody>
                  <a:tcPr marL="3246" marR="3246" marT="3246" marB="0" anchor="ct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l" fontAlgn="b"/>
                      <a:r>
                        <a:rPr lang="en-US" sz="1400" b="1" kern="1200" dirty="0">
                          <a:solidFill>
                            <a:srgbClr val="56CA95"/>
                          </a:solidFill>
                          <a:latin typeface="Poppins" panose="02000000000000000000" pitchFamily="2" charset="0"/>
                          <a:ea typeface="思源黑体 CN Regular" panose="020B0500000000000000" pitchFamily="34" charset="-122"/>
                          <a:cs typeface="Poppins" panose="02000000000000000000" pitchFamily="2" charset="0"/>
                        </a:rPr>
                        <a:t>HER2</a:t>
                      </a:r>
                      <a:r>
                        <a:rPr lang="zh-CN" altLang="en-US" sz="1400" kern="1200" dirty="0">
                          <a:solidFill>
                            <a:schemeClr val="tx1"/>
                          </a:solidFill>
                          <a:latin typeface="Poppins" panose="02000000000000000000" pitchFamily="2" charset="0"/>
                          <a:ea typeface="思源黑体 CN Regular" panose="020B0500000000000000" pitchFamily="34" charset="-122"/>
                          <a:cs typeface="Poppins" panose="02000000000000000000" pitchFamily="2" charset="0"/>
                        </a:rPr>
                        <a:t>双表位</a:t>
                      </a:r>
                    </a:p>
                  </a:txBody>
                  <a:tcPr marL="3246" marR="3246" marT="3246" marB="0" anchor="ct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l" fontAlgn="b"/>
                      <a:r>
                        <a:rPr lang="zh-CN" altLang="en-US" sz="1400" kern="1200" dirty="0">
                          <a:solidFill>
                            <a:schemeClr val="tx1"/>
                          </a:solidFill>
                          <a:latin typeface="Poppins" panose="02000000000000000000" pitchFamily="2" charset="0"/>
                          <a:ea typeface="思源黑体 CN Regular" panose="020B0500000000000000" pitchFamily="34" charset="-122"/>
                          <a:cs typeface="Poppins" panose="02000000000000000000" pitchFamily="2" charset="0"/>
                        </a:rPr>
                        <a:t>晚期实体瘤、转移性乳腺癌、食管肿瘤</a:t>
                      </a:r>
                    </a:p>
                  </a:txBody>
                  <a:tcPr marL="3246" marR="3246" marT="3246" marB="0" anchor="ct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l" fontAlgn="b"/>
                      <a:r>
                        <a:rPr lang="en-US" altLang="zh-CN" sz="1400" kern="1200" dirty="0">
                          <a:solidFill>
                            <a:schemeClr val="tx1"/>
                          </a:solidFill>
                          <a:latin typeface="Poppins" panose="02000000000000000000" pitchFamily="2" charset="0"/>
                          <a:ea typeface="思源黑体 CN Regular" panose="020B0500000000000000" pitchFamily="34" charset="-122"/>
                          <a:cs typeface="Poppins" panose="02000000000000000000" pitchFamily="2" charset="0"/>
                        </a:rPr>
                        <a:t>Ⅰ</a:t>
                      </a:r>
                      <a:r>
                        <a:rPr lang="zh-CN" altLang="en-US" sz="1400" kern="1200" dirty="0">
                          <a:solidFill>
                            <a:schemeClr val="tx1"/>
                          </a:solidFill>
                          <a:latin typeface="Poppins" panose="02000000000000000000" pitchFamily="2" charset="0"/>
                          <a:ea typeface="思源黑体 CN Regular" panose="020B0500000000000000" pitchFamily="34" charset="-122"/>
                          <a:cs typeface="Poppins" panose="02000000000000000000" pitchFamily="2" charset="0"/>
                        </a:rPr>
                        <a:t>期</a:t>
                      </a:r>
                    </a:p>
                  </a:txBody>
                  <a:tcPr marL="3246" marR="3246" marT="3246" marB="0" anchor="ct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 xmlns:a16="http://schemas.microsoft.com/office/drawing/2014/main" val="10010"/>
                  </a:ext>
                </a:extLst>
              </a:tr>
              <a:tr h="224606">
                <a:tc>
                  <a:txBody>
                    <a:bodyPr/>
                    <a:lstStyle/>
                    <a:p>
                      <a:pPr algn="l" fontAlgn="b"/>
                      <a:r>
                        <a:rPr lang="en-US" sz="1400" kern="1200">
                          <a:solidFill>
                            <a:schemeClr val="tx1"/>
                          </a:solidFill>
                          <a:latin typeface="Poppins" panose="02000000000000000000" pitchFamily="2" charset="0"/>
                          <a:ea typeface="思源黑体 CN Regular" panose="020B0500000000000000" pitchFamily="34" charset="-122"/>
                          <a:cs typeface="Poppins" panose="02000000000000000000" pitchFamily="2" charset="0"/>
                        </a:rPr>
                        <a:t>YL-203</a:t>
                      </a:r>
                    </a:p>
                  </a:txBody>
                  <a:tcPr marL="3246" marR="3246" marT="3246" marB="0" anchor="ct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l" fontAlgn="b"/>
                      <a:r>
                        <a:rPr lang="zh-CN" altLang="en-US" sz="1400" kern="1200">
                          <a:solidFill>
                            <a:schemeClr val="tx1"/>
                          </a:solidFill>
                          <a:latin typeface="Poppins" panose="02000000000000000000" pitchFamily="2" charset="0"/>
                          <a:ea typeface="思源黑体 CN Regular" panose="020B0500000000000000" pitchFamily="34" charset="-122"/>
                          <a:cs typeface="Poppins" panose="02000000000000000000" pitchFamily="2" charset="0"/>
                        </a:rPr>
                        <a:t>未披露</a:t>
                      </a:r>
                    </a:p>
                  </a:txBody>
                  <a:tcPr marL="3246" marR="3246" marT="3246" marB="0" anchor="ct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l" fontAlgn="b"/>
                      <a:r>
                        <a:rPr lang="zh-CN" altLang="en-US" sz="1400" kern="1200">
                          <a:solidFill>
                            <a:schemeClr val="tx1"/>
                          </a:solidFill>
                          <a:latin typeface="Poppins" panose="02000000000000000000" pitchFamily="2" charset="0"/>
                          <a:ea typeface="思源黑体 CN Regular" panose="020B0500000000000000" pitchFamily="34" charset="-122"/>
                          <a:cs typeface="Poppins" panose="02000000000000000000" pitchFamily="2" charset="0"/>
                        </a:rPr>
                        <a:t>实体瘤</a:t>
                      </a:r>
                    </a:p>
                  </a:txBody>
                  <a:tcPr marL="3246" marR="3246" marT="3246" marB="0" anchor="ct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l" fontAlgn="b"/>
                      <a:r>
                        <a:rPr lang="en-US" altLang="zh-CN" sz="1400" kern="1200">
                          <a:solidFill>
                            <a:schemeClr val="tx1"/>
                          </a:solidFill>
                          <a:latin typeface="Poppins" panose="02000000000000000000" pitchFamily="2" charset="0"/>
                          <a:ea typeface="思源黑体 CN Regular" panose="020B0500000000000000" pitchFamily="34" charset="-122"/>
                          <a:cs typeface="Poppins" panose="02000000000000000000" pitchFamily="2" charset="0"/>
                        </a:rPr>
                        <a:t>Ⅰ</a:t>
                      </a:r>
                      <a:r>
                        <a:rPr lang="zh-CN" altLang="en-US" sz="1400" kern="1200">
                          <a:solidFill>
                            <a:schemeClr val="tx1"/>
                          </a:solidFill>
                          <a:latin typeface="Poppins" panose="02000000000000000000" pitchFamily="2" charset="0"/>
                          <a:ea typeface="思源黑体 CN Regular" panose="020B0500000000000000" pitchFamily="34" charset="-122"/>
                          <a:cs typeface="Poppins" panose="02000000000000000000" pitchFamily="2" charset="0"/>
                        </a:rPr>
                        <a:t>期</a:t>
                      </a:r>
                    </a:p>
                  </a:txBody>
                  <a:tcPr marL="3246" marR="3246" marT="3246" marB="0" anchor="ct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 xmlns:a16="http://schemas.microsoft.com/office/drawing/2014/main" val="10011"/>
                  </a:ext>
                </a:extLst>
              </a:tr>
              <a:tr h="224606">
                <a:tc>
                  <a:txBody>
                    <a:bodyPr/>
                    <a:lstStyle/>
                    <a:p>
                      <a:pPr algn="l" fontAlgn="b"/>
                      <a:r>
                        <a:rPr lang="en-US" sz="1400" kern="1200">
                          <a:solidFill>
                            <a:schemeClr val="tx1"/>
                          </a:solidFill>
                          <a:latin typeface="Poppins" panose="02000000000000000000" pitchFamily="2" charset="0"/>
                          <a:ea typeface="思源黑体 CN Regular" panose="020B0500000000000000" pitchFamily="34" charset="-122"/>
                          <a:cs typeface="Poppins" panose="02000000000000000000" pitchFamily="2" charset="0"/>
                        </a:rPr>
                        <a:t>YL-204</a:t>
                      </a:r>
                    </a:p>
                  </a:txBody>
                  <a:tcPr marL="3246" marR="3246" marT="3246" marB="0" anchor="ct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l" fontAlgn="b"/>
                      <a:r>
                        <a:rPr lang="zh-CN" altLang="en-US" sz="1400" kern="1200">
                          <a:solidFill>
                            <a:schemeClr val="tx1"/>
                          </a:solidFill>
                          <a:latin typeface="Poppins" panose="02000000000000000000" pitchFamily="2" charset="0"/>
                          <a:ea typeface="思源黑体 CN Regular" panose="020B0500000000000000" pitchFamily="34" charset="-122"/>
                          <a:cs typeface="Poppins" panose="02000000000000000000" pitchFamily="2" charset="0"/>
                        </a:rPr>
                        <a:t>未披露</a:t>
                      </a:r>
                    </a:p>
                  </a:txBody>
                  <a:tcPr marL="3246" marR="3246" marT="3246" marB="0" anchor="ct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l" fontAlgn="b"/>
                      <a:r>
                        <a:rPr lang="zh-CN" altLang="en-US" sz="1400" kern="1200" dirty="0">
                          <a:solidFill>
                            <a:schemeClr val="tx1"/>
                          </a:solidFill>
                          <a:latin typeface="Poppins" panose="02000000000000000000" pitchFamily="2" charset="0"/>
                          <a:ea typeface="思源黑体 CN Regular" panose="020B0500000000000000" pitchFamily="34" charset="-122"/>
                          <a:cs typeface="Poppins" panose="02000000000000000000" pitchFamily="2" charset="0"/>
                        </a:rPr>
                        <a:t>实体瘤</a:t>
                      </a:r>
                    </a:p>
                  </a:txBody>
                  <a:tcPr marL="3246" marR="3246" marT="3246" marB="0" anchor="ct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l" fontAlgn="b"/>
                      <a:r>
                        <a:rPr lang="en-US" altLang="zh-CN" sz="1400" kern="1200" dirty="0">
                          <a:solidFill>
                            <a:schemeClr val="tx1"/>
                          </a:solidFill>
                          <a:latin typeface="Poppins" panose="02000000000000000000" pitchFamily="2" charset="0"/>
                          <a:ea typeface="思源黑体 CN Regular" panose="020B0500000000000000" pitchFamily="34" charset="-122"/>
                          <a:cs typeface="Poppins" panose="02000000000000000000" pitchFamily="2" charset="0"/>
                        </a:rPr>
                        <a:t>Ⅰ</a:t>
                      </a:r>
                      <a:r>
                        <a:rPr lang="zh-CN" altLang="en-US" sz="1400" kern="1200" dirty="0">
                          <a:solidFill>
                            <a:schemeClr val="tx1"/>
                          </a:solidFill>
                          <a:latin typeface="Poppins" panose="02000000000000000000" pitchFamily="2" charset="0"/>
                          <a:ea typeface="思源黑体 CN Regular" panose="020B0500000000000000" pitchFamily="34" charset="-122"/>
                          <a:cs typeface="Poppins" panose="02000000000000000000" pitchFamily="2" charset="0"/>
                        </a:rPr>
                        <a:t>期</a:t>
                      </a:r>
                    </a:p>
                  </a:txBody>
                  <a:tcPr marL="3246" marR="3246" marT="3246" marB="0" anchor="ct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 xmlns:a16="http://schemas.microsoft.com/office/drawing/2014/main" val="10012"/>
                  </a:ext>
                </a:extLst>
              </a:tr>
              <a:tr h="224606">
                <a:tc>
                  <a:txBody>
                    <a:bodyPr/>
                    <a:lstStyle/>
                    <a:p>
                      <a:pPr algn="l" fontAlgn="b"/>
                      <a:r>
                        <a:rPr lang="en-US" sz="1400" kern="1200">
                          <a:solidFill>
                            <a:schemeClr val="tx1"/>
                          </a:solidFill>
                          <a:latin typeface="Poppins" panose="02000000000000000000" pitchFamily="2" charset="0"/>
                          <a:ea typeface="思源黑体 CN Regular" panose="020B0500000000000000" pitchFamily="34" charset="-122"/>
                          <a:cs typeface="Poppins" panose="02000000000000000000" pitchFamily="2" charset="0"/>
                        </a:rPr>
                        <a:t>KM-501</a:t>
                      </a:r>
                    </a:p>
                  </a:txBody>
                  <a:tcPr marL="3246" marR="3246" marT="3246" marB="0" anchor="ct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l" fontAlgn="b"/>
                      <a:r>
                        <a:rPr lang="en-US" sz="1400" b="1" kern="1200" dirty="0">
                          <a:solidFill>
                            <a:srgbClr val="56CA95"/>
                          </a:solidFill>
                          <a:latin typeface="Poppins" panose="02000000000000000000" pitchFamily="2" charset="0"/>
                          <a:ea typeface="思源黑体 CN Regular" panose="020B0500000000000000" pitchFamily="34" charset="-122"/>
                          <a:cs typeface="Poppins" panose="02000000000000000000" pitchFamily="2" charset="0"/>
                        </a:rPr>
                        <a:t>HER2</a:t>
                      </a:r>
                      <a:r>
                        <a:rPr lang="zh-CN" altLang="en-US" sz="1400" kern="1200" dirty="0">
                          <a:solidFill>
                            <a:schemeClr val="tx1"/>
                          </a:solidFill>
                          <a:latin typeface="Poppins" panose="02000000000000000000" pitchFamily="2" charset="0"/>
                          <a:ea typeface="思源黑体 CN Regular" panose="020B0500000000000000" pitchFamily="34" charset="-122"/>
                          <a:cs typeface="Poppins" panose="02000000000000000000" pitchFamily="2" charset="0"/>
                        </a:rPr>
                        <a:t>双表位</a:t>
                      </a:r>
                    </a:p>
                  </a:txBody>
                  <a:tcPr marL="3246" marR="3246" marT="3246" marB="0" anchor="ct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l" fontAlgn="b"/>
                      <a:r>
                        <a:rPr lang="en-US" altLang="zh-CN" sz="1400" kern="1200" dirty="0">
                          <a:solidFill>
                            <a:schemeClr val="tx1"/>
                          </a:solidFill>
                          <a:latin typeface="Poppins" panose="02000000000000000000" pitchFamily="2" charset="0"/>
                          <a:ea typeface="思源黑体 CN Regular" panose="020B0500000000000000" pitchFamily="34" charset="-122"/>
                          <a:cs typeface="Poppins" panose="02000000000000000000" pitchFamily="2" charset="0"/>
                        </a:rPr>
                        <a:t>HER2</a:t>
                      </a:r>
                      <a:r>
                        <a:rPr lang="zh-CN" altLang="en-US" sz="1400" kern="1200" dirty="0">
                          <a:solidFill>
                            <a:schemeClr val="tx1"/>
                          </a:solidFill>
                          <a:latin typeface="Poppins" panose="02000000000000000000" pitchFamily="2" charset="0"/>
                          <a:ea typeface="思源黑体 CN Regular" panose="020B0500000000000000" pitchFamily="34" charset="-122"/>
                          <a:cs typeface="Poppins" panose="02000000000000000000" pitchFamily="2" charset="0"/>
                        </a:rPr>
                        <a:t>阳性、中、低表达等实体瘤</a:t>
                      </a:r>
                    </a:p>
                  </a:txBody>
                  <a:tcPr marL="3246" marR="3246" marT="3246" marB="0" anchor="ct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l" fontAlgn="b"/>
                      <a:r>
                        <a:rPr lang="en-US" altLang="zh-CN" sz="1400" kern="1200" dirty="0">
                          <a:solidFill>
                            <a:schemeClr val="tx1"/>
                          </a:solidFill>
                          <a:latin typeface="Poppins" panose="02000000000000000000" pitchFamily="2" charset="0"/>
                          <a:ea typeface="思源黑体 CN Regular" panose="020B0500000000000000" pitchFamily="34" charset="-122"/>
                          <a:cs typeface="Poppins" panose="02000000000000000000" pitchFamily="2" charset="0"/>
                        </a:rPr>
                        <a:t>Ⅰ</a:t>
                      </a:r>
                      <a:r>
                        <a:rPr lang="zh-CN" altLang="en-US" sz="1400" kern="1200" dirty="0">
                          <a:solidFill>
                            <a:schemeClr val="tx1"/>
                          </a:solidFill>
                          <a:latin typeface="Poppins" panose="02000000000000000000" pitchFamily="2" charset="0"/>
                          <a:ea typeface="思源黑体 CN Regular" panose="020B0500000000000000" pitchFamily="34" charset="-122"/>
                          <a:cs typeface="Poppins" panose="02000000000000000000" pitchFamily="2" charset="0"/>
                        </a:rPr>
                        <a:t>期</a:t>
                      </a:r>
                    </a:p>
                  </a:txBody>
                  <a:tcPr marL="3246" marR="3246" marT="3246" marB="0" anchor="ct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 xmlns:a16="http://schemas.microsoft.com/office/drawing/2014/main" val="10013"/>
                  </a:ext>
                </a:extLst>
              </a:tr>
              <a:tr h="247234">
                <a:tc>
                  <a:txBody>
                    <a:bodyPr/>
                    <a:lstStyle/>
                    <a:p>
                      <a:pPr algn="l" fontAlgn="b"/>
                      <a:r>
                        <a:rPr lang="en-US" sz="1400" kern="1200">
                          <a:solidFill>
                            <a:schemeClr val="tx1"/>
                          </a:solidFill>
                          <a:latin typeface="Poppins" panose="02000000000000000000" pitchFamily="2" charset="0"/>
                          <a:ea typeface="思源黑体 CN Regular" panose="020B0500000000000000" pitchFamily="34" charset="-122"/>
                          <a:cs typeface="Poppins" panose="02000000000000000000" pitchFamily="2" charset="0"/>
                        </a:rPr>
                        <a:t>AZD-9592</a:t>
                      </a:r>
                    </a:p>
                  </a:txBody>
                  <a:tcPr marL="3246" marR="3246" marT="3246" marB="0" anchor="ct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l" fontAlgn="b"/>
                      <a:r>
                        <a:rPr lang="en-US" sz="1400" b="1" kern="1200" dirty="0" err="1">
                          <a:solidFill>
                            <a:srgbClr val="56CA95"/>
                          </a:solidFill>
                          <a:latin typeface="Poppins" panose="02000000000000000000" pitchFamily="2" charset="0"/>
                          <a:ea typeface="思源黑体 CN Regular" panose="020B0500000000000000" pitchFamily="34" charset="-122"/>
                          <a:cs typeface="Poppins" panose="02000000000000000000" pitchFamily="2" charset="0"/>
                        </a:rPr>
                        <a:t>c-Met</a:t>
                      </a:r>
                      <a:r>
                        <a:rPr lang="en-US" sz="1400" kern="1200" dirty="0" err="1">
                          <a:solidFill>
                            <a:schemeClr val="tx1"/>
                          </a:solidFill>
                          <a:latin typeface="Poppins" panose="02000000000000000000" pitchFamily="2" charset="0"/>
                          <a:ea typeface="思源黑体 CN Regular" panose="020B0500000000000000" pitchFamily="34" charset="-122"/>
                          <a:cs typeface="Poppins" panose="02000000000000000000" pitchFamily="2" charset="0"/>
                        </a:rPr>
                        <a:t>、</a:t>
                      </a:r>
                      <a:r>
                        <a:rPr lang="en-US" sz="1400" b="1" kern="1200" dirty="0" err="1">
                          <a:solidFill>
                            <a:srgbClr val="56CA95"/>
                          </a:solidFill>
                          <a:latin typeface="Poppins" panose="02000000000000000000" pitchFamily="2" charset="0"/>
                          <a:ea typeface="思源黑体 CN Regular" panose="020B0500000000000000" pitchFamily="34" charset="-122"/>
                          <a:cs typeface="Poppins" panose="02000000000000000000" pitchFamily="2" charset="0"/>
                        </a:rPr>
                        <a:t>EGFR</a:t>
                      </a:r>
                      <a:endParaRPr lang="en-US" sz="1400" b="1" kern="1200" dirty="0">
                        <a:solidFill>
                          <a:srgbClr val="56CA95"/>
                        </a:solidFill>
                        <a:latin typeface="Poppins" panose="02000000000000000000" pitchFamily="2" charset="0"/>
                        <a:ea typeface="思源黑体 CN Regular" panose="020B0500000000000000" pitchFamily="34" charset="-122"/>
                        <a:cs typeface="Poppins" panose="02000000000000000000" pitchFamily="2" charset="0"/>
                      </a:endParaRPr>
                    </a:p>
                  </a:txBody>
                  <a:tcPr marL="3246" marR="3246" marT="3246" marB="0" anchor="ct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l" fontAlgn="b"/>
                      <a:r>
                        <a:rPr lang="en-US" altLang="zh-CN" sz="1400" kern="1200" dirty="0">
                          <a:solidFill>
                            <a:schemeClr val="tx1"/>
                          </a:solidFill>
                          <a:latin typeface="Poppins" panose="02000000000000000000" pitchFamily="2" charset="0"/>
                          <a:ea typeface="思源黑体 CN Regular" panose="020B0500000000000000" pitchFamily="34" charset="-122"/>
                          <a:cs typeface="Poppins" panose="02000000000000000000" pitchFamily="2" charset="0"/>
                        </a:rPr>
                        <a:t>NSCLC</a:t>
                      </a:r>
                      <a:r>
                        <a:rPr lang="zh-CN" altLang="en-US" sz="1400" kern="1200" dirty="0">
                          <a:solidFill>
                            <a:schemeClr val="tx1"/>
                          </a:solidFill>
                          <a:latin typeface="Poppins" panose="02000000000000000000" pitchFamily="2" charset="0"/>
                          <a:ea typeface="思源黑体 CN Regular" panose="020B0500000000000000" pitchFamily="34" charset="-122"/>
                          <a:cs typeface="Poppins" panose="02000000000000000000" pitchFamily="2" charset="0"/>
                        </a:rPr>
                        <a:t>、头颈部鳞状细胞癌</a:t>
                      </a:r>
                    </a:p>
                  </a:txBody>
                  <a:tcPr marL="3246" marR="3246" marT="3246" marB="0" anchor="ct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l" fontAlgn="b"/>
                      <a:r>
                        <a:rPr lang="en-US" altLang="zh-CN" sz="1400" kern="1200" dirty="0">
                          <a:solidFill>
                            <a:schemeClr val="tx1"/>
                          </a:solidFill>
                          <a:latin typeface="Poppins" panose="02000000000000000000" pitchFamily="2" charset="0"/>
                          <a:ea typeface="思源黑体 CN Regular" panose="020B0500000000000000" pitchFamily="34" charset="-122"/>
                          <a:cs typeface="Poppins" panose="02000000000000000000" pitchFamily="2" charset="0"/>
                        </a:rPr>
                        <a:t>Ⅰ</a:t>
                      </a:r>
                      <a:r>
                        <a:rPr lang="zh-CN" altLang="en-US" sz="1400" kern="1200" dirty="0">
                          <a:solidFill>
                            <a:schemeClr val="tx1"/>
                          </a:solidFill>
                          <a:latin typeface="Poppins" panose="02000000000000000000" pitchFamily="2" charset="0"/>
                          <a:ea typeface="思源黑体 CN Regular" panose="020B0500000000000000" pitchFamily="34" charset="-122"/>
                          <a:cs typeface="Poppins" panose="02000000000000000000" pitchFamily="2" charset="0"/>
                        </a:rPr>
                        <a:t>期</a:t>
                      </a:r>
                    </a:p>
                  </a:txBody>
                  <a:tcPr marL="3246" marR="3246" marT="3246" marB="0" anchor="ct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 xmlns:a16="http://schemas.microsoft.com/office/drawing/2014/main" val="10014"/>
                  </a:ext>
                </a:extLst>
              </a:tr>
              <a:tr h="247234">
                <a:tc>
                  <a:txBody>
                    <a:bodyPr/>
                    <a:lstStyle/>
                    <a:p>
                      <a:pPr algn="l" fontAlgn="b"/>
                      <a:r>
                        <a:rPr lang="en-US" sz="1400" kern="1200">
                          <a:solidFill>
                            <a:schemeClr val="tx1"/>
                          </a:solidFill>
                          <a:latin typeface="Poppins" panose="02000000000000000000" pitchFamily="2" charset="0"/>
                          <a:ea typeface="思源黑体 CN Regular" panose="020B0500000000000000" pitchFamily="34" charset="-122"/>
                          <a:cs typeface="Poppins" panose="02000000000000000000" pitchFamily="2" charset="0"/>
                        </a:rPr>
                        <a:t>M-1231</a:t>
                      </a:r>
                    </a:p>
                  </a:txBody>
                  <a:tcPr marL="3246" marR="3246" marT="3246" marB="0" anchor="ct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l" fontAlgn="b"/>
                      <a:r>
                        <a:rPr lang="en-US" sz="1400" b="1" kern="1200" dirty="0">
                          <a:solidFill>
                            <a:srgbClr val="56CA95"/>
                          </a:solidFill>
                          <a:latin typeface="Poppins" panose="02000000000000000000" pitchFamily="2" charset="0"/>
                          <a:ea typeface="思源黑体 CN Regular" panose="020B0500000000000000" pitchFamily="34" charset="-122"/>
                          <a:cs typeface="Poppins" panose="02000000000000000000" pitchFamily="2" charset="0"/>
                        </a:rPr>
                        <a:t>EGFR</a:t>
                      </a:r>
                      <a:r>
                        <a:rPr lang="en-US" sz="1400" kern="1200" dirty="0">
                          <a:solidFill>
                            <a:schemeClr val="tx1"/>
                          </a:solidFill>
                          <a:latin typeface="Poppins" panose="02000000000000000000" pitchFamily="2" charset="0"/>
                          <a:ea typeface="思源黑体 CN Regular" panose="020B0500000000000000" pitchFamily="34" charset="-122"/>
                          <a:cs typeface="Poppins" panose="02000000000000000000" pitchFamily="2" charset="0"/>
                        </a:rPr>
                        <a:t>、</a:t>
                      </a:r>
                      <a:r>
                        <a:rPr lang="en-US" sz="1400" b="1" kern="1200" dirty="0">
                          <a:solidFill>
                            <a:srgbClr val="56CA95"/>
                          </a:solidFill>
                          <a:latin typeface="Poppins" panose="02000000000000000000" pitchFamily="2" charset="0"/>
                          <a:ea typeface="思源黑体 CN Regular" panose="020B0500000000000000" pitchFamily="34" charset="-122"/>
                          <a:cs typeface="Poppins" panose="02000000000000000000" pitchFamily="2" charset="0"/>
                        </a:rPr>
                        <a:t>MUC1</a:t>
                      </a:r>
                    </a:p>
                  </a:txBody>
                  <a:tcPr marL="3246" marR="3246" marT="3246" marB="0" anchor="ct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l" fontAlgn="b"/>
                      <a:r>
                        <a:rPr lang="zh-CN" altLang="en-US" sz="1400" kern="1200" dirty="0">
                          <a:solidFill>
                            <a:schemeClr val="tx1"/>
                          </a:solidFill>
                          <a:latin typeface="Poppins" panose="02000000000000000000" pitchFamily="2" charset="0"/>
                          <a:ea typeface="思源黑体 CN Regular" panose="020B0500000000000000" pitchFamily="34" charset="-122"/>
                          <a:cs typeface="Poppins" panose="02000000000000000000" pitchFamily="2" charset="0"/>
                        </a:rPr>
                        <a:t>晚期实体瘤</a:t>
                      </a:r>
                    </a:p>
                  </a:txBody>
                  <a:tcPr marL="3246" marR="3246" marT="3246" marB="0" anchor="ct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l" fontAlgn="b"/>
                      <a:r>
                        <a:rPr lang="en-US" altLang="zh-CN" sz="1400" kern="1200" dirty="0">
                          <a:solidFill>
                            <a:schemeClr val="tx1"/>
                          </a:solidFill>
                          <a:latin typeface="Poppins" panose="02000000000000000000" pitchFamily="2" charset="0"/>
                          <a:ea typeface="思源黑体 CN Regular" panose="020B0500000000000000" pitchFamily="34" charset="-122"/>
                          <a:cs typeface="Poppins" panose="02000000000000000000" pitchFamily="2" charset="0"/>
                        </a:rPr>
                        <a:t>Ⅰ</a:t>
                      </a:r>
                      <a:r>
                        <a:rPr lang="zh-CN" altLang="en-US" sz="1400" kern="1200" dirty="0">
                          <a:solidFill>
                            <a:schemeClr val="tx1"/>
                          </a:solidFill>
                          <a:latin typeface="Poppins" panose="02000000000000000000" pitchFamily="2" charset="0"/>
                          <a:ea typeface="思源黑体 CN Regular" panose="020B0500000000000000" pitchFamily="34" charset="-122"/>
                          <a:cs typeface="Poppins" panose="02000000000000000000" pitchFamily="2" charset="0"/>
                        </a:rPr>
                        <a:t>期</a:t>
                      </a:r>
                    </a:p>
                  </a:txBody>
                  <a:tcPr marL="3246" marR="3246" marT="3246" marB="0" anchor="ct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 xmlns:a16="http://schemas.microsoft.com/office/drawing/2014/main" val="10015"/>
                  </a:ext>
                </a:extLst>
              </a:tr>
              <a:tr h="224606">
                <a:tc>
                  <a:txBody>
                    <a:bodyPr/>
                    <a:lstStyle/>
                    <a:p>
                      <a:pPr algn="l" fontAlgn="b"/>
                      <a:r>
                        <a:rPr lang="en-US" sz="1400" kern="1200">
                          <a:solidFill>
                            <a:schemeClr val="tx1"/>
                          </a:solidFill>
                          <a:latin typeface="Poppins" panose="02000000000000000000" pitchFamily="2" charset="0"/>
                          <a:ea typeface="思源黑体 CN Regular" panose="020B0500000000000000" pitchFamily="34" charset="-122"/>
                          <a:cs typeface="Poppins" panose="02000000000000000000" pitchFamily="2" charset="0"/>
                        </a:rPr>
                        <a:t>CBP-1018</a:t>
                      </a:r>
                    </a:p>
                  </a:txBody>
                  <a:tcPr marL="3246" marR="3246" marT="3246" marB="0" anchor="ct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l" fontAlgn="b"/>
                      <a:r>
                        <a:rPr lang="en-US" sz="1400" b="1" kern="1200" dirty="0">
                          <a:solidFill>
                            <a:srgbClr val="56CA95"/>
                          </a:solidFill>
                          <a:latin typeface="Poppins" panose="02000000000000000000" pitchFamily="2" charset="0"/>
                          <a:ea typeface="思源黑体 CN Regular" panose="020B0500000000000000" pitchFamily="34" charset="-122"/>
                          <a:cs typeface="Poppins" panose="02000000000000000000" pitchFamily="2" charset="0"/>
                        </a:rPr>
                        <a:t>FR</a:t>
                      </a:r>
                      <a:r>
                        <a:rPr lang="el-GR" sz="1400" b="1" kern="1200" dirty="0">
                          <a:solidFill>
                            <a:srgbClr val="56CA95"/>
                          </a:solidFill>
                          <a:ea typeface="思源黑体 CN Regular" panose="020B0500000000000000" pitchFamily="34" charset="-122"/>
                          <a:cs typeface="Poppins" panose="02000000000000000000" pitchFamily="2" charset="0"/>
                        </a:rPr>
                        <a:t>α</a:t>
                      </a:r>
                      <a:r>
                        <a:rPr lang="el-GR" sz="1400" kern="1200" dirty="0">
                          <a:solidFill>
                            <a:schemeClr val="tx1"/>
                          </a:solidFill>
                          <a:ea typeface="思源黑体 CN Regular" panose="020B0500000000000000" pitchFamily="34" charset="-122"/>
                          <a:cs typeface="Poppins" panose="02000000000000000000" pitchFamily="2" charset="0"/>
                        </a:rPr>
                        <a:t>、</a:t>
                      </a:r>
                      <a:r>
                        <a:rPr lang="en-US" sz="1400" b="1" kern="1200" dirty="0">
                          <a:solidFill>
                            <a:srgbClr val="56CA95"/>
                          </a:solidFill>
                          <a:latin typeface="Poppins" panose="02000000000000000000" pitchFamily="2" charset="0"/>
                          <a:ea typeface="思源黑体 CN Regular" panose="020B0500000000000000" pitchFamily="34" charset="-122"/>
                          <a:cs typeface="Poppins" panose="02000000000000000000" pitchFamily="2" charset="0"/>
                        </a:rPr>
                        <a:t>PSMA</a:t>
                      </a:r>
                    </a:p>
                  </a:txBody>
                  <a:tcPr marL="3246" marR="3246" marT="3246" marB="0" anchor="ct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l" fontAlgn="b"/>
                      <a:r>
                        <a:rPr lang="zh-CN" altLang="en-US" sz="1400" kern="1200" dirty="0">
                          <a:solidFill>
                            <a:schemeClr val="tx1"/>
                          </a:solidFill>
                          <a:latin typeface="Poppins" panose="02000000000000000000" pitchFamily="2" charset="0"/>
                          <a:ea typeface="思源黑体 CN Regular" panose="020B0500000000000000" pitchFamily="34" charset="-122"/>
                          <a:cs typeface="Poppins" panose="02000000000000000000" pitchFamily="2" charset="0"/>
                        </a:rPr>
                        <a:t>实体瘤</a:t>
                      </a:r>
                    </a:p>
                  </a:txBody>
                  <a:tcPr marL="3246" marR="3246" marT="3246" marB="0" anchor="ct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l" fontAlgn="b"/>
                      <a:r>
                        <a:rPr lang="en-US" altLang="zh-CN" sz="1400" kern="1200" dirty="0">
                          <a:solidFill>
                            <a:schemeClr val="tx1"/>
                          </a:solidFill>
                          <a:latin typeface="Poppins" panose="02000000000000000000" pitchFamily="2" charset="0"/>
                          <a:ea typeface="思源黑体 CN Regular" panose="020B0500000000000000" pitchFamily="34" charset="-122"/>
                          <a:cs typeface="Poppins" panose="02000000000000000000" pitchFamily="2" charset="0"/>
                        </a:rPr>
                        <a:t>Ⅰ</a:t>
                      </a:r>
                      <a:r>
                        <a:rPr lang="zh-CN" altLang="en-US" sz="1400" kern="1200" dirty="0">
                          <a:solidFill>
                            <a:schemeClr val="tx1"/>
                          </a:solidFill>
                          <a:latin typeface="Poppins" panose="02000000000000000000" pitchFamily="2" charset="0"/>
                          <a:ea typeface="思源黑体 CN Regular" panose="020B0500000000000000" pitchFamily="34" charset="-122"/>
                          <a:cs typeface="Poppins" panose="02000000000000000000" pitchFamily="2" charset="0"/>
                        </a:rPr>
                        <a:t>期</a:t>
                      </a:r>
                    </a:p>
                  </a:txBody>
                  <a:tcPr marL="3246" marR="3246" marT="3246" marB="0" anchor="ct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 xmlns:a16="http://schemas.microsoft.com/office/drawing/2014/main" val="10016"/>
                  </a:ext>
                </a:extLst>
              </a:tr>
              <a:tr h="247234">
                <a:tc>
                  <a:txBody>
                    <a:bodyPr/>
                    <a:lstStyle/>
                    <a:p>
                      <a:pPr algn="l" fontAlgn="b"/>
                      <a:r>
                        <a:rPr lang="en-US" sz="1400" kern="1200">
                          <a:solidFill>
                            <a:schemeClr val="tx1"/>
                          </a:solidFill>
                          <a:latin typeface="Poppins" panose="02000000000000000000" pitchFamily="2" charset="0"/>
                          <a:ea typeface="思源黑体 CN Regular" panose="020B0500000000000000" pitchFamily="34" charset="-122"/>
                          <a:cs typeface="Poppins" panose="02000000000000000000" pitchFamily="2" charset="0"/>
                        </a:rPr>
                        <a:t>IMGN151</a:t>
                      </a:r>
                    </a:p>
                  </a:txBody>
                  <a:tcPr marL="3246" marR="3246" marT="3246" marB="0" anchor="ct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l" fontAlgn="b"/>
                      <a:r>
                        <a:rPr lang="en-US" sz="1400" b="1" kern="1200" dirty="0">
                          <a:solidFill>
                            <a:srgbClr val="56CA95"/>
                          </a:solidFill>
                          <a:latin typeface="Poppins" panose="02000000000000000000" pitchFamily="2" charset="0"/>
                          <a:ea typeface="思源黑体 CN Regular" panose="020B0500000000000000" pitchFamily="34" charset="-122"/>
                          <a:cs typeface="Poppins" panose="02000000000000000000" pitchFamily="2" charset="0"/>
                        </a:rPr>
                        <a:t>FR</a:t>
                      </a:r>
                      <a:r>
                        <a:rPr lang="el-GR" sz="1400" b="1" kern="1200" dirty="0">
                          <a:solidFill>
                            <a:srgbClr val="56CA95"/>
                          </a:solidFill>
                          <a:ea typeface="思源黑体 CN Regular" panose="020B0500000000000000" pitchFamily="34" charset="-122"/>
                          <a:cs typeface="Poppins" panose="02000000000000000000" pitchFamily="2" charset="0"/>
                        </a:rPr>
                        <a:t>α</a:t>
                      </a:r>
                      <a:r>
                        <a:rPr lang="zh-CN" altLang="en-US" sz="1400" kern="1200" dirty="0">
                          <a:solidFill>
                            <a:schemeClr val="tx1"/>
                          </a:solidFill>
                          <a:latin typeface="Poppins" panose="02000000000000000000" pitchFamily="2" charset="0"/>
                          <a:ea typeface="思源黑体 CN Regular" panose="020B0500000000000000" pitchFamily="34" charset="-122"/>
                          <a:cs typeface="Poppins" panose="02000000000000000000" pitchFamily="2" charset="0"/>
                        </a:rPr>
                        <a:t>双表位</a:t>
                      </a:r>
                    </a:p>
                  </a:txBody>
                  <a:tcPr marL="3246" marR="3246" marT="3246" marB="0" anchor="ct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l" fontAlgn="b"/>
                      <a:r>
                        <a:rPr lang="zh-CN" altLang="en-US" sz="1400" kern="1200" dirty="0">
                          <a:solidFill>
                            <a:schemeClr val="tx1"/>
                          </a:solidFill>
                          <a:latin typeface="Poppins" panose="02000000000000000000" pitchFamily="2" charset="0"/>
                          <a:ea typeface="思源黑体 CN Regular" panose="020B0500000000000000" pitchFamily="34" charset="-122"/>
                          <a:cs typeface="Poppins" panose="02000000000000000000" pitchFamily="2" charset="0"/>
                        </a:rPr>
                        <a:t>卵巢癌、输卵管癌、宫内膜癌</a:t>
                      </a:r>
                    </a:p>
                  </a:txBody>
                  <a:tcPr marL="3246" marR="3246" marT="3246" marB="0" anchor="ct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l" fontAlgn="b"/>
                      <a:r>
                        <a:rPr lang="en-US" altLang="zh-CN" sz="1400" kern="1200" dirty="0">
                          <a:solidFill>
                            <a:schemeClr val="tx1"/>
                          </a:solidFill>
                          <a:latin typeface="Poppins" panose="02000000000000000000" pitchFamily="2" charset="0"/>
                          <a:ea typeface="思源黑体 CN Regular" panose="020B0500000000000000" pitchFamily="34" charset="-122"/>
                          <a:cs typeface="Poppins" panose="02000000000000000000" pitchFamily="2" charset="0"/>
                        </a:rPr>
                        <a:t>Ⅰ</a:t>
                      </a:r>
                      <a:r>
                        <a:rPr lang="zh-CN" altLang="en-US" sz="1400" kern="1200" dirty="0">
                          <a:solidFill>
                            <a:schemeClr val="tx1"/>
                          </a:solidFill>
                          <a:latin typeface="Poppins" panose="02000000000000000000" pitchFamily="2" charset="0"/>
                          <a:ea typeface="思源黑体 CN Regular" panose="020B0500000000000000" pitchFamily="34" charset="-122"/>
                          <a:cs typeface="Poppins" panose="02000000000000000000" pitchFamily="2" charset="0"/>
                        </a:rPr>
                        <a:t>期</a:t>
                      </a:r>
                    </a:p>
                  </a:txBody>
                  <a:tcPr marL="3246" marR="3246" marT="3246" marB="0" anchor="ct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 xmlns:a16="http://schemas.microsoft.com/office/drawing/2014/main" val="10017"/>
                  </a:ext>
                </a:extLst>
              </a:tr>
              <a:tr h="445846">
                <a:tc>
                  <a:txBody>
                    <a:bodyPr/>
                    <a:lstStyle/>
                    <a:p>
                      <a:pPr algn="l" fontAlgn="b"/>
                      <a:r>
                        <a:rPr lang="en-US" sz="1400" kern="1200" dirty="0">
                          <a:solidFill>
                            <a:schemeClr val="tx1"/>
                          </a:solidFill>
                          <a:latin typeface="Poppins" panose="02000000000000000000" pitchFamily="2" charset="0"/>
                          <a:ea typeface="思源黑体 CN Regular" panose="020B0500000000000000" pitchFamily="34" charset="-122"/>
                          <a:cs typeface="Poppins" panose="02000000000000000000" pitchFamily="2" charset="0"/>
                        </a:rPr>
                        <a:t>EBC-129</a:t>
                      </a:r>
                    </a:p>
                  </a:txBody>
                  <a:tcPr marL="3246" marR="3246" marT="3246" marB="0" anchor="ctr">
                    <a:lnT w="12700" cap="flat" cmpd="sng" algn="ctr">
                      <a:solidFill>
                        <a:schemeClr val="tx1"/>
                      </a:solidFill>
                      <a:prstDash val="solid"/>
                      <a:round/>
                      <a:headEnd type="none" w="med" len="med"/>
                      <a:tailEnd type="none" w="med" len="med"/>
                    </a:lnT>
                    <a:lnB w="12700">
                      <a:solidFill>
                        <a:schemeClr val="tx1"/>
                      </a:solidFill>
                      <a:prstDash val="solid"/>
                    </a:lnB>
                    <a:noFill/>
                  </a:tcPr>
                </a:tc>
                <a:tc>
                  <a:txBody>
                    <a:bodyPr/>
                    <a:lstStyle/>
                    <a:p>
                      <a:pPr algn="l" fontAlgn="b"/>
                      <a:r>
                        <a:rPr lang="en-US" sz="1400" b="1" kern="1200" dirty="0">
                          <a:solidFill>
                            <a:srgbClr val="56CA95"/>
                          </a:solidFill>
                          <a:latin typeface="Poppins" panose="02000000000000000000" pitchFamily="2" charset="0"/>
                          <a:ea typeface="思源黑体 CN Regular" panose="020B0500000000000000" pitchFamily="34" charset="-122"/>
                          <a:cs typeface="Poppins" panose="02000000000000000000" pitchFamily="2" charset="0"/>
                        </a:rPr>
                        <a:t>CEACAM5</a:t>
                      </a:r>
                      <a:r>
                        <a:rPr lang="en-US" sz="1400" kern="1200" dirty="0">
                          <a:solidFill>
                            <a:schemeClr val="tx1"/>
                          </a:solidFill>
                          <a:latin typeface="Poppins" panose="02000000000000000000" pitchFamily="2" charset="0"/>
                          <a:ea typeface="思源黑体 CN Regular" panose="020B0500000000000000" pitchFamily="34" charset="-122"/>
                          <a:cs typeface="Poppins" panose="02000000000000000000" pitchFamily="2" charset="0"/>
                        </a:rPr>
                        <a:t>、</a:t>
                      </a:r>
                      <a:r>
                        <a:rPr lang="en-US" sz="1400" b="1" kern="1200" dirty="0">
                          <a:solidFill>
                            <a:srgbClr val="56CA95"/>
                          </a:solidFill>
                          <a:latin typeface="Poppins" panose="02000000000000000000" pitchFamily="2" charset="0"/>
                          <a:ea typeface="思源黑体 CN Regular" panose="020B0500000000000000" pitchFamily="34" charset="-122"/>
                          <a:cs typeface="Poppins" panose="02000000000000000000" pitchFamily="2" charset="0"/>
                        </a:rPr>
                        <a:t>CEACAM6</a:t>
                      </a:r>
                    </a:p>
                  </a:txBody>
                  <a:tcPr marL="3246" marR="3246" marT="3246" marB="0" anchor="ctr">
                    <a:lnT w="12700" cap="flat" cmpd="sng" algn="ctr">
                      <a:solidFill>
                        <a:schemeClr val="tx1"/>
                      </a:solidFill>
                      <a:prstDash val="solid"/>
                      <a:round/>
                      <a:headEnd type="none" w="med" len="med"/>
                      <a:tailEnd type="none" w="med" len="med"/>
                    </a:lnT>
                    <a:lnB w="12700">
                      <a:solidFill>
                        <a:schemeClr val="tx1"/>
                      </a:solidFill>
                      <a:prstDash val="solid"/>
                    </a:lnB>
                    <a:noFill/>
                  </a:tcPr>
                </a:tc>
                <a:tc>
                  <a:txBody>
                    <a:bodyPr/>
                    <a:lstStyle/>
                    <a:p>
                      <a:pPr algn="l" fontAlgn="b"/>
                      <a:r>
                        <a:rPr lang="zh-CN" altLang="en-US" sz="1400" kern="1200" dirty="0">
                          <a:solidFill>
                            <a:schemeClr val="tx1"/>
                          </a:solidFill>
                          <a:latin typeface="Poppins" panose="02000000000000000000" pitchFamily="2" charset="0"/>
                          <a:ea typeface="思源黑体 CN Regular" panose="020B0500000000000000" pitchFamily="34" charset="-122"/>
                          <a:cs typeface="Poppins" panose="02000000000000000000" pitchFamily="2" charset="0"/>
                        </a:rPr>
                        <a:t>实体瘤</a:t>
                      </a:r>
                    </a:p>
                  </a:txBody>
                  <a:tcPr marL="3246" marR="3246" marT="3246" marB="0" anchor="ctr">
                    <a:lnT w="12700" cap="flat" cmpd="sng" algn="ctr">
                      <a:solidFill>
                        <a:schemeClr val="tx1"/>
                      </a:solidFill>
                      <a:prstDash val="solid"/>
                      <a:round/>
                      <a:headEnd type="none" w="med" len="med"/>
                      <a:tailEnd type="none" w="med" len="med"/>
                    </a:lnT>
                    <a:lnB w="12700">
                      <a:solidFill>
                        <a:schemeClr val="tx1"/>
                      </a:solidFill>
                      <a:prstDash val="solid"/>
                    </a:lnB>
                    <a:noFill/>
                  </a:tcPr>
                </a:tc>
                <a:tc>
                  <a:txBody>
                    <a:bodyPr/>
                    <a:lstStyle/>
                    <a:p>
                      <a:pPr algn="l" fontAlgn="b"/>
                      <a:r>
                        <a:rPr lang="en-US" altLang="zh-CN" sz="1400" kern="1200" dirty="0">
                          <a:solidFill>
                            <a:schemeClr val="tx1"/>
                          </a:solidFill>
                          <a:latin typeface="Poppins" panose="02000000000000000000" pitchFamily="2" charset="0"/>
                          <a:ea typeface="思源黑体 CN Regular" panose="020B0500000000000000" pitchFamily="34" charset="-122"/>
                          <a:cs typeface="Poppins" panose="02000000000000000000" pitchFamily="2" charset="0"/>
                        </a:rPr>
                        <a:t>Ⅰ</a:t>
                      </a:r>
                      <a:r>
                        <a:rPr lang="zh-CN" altLang="en-US" sz="1400" kern="1200" dirty="0">
                          <a:solidFill>
                            <a:schemeClr val="tx1"/>
                          </a:solidFill>
                          <a:latin typeface="Poppins" panose="02000000000000000000" pitchFamily="2" charset="0"/>
                          <a:ea typeface="思源黑体 CN Regular" panose="020B0500000000000000" pitchFamily="34" charset="-122"/>
                          <a:cs typeface="Poppins" panose="02000000000000000000" pitchFamily="2" charset="0"/>
                        </a:rPr>
                        <a:t>期</a:t>
                      </a:r>
                    </a:p>
                  </a:txBody>
                  <a:tcPr marL="3246" marR="3246" marT="3246" marB="0" anchor="ctr">
                    <a:lnT w="12700" cap="flat" cmpd="sng" algn="ctr">
                      <a:solidFill>
                        <a:schemeClr val="tx1"/>
                      </a:solidFill>
                      <a:prstDash val="solid"/>
                      <a:round/>
                      <a:headEnd type="none" w="med" len="med"/>
                      <a:tailEnd type="none" w="med" len="med"/>
                    </a:lnT>
                    <a:lnB w="12700">
                      <a:solidFill>
                        <a:schemeClr val="tx1"/>
                      </a:solidFill>
                      <a:prstDash val="solid"/>
                    </a:lnB>
                    <a:noFill/>
                  </a:tcPr>
                </a:tc>
                <a:extLst>
                  <a:ext uri="{0D108BD9-81ED-4DB2-BD59-A6C34878D82A}">
                    <a16:rowId xmlns="" xmlns:a16="http://schemas.microsoft.com/office/drawing/2014/main" val="10018"/>
                  </a:ext>
                </a:extLst>
              </a:tr>
            </a:tbl>
          </a:graphicData>
        </a:graphic>
      </p:graphicFrame>
      <p:sp>
        <p:nvSpPr>
          <p:cNvPr id="5" name="TextBox 4"/>
          <p:cNvSpPr txBox="1"/>
          <p:nvPr/>
        </p:nvSpPr>
        <p:spPr>
          <a:xfrm>
            <a:off x="167861" y="2412178"/>
            <a:ext cx="3137332" cy="368300"/>
          </a:xfrm>
          <a:prstGeom prst="rect">
            <a:avLst/>
          </a:prstGeom>
          <a:noFill/>
        </p:spPr>
        <p:txBody>
          <a:bodyPr wrap="square">
            <a:spAutoFit/>
          </a:bodyPr>
          <a:lstStyle/>
          <a:p>
            <a:pPr algn="ctr" fontAlgn="b"/>
            <a:r>
              <a:rPr lang="zh-CN" altLang="en-US" sz="1800" kern="1200" dirty="0">
                <a:solidFill>
                  <a:schemeClr val="tx1"/>
                </a:solidFill>
                <a:latin typeface="Poppins" panose="02000000000000000000" pitchFamily="2" charset="0"/>
                <a:ea typeface="思源黑体 CN Regular" panose="020B0500000000000000" pitchFamily="34" charset="-122"/>
                <a:cs typeface="Poppins" panose="02000000000000000000" pitchFamily="2" charset="0"/>
              </a:rPr>
              <a:t>双抗</a:t>
            </a:r>
            <a:r>
              <a:rPr lang="en-US" altLang="zh-CN" sz="1800" kern="1200" dirty="0">
                <a:solidFill>
                  <a:schemeClr val="tx1"/>
                </a:solidFill>
                <a:latin typeface="Poppins" panose="02000000000000000000" pitchFamily="2" charset="0"/>
                <a:ea typeface="思源黑体 CN Regular" panose="020B0500000000000000" pitchFamily="34" charset="-122"/>
                <a:cs typeface="Poppins" panose="02000000000000000000" pitchFamily="2" charset="0"/>
              </a:rPr>
              <a:t>ADC</a:t>
            </a:r>
            <a:r>
              <a:rPr lang="zh-CN" altLang="en-US" sz="1800" kern="1200" dirty="0">
                <a:solidFill>
                  <a:schemeClr val="tx1"/>
                </a:solidFill>
                <a:latin typeface="Poppins" panose="02000000000000000000" pitchFamily="2" charset="0"/>
                <a:ea typeface="思源黑体 CN Regular" panose="020B0500000000000000" pitchFamily="34" charset="-122"/>
                <a:cs typeface="Poppins" panose="02000000000000000000" pitchFamily="2" charset="0"/>
              </a:rPr>
              <a:t>临床研究进展</a:t>
            </a:r>
          </a:p>
        </p:txBody>
      </p:sp>
      <p:sp>
        <p:nvSpPr>
          <p:cNvPr id="6" name="TextBox 5"/>
          <p:cNvSpPr txBox="1"/>
          <p:nvPr/>
        </p:nvSpPr>
        <p:spPr>
          <a:xfrm>
            <a:off x="318652" y="2863832"/>
            <a:ext cx="3027663" cy="1754326"/>
          </a:xfrm>
          <a:prstGeom prst="rect">
            <a:avLst/>
          </a:prstGeom>
          <a:noFill/>
        </p:spPr>
        <p:txBody>
          <a:bodyPr wrap="square" rtlCol="0">
            <a:spAutoFit/>
          </a:bodyPr>
          <a:lstStyle/>
          <a:p>
            <a:pPr marL="457200" indent="-457200">
              <a:lnSpc>
                <a:spcPct val="200000"/>
              </a:lnSpc>
              <a:buFont typeface="Wingdings" panose="05000000000000000000" pitchFamily="2" charset="2"/>
              <a:buChar char="q"/>
            </a:pPr>
            <a:r>
              <a:rPr lang="zh-CN" altLang="en-US" b="1" dirty="0">
                <a:solidFill>
                  <a:srgbClr val="007E66"/>
                </a:solidFill>
                <a:latin typeface="Poppins" panose="02000000000000000000" pitchFamily="2" charset="0"/>
                <a:ea typeface="思源黑体 CN Regular" panose="020B0500000000000000" pitchFamily="34" charset="-122"/>
                <a:cs typeface="Poppins" panose="02000000000000000000" pitchFamily="2" charset="0"/>
              </a:rPr>
              <a:t>大量国内企业研发</a:t>
            </a:r>
            <a:endParaRPr lang="en-US" altLang="zh-CN" b="1" dirty="0">
              <a:solidFill>
                <a:srgbClr val="007E66"/>
              </a:solidFill>
              <a:latin typeface="Poppins" panose="02000000000000000000" pitchFamily="2" charset="0"/>
              <a:ea typeface="思源黑体 CN Regular" panose="020B0500000000000000" pitchFamily="34" charset="-122"/>
              <a:cs typeface="Poppins" panose="02000000000000000000" pitchFamily="2" charset="0"/>
            </a:endParaRPr>
          </a:p>
          <a:p>
            <a:pPr marL="457200" indent="-457200">
              <a:lnSpc>
                <a:spcPct val="200000"/>
              </a:lnSpc>
              <a:buFont typeface="Wingdings" panose="05000000000000000000" pitchFamily="2" charset="2"/>
              <a:buChar char="q"/>
            </a:pPr>
            <a:r>
              <a:rPr lang="zh-CN" altLang="en-US" b="1" dirty="0">
                <a:solidFill>
                  <a:srgbClr val="007E66"/>
                </a:solidFill>
                <a:latin typeface="Poppins" panose="02000000000000000000" pitchFamily="2" charset="0"/>
                <a:ea typeface="思源黑体 CN Regular" panose="020B0500000000000000" pitchFamily="34" charset="-122"/>
                <a:cs typeface="Poppins" panose="02000000000000000000" pitchFamily="2" charset="0"/>
              </a:rPr>
              <a:t>靶点集中</a:t>
            </a:r>
            <a:endParaRPr lang="en-US" altLang="zh-CN" b="1" dirty="0">
              <a:solidFill>
                <a:srgbClr val="007E66"/>
              </a:solidFill>
              <a:latin typeface="Poppins" panose="02000000000000000000" pitchFamily="2" charset="0"/>
              <a:ea typeface="思源黑体 CN Regular" panose="020B0500000000000000" pitchFamily="34" charset="-122"/>
              <a:cs typeface="Poppins" panose="02000000000000000000" pitchFamily="2" charset="0"/>
            </a:endParaRPr>
          </a:p>
          <a:p>
            <a:pPr marL="457200" indent="-457200">
              <a:lnSpc>
                <a:spcPct val="200000"/>
              </a:lnSpc>
              <a:buFont typeface="Wingdings" panose="05000000000000000000" pitchFamily="2" charset="2"/>
              <a:buChar char="q"/>
            </a:pPr>
            <a:r>
              <a:rPr lang="zh-CN" altLang="en-US" b="1" dirty="0">
                <a:solidFill>
                  <a:srgbClr val="007E66"/>
                </a:solidFill>
                <a:latin typeface="Poppins" panose="02000000000000000000" pitchFamily="2" charset="0"/>
                <a:ea typeface="思源黑体 CN Regular" panose="020B0500000000000000" pitchFamily="34" charset="-122"/>
                <a:cs typeface="Poppins" panose="02000000000000000000" pitchFamily="2" charset="0"/>
              </a:rPr>
              <a:t>双表位、双抗原并存</a:t>
            </a:r>
            <a:endParaRPr lang="en-US" altLang="zh-CN" b="1" dirty="0">
              <a:solidFill>
                <a:srgbClr val="007E66"/>
              </a:solidFill>
              <a:latin typeface="Poppins" panose="02000000000000000000" pitchFamily="2" charset="0"/>
              <a:ea typeface="思源黑体 CN Regular" panose="020B0500000000000000" pitchFamily="34" charset="-122"/>
              <a:cs typeface="Poppins" panose="02000000000000000000" pitchFamily="2" charset="0"/>
            </a:endParaRPr>
          </a:p>
        </p:txBody>
      </p:sp>
      <p:sp>
        <p:nvSpPr>
          <p:cNvPr id="7" name="TextBox 6"/>
          <p:cNvSpPr txBox="1"/>
          <p:nvPr/>
        </p:nvSpPr>
        <p:spPr>
          <a:xfrm>
            <a:off x="8659284" y="1166704"/>
            <a:ext cx="3214341" cy="338554"/>
          </a:xfrm>
          <a:prstGeom prst="rect">
            <a:avLst/>
          </a:prstGeom>
          <a:noFill/>
        </p:spPr>
        <p:txBody>
          <a:bodyPr wrap="none" rtlCol="0">
            <a:spAutoFit/>
          </a:bodyPr>
          <a:lstStyle/>
          <a:p>
            <a:r>
              <a:rPr lang="en-US" altLang="zh-CN" sz="1600" b="1" dirty="0">
                <a:solidFill>
                  <a:srgbClr val="007E66"/>
                </a:solidFill>
                <a:latin typeface="Poppins" panose="02000000000000000000" pitchFamily="2" charset="0"/>
                <a:ea typeface="思源黑体 CN Regular" panose="020B0500000000000000" pitchFamily="34" charset="-122"/>
                <a:cs typeface="Poppins" panose="02000000000000000000" pitchFamily="2" charset="0"/>
              </a:rPr>
              <a:t>*</a:t>
            </a:r>
            <a:r>
              <a:rPr lang="zh-CN" altLang="en-US" sz="1600" b="1" dirty="0">
                <a:solidFill>
                  <a:srgbClr val="007E66"/>
                </a:solidFill>
                <a:latin typeface="Poppins" panose="02000000000000000000" pitchFamily="2" charset="0"/>
                <a:ea typeface="思源黑体 CN Regular" panose="020B0500000000000000" pitchFamily="34" charset="-122"/>
                <a:cs typeface="Poppins" panose="02000000000000000000" pitchFamily="2" charset="0"/>
              </a:rPr>
              <a:t>义翘神州可提供高品质靶点蛋白</a:t>
            </a:r>
            <a:endParaRPr lang="en-US" sz="1600" b="1" dirty="0">
              <a:solidFill>
                <a:srgbClr val="007E66"/>
              </a:solidFill>
              <a:latin typeface="Poppins" panose="02000000000000000000" pitchFamily="2" charset="0"/>
              <a:ea typeface="思源黑体 CN Regular" panose="020B0500000000000000" pitchFamily="34" charset="-122"/>
              <a:cs typeface="Poppins" panose="02000000000000000000" pitchFamily="2" charset="0"/>
            </a:endParaRPr>
          </a:p>
        </p:txBody>
      </p:sp>
    </p:spTree>
  </p:cSld>
  <p:clrMapOvr>
    <a:masterClrMapping/>
  </p:clrMapOvr>
  <mc:AlternateContent xmlns:mc="http://schemas.openxmlformats.org/markup-compatibility/2006">
    <mc:Choice xmlns="" xmlns:p14="http://schemas.microsoft.com/office/powerpoint/2010/main" Requires="p14">
      <p:transition spd="slow" p14:dur="2000" advTm="42165"/>
    </mc:Choice>
    <mc:Fallback>
      <p:transition spd="slow" advTm="42165"/>
    </mc:Fallback>
  </mc:AlternateContent>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 name="任意多边形 17"/>
          <p:cNvSpPr/>
          <p:nvPr/>
        </p:nvSpPr>
        <p:spPr>
          <a:xfrm>
            <a:off x="0" y="0"/>
            <a:ext cx="5619747" cy="571480"/>
          </a:xfrm>
          <a:custGeom>
            <a:avLst/>
            <a:gdLst>
              <a:gd name="connsiteX0" fmla="*/ 0 w 4214810"/>
              <a:gd name="connsiteY0" fmla="*/ 0 h 428610"/>
              <a:gd name="connsiteX1" fmla="*/ 4214810 w 4214810"/>
              <a:gd name="connsiteY1" fmla="*/ 0 h 428610"/>
              <a:gd name="connsiteX2" fmla="*/ 4214810 w 4214810"/>
              <a:gd name="connsiteY2" fmla="*/ 428610 h 428610"/>
              <a:gd name="connsiteX3" fmla="*/ 0 w 4214810"/>
              <a:gd name="connsiteY3" fmla="*/ 428610 h 428610"/>
              <a:gd name="connsiteX4" fmla="*/ 0 w 4214810"/>
              <a:gd name="connsiteY4" fmla="*/ 0 h 428610"/>
              <a:gd name="connsiteX0-1" fmla="*/ 0 w 4214810"/>
              <a:gd name="connsiteY0-2" fmla="*/ 0 h 428610"/>
              <a:gd name="connsiteX1-3" fmla="*/ 4214810 w 4214810"/>
              <a:gd name="connsiteY1-4" fmla="*/ 0 h 428610"/>
              <a:gd name="connsiteX2-5" fmla="*/ 3759200 w 4214810"/>
              <a:gd name="connsiteY2-6" fmla="*/ 421640 h 428610"/>
              <a:gd name="connsiteX3-7" fmla="*/ 0 w 4214810"/>
              <a:gd name="connsiteY3-8" fmla="*/ 428610 h 428610"/>
              <a:gd name="connsiteX4-9" fmla="*/ 0 w 4214810"/>
              <a:gd name="connsiteY4-10" fmla="*/ 0 h 428610"/>
            </a:gdLst>
            <a:ahLst/>
            <a:cxnLst>
              <a:cxn ang="0">
                <a:pos x="connsiteX0-1" y="connsiteY0-2"/>
              </a:cxn>
              <a:cxn ang="0">
                <a:pos x="connsiteX1-3" y="connsiteY1-4"/>
              </a:cxn>
              <a:cxn ang="0">
                <a:pos x="connsiteX2-5" y="connsiteY2-6"/>
              </a:cxn>
              <a:cxn ang="0">
                <a:pos x="connsiteX3-7" y="connsiteY3-8"/>
              </a:cxn>
              <a:cxn ang="0">
                <a:pos x="connsiteX4-9" y="connsiteY4-10"/>
              </a:cxn>
            </a:cxnLst>
            <a:rect l="l" t="t" r="r" b="b"/>
            <a:pathLst>
              <a:path w="4214810" h="428610">
                <a:moveTo>
                  <a:pt x="0" y="0"/>
                </a:moveTo>
                <a:lnTo>
                  <a:pt x="4214810" y="0"/>
                </a:lnTo>
                <a:lnTo>
                  <a:pt x="3759200" y="421640"/>
                </a:lnTo>
                <a:lnTo>
                  <a:pt x="0" y="428610"/>
                </a:lnTo>
                <a:lnTo>
                  <a:pt x="0" y="0"/>
                </a:lnTo>
                <a:close/>
              </a:path>
            </a:pathLst>
          </a:custGeom>
          <a:solidFill>
            <a:srgbClr val="007E6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latin typeface="Poppins" panose="02000000000000000000" pitchFamily="2" charset="0"/>
              <a:ea typeface="思源黑体 CN Regular" panose="020B0500000000000000" pitchFamily="34" charset="-122"/>
              <a:cs typeface="Poppins" panose="02000000000000000000" pitchFamily="2" charset="0"/>
            </a:endParaRPr>
          </a:p>
        </p:txBody>
      </p:sp>
      <p:pic>
        <p:nvPicPr>
          <p:cNvPr id="21" name="Picture 2" descr="D:\桌面\新logo.png"/>
          <p:cNvPicPr>
            <a:picLocks noChangeAspect="1" noChangeArrowheads="1"/>
          </p:cNvPicPr>
          <p:nvPr/>
        </p:nvPicPr>
        <p:blipFill>
          <a:blip r:embed="rId3" cstate="print"/>
          <a:srcRect/>
          <a:stretch>
            <a:fillRect/>
          </a:stretch>
        </p:blipFill>
        <p:spPr bwMode="auto">
          <a:xfrm>
            <a:off x="167861" y="49941"/>
            <a:ext cx="1992000" cy="426288"/>
          </a:xfrm>
          <a:prstGeom prst="rect">
            <a:avLst/>
          </a:prstGeom>
          <a:noFill/>
        </p:spPr>
      </p:pic>
      <p:cxnSp>
        <p:nvCxnSpPr>
          <p:cNvPr id="34" name="直接连接符 33"/>
          <p:cNvCxnSpPr/>
          <p:nvPr/>
        </p:nvCxnSpPr>
        <p:spPr>
          <a:xfrm rot="5400000" flipH="1" flipV="1">
            <a:off x="5333995" y="285728"/>
            <a:ext cx="285752" cy="285752"/>
          </a:xfrm>
          <a:prstGeom prst="line">
            <a:avLst/>
          </a:prstGeom>
          <a:ln w="19050">
            <a:solidFill>
              <a:schemeClr val="bg1">
                <a:lumMod val="85000"/>
              </a:schemeClr>
            </a:solidFill>
          </a:ln>
        </p:spPr>
        <p:style>
          <a:lnRef idx="1">
            <a:schemeClr val="accent1"/>
          </a:lnRef>
          <a:fillRef idx="0">
            <a:schemeClr val="accent1"/>
          </a:fillRef>
          <a:effectRef idx="0">
            <a:schemeClr val="accent1"/>
          </a:effectRef>
          <a:fontRef idx="minor">
            <a:schemeClr val="tx1"/>
          </a:fontRef>
        </p:style>
      </p:cxnSp>
      <p:cxnSp>
        <p:nvCxnSpPr>
          <p:cNvPr id="36" name="直接连接符 35"/>
          <p:cNvCxnSpPr/>
          <p:nvPr/>
        </p:nvCxnSpPr>
        <p:spPr>
          <a:xfrm>
            <a:off x="5619747" y="285728"/>
            <a:ext cx="6572253" cy="2117"/>
          </a:xfrm>
          <a:prstGeom prst="line">
            <a:avLst/>
          </a:prstGeom>
          <a:ln w="19050">
            <a:solidFill>
              <a:schemeClr val="bg1">
                <a:lumMod val="85000"/>
              </a:schemeClr>
            </a:solidFill>
          </a:ln>
        </p:spPr>
        <p:style>
          <a:lnRef idx="1">
            <a:schemeClr val="accent1"/>
          </a:lnRef>
          <a:fillRef idx="0">
            <a:schemeClr val="accent1"/>
          </a:fillRef>
          <a:effectRef idx="0">
            <a:schemeClr val="accent1"/>
          </a:effectRef>
          <a:fontRef idx="minor">
            <a:schemeClr val="tx1"/>
          </a:fontRef>
        </p:style>
      </p:cxnSp>
      <p:sp>
        <p:nvSpPr>
          <p:cNvPr id="2" name="TextBox 1"/>
          <p:cNvSpPr txBox="1"/>
          <p:nvPr/>
        </p:nvSpPr>
        <p:spPr>
          <a:xfrm>
            <a:off x="4114374" y="727318"/>
            <a:ext cx="4381328" cy="584775"/>
          </a:xfrm>
          <a:prstGeom prst="rect">
            <a:avLst/>
          </a:prstGeom>
          <a:noFill/>
        </p:spPr>
        <p:txBody>
          <a:bodyPr wrap="none" rtlCol="0">
            <a:spAutoFit/>
          </a:bodyPr>
          <a:lstStyle/>
          <a:p>
            <a:pPr algn="ctr"/>
            <a:r>
              <a:rPr lang="zh-CN" altLang="en-US" sz="3200" b="1" dirty="0">
                <a:solidFill>
                  <a:srgbClr val="007E66"/>
                </a:solidFill>
                <a:latin typeface="Poppins" panose="02000000000000000000" pitchFamily="2" charset="0"/>
                <a:ea typeface="思源黑体 CN Medium" panose="020B0600000000000000" pitchFamily="34" charset="-122"/>
                <a:cs typeface="Poppins" panose="02000000000000000000" pitchFamily="2" charset="0"/>
              </a:rPr>
              <a:t>典型双特异性</a:t>
            </a:r>
            <a:r>
              <a:rPr lang="en-US" altLang="zh-CN" sz="3200" b="1" dirty="0">
                <a:solidFill>
                  <a:srgbClr val="007E66"/>
                </a:solidFill>
                <a:latin typeface="Poppins" panose="02000000000000000000" pitchFamily="2" charset="0"/>
                <a:ea typeface="思源黑体 CN Medium" panose="020B0600000000000000" pitchFamily="34" charset="-122"/>
                <a:cs typeface="Poppins" panose="02000000000000000000" pitchFamily="2" charset="0"/>
              </a:rPr>
              <a:t>ADC</a:t>
            </a:r>
            <a:r>
              <a:rPr lang="zh-CN" altLang="en-US" sz="3200" b="1" dirty="0">
                <a:solidFill>
                  <a:srgbClr val="007E66"/>
                </a:solidFill>
                <a:latin typeface="Poppins" panose="02000000000000000000" pitchFamily="2" charset="0"/>
                <a:ea typeface="思源黑体 CN Medium" panose="020B0600000000000000" pitchFamily="34" charset="-122"/>
                <a:cs typeface="Poppins" panose="02000000000000000000" pitchFamily="2" charset="0"/>
              </a:rPr>
              <a:t>介绍</a:t>
            </a:r>
            <a:endParaRPr lang="en-US" altLang="zh-CN" sz="3200" b="1" dirty="0">
              <a:solidFill>
                <a:srgbClr val="007E66"/>
              </a:solidFill>
              <a:latin typeface="Poppins" panose="02000000000000000000" pitchFamily="2" charset="0"/>
              <a:ea typeface="思源黑体 CN Regular" panose="020B0500000000000000" pitchFamily="34" charset="-122"/>
              <a:cs typeface="Poppins" panose="02000000000000000000" pitchFamily="2" charset="0"/>
            </a:endParaRPr>
          </a:p>
        </p:txBody>
      </p:sp>
      <p:sp>
        <p:nvSpPr>
          <p:cNvPr id="12" name="TextBox 11"/>
          <p:cNvSpPr txBox="1"/>
          <p:nvPr/>
        </p:nvSpPr>
        <p:spPr>
          <a:xfrm>
            <a:off x="9072034" y="6489701"/>
            <a:ext cx="3071284" cy="292100"/>
          </a:xfrm>
          <a:prstGeom prst="rect">
            <a:avLst/>
          </a:prstGeom>
          <a:noFill/>
        </p:spPr>
        <p:txBody>
          <a:bodyPr lIns="121914" tIns="60957" rIns="121914" bIns="60957">
            <a:spAutoFit/>
          </a:bodyPr>
          <a:lstStyle/>
          <a:p>
            <a:pPr algn="r" eaLnBrk="1" hangingPunct="1">
              <a:buFont typeface="Arial" panose="020B0604020202020204" pitchFamily="34" charset="0"/>
              <a:buNone/>
              <a:defRPr/>
            </a:pPr>
            <a:r>
              <a:rPr lang="zh-CN" altLang="en-US" sz="1100" dirty="0">
                <a:solidFill>
                  <a:schemeClr val="tx1">
                    <a:lumMod val="50000"/>
                    <a:lumOff val="50000"/>
                  </a:schemeClr>
                </a:solidFill>
                <a:latin typeface="Poppins" panose="02000000000000000000" pitchFamily="2" charset="0"/>
                <a:ea typeface="思源黑体 CN Regular" panose="020B0500000000000000" pitchFamily="34" charset="-122"/>
                <a:cs typeface="Poppins" panose="02000000000000000000" pitchFamily="2" charset="0"/>
              </a:rPr>
              <a:t>义翘神州</a:t>
            </a:r>
            <a:endParaRPr lang="en-US" altLang="zh-CN" sz="1100" dirty="0">
              <a:solidFill>
                <a:schemeClr val="tx1">
                  <a:lumMod val="50000"/>
                  <a:lumOff val="50000"/>
                </a:schemeClr>
              </a:solidFill>
              <a:latin typeface="Poppins" panose="02000000000000000000" pitchFamily="2" charset="0"/>
              <a:ea typeface="思源黑体 CN Regular" panose="020B0500000000000000" pitchFamily="34" charset="-122"/>
              <a:cs typeface="Poppins" panose="02000000000000000000" pitchFamily="2" charset="0"/>
            </a:endParaRPr>
          </a:p>
        </p:txBody>
      </p:sp>
      <p:sp>
        <p:nvSpPr>
          <p:cNvPr id="8" name="TextBox 7"/>
          <p:cNvSpPr txBox="1"/>
          <p:nvPr/>
        </p:nvSpPr>
        <p:spPr>
          <a:xfrm>
            <a:off x="1850231" y="1635331"/>
            <a:ext cx="1605030" cy="584775"/>
          </a:xfrm>
          <a:prstGeom prst="rect">
            <a:avLst/>
          </a:prstGeom>
          <a:noFill/>
        </p:spPr>
        <p:txBody>
          <a:bodyPr wrap="square">
            <a:spAutoFit/>
          </a:bodyPr>
          <a:lstStyle/>
          <a:p>
            <a:r>
              <a:rPr lang="en-US" sz="3200" b="1" dirty="0">
                <a:solidFill>
                  <a:srgbClr val="007E66"/>
                </a:solidFill>
                <a:latin typeface="Poppins" panose="02000000000000000000" pitchFamily="2" charset="0"/>
                <a:ea typeface="思源黑体 CN Medium" panose="020B0600000000000000" pitchFamily="34" charset="-122"/>
                <a:cs typeface="Poppins" panose="02000000000000000000" pitchFamily="2" charset="0"/>
              </a:rPr>
              <a:t>ZW49</a:t>
            </a:r>
          </a:p>
        </p:txBody>
      </p:sp>
      <p:sp>
        <p:nvSpPr>
          <p:cNvPr id="9" name="TextBox 8"/>
          <p:cNvSpPr txBox="1"/>
          <p:nvPr/>
        </p:nvSpPr>
        <p:spPr>
          <a:xfrm>
            <a:off x="826611" y="5050181"/>
            <a:ext cx="3651962" cy="1680460"/>
          </a:xfrm>
          <a:prstGeom prst="rect">
            <a:avLst/>
          </a:prstGeom>
          <a:noFill/>
        </p:spPr>
        <p:txBody>
          <a:bodyPr wrap="none" rtlCol="0">
            <a:spAutoFit/>
          </a:bodyPr>
          <a:lstStyle/>
          <a:p>
            <a:pPr marL="457200" indent="-457200">
              <a:lnSpc>
                <a:spcPct val="200000"/>
              </a:lnSpc>
              <a:buFont typeface="Wingdings" panose="05000000000000000000" pitchFamily="2" charset="2"/>
              <a:buChar char="q"/>
            </a:pPr>
            <a:r>
              <a:rPr lang="zh-CN" altLang="en-US" b="1" dirty="0">
                <a:solidFill>
                  <a:srgbClr val="007E66"/>
                </a:solidFill>
                <a:latin typeface="Poppins" panose="02000000000000000000" pitchFamily="2" charset="0"/>
                <a:ea typeface="思源黑体 CN Regular" panose="020B0500000000000000" pitchFamily="34" charset="-122"/>
                <a:cs typeface="Poppins" panose="02000000000000000000" pitchFamily="2" charset="0"/>
              </a:rPr>
              <a:t>双表位：</a:t>
            </a:r>
            <a:r>
              <a:rPr lang="en-US" altLang="zh-CN" b="1" dirty="0">
                <a:solidFill>
                  <a:srgbClr val="007E66"/>
                </a:solidFill>
                <a:latin typeface="Poppins" panose="02000000000000000000" pitchFamily="2" charset="0"/>
                <a:ea typeface="思源黑体 CN Regular" panose="020B0500000000000000" pitchFamily="34" charset="-122"/>
                <a:cs typeface="Poppins" panose="02000000000000000000" pitchFamily="2" charset="0"/>
              </a:rPr>
              <a:t>HER2 ECD4</a:t>
            </a:r>
            <a:r>
              <a:rPr lang="zh-CN" altLang="en-US" b="1" dirty="0">
                <a:solidFill>
                  <a:srgbClr val="007E66"/>
                </a:solidFill>
                <a:latin typeface="Poppins" panose="02000000000000000000" pitchFamily="2" charset="0"/>
                <a:ea typeface="思源黑体 CN Regular" panose="020B0500000000000000" pitchFamily="34" charset="-122"/>
                <a:cs typeface="Poppins" panose="02000000000000000000" pitchFamily="2" charset="0"/>
              </a:rPr>
              <a:t>和</a:t>
            </a:r>
            <a:r>
              <a:rPr lang="en-US" altLang="zh-CN" b="1" dirty="0">
                <a:solidFill>
                  <a:srgbClr val="007E66"/>
                </a:solidFill>
                <a:latin typeface="Poppins" panose="02000000000000000000" pitchFamily="2" charset="0"/>
                <a:ea typeface="思源黑体 CN Regular" panose="020B0500000000000000" pitchFamily="34" charset="-122"/>
                <a:cs typeface="Poppins" panose="02000000000000000000" pitchFamily="2" charset="0"/>
              </a:rPr>
              <a:t>ECD2</a:t>
            </a:r>
          </a:p>
          <a:p>
            <a:pPr marL="457200" indent="-457200">
              <a:lnSpc>
                <a:spcPct val="200000"/>
              </a:lnSpc>
              <a:buFont typeface="Wingdings" panose="05000000000000000000" pitchFamily="2" charset="2"/>
              <a:buChar char="q"/>
            </a:pPr>
            <a:r>
              <a:rPr lang="zh-CN" altLang="en-US" b="1" dirty="0">
                <a:solidFill>
                  <a:srgbClr val="007E66"/>
                </a:solidFill>
                <a:latin typeface="Poppins" panose="02000000000000000000" pitchFamily="2" charset="0"/>
                <a:ea typeface="思源黑体 CN Regular" panose="020B0500000000000000" pitchFamily="34" charset="-122"/>
                <a:cs typeface="Poppins" panose="02000000000000000000" pitchFamily="2" charset="0"/>
              </a:rPr>
              <a:t>客观响应率（</a:t>
            </a:r>
            <a:r>
              <a:rPr lang="en-US" altLang="zh-CN" b="1" dirty="0">
                <a:solidFill>
                  <a:srgbClr val="007E66"/>
                </a:solidFill>
                <a:latin typeface="Poppins" panose="02000000000000000000" pitchFamily="2" charset="0"/>
                <a:ea typeface="思源黑体 CN Regular" panose="020B0500000000000000" pitchFamily="34" charset="-122"/>
                <a:cs typeface="Poppins" panose="02000000000000000000" pitchFamily="2" charset="0"/>
              </a:rPr>
              <a:t>ORR</a:t>
            </a:r>
            <a:r>
              <a:rPr lang="zh-CN" altLang="en-US" b="1" dirty="0">
                <a:solidFill>
                  <a:srgbClr val="007E66"/>
                </a:solidFill>
                <a:latin typeface="Poppins" panose="02000000000000000000" pitchFamily="2" charset="0"/>
                <a:ea typeface="思源黑体 CN Regular" panose="020B0500000000000000" pitchFamily="34" charset="-122"/>
                <a:cs typeface="Poppins" panose="02000000000000000000" pitchFamily="2" charset="0"/>
              </a:rPr>
              <a:t>）</a:t>
            </a:r>
            <a:r>
              <a:rPr lang="en-US" altLang="zh-CN" b="1" dirty="0">
                <a:solidFill>
                  <a:srgbClr val="007E66"/>
                </a:solidFill>
                <a:latin typeface="Poppins" panose="02000000000000000000" pitchFamily="2" charset="0"/>
                <a:ea typeface="思源黑体 CN Regular" panose="020B0500000000000000" pitchFamily="34" charset="-122"/>
                <a:cs typeface="Poppins" panose="02000000000000000000" pitchFamily="2" charset="0"/>
              </a:rPr>
              <a:t> 31%</a:t>
            </a:r>
          </a:p>
          <a:p>
            <a:pPr marL="457200" indent="-457200">
              <a:lnSpc>
                <a:spcPct val="200000"/>
              </a:lnSpc>
              <a:buFont typeface="Wingdings" panose="05000000000000000000" pitchFamily="2" charset="2"/>
              <a:buChar char="q"/>
            </a:pPr>
            <a:endParaRPr lang="en-US" altLang="zh-CN" b="1" dirty="0">
              <a:solidFill>
                <a:srgbClr val="007E66"/>
              </a:solidFill>
              <a:latin typeface="Poppins" panose="02000000000000000000" pitchFamily="2" charset="0"/>
              <a:ea typeface="思源黑体 CN Regular" panose="020B0500000000000000" pitchFamily="34" charset="-122"/>
              <a:cs typeface="Poppins" panose="02000000000000000000" pitchFamily="2" charset="0"/>
            </a:endParaRPr>
          </a:p>
        </p:txBody>
      </p:sp>
      <p:sp>
        <p:nvSpPr>
          <p:cNvPr id="13" name="TextBox 12"/>
          <p:cNvSpPr txBox="1"/>
          <p:nvPr/>
        </p:nvSpPr>
        <p:spPr>
          <a:xfrm>
            <a:off x="7585835" y="1548915"/>
            <a:ext cx="2972398" cy="584775"/>
          </a:xfrm>
          <a:prstGeom prst="rect">
            <a:avLst/>
          </a:prstGeom>
          <a:noFill/>
        </p:spPr>
        <p:txBody>
          <a:bodyPr wrap="square">
            <a:spAutoFit/>
          </a:bodyPr>
          <a:lstStyle/>
          <a:p>
            <a:r>
              <a:rPr lang="en-US" sz="3200" b="1" dirty="0">
                <a:solidFill>
                  <a:srgbClr val="007E66"/>
                </a:solidFill>
                <a:latin typeface="Poppins" panose="02000000000000000000" pitchFamily="2" charset="0"/>
                <a:ea typeface="思源黑体 CN Medium" panose="020B0600000000000000" pitchFamily="34" charset="-122"/>
                <a:cs typeface="Poppins" panose="02000000000000000000" pitchFamily="2" charset="0"/>
              </a:rPr>
              <a:t>MEDI4276</a:t>
            </a:r>
          </a:p>
        </p:txBody>
      </p:sp>
      <p:sp>
        <p:nvSpPr>
          <p:cNvPr id="14" name="TextBox 13"/>
          <p:cNvSpPr txBox="1"/>
          <p:nvPr/>
        </p:nvSpPr>
        <p:spPr>
          <a:xfrm>
            <a:off x="6885325" y="5050116"/>
            <a:ext cx="4397358" cy="1680460"/>
          </a:xfrm>
          <a:prstGeom prst="rect">
            <a:avLst/>
          </a:prstGeom>
          <a:noFill/>
        </p:spPr>
        <p:txBody>
          <a:bodyPr wrap="none" rtlCol="0">
            <a:spAutoFit/>
          </a:bodyPr>
          <a:lstStyle/>
          <a:p>
            <a:pPr marL="457200" indent="-457200">
              <a:lnSpc>
                <a:spcPct val="200000"/>
              </a:lnSpc>
              <a:buFont typeface="Wingdings" panose="05000000000000000000" pitchFamily="2" charset="2"/>
              <a:buChar char="q"/>
            </a:pPr>
            <a:r>
              <a:rPr lang="zh-CN" altLang="en-US" b="1" dirty="0">
                <a:solidFill>
                  <a:srgbClr val="007E66"/>
                </a:solidFill>
                <a:latin typeface="Poppins" panose="02000000000000000000" pitchFamily="2" charset="0"/>
                <a:ea typeface="思源黑体 CN Regular" panose="020B0500000000000000" pitchFamily="34" charset="-122"/>
                <a:cs typeface="Poppins" panose="02000000000000000000" pitchFamily="2" charset="0"/>
              </a:rPr>
              <a:t>双表位：</a:t>
            </a:r>
            <a:r>
              <a:rPr lang="en-US" altLang="zh-CN" b="1" dirty="0">
                <a:solidFill>
                  <a:srgbClr val="007E66"/>
                </a:solidFill>
                <a:latin typeface="Poppins" panose="02000000000000000000" pitchFamily="2" charset="0"/>
                <a:ea typeface="思源黑体 CN Regular" panose="020B0500000000000000" pitchFamily="34" charset="-122"/>
                <a:cs typeface="Poppins" panose="02000000000000000000" pitchFamily="2" charset="0"/>
              </a:rPr>
              <a:t>HER2 ECD4</a:t>
            </a:r>
            <a:r>
              <a:rPr lang="zh-CN" altLang="en-US" b="1" dirty="0">
                <a:solidFill>
                  <a:srgbClr val="007E66"/>
                </a:solidFill>
                <a:latin typeface="Poppins" panose="02000000000000000000" pitchFamily="2" charset="0"/>
                <a:ea typeface="思源黑体 CN Regular" panose="020B0500000000000000" pitchFamily="34" charset="-122"/>
                <a:cs typeface="Poppins" panose="02000000000000000000" pitchFamily="2" charset="0"/>
              </a:rPr>
              <a:t>和 </a:t>
            </a:r>
            <a:r>
              <a:rPr lang="en-US" altLang="zh-CN" b="1" dirty="0">
                <a:solidFill>
                  <a:srgbClr val="007E66"/>
                </a:solidFill>
                <a:latin typeface="Poppins" panose="02000000000000000000" pitchFamily="2" charset="0"/>
                <a:ea typeface="思源黑体 CN Regular" panose="020B0500000000000000" pitchFamily="34" charset="-122"/>
                <a:cs typeface="Poppins" panose="02000000000000000000" pitchFamily="2" charset="0"/>
              </a:rPr>
              <a:t>ECD2 (39S)</a:t>
            </a:r>
          </a:p>
          <a:p>
            <a:pPr marL="457200" indent="-457200">
              <a:lnSpc>
                <a:spcPct val="200000"/>
              </a:lnSpc>
              <a:buFont typeface="Wingdings" panose="05000000000000000000" pitchFamily="2" charset="2"/>
              <a:buChar char="q"/>
            </a:pPr>
            <a:r>
              <a:rPr lang="zh-CN" altLang="en-US" b="1" dirty="0">
                <a:solidFill>
                  <a:srgbClr val="007E66"/>
                </a:solidFill>
                <a:latin typeface="Poppins" panose="02000000000000000000" pitchFamily="2" charset="0"/>
                <a:ea typeface="思源黑体 CN Regular" panose="020B0500000000000000" pitchFamily="34" charset="-122"/>
                <a:cs typeface="Poppins" panose="02000000000000000000" pitchFamily="2" charset="0"/>
              </a:rPr>
              <a:t>客观响应率（</a:t>
            </a:r>
            <a:r>
              <a:rPr lang="en-US" altLang="zh-CN" b="1" dirty="0">
                <a:solidFill>
                  <a:srgbClr val="007E66"/>
                </a:solidFill>
                <a:latin typeface="Poppins" panose="02000000000000000000" pitchFamily="2" charset="0"/>
                <a:ea typeface="思源黑体 CN Regular" panose="020B0500000000000000" pitchFamily="34" charset="-122"/>
                <a:cs typeface="Poppins" panose="02000000000000000000" pitchFamily="2" charset="0"/>
              </a:rPr>
              <a:t>ORR</a:t>
            </a:r>
            <a:r>
              <a:rPr lang="zh-CN" altLang="en-US" b="1" dirty="0">
                <a:solidFill>
                  <a:srgbClr val="007E66"/>
                </a:solidFill>
                <a:latin typeface="Poppins" panose="02000000000000000000" pitchFamily="2" charset="0"/>
                <a:ea typeface="思源黑体 CN Regular" panose="020B0500000000000000" pitchFamily="34" charset="-122"/>
                <a:cs typeface="Poppins" panose="02000000000000000000" pitchFamily="2" charset="0"/>
              </a:rPr>
              <a:t>）</a:t>
            </a:r>
            <a:r>
              <a:rPr lang="en-US" altLang="zh-CN" b="1" dirty="0">
                <a:solidFill>
                  <a:srgbClr val="007E66"/>
                </a:solidFill>
                <a:latin typeface="Poppins" panose="02000000000000000000" pitchFamily="2" charset="0"/>
                <a:ea typeface="思源黑体 CN Regular" panose="020B0500000000000000" pitchFamily="34" charset="-122"/>
                <a:cs typeface="Poppins" panose="02000000000000000000" pitchFamily="2" charset="0"/>
              </a:rPr>
              <a:t> 9.4%</a:t>
            </a:r>
          </a:p>
          <a:p>
            <a:pPr marL="457200" indent="-457200">
              <a:lnSpc>
                <a:spcPct val="200000"/>
              </a:lnSpc>
              <a:buFont typeface="Wingdings" panose="05000000000000000000" pitchFamily="2" charset="2"/>
              <a:buChar char="q"/>
            </a:pPr>
            <a:endParaRPr lang="en-US" altLang="zh-CN" b="1" dirty="0">
              <a:solidFill>
                <a:srgbClr val="007E66"/>
              </a:solidFill>
              <a:latin typeface="Poppins" panose="02000000000000000000" pitchFamily="2" charset="0"/>
              <a:ea typeface="思源黑体 CN Regular" panose="020B0500000000000000" pitchFamily="34" charset="-122"/>
              <a:cs typeface="Poppins" panose="02000000000000000000" pitchFamily="2" charset="0"/>
            </a:endParaRPr>
          </a:p>
        </p:txBody>
      </p:sp>
      <p:sp>
        <p:nvSpPr>
          <p:cNvPr id="4" name="TextBox 3"/>
          <p:cNvSpPr txBox="1"/>
          <p:nvPr/>
        </p:nvSpPr>
        <p:spPr>
          <a:xfrm>
            <a:off x="0" y="6642556"/>
            <a:ext cx="4596130" cy="215444"/>
          </a:xfrm>
          <a:prstGeom prst="rect">
            <a:avLst/>
          </a:prstGeom>
          <a:noFill/>
        </p:spPr>
        <p:txBody>
          <a:bodyPr wrap="square">
            <a:spAutoFit/>
          </a:bodyPr>
          <a:lstStyle/>
          <a:p>
            <a:r>
              <a:rPr lang="en-US" sz="800" b="0" i="1" u="none" strike="noStrike" baseline="0" dirty="0">
                <a:latin typeface="Poppins" panose="02000000000000000000" pitchFamily="2" charset="0"/>
                <a:cs typeface="Poppins" panose="02000000000000000000" pitchFamily="2" charset="0"/>
              </a:rPr>
              <a:t>doi.org/10.1016/j.apsb.2024.01.009</a:t>
            </a:r>
            <a:endParaRPr lang="en-US" sz="800" i="1" dirty="0">
              <a:latin typeface="Poppins" panose="02000000000000000000" pitchFamily="2" charset="0"/>
              <a:cs typeface="Poppins" panose="02000000000000000000" pitchFamily="2" charset="0"/>
            </a:endParaRPr>
          </a:p>
        </p:txBody>
      </p:sp>
      <p:pic>
        <p:nvPicPr>
          <p:cNvPr id="3" name="图片 2" descr="Bispecific antibody drug conjugates Making 1+1-8"/>
          <p:cNvPicPr>
            <a:picLocks noChangeAspect="1"/>
          </p:cNvPicPr>
          <p:nvPr/>
        </p:nvPicPr>
        <p:blipFill>
          <a:blip r:embed="rId4" cstate="print"/>
          <a:stretch>
            <a:fillRect/>
          </a:stretch>
        </p:blipFill>
        <p:spPr>
          <a:xfrm>
            <a:off x="1190625" y="2437130"/>
            <a:ext cx="4429125" cy="2235835"/>
          </a:xfrm>
          <a:prstGeom prst="rect">
            <a:avLst/>
          </a:prstGeom>
        </p:spPr>
      </p:pic>
      <p:pic>
        <p:nvPicPr>
          <p:cNvPr id="6" name="图片 5" descr="Bispecific antibody drug conjugates Making 1+1-82"/>
          <p:cNvPicPr>
            <a:picLocks noChangeAspect="1"/>
          </p:cNvPicPr>
          <p:nvPr/>
        </p:nvPicPr>
        <p:blipFill>
          <a:blip r:embed="rId5" cstate="print"/>
          <a:stretch>
            <a:fillRect/>
          </a:stretch>
        </p:blipFill>
        <p:spPr>
          <a:xfrm>
            <a:off x="5778500" y="2273300"/>
            <a:ext cx="6073775" cy="2399665"/>
          </a:xfrm>
          <a:prstGeom prst="rect">
            <a:avLst/>
          </a:prstGeom>
        </p:spPr>
      </p:pic>
    </p:spTree>
  </p:cSld>
  <p:clrMapOvr>
    <a:masterClrMapping/>
  </p:clrMapOvr>
  <mc:AlternateContent xmlns:mc="http://schemas.openxmlformats.org/markup-compatibility/2006">
    <mc:Choice xmlns="" xmlns:p14="http://schemas.microsoft.com/office/powerpoint/2010/main" Requires="p14">
      <p:transition spd="slow" p14:dur="2000" advTm="108166"/>
    </mc:Choice>
    <mc:Fallback>
      <p:transition spd="slow" advTm="108166"/>
    </mc:Fallback>
  </mc:AlternateContent>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 name="任意多边形 17"/>
          <p:cNvSpPr/>
          <p:nvPr/>
        </p:nvSpPr>
        <p:spPr>
          <a:xfrm>
            <a:off x="0" y="0"/>
            <a:ext cx="5619747" cy="571480"/>
          </a:xfrm>
          <a:custGeom>
            <a:avLst/>
            <a:gdLst>
              <a:gd name="connsiteX0" fmla="*/ 0 w 4214810"/>
              <a:gd name="connsiteY0" fmla="*/ 0 h 428610"/>
              <a:gd name="connsiteX1" fmla="*/ 4214810 w 4214810"/>
              <a:gd name="connsiteY1" fmla="*/ 0 h 428610"/>
              <a:gd name="connsiteX2" fmla="*/ 4214810 w 4214810"/>
              <a:gd name="connsiteY2" fmla="*/ 428610 h 428610"/>
              <a:gd name="connsiteX3" fmla="*/ 0 w 4214810"/>
              <a:gd name="connsiteY3" fmla="*/ 428610 h 428610"/>
              <a:gd name="connsiteX4" fmla="*/ 0 w 4214810"/>
              <a:gd name="connsiteY4" fmla="*/ 0 h 428610"/>
              <a:gd name="connsiteX0-1" fmla="*/ 0 w 4214810"/>
              <a:gd name="connsiteY0-2" fmla="*/ 0 h 428610"/>
              <a:gd name="connsiteX1-3" fmla="*/ 4214810 w 4214810"/>
              <a:gd name="connsiteY1-4" fmla="*/ 0 h 428610"/>
              <a:gd name="connsiteX2-5" fmla="*/ 3759200 w 4214810"/>
              <a:gd name="connsiteY2-6" fmla="*/ 421640 h 428610"/>
              <a:gd name="connsiteX3-7" fmla="*/ 0 w 4214810"/>
              <a:gd name="connsiteY3-8" fmla="*/ 428610 h 428610"/>
              <a:gd name="connsiteX4-9" fmla="*/ 0 w 4214810"/>
              <a:gd name="connsiteY4-10" fmla="*/ 0 h 428610"/>
            </a:gdLst>
            <a:ahLst/>
            <a:cxnLst>
              <a:cxn ang="0">
                <a:pos x="connsiteX0-1" y="connsiteY0-2"/>
              </a:cxn>
              <a:cxn ang="0">
                <a:pos x="connsiteX1-3" y="connsiteY1-4"/>
              </a:cxn>
              <a:cxn ang="0">
                <a:pos x="connsiteX2-5" y="connsiteY2-6"/>
              </a:cxn>
              <a:cxn ang="0">
                <a:pos x="connsiteX3-7" y="connsiteY3-8"/>
              </a:cxn>
              <a:cxn ang="0">
                <a:pos x="connsiteX4-9" y="connsiteY4-10"/>
              </a:cxn>
            </a:cxnLst>
            <a:rect l="l" t="t" r="r" b="b"/>
            <a:pathLst>
              <a:path w="4214810" h="428610">
                <a:moveTo>
                  <a:pt x="0" y="0"/>
                </a:moveTo>
                <a:lnTo>
                  <a:pt x="4214810" y="0"/>
                </a:lnTo>
                <a:lnTo>
                  <a:pt x="3759200" y="421640"/>
                </a:lnTo>
                <a:lnTo>
                  <a:pt x="0" y="428610"/>
                </a:lnTo>
                <a:lnTo>
                  <a:pt x="0" y="0"/>
                </a:lnTo>
                <a:close/>
              </a:path>
            </a:pathLst>
          </a:custGeom>
          <a:solidFill>
            <a:srgbClr val="007E6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latin typeface="Poppins" panose="02000000000000000000" pitchFamily="2" charset="0"/>
              <a:ea typeface="思源黑体 CN Regular" panose="020B0500000000000000" pitchFamily="34" charset="-122"/>
              <a:cs typeface="Poppins" panose="02000000000000000000" pitchFamily="2" charset="0"/>
            </a:endParaRPr>
          </a:p>
        </p:txBody>
      </p:sp>
      <p:pic>
        <p:nvPicPr>
          <p:cNvPr id="21" name="Picture 2" descr="D:\桌面\新logo.png"/>
          <p:cNvPicPr>
            <a:picLocks noChangeAspect="1" noChangeArrowheads="1"/>
          </p:cNvPicPr>
          <p:nvPr/>
        </p:nvPicPr>
        <p:blipFill>
          <a:blip r:embed="rId3" cstate="print"/>
          <a:srcRect/>
          <a:stretch>
            <a:fillRect/>
          </a:stretch>
        </p:blipFill>
        <p:spPr bwMode="auto">
          <a:xfrm>
            <a:off x="167861" y="49941"/>
            <a:ext cx="1992000" cy="426288"/>
          </a:xfrm>
          <a:prstGeom prst="rect">
            <a:avLst/>
          </a:prstGeom>
          <a:noFill/>
        </p:spPr>
      </p:pic>
      <p:cxnSp>
        <p:nvCxnSpPr>
          <p:cNvPr id="34" name="直接连接符 33"/>
          <p:cNvCxnSpPr/>
          <p:nvPr/>
        </p:nvCxnSpPr>
        <p:spPr>
          <a:xfrm rot="5400000" flipH="1" flipV="1">
            <a:off x="5333995" y="285728"/>
            <a:ext cx="285752" cy="285752"/>
          </a:xfrm>
          <a:prstGeom prst="line">
            <a:avLst/>
          </a:prstGeom>
          <a:ln w="19050">
            <a:solidFill>
              <a:schemeClr val="bg1">
                <a:lumMod val="85000"/>
              </a:schemeClr>
            </a:solidFill>
          </a:ln>
        </p:spPr>
        <p:style>
          <a:lnRef idx="1">
            <a:schemeClr val="accent1"/>
          </a:lnRef>
          <a:fillRef idx="0">
            <a:schemeClr val="accent1"/>
          </a:fillRef>
          <a:effectRef idx="0">
            <a:schemeClr val="accent1"/>
          </a:effectRef>
          <a:fontRef idx="minor">
            <a:schemeClr val="tx1"/>
          </a:fontRef>
        </p:style>
      </p:cxnSp>
      <p:cxnSp>
        <p:nvCxnSpPr>
          <p:cNvPr id="36" name="直接连接符 35"/>
          <p:cNvCxnSpPr/>
          <p:nvPr/>
        </p:nvCxnSpPr>
        <p:spPr>
          <a:xfrm>
            <a:off x="5619747" y="285728"/>
            <a:ext cx="6572253" cy="2117"/>
          </a:xfrm>
          <a:prstGeom prst="line">
            <a:avLst/>
          </a:prstGeom>
          <a:ln w="19050">
            <a:solidFill>
              <a:schemeClr val="bg1">
                <a:lumMod val="85000"/>
              </a:schemeClr>
            </a:solidFill>
          </a:ln>
        </p:spPr>
        <p:style>
          <a:lnRef idx="1">
            <a:schemeClr val="accent1"/>
          </a:lnRef>
          <a:fillRef idx="0">
            <a:schemeClr val="accent1"/>
          </a:fillRef>
          <a:effectRef idx="0">
            <a:schemeClr val="accent1"/>
          </a:effectRef>
          <a:fontRef idx="minor">
            <a:schemeClr val="tx1"/>
          </a:fontRef>
        </p:style>
      </p:cxnSp>
      <p:sp>
        <p:nvSpPr>
          <p:cNvPr id="2" name="TextBox 1"/>
          <p:cNvSpPr txBox="1"/>
          <p:nvPr/>
        </p:nvSpPr>
        <p:spPr>
          <a:xfrm>
            <a:off x="4114374" y="727318"/>
            <a:ext cx="4381328" cy="584775"/>
          </a:xfrm>
          <a:prstGeom prst="rect">
            <a:avLst/>
          </a:prstGeom>
          <a:noFill/>
        </p:spPr>
        <p:txBody>
          <a:bodyPr wrap="none" rtlCol="0">
            <a:spAutoFit/>
          </a:bodyPr>
          <a:lstStyle/>
          <a:p>
            <a:pPr algn="ctr"/>
            <a:r>
              <a:rPr lang="zh-CN" altLang="en-US" sz="3200" b="1" dirty="0">
                <a:solidFill>
                  <a:srgbClr val="007E66"/>
                </a:solidFill>
                <a:latin typeface="Poppins" panose="02000000000000000000" pitchFamily="2" charset="0"/>
                <a:ea typeface="思源黑体 CN Medium" panose="020B0600000000000000" pitchFamily="34" charset="-122"/>
                <a:cs typeface="Poppins" panose="02000000000000000000" pitchFamily="2" charset="0"/>
              </a:rPr>
              <a:t>典型双特异性</a:t>
            </a:r>
            <a:r>
              <a:rPr lang="en-US" altLang="zh-CN" sz="3200" b="1" dirty="0">
                <a:solidFill>
                  <a:srgbClr val="007E66"/>
                </a:solidFill>
                <a:latin typeface="Poppins" panose="02000000000000000000" pitchFamily="2" charset="0"/>
                <a:ea typeface="思源黑体 CN Medium" panose="020B0600000000000000" pitchFamily="34" charset="-122"/>
                <a:cs typeface="Poppins" panose="02000000000000000000" pitchFamily="2" charset="0"/>
              </a:rPr>
              <a:t>ADC</a:t>
            </a:r>
            <a:r>
              <a:rPr lang="zh-CN" altLang="en-US" sz="3200" b="1" dirty="0">
                <a:solidFill>
                  <a:srgbClr val="007E66"/>
                </a:solidFill>
                <a:latin typeface="Poppins" panose="02000000000000000000" pitchFamily="2" charset="0"/>
                <a:ea typeface="思源黑体 CN Medium" panose="020B0600000000000000" pitchFamily="34" charset="-122"/>
                <a:cs typeface="Poppins" panose="02000000000000000000" pitchFamily="2" charset="0"/>
              </a:rPr>
              <a:t>介绍</a:t>
            </a:r>
            <a:endParaRPr lang="en-US" altLang="zh-CN" sz="3200" b="1" dirty="0">
              <a:solidFill>
                <a:srgbClr val="007E66"/>
              </a:solidFill>
              <a:latin typeface="Poppins" panose="02000000000000000000" pitchFamily="2" charset="0"/>
              <a:ea typeface="思源黑体 CN Regular" panose="020B0500000000000000" pitchFamily="34" charset="-122"/>
              <a:cs typeface="Poppins" panose="02000000000000000000" pitchFamily="2" charset="0"/>
            </a:endParaRPr>
          </a:p>
        </p:txBody>
      </p:sp>
      <p:sp>
        <p:nvSpPr>
          <p:cNvPr id="12" name="TextBox 11"/>
          <p:cNvSpPr txBox="1"/>
          <p:nvPr/>
        </p:nvSpPr>
        <p:spPr>
          <a:xfrm>
            <a:off x="9072034" y="6489701"/>
            <a:ext cx="3071284" cy="292100"/>
          </a:xfrm>
          <a:prstGeom prst="rect">
            <a:avLst/>
          </a:prstGeom>
          <a:noFill/>
        </p:spPr>
        <p:txBody>
          <a:bodyPr lIns="121914" tIns="60957" rIns="121914" bIns="60957">
            <a:spAutoFit/>
          </a:bodyPr>
          <a:lstStyle/>
          <a:p>
            <a:pPr algn="r" eaLnBrk="1" hangingPunct="1">
              <a:buFont typeface="Arial" panose="020B0604020202020204" pitchFamily="34" charset="0"/>
              <a:buNone/>
              <a:defRPr/>
            </a:pPr>
            <a:r>
              <a:rPr lang="zh-CN" altLang="en-US" sz="1100" dirty="0">
                <a:solidFill>
                  <a:schemeClr val="tx1">
                    <a:lumMod val="50000"/>
                    <a:lumOff val="50000"/>
                  </a:schemeClr>
                </a:solidFill>
                <a:latin typeface="Poppins" panose="02000000000000000000" pitchFamily="2" charset="0"/>
                <a:ea typeface="思源黑体 CN Regular" panose="020B0500000000000000" pitchFamily="34" charset="-122"/>
                <a:cs typeface="Poppins" panose="02000000000000000000" pitchFamily="2" charset="0"/>
              </a:rPr>
              <a:t>义翘神州</a:t>
            </a:r>
            <a:endParaRPr lang="en-US" altLang="zh-CN" sz="1100" dirty="0">
              <a:solidFill>
                <a:schemeClr val="tx1">
                  <a:lumMod val="50000"/>
                  <a:lumOff val="50000"/>
                </a:schemeClr>
              </a:solidFill>
              <a:latin typeface="Poppins" panose="02000000000000000000" pitchFamily="2" charset="0"/>
              <a:ea typeface="思源黑体 CN Regular" panose="020B0500000000000000" pitchFamily="34" charset="-122"/>
              <a:cs typeface="Poppins" panose="02000000000000000000" pitchFamily="2" charset="0"/>
            </a:endParaRPr>
          </a:p>
        </p:txBody>
      </p:sp>
      <p:sp>
        <p:nvSpPr>
          <p:cNvPr id="8" name="TextBox 7"/>
          <p:cNvSpPr txBox="1"/>
          <p:nvPr/>
        </p:nvSpPr>
        <p:spPr>
          <a:xfrm>
            <a:off x="1507330" y="1650473"/>
            <a:ext cx="2755935" cy="584775"/>
          </a:xfrm>
          <a:prstGeom prst="rect">
            <a:avLst/>
          </a:prstGeom>
          <a:noFill/>
        </p:spPr>
        <p:txBody>
          <a:bodyPr wrap="square">
            <a:spAutoFit/>
          </a:bodyPr>
          <a:lstStyle/>
          <a:p>
            <a:r>
              <a:rPr lang="en-US" sz="3200" b="1" dirty="0">
                <a:solidFill>
                  <a:srgbClr val="007E66"/>
                </a:solidFill>
                <a:latin typeface="Poppins" panose="02000000000000000000" pitchFamily="2" charset="0"/>
                <a:ea typeface="思源黑体 CN Medium" panose="020B0600000000000000" pitchFamily="34" charset="-122"/>
                <a:cs typeface="Poppins" panose="02000000000000000000" pitchFamily="2" charset="0"/>
              </a:rPr>
              <a:t>BL-B01D1</a:t>
            </a:r>
          </a:p>
        </p:txBody>
      </p:sp>
      <p:sp>
        <p:nvSpPr>
          <p:cNvPr id="9" name="TextBox 8"/>
          <p:cNvSpPr txBox="1"/>
          <p:nvPr/>
        </p:nvSpPr>
        <p:spPr>
          <a:xfrm>
            <a:off x="983456" y="5106696"/>
            <a:ext cx="3292889" cy="1680460"/>
          </a:xfrm>
          <a:prstGeom prst="rect">
            <a:avLst/>
          </a:prstGeom>
          <a:noFill/>
        </p:spPr>
        <p:txBody>
          <a:bodyPr wrap="none" rtlCol="0">
            <a:spAutoFit/>
          </a:bodyPr>
          <a:lstStyle/>
          <a:p>
            <a:pPr marL="457200" indent="-457200">
              <a:lnSpc>
                <a:spcPct val="200000"/>
              </a:lnSpc>
              <a:buFont typeface="Wingdings" panose="05000000000000000000" pitchFamily="2" charset="2"/>
              <a:buChar char="q"/>
            </a:pPr>
            <a:r>
              <a:rPr lang="zh-CN" altLang="en-US" b="1" dirty="0">
                <a:solidFill>
                  <a:srgbClr val="007E66"/>
                </a:solidFill>
                <a:latin typeface="Poppins" panose="02000000000000000000" pitchFamily="2" charset="0"/>
                <a:ea typeface="思源黑体 CN Regular" panose="020B0500000000000000" pitchFamily="34" charset="-122"/>
                <a:cs typeface="Poppins" panose="02000000000000000000" pitchFamily="2" charset="0"/>
              </a:rPr>
              <a:t>双靶点：</a:t>
            </a:r>
            <a:r>
              <a:rPr lang="en-US" b="1" dirty="0">
                <a:solidFill>
                  <a:srgbClr val="007E66"/>
                </a:solidFill>
                <a:latin typeface="Poppins" panose="02000000000000000000" pitchFamily="2" charset="0"/>
                <a:ea typeface="思源黑体 CN Regular" panose="020B0500000000000000" pitchFamily="34" charset="-122"/>
                <a:cs typeface="Poppins" panose="02000000000000000000" pitchFamily="2" charset="0"/>
              </a:rPr>
              <a:t>EGFR</a:t>
            </a:r>
            <a:r>
              <a:rPr lang="zh-CN" altLang="en-US" b="1" dirty="0">
                <a:solidFill>
                  <a:srgbClr val="007E66"/>
                </a:solidFill>
                <a:latin typeface="Poppins" panose="02000000000000000000" pitchFamily="2" charset="0"/>
                <a:ea typeface="思源黑体 CN Regular" panose="020B0500000000000000" pitchFamily="34" charset="-122"/>
                <a:cs typeface="Poppins" panose="02000000000000000000" pitchFamily="2" charset="0"/>
              </a:rPr>
              <a:t>和</a:t>
            </a:r>
            <a:r>
              <a:rPr lang="en-US" b="1" dirty="0">
                <a:solidFill>
                  <a:srgbClr val="007E66"/>
                </a:solidFill>
                <a:latin typeface="Poppins" panose="02000000000000000000" pitchFamily="2" charset="0"/>
                <a:ea typeface="思源黑体 CN Regular" panose="020B0500000000000000" pitchFamily="34" charset="-122"/>
                <a:cs typeface="Poppins" panose="02000000000000000000" pitchFamily="2" charset="0"/>
              </a:rPr>
              <a:t>HER3</a:t>
            </a:r>
          </a:p>
          <a:p>
            <a:pPr marL="457200" indent="-457200">
              <a:lnSpc>
                <a:spcPct val="200000"/>
              </a:lnSpc>
              <a:buFont typeface="Wingdings" panose="05000000000000000000" pitchFamily="2" charset="2"/>
              <a:buChar char="q"/>
            </a:pPr>
            <a:r>
              <a:rPr lang="zh-CN" altLang="en-US" b="1" dirty="0">
                <a:solidFill>
                  <a:srgbClr val="007E66"/>
                </a:solidFill>
                <a:latin typeface="Poppins" panose="02000000000000000000" pitchFamily="2" charset="0"/>
                <a:ea typeface="思源黑体 CN Regular" panose="020B0500000000000000" pitchFamily="34" charset="-122"/>
                <a:cs typeface="Poppins" panose="02000000000000000000" pitchFamily="2" charset="0"/>
              </a:rPr>
              <a:t>客观响应率（</a:t>
            </a:r>
            <a:r>
              <a:rPr lang="en-US" altLang="zh-CN" b="1" dirty="0">
                <a:solidFill>
                  <a:srgbClr val="007E66"/>
                </a:solidFill>
                <a:latin typeface="Poppins" panose="02000000000000000000" pitchFamily="2" charset="0"/>
                <a:ea typeface="思源黑体 CN Regular" panose="020B0500000000000000" pitchFamily="34" charset="-122"/>
                <a:cs typeface="Poppins" panose="02000000000000000000" pitchFamily="2" charset="0"/>
              </a:rPr>
              <a:t>ORR</a:t>
            </a:r>
            <a:r>
              <a:rPr lang="zh-CN" altLang="en-US" b="1" dirty="0">
                <a:solidFill>
                  <a:srgbClr val="007E66"/>
                </a:solidFill>
                <a:latin typeface="Poppins" panose="02000000000000000000" pitchFamily="2" charset="0"/>
                <a:ea typeface="思源黑体 CN Regular" panose="020B0500000000000000" pitchFamily="34" charset="-122"/>
                <a:cs typeface="Poppins" panose="02000000000000000000" pitchFamily="2" charset="0"/>
              </a:rPr>
              <a:t>）</a:t>
            </a:r>
            <a:r>
              <a:rPr lang="en-US" altLang="zh-CN" b="1" dirty="0">
                <a:solidFill>
                  <a:srgbClr val="007E66"/>
                </a:solidFill>
                <a:latin typeface="Poppins" panose="02000000000000000000" pitchFamily="2" charset="0"/>
                <a:ea typeface="思源黑体 CN Regular" panose="020B0500000000000000" pitchFamily="34" charset="-122"/>
                <a:cs typeface="Poppins" panose="02000000000000000000" pitchFamily="2" charset="0"/>
              </a:rPr>
              <a:t> 60%</a:t>
            </a:r>
          </a:p>
          <a:p>
            <a:pPr marL="457200" indent="-457200">
              <a:lnSpc>
                <a:spcPct val="200000"/>
              </a:lnSpc>
              <a:buFont typeface="Wingdings" panose="05000000000000000000" pitchFamily="2" charset="2"/>
              <a:buChar char="q"/>
            </a:pPr>
            <a:endParaRPr lang="en-US" altLang="zh-CN" b="1" dirty="0">
              <a:solidFill>
                <a:srgbClr val="007E66"/>
              </a:solidFill>
              <a:latin typeface="Poppins" panose="02000000000000000000" pitchFamily="2" charset="0"/>
              <a:ea typeface="思源黑体 CN Regular" panose="020B0500000000000000" pitchFamily="34" charset="-122"/>
              <a:cs typeface="Poppins" panose="02000000000000000000" pitchFamily="2" charset="0"/>
            </a:endParaRPr>
          </a:p>
        </p:txBody>
      </p:sp>
      <p:sp>
        <p:nvSpPr>
          <p:cNvPr id="13" name="TextBox 12"/>
          <p:cNvSpPr txBox="1"/>
          <p:nvPr/>
        </p:nvSpPr>
        <p:spPr>
          <a:xfrm>
            <a:off x="7039100" y="1548915"/>
            <a:ext cx="2972398" cy="584775"/>
          </a:xfrm>
          <a:prstGeom prst="rect">
            <a:avLst/>
          </a:prstGeom>
          <a:noFill/>
        </p:spPr>
        <p:txBody>
          <a:bodyPr wrap="square">
            <a:spAutoFit/>
          </a:bodyPr>
          <a:lstStyle/>
          <a:p>
            <a:r>
              <a:rPr lang="en-US" sz="3200" b="1" dirty="0">
                <a:solidFill>
                  <a:srgbClr val="007E66"/>
                </a:solidFill>
                <a:latin typeface="Poppins" panose="02000000000000000000" pitchFamily="2" charset="0"/>
                <a:ea typeface="思源黑体 CN Medium" panose="020B0600000000000000" pitchFamily="34" charset="-122"/>
                <a:cs typeface="Poppins" panose="02000000000000000000" pitchFamily="2" charset="0"/>
              </a:rPr>
              <a:t>AZD9592</a:t>
            </a:r>
          </a:p>
        </p:txBody>
      </p:sp>
      <p:sp>
        <p:nvSpPr>
          <p:cNvPr id="14" name="TextBox 13"/>
          <p:cNvSpPr txBox="1"/>
          <p:nvPr/>
        </p:nvSpPr>
        <p:spPr>
          <a:xfrm>
            <a:off x="6885325" y="5050116"/>
            <a:ext cx="3126177" cy="1126462"/>
          </a:xfrm>
          <a:prstGeom prst="rect">
            <a:avLst/>
          </a:prstGeom>
          <a:noFill/>
        </p:spPr>
        <p:txBody>
          <a:bodyPr wrap="none" rtlCol="0">
            <a:spAutoFit/>
          </a:bodyPr>
          <a:lstStyle/>
          <a:p>
            <a:pPr marL="457200" indent="-457200">
              <a:lnSpc>
                <a:spcPct val="200000"/>
              </a:lnSpc>
              <a:buFont typeface="Wingdings" panose="05000000000000000000" pitchFamily="2" charset="2"/>
              <a:buChar char="q"/>
            </a:pPr>
            <a:r>
              <a:rPr lang="zh-CN" altLang="en-US" b="1" dirty="0">
                <a:solidFill>
                  <a:srgbClr val="007E66"/>
                </a:solidFill>
                <a:latin typeface="Poppins" panose="02000000000000000000" pitchFamily="2" charset="0"/>
                <a:ea typeface="思源黑体 CN Regular" panose="020B0500000000000000" pitchFamily="34" charset="-122"/>
                <a:cs typeface="Poppins" panose="02000000000000000000" pitchFamily="2" charset="0"/>
              </a:rPr>
              <a:t>双靶点：</a:t>
            </a:r>
            <a:r>
              <a:rPr lang="en-US" altLang="zh-CN" b="1" dirty="0">
                <a:solidFill>
                  <a:srgbClr val="007E66"/>
                </a:solidFill>
                <a:latin typeface="Poppins" panose="02000000000000000000" pitchFamily="2" charset="0"/>
                <a:ea typeface="思源黑体 CN Regular" panose="020B0500000000000000" pitchFamily="34" charset="-122"/>
                <a:cs typeface="Poppins" panose="02000000000000000000" pitchFamily="2" charset="0"/>
              </a:rPr>
              <a:t>EGFR</a:t>
            </a:r>
            <a:r>
              <a:rPr lang="zh-CN" altLang="en-US" b="1" dirty="0">
                <a:solidFill>
                  <a:srgbClr val="007E66"/>
                </a:solidFill>
                <a:latin typeface="Poppins" panose="02000000000000000000" pitchFamily="2" charset="0"/>
                <a:ea typeface="思源黑体 CN Regular" panose="020B0500000000000000" pitchFamily="34" charset="-122"/>
                <a:cs typeface="Poppins" panose="02000000000000000000" pitchFamily="2" charset="0"/>
              </a:rPr>
              <a:t>和</a:t>
            </a:r>
            <a:r>
              <a:rPr lang="en-US" altLang="zh-CN" b="1" dirty="0">
                <a:solidFill>
                  <a:srgbClr val="007E66"/>
                </a:solidFill>
                <a:latin typeface="Poppins" panose="02000000000000000000" pitchFamily="2" charset="0"/>
                <a:ea typeface="思源黑体 CN Regular" panose="020B0500000000000000" pitchFamily="34" charset="-122"/>
                <a:cs typeface="Poppins" panose="02000000000000000000" pitchFamily="2" charset="0"/>
              </a:rPr>
              <a:t>c-MET</a:t>
            </a:r>
          </a:p>
          <a:p>
            <a:pPr marL="457200" indent="-457200">
              <a:lnSpc>
                <a:spcPct val="200000"/>
              </a:lnSpc>
              <a:buFont typeface="Wingdings" panose="05000000000000000000" pitchFamily="2" charset="2"/>
              <a:buChar char="q"/>
            </a:pPr>
            <a:endParaRPr lang="en-US" altLang="zh-CN" b="1" dirty="0">
              <a:solidFill>
                <a:srgbClr val="007E66"/>
              </a:solidFill>
              <a:latin typeface="Poppins" panose="02000000000000000000" pitchFamily="2" charset="0"/>
              <a:ea typeface="思源黑体 CN Regular" panose="020B0500000000000000" pitchFamily="34" charset="-122"/>
              <a:cs typeface="Poppins" panose="02000000000000000000" pitchFamily="2" charset="0"/>
            </a:endParaRPr>
          </a:p>
        </p:txBody>
      </p:sp>
      <p:sp>
        <p:nvSpPr>
          <p:cNvPr id="3" name="TextBox 2"/>
          <p:cNvSpPr txBox="1"/>
          <p:nvPr/>
        </p:nvSpPr>
        <p:spPr>
          <a:xfrm>
            <a:off x="0" y="6642556"/>
            <a:ext cx="6134100" cy="215444"/>
          </a:xfrm>
          <a:prstGeom prst="rect">
            <a:avLst/>
          </a:prstGeom>
          <a:noFill/>
        </p:spPr>
        <p:txBody>
          <a:bodyPr wrap="square">
            <a:spAutoFit/>
          </a:bodyPr>
          <a:lstStyle/>
          <a:p>
            <a:r>
              <a:rPr lang="en-US" sz="800" b="0" i="1" u="none" strike="noStrike" baseline="0" dirty="0">
                <a:latin typeface="Poppins" panose="02000000000000000000" pitchFamily="2" charset="0"/>
                <a:cs typeface="Poppins" panose="02000000000000000000" pitchFamily="2" charset="0"/>
              </a:rPr>
              <a:t>doi.org/10.1016/j.apsb.2024.01.009</a:t>
            </a:r>
            <a:endParaRPr lang="en-US" sz="800" i="1" dirty="0">
              <a:latin typeface="Poppins" panose="02000000000000000000" pitchFamily="2" charset="0"/>
              <a:cs typeface="Poppins" panose="02000000000000000000" pitchFamily="2" charset="0"/>
            </a:endParaRPr>
          </a:p>
        </p:txBody>
      </p:sp>
      <p:pic>
        <p:nvPicPr>
          <p:cNvPr id="4" name="图片 3" descr="Bispecific antibody drug conjugates Making 1+1-12"/>
          <p:cNvPicPr>
            <a:picLocks noChangeAspect="1"/>
          </p:cNvPicPr>
          <p:nvPr/>
        </p:nvPicPr>
        <p:blipFill>
          <a:blip r:embed="rId4" cstate="print"/>
          <a:stretch>
            <a:fillRect/>
          </a:stretch>
        </p:blipFill>
        <p:spPr>
          <a:xfrm>
            <a:off x="983615" y="2235200"/>
            <a:ext cx="3977640" cy="2673985"/>
          </a:xfrm>
          <a:prstGeom prst="rect">
            <a:avLst/>
          </a:prstGeom>
        </p:spPr>
      </p:pic>
      <p:pic>
        <p:nvPicPr>
          <p:cNvPr id="5" name="图片 4" descr="Bispecific antibody drug conjugates Making 1+1-122"/>
          <p:cNvPicPr>
            <a:picLocks noChangeAspect="1"/>
          </p:cNvPicPr>
          <p:nvPr/>
        </p:nvPicPr>
        <p:blipFill>
          <a:blip r:embed="rId5" cstate="print"/>
          <a:stretch>
            <a:fillRect/>
          </a:stretch>
        </p:blipFill>
        <p:spPr>
          <a:xfrm>
            <a:off x="6955790" y="2139950"/>
            <a:ext cx="2298700" cy="2597150"/>
          </a:xfrm>
          <a:prstGeom prst="rect">
            <a:avLst/>
          </a:prstGeom>
        </p:spPr>
      </p:pic>
    </p:spTree>
  </p:cSld>
  <p:clrMapOvr>
    <a:masterClrMapping/>
  </p:clrMapOvr>
  <mc:AlternateContent xmlns:mc="http://schemas.openxmlformats.org/markup-compatibility/2006">
    <mc:Choice xmlns="" xmlns:p14="http://schemas.microsoft.com/office/powerpoint/2010/main" Requires="p14">
      <p:transition spd="slow" p14:dur="2000" advTm="144780"/>
    </mc:Choice>
    <mc:Fallback>
      <p:transition spd="slow" advTm="144780"/>
    </mc:Fallback>
  </mc:AlternateContent>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D:\桌面\新logo-黑.png"/>
          <p:cNvPicPr>
            <a:picLocks noChangeAspect="1" noChangeArrowheads="1"/>
          </p:cNvPicPr>
          <p:nvPr/>
        </p:nvPicPr>
        <p:blipFill>
          <a:blip r:embed="rId2" cstate="print"/>
          <a:stretch>
            <a:fillRect/>
          </a:stretch>
        </p:blipFill>
        <p:spPr bwMode="auto">
          <a:xfrm>
            <a:off x="167862" y="164637"/>
            <a:ext cx="1991701" cy="480000"/>
          </a:xfrm>
          <a:prstGeom prst="rect">
            <a:avLst/>
          </a:prstGeom>
          <a:noFill/>
          <a:ln>
            <a:noFill/>
          </a:ln>
        </p:spPr>
      </p:pic>
      <p:sp>
        <p:nvSpPr>
          <p:cNvPr id="4" name="副标题 2"/>
          <p:cNvSpPr txBox="1"/>
          <p:nvPr/>
        </p:nvSpPr>
        <p:spPr>
          <a:xfrm>
            <a:off x="815414" y="3429000"/>
            <a:ext cx="10561173" cy="1536171"/>
          </a:xfrm>
          <a:prstGeom prst="rect">
            <a:avLst/>
          </a:prstGeom>
        </p:spPr>
        <p:txBody>
          <a:bodyPr>
            <a:normAutofit/>
          </a:bodyPr>
          <a:lstStyle/>
          <a:p>
            <a:pPr algn="ctr">
              <a:lnSpc>
                <a:spcPct val="90000"/>
              </a:lnSpc>
              <a:buFont typeface="Arial" panose="020B0604020202020204" pitchFamily="34" charset="0"/>
              <a:buNone/>
            </a:pPr>
            <a:r>
              <a:rPr lang="zh-CN" altLang="en-US" sz="4400" b="1" dirty="0">
                <a:solidFill>
                  <a:srgbClr val="007E66"/>
                </a:solidFill>
                <a:latin typeface="Poppins" panose="02000000000000000000" pitchFamily="2" charset="0"/>
                <a:ea typeface="思源黑体 CN Medium" panose="020B0600000000000000" pitchFamily="34" charset="-122"/>
                <a:cs typeface="Poppins" panose="02000000000000000000" pitchFamily="2" charset="0"/>
              </a:rPr>
              <a:t>新兴靶点介绍</a:t>
            </a:r>
            <a:endParaRPr lang="en-US" altLang="zh-CN" sz="4400" b="1" dirty="0">
              <a:solidFill>
                <a:srgbClr val="007E66"/>
              </a:solidFill>
              <a:latin typeface="Poppins" panose="02000000000000000000" pitchFamily="2" charset="0"/>
              <a:ea typeface="思源黑体 CN Medium" panose="020B0600000000000000" pitchFamily="34" charset="-122"/>
              <a:cs typeface="Poppins" panose="02000000000000000000" pitchFamily="2" charset="0"/>
            </a:endParaRPr>
          </a:p>
        </p:txBody>
      </p:sp>
      <p:sp>
        <p:nvSpPr>
          <p:cNvPr id="5" name="副标题 2"/>
          <p:cNvSpPr txBox="1"/>
          <p:nvPr/>
        </p:nvSpPr>
        <p:spPr>
          <a:xfrm>
            <a:off x="4415814" y="1988840"/>
            <a:ext cx="3360373" cy="2496277"/>
          </a:xfrm>
          <a:prstGeom prst="rect">
            <a:avLst/>
          </a:prstGeom>
        </p:spPr>
        <p:txBody>
          <a:bodyPr>
            <a:noAutofit/>
          </a:bodyPr>
          <a:lstStyle/>
          <a:p>
            <a:pPr algn="ctr">
              <a:lnSpc>
                <a:spcPct val="90000"/>
              </a:lnSpc>
              <a:buFont typeface="Arial" panose="020B0604020202020204" pitchFamily="34" charset="0"/>
              <a:buNone/>
            </a:pPr>
            <a:r>
              <a:rPr lang="en-US" altLang="zh-CN" sz="9600" b="1" dirty="0">
                <a:solidFill>
                  <a:srgbClr val="007E66"/>
                </a:solidFill>
                <a:latin typeface="Poppins" panose="02000000000000000000" pitchFamily="2" charset="0"/>
                <a:ea typeface="思源黑体 CN Regular" panose="020B0500000000000000" pitchFamily="34" charset="-122"/>
                <a:cs typeface="Poppins" panose="02000000000000000000" pitchFamily="2" charset="0"/>
              </a:rPr>
              <a:t>03</a:t>
            </a:r>
          </a:p>
        </p:txBody>
      </p:sp>
      <p:sp>
        <p:nvSpPr>
          <p:cNvPr id="9" name="任意多边形 8"/>
          <p:cNvSpPr/>
          <p:nvPr/>
        </p:nvSpPr>
        <p:spPr>
          <a:xfrm>
            <a:off x="9429773" y="-2476541"/>
            <a:ext cx="4884899" cy="4529829"/>
          </a:xfrm>
          <a:custGeom>
            <a:avLst/>
            <a:gdLst>
              <a:gd name="connsiteX0" fmla="*/ 1074420 w 2306320"/>
              <a:gd name="connsiteY0" fmla="*/ 114300 h 2138680"/>
              <a:gd name="connsiteX1" fmla="*/ 1844040 w 2306320"/>
              <a:gd name="connsiteY1" fmla="*/ 632460 h 2138680"/>
              <a:gd name="connsiteX2" fmla="*/ 2049780 w 2306320"/>
              <a:gd name="connsiteY2" fmla="*/ 1958340 h 2138680"/>
              <a:gd name="connsiteX3" fmla="*/ 304800 w 2306320"/>
              <a:gd name="connsiteY3" fmla="*/ 1714500 h 2138680"/>
              <a:gd name="connsiteX4" fmla="*/ 220980 w 2306320"/>
              <a:gd name="connsiteY4" fmla="*/ 266700 h 2138680"/>
              <a:gd name="connsiteX5" fmla="*/ 1074420 w 2306320"/>
              <a:gd name="connsiteY5" fmla="*/ 114300 h 213868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306320" h="2138680">
                <a:moveTo>
                  <a:pt x="1074420" y="114300"/>
                </a:moveTo>
                <a:cubicBezTo>
                  <a:pt x="1344930" y="175260"/>
                  <a:pt x="1681480" y="325120"/>
                  <a:pt x="1844040" y="632460"/>
                </a:cubicBezTo>
                <a:cubicBezTo>
                  <a:pt x="2006600" y="939800"/>
                  <a:pt x="2306320" y="1778000"/>
                  <a:pt x="2049780" y="1958340"/>
                </a:cubicBezTo>
                <a:cubicBezTo>
                  <a:pt x="1793240" y="2138680"/>
                  <a:pt x="609600" y="1996440"/>
                  <a:pt x="304800" y="1714500"/>
                </a:cubicBezTo>
                <a:cubicBezTo>
                  <a:pt x="0" y="1432560"/>
                  <a:pt x="90170" y="533400"/>
                  <a:pt x="220980" y="266700"/>
                </a:cubicBezTo>
                <a:cubicBezTo>
                  <a:pt x="351790" y="0"/>
                  <a:pt x="803910" y="53340"/>
                  <a:pt x="1074420" y="114300"/>
                </a:cubicBezTo>
                <a:close/>
              </a:path>
            </a:pathLst>
          </a:custGeom>
          <a:solidFill>
            <a:srgbClr val="007E6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p>
        </p:txBody>
      </p:sp>
      <p:sp>
        <p:nvSpPr>
          <p:cNvPr id="13" name="任意多边形 12"/>
          <p:cNvSpPr/>
          <p:nvPr/>
        </p:nvSpPr>
        <p:spPr>
          <a:xfrm>
            <a:off x="-1474893" y="3235960"/>
            <a:ext cx="5161280" cy="5318760"/>
          </a:xfrm>
          <a:custGeom>
            <a:avLst/>
            <a:gdLst>
              <a:gd name="connsiteX0" fmla="*/ 976630 w 3870960"/>
              <a:gd name="connsiteY0" fmla="*/ 72390 h 3989070"/>
              <a:gd name="connsiteX1" fmla="*/ 1845310 w 3870960"/>
              <a:gd name="connsiteY1" fmla="*/ 720090 h 3989070"/>
              <a:gd name="connsiteX2" fmla="*/ 1738630 w 3870960"/>
              <a:gd name="connsiteY2" fmla="*/ 1687830 h 3989070"/>
              <a:gd name="connsiteX3" fmla="*/ 2378710 w 3870960"/>
              <a:gd name="connsiteY3" fmla="*/ 2045970 h 3989070"/>
              <a:gd name="connsiteX4" fmla="*/ 3369310 w 3870960"/>
              <a:gd name="connsiteY4" fmla="*/ 1962150 h 3989070"/>
              <a:gd name="connsiteX5" fmla="*/ 3788410 w 3870960"/>
              <a:gd name="connsiteY5" fmla="*/ 2777490 h 3989070"/>
              <a:gd name="connsiteX6" fmla="*/ 2874010 w 3870960"/>
              <a:gd name="connsiteY6" fmla="*/ 3653790 h 3989070"/>
              <a:gd name="connsiteX7" fmla="*/ 466090 w 3870960"/>
              <a:gd name="connsiteY7" fmla="*/ 3669030 h 3989070"/>
              <a:gd name="connsiteX8" fmla="*/ 77470 w 3870960"/>
              <a:gd name="connsiteY8" fmla="*/ 1733550 h 3989070"/>
              <a:gd name="connsiteX9" fmla="*/ 534670 w 3870960"/>
              <a:gd name="connsiteY9" fmla="*/ 285750 h 3989070"/>
              <a:gd name="connsiteX10" fmla="*/ 976630 w 3870960"/>
              <a:gd name="connsiteY10" fmla="*/ 72390 h 398907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3870960" h="3989070">
                <a:moveTo>
                  <a:pt x="976630" y="72390"/>
                </a:moveTo>
                <a:cubicBezTo>
                  <a:pt x="1195070" y="144780"/>
                  <a:pt x="1718310" y="450850"/>
                  <a:pt x="1845310" y="720090"/>
                </a:cubicBezTo>
                <a:cubicBezTo>
                  <a:pt x="1972310" y="989330"/>
                  <a:pt x="1649730" y="1466850"/>
                  <a:pt x="1738630" y="1687830"/>
                </a:cubicBezTo>
                <a:cubicBezTo>
                  <a:pt x="1827530" y="1908810"/>
                  <a:pt x="2106930" y="2000250"/>
                  <a:pt x="2378710" y="2045970"/>
                </a:cubicBezTo>
                <a:cubicBezTo>
                  <a:pt x="2650490" y="2091690"/>
                  <a:pt x="3134360" y="1840230"/>
                  <a:pt x="3369310" y="1962150"/>
                </a:cubicBezTo>
                <a:cubicBezTo>
                  <a:pt x="3604260" y="2084070"/>
                  <a:pt x="3870960" y="2495550"/>
                  <a:pt x="3788410" y="2777490"/>
                </a:cubicBezTo>
                <a:cubicBezTo>
                  <a:pt x="3705860" y="3059430"/>
                  <a:pt x="3427730" y="3505200"/>
                  <a:pt x="2874010" y="3653790"/>
                </a:cubicBezTo>
                <a:cubicBezTo>
                  <a:pt x="2320290" y="3802380"/>
                  <a:pt x="932180" y="3989070"/>
                  <a:pt x="466090" y="3669030"/>
                </a:cubicBezTo>
                <a:cubicBezTo>
                  <a:pt x="0" y="3348990"/>
                  <a:pt x="66040" y="2297430"/>
                  <a:pt x="77470" y="1733550"/>
                </a:cubicBezTo>
                <a:cubicBezTo>
                  <a:pt x="88900" y="1169670"/>
                  <a:pt x="388620" y="561340"/>
                  <a:pt x="534670" y="285750"/>
                </a:cubicBezTo>
                <a:cubicBezTo>
                  <a:pt x="680720" y="10160"/>
                  <a:pt x="758190" y="0"/>
                  <a:pt x="976630" y="72390"/>
                </a:cubicBezTo>
                <a:close/>
              </a:path>
            </a:pathLst>
          </a:custGeom>
          <a:solidFill>
            <a:srgbClr val="007E6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p>
        </p:txBody>
      </p:sp>
      <p:sp>
        <p:nvSpPr>
          <p:cNvPr id="14" name="任意多边形 13"/>
          <p:cNvSpPr/>
          <p:nvPr/>
        </p:nvSpPr>
        <p:spPr>
          <a:xfrm>
            <a:off x="-152400" y="2773680"/>
            <a:ext cx="4572000" cy="4419600"/>
          </a:xfrm>
          <a:custGeom>
            <a:avLst/>
            <a:gdLst>
              <a:gd name="connsiteX0" fmla="*/ 0 w 3429000"/>
              <a:gd name="connsiteY0" fmla="*/ 0 h 3314700"/>
              <a:gd name="connsiteX1" fmla="*/ 1051560 w 3429000"/>
              <a:gd name="connsiteY1" fmla="*/ 982980 h 3314700"/>
              <a:gd name="connsiteX2" fmla="*/ 1150620 w 3429000"/>
              <a:gd name="connsiteY2" fmla="*/ 2240280 h 3314700"/>
              <a:gd name="connsiteX3" fmla="*/ 1897380 w 3429000"/>
              <a:gd name="connsiteY3" fmla="*/ 2712720 h 3314700"/>
              <a:gd name="connsiteX4" fmla="*/ 3040380 w 3429000"/>
              <a:gd name="connsiteY4" fmla="*/ 2887980 h 3314700"/>
              <a:gd name="connsiteX5" fmla="*/ 3429000 w 3429000"/>
              <a:gd name="connsiteY5" fmla="*/ 3314700 h 33147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3429000" h="3314700">
                <a:moveTo>
                  <a:pt x="0" y="0"/>
                </a:moveTo>
                <a:cubicBezTo>
                  <a:pt x="429895" y="304800"/>
                  <a:pt x="859790" y="609600"/>
                  <a:pt x="1051560" y="982980"/>
                </a:cubicBezTo>
                <a:cubicBezTo>
                  <a:pt x="1243330" y="1356360"/>
                  <a:pt x="1009650" y="1951990"/>
                  <a:pt x="1150620" y="2240280"/>
                </a:cubicBezTo>
                <a:cubicBezTo>
                  <a:pt x="1291590" y="2528570"/>
                  <a:pt x="1582420" y="2604770"/>
                  <a:pt x="1897380" y="2712720"/>
                </a:cubicBezTo>
                <a:cubicBezTo>
                  <a:pt x="2212340" y="2820670"/>
                  <a:pt x="2785110" y="2787650"/>
                  <a:pt x="3040380" y="2887980"/>
                </a:cubicBezTo>
                <a:cubicBezTo>
                  <a:pt x="3295650" y="2988310"/>
                  <a:pt x="3362325" y="3151505"/>
                  <a:pt x="3429000" y="3314700"/>
                </a:cubicBezTo>
              </a:path>
            </a:pathLst>
          </a:custGeom>
          <a:noFill/>
          <a:ln w="28575">
            <a:solidFill>
              <a:srgbClr val="00A27B"/>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sz="2400"/>
          </a:p>
        </p:txBody>
      </p:sp>
      <p:sp>
        <p:nvSpPr>
          <p:cNvPr id="15" name="任意多边形 14"/>
          <p:cNvSpPr/>
          <p:nvPr/>
        </p:nvSpPr>
        <p:spPr>
          <a:xfrm>
            <a:off x="8564880" y="-213360"/>
            <a:ext cx="4214707" cy="2540000"/>
          </a:xfrm>
          <a:custGeom>
            <a:avLst/>
            <a:gdLst>
              <a:gd name="connsiteX0" fmla="*/ 0 w 3161030"/>
              <a:gd name="connsiteY0" fmla="*/ 0 h 1905000"/>
              <a:gd name="connsiteX1" fmla="*/ 876300 w 3161030"/>
              <a:gd name="connsiteY1" fmla="*/ 899160 h 1905000"/>
              <a:gd name="connsiteX2" fmla="*/ 2278380 w 3161030"/>
              <a:gd name="connsiteY2" fmla="*/ 1120140 h 1905000"/>
              <a:gd name="connsiteX3" fmla="*/ 3063240 w 3161030"/>
              <a:gd name="connsiteY3" fmla="*/ 1859280 h 1905000"/>
            </a:gdLst>
            <a:ahLst/>
            <a:cxnLst>
              <a:cxn ang="0">
                <a:pos x="connsiteX0" y="connsiteY0"/>
              </a:cxn>
              <a:cxn ang="0">
                <a:pos x="connsiteX1" y="connsiteY1"/>
              </a:cxn>
              <a:cxn ang="0">
                <a:pos x="connsiteX2" y="connsiteY2"/>
              </a:cxn>
              <a:cxn ang="0">
                <a:pos x="connsiteX3" y="connsiteY3"/>
              </a:cxn>
            </a:cxnLst>
            <a:rect l="l" t="t" r="r" b="b"/>
            <a:pathLst>
              <a:path w="3161030" h="1905000">
                <a:moveTo>
                  <a:pt x="0" y="0"/>
                </a:moveTo>
                <a:cubicBezTo>
                  <a:pt x="248285" y="356235"/>
                  <a:pt x="496570" y="712470"/>
                  <a:pt x="876300" y="899160"/>
                </a:cubicBezTo>
                <a:cubicBezTo>
                  <a:pt x="1256030" y="1085850"/>
                  <a:pt x="1913890" y="960120"/>
                  <a:pt x="2278380" y="1120140"/>
                </a:cubicBezTo>
                <a:cubicBezTo>
                  <a:pt x="2642870" y="1280160"/>
                  <a:pt x="3161030" y="1905000"/>
                  <a:pt x="3063240" y="1859280"/>
                </a:cubicBezTo>
              </a:path>
            </a:pathLst>
          </a:custGeom>
          <a:noFill/>
          <a:ln w="28575">
            <a:solidFill>
              <a:srgbClr val="00A27B"/>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sz="2400"/>
          </a:p>
        </p:txBody>
      </p:sp>
      <p:sp>
        <p:nvSpPr>
          <p:cNvPr id="10" name="TextBox 9"/>
          <p:cNvSpPr txBox="1"/>
          <p:nvPr/>
        </p:nvSpPr>
        <p:spPr>
          <a:xfrm>
            <a:off x="9072034" y="6489701"/>
            <a:ext cx="3071284" cy="292100"/>
          </a:xfrm>
          <a:prstGeom prst="rect">
            <a:avLst/>
          </a:prstGeom>
          <a:noFill/>
        </p:spPr>
        <p:txBody>
          <a:bodyPr lIns="121914" tIns="60957" rIns="121914" bIns="60957">
            <a:spAutoFit/>
          </a:bodyPr>
          <a:lstStyle/>
          <a:p>
            <a:pPr algn="r" eaLnBrk="1" hangingPunct="1">
              <a:buFont typeface="Arial" panose="020B0604020202020204" pitchFamily="34" charset="0"/>
              <a:buNone/>
              <a:defRPr/>
            </a:pPr>
            <a:r>
              <a:rPr lang="zh-CN" altLang="en-US" sz="1100" dirty="0">
                <a:solidFill>
                  <a:schemeClr val="tx1">
                    <a:lumMod val="50000"/>
                    <a:lumOff val="50000"/>
                  </a:schemeClr>
                </a:solidFill>
                <a:latin typeface="Poppins" panose="02000000000000000000" pitchFamily="2" charset="0"/>
                <a:ea typeface="思源黑体 CN Regular" panose="020B0500000000000000" pitchFamily="34" charset="-122"/>
                <a:cs typeface="Poppins" panose="02000000000000000000" pitchFamily="2" charset="0"/>
              </a:rPr>
              <a:t>义翘神州</a:t>
            </a:r>
            <a:endParaRPr lang="en-US" altLang="zh-CN" sz="1100" dirty="0">
              <a:solidFill>
                <a:schemeClr val="tx1">
                  <a:lumMod val="50000"/>
                  <a:lumOff val="50000"/>
                </a:schemeClr>
              </a:solidFill>
              <a:latin typeface="Poppins" panose="02000000000000000000" pitchFamily="2" charset="0"/>
              <a:ea typeface="思源黑体 CN Regular" panose="020B0500000000000000" pitchFamily="34" charset="-122"/>
              <a:cs typeface="Poppins" panose="02000000000000000000" pitchFamily="2" charset="0"/>
            </a:endParaRPr>
          </a:p>
        </p:txBody>
      </p:sp>
    </p:spTree>
  </p:cSld>
  <p:clrMapOvr>
    <a:masterClrMapping/>
  </p:clrMapOvr>
  <mc:AlternateContent xmlns:mc="http://schemas.openxmlformats.org/markup-compatibility/2006">
    <mc:Choice xmlns="" xmlns:p14="http://schemas.microsoft.com/office/powerpoint/2010/main" Requires="p14">
      <p:transition spd="slow" p14:dur="2000" advTm="11738"/>
    </mc:Choice>
    <mc:Fallback>
      <p:transition spd="slow" advTm="11738"/>
    </mc:Fallback>
  </mc:AlternateContent>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 name="任意多边形 17"/>
          <p:cNvSpPr/>
          <p:nvPr/>
        </p:nvSpPr>
        <p:spPr>
          <a:xfrm>
            <a:off x="0" y="0"/>
            <a:ext cx="5619747" cy="571480"/>
          </a:xfrm>
          <a:custGeom>
            <a:avLst/>
            <a:gdLst>
              <a:gd name="connsiteX0" fmla="*/ 0 w 4214810"/>
              <a:gd name="connsiteY0" fmla="*/ 0 h 428610"/>
              <a:gd name="connsiteX1" fmla="*/ 4214810 w 4214810"/>
              <a:gd name="connsiteY1" fmla="*/ 0 h 428610"/>
              <a:gd name="connsiteX2" fmla="*/ 4214810 w 4214810"/>
              <a:gd name="connsiteY2" fmla="*/ 428610 h 428610"/>
              <a:gd name="connsiteX3" fmla="*/ 0 w 4214810"/>
              <a:gd name="connsiteY3" fmla="*/ 428610 h 428610"/>
              <a:gd name="connsiteX4" fmla="*/ 0 w 4214810"/>
              <a:gd name="connsiteY4" fmla="*/ 0 h 428610"/>
              <a:gd name="connsiteX0-1" fmla="*/ 0 w 4214810"/>
              <a:gd name="connsiteY0-2" fmla="*/ 0 h 428610"/>
              <a:gd name="connsiteX1-3" fmla="*/ 4214810 w 4214810"/>
              <a:gd name="connsiteY1-4" fmla="*/ 0 h 428610"/>
              <a:gd name="connsiteX2-5" fmla="*/ 3759200 w 4214810"/>
              <a:gd name="connsiteY2-6" fmla="*/ 421640 h 428610"/>
              <a:gd name="connsiteX3-7" fmla="*/ 0 w 4214810"/>
              <a:gd name="connsiteY3-8" fmla="*/ 428610 h 428610"/>
              <a:gd name="connsiteX4-9" fmla="*/ 0 w 4214810"/>
              <a:gd name="connsiteY4-10" fmla="*/ 0 h 428610"/>
            </a:gdLst>
            <a:ahLst/>
            <a:cxnLst>
              <a:cxn ang="0">
                <a:pos x="connsiteX0-1" y="connsiteY0-2"/>
              </a:cxn>
              <a:cxn ang="0">
                <a:pos x="connsiteX1-3" y="connsiteY1-4"/>
              </a:cxn>
              <a:cxn ang="0">
                <a:pos x="connsiteX2-5" y="connsiteY2-6"/>
              </a:cxn>
              <a:cxn ang="0">
                <a:pos x="connsiteX3-7" y="connsiteY3-8"/>
              </a:cxn>
              <a:cxn ang="0">
                <a:pos x="connsiteX4-9" y="connsiteY4-10"/>
              </a:cxn>
            </a:cxnLst>
            <a:rect l="l" t="t" r="r" b="b"/>
            <a:pathLst>
              <a:path w="4214810" h="428610">
                <a:moveTo>
                  <a:pt x="0" y="0"/>
                </a:moveTo>
                <a:lnTo>
                  <a:pt x="4214810" y="0"/>
                </a:lnTo>
                <a:lnTo>
                  <a:pt x="3759200" y="421640"/>
                </a:lnTo>
                <a:lnTo>
                  <a:pt x="0" y="428610"/>
                </a:lnTo>
                <a:lnTo>
                  <a:pt x="0" y="0"/>
                </a:lnTo>
                <a:close/>
              </a:path>
            </a:pathLst>
          </a:custGeom>
          <a:solidFill>
            <a:srgbClr val="007E6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latin typeface="Poppins" panose="02000000000000000000" pitchFamily="2" charset="0"/>
              <a:ea typeface="思源黑体 CN Regular" panose="020B0500000000000000" pitchFamily="34" charset="-122"/>
              <a:cs typeface="Poppins" panose="02000000000000000000" pitchFamily="2" charset="0"/>
            </a:endParaRPr>
          </a:p>
        </p:txBody>
      </p:sp>
      <p:pic>
        <p:nvPicPr>
          <p:cNvPr id="21" name="Picture 2" descr="D:\桌面\新logo.png"/>
          <p:cNvPicPr>
            <a:picLocks noChangeAspect="1" noChangeArrowheads="1"/>
          </p:cNvPicPr>
          <p:nvPr/>
        </p:nvPicPr>
        <p:blipFill>
          <a:blip r:embed="rId3" cstate="print"/>
          <a:srcRect/>
          <a:stretch>
            <a:fillRect/>
          </a:stretch>
        </p:blipFill>
        <p:spPr bwMode="auto">
          <a:xfrm>
            <a:off x="167861" y="49941"/>
            <a:ext cx="1992000" cy="426288"/>
          </a:xfrm>
          <a:prstGeom prst="rect">
            <a:avLst/>
          </a:prstGeom>
          <a:noFill/>
        </p:spPr>
      </p:pic>
      <p:cxnSp>
        <p:nvCxnSpPr>
          <p:cNvPr id="34" name="直接连接符 33"/>
          <p:cNvCxnSpPr/>
          <p:nvPr/>
        </p:nvCxnSpPr>
        <p:spPr>
          <a:xfrm rot="5400000" flipH="1" flipV="1">
            <a:off x="5333995" y="285728"/>
            <a:ext cx="285752" cy="285752"/>
          </a:xfrm>
          <a:prstGeom prst="line">
            <a:avLst/>
          </a:prstGeom>
          <a:ln w="19050">
            <a:solidFill>
              <a:schemeClr val="bg1">
                <a:lumMod val="85000"/>
              </a:schemeClr>
            </a:solidFill>
          </a:ln>
        </p:spPr>
        <p:style>
          <a:lnRef idx="1">
            <a:schemeClr val="accent1"/>
          </a:lnRef>
          <a:fillRef idx="0">
            <a:schemeClr val="accent1"/>
          </a:fillRef>
          <a:effectRef idx="0">
            <a:schemeClr val="accent1"/>
          </a:effectRef>
          <a:fontRef idx="minor">
            <a:schemeClr val="tx1"/>
          </a:fontRef>
        </p:style>
      </p:cxnSp>
      <p:cxnSp>
        <p:nvCxnSpPr>
          <p:cNvPr id="36" name="直接连接符 35"/>
          <p:cNvCxnSpPr/>
          <p:nvPr/>
        </p:nvCxnSpPr>
        <p:spPr>
          <a:xfrm>
            <a:off x="5619747" y="285728"/>
            <a:ext cx="6572253" cy="2117"/>
          </a:xfrm>
          <a:prstGeom prst="line">
            <a:avLst/>
          </a:prstGeom>
          <a:ln w="19050">
            <a:solidFill>
              <a:schemeClr val="bg1">
                <a:lumMod val="85000"/>
              </a:schemeClr>
            </a:solidFill>
          </a:ln>
        </p:spPr>
        <p:style>
          <a:lnRef idx="1">
            <a:schemeClr val="accent1"/>
          </a:lnRef>
          <a:fillRef idx="0">
            <a:schemeClr val="accent1"/>
          </a:fillRef>
          <a:effectRef idx="0">
            <a:schemeClr val="accent1"/>
          </a:effectRef>
          <a:fontRef idx="minor">
            <a:schemeClr val="tx1"/>
          </a:fontRef>
        </p:style>
      </p:cxnSp>
      <p:sp>
        <p:nvSpPr>
          <p:cNvPr id="2" name="TextBox 1"/>
          <p:cNvSpPr txBox="1"/>
          <p:nvPr/>
        </p:nvSpPr>
        <p:spPr>
          <a:xfrm>
            <a:off x="4981592" y="727318"/>
            <a:ext cx="2646878" cy="535724"/>
          </a:xfrm>
          <a:prstGeom prst="rect">
            <a:avLst/>
          </a:prstGeom>
          <a:noFill/>
        </p:spPr>
        <p:txBody>
          <a:bodyPr wrap="none" rtlCol="0">
            <a:spAutoFit/>
          </a:bodyPr>
          <a:lstStyle/>
          <a:p>
            <a:pPr algn="ctr">
              <a:lnSpc>
                <a:spcPct val="90000"/>
              </a:lnSpc>
              <a:buFont typeface="Arial" panose="020B0604020202020204" pitchFamily="34" charset="0"/>
              <a:buNone/>
            </a:pPr>
            <a:r>
              <a:rPr lang="zh-CN" altLang="en-US" sz="3200" b="1" dirty="0">
                <a:solidFill>
                  <a:srgbClr val="007E66"/>
                </a:solidFill>
                <a:latin typeface="Poppins" panose="02000000000000000000" pitchFamily="2" charset="0"/>
                <a:ea typeface="思源黑体 CN Medium" panose="020B0600000000000000" pitchFamily="34" charset="-122"/>
                <a:cs typeface="Poppins" panose="02000000000000000000" pitchFamily="2" charset="0"/>
              </a:rPr>
              <a:t>在研靶点介绍</a:t>
            </a:r>
            <a:endParaRPr lang="en-US" altLang="zh-CN" sz="3200" b="1" dirty="0">
              <a:solidFill>
                <a:srgbClr val="007E66"/>
              </a:solidFill>
              <a:latin typeface="Poppins" panose="02000000000000000000" pitchFamily="2" charset="0"/>
              <a:ea typeface="思源黑体 CN Medium" panose="020B0600000000000000" pitchFamily="34" charset="-122"/>
              <a:cs typeface="Poppins" panose="02000000000000000000" pitchFamily="2" charset="0"/>
            </a:endParaRPr>
          </a:p>
        </p:txBody>
      </p:sp>
      <p:sp>
        <p:nvSpPr>
          <p:cNvPr id="12" name="TextBox 11"/>
          <p:cNvSpPr txBox="1"/>
          <p:nvPr/>
        </p:nvSpPr>
        <p:spPr>
          <a:xfrm>
            <a:off x="9072034" y="6489701"/>
            <a:ext cx="3071284" cy="292100"/>
          </a:xfrm>
          <a:prstGeom prst="rect">
            <a:avLst/>
          </a:prstGeom>
          <a:noFill/>
        </p:spPr>
        <p:txBody>
          <a:bodyPr lIns="121914" tIns="60957" rIns="121914" bIns="60957">
            <a:spAutoFit/>
          </a:bodyPr>
          <a:lstStyle/>
          <a:p>
            <a:pPr algn="r" eaLnBrk="1" hangingPunct="1">
              <a:buFont typeface="Arial" panose="020B0604020202020204" pitchFamily="34" charset="0"/>
              <a:buNone/>
              <a:defRPr/>
            </a:pPr>
            <a:r>
              <a:rPr lang="zh-CN" altLang="en-US" sz="1100" dirty="0">
                <a:solidFill>
                  <a:schemeClr val="tx1">
                    <a:lumMod val="50000"/>
                    <a:lumOff val="50000"/>
                  </a:schemeClr>
                </a:solidFill>
                <a:latin typeface="Poppins" panose="02000000000000000000" pitchFamily="2" charset="0"/>
                <a:ea typeface="思源黑体 CN Regular" panose="020B0500000000000000" pitchFamily="34" charset="-122"/>
                <a:cs typeface="Poppins" panose="02000000000000000000" pitchFamily="2" charset="0"/>
              </a:rPr>
              <a:t>义翘神州</a:t>
            </a:r>
            <a:endParaRPr lang="en-US" altLang="zh-CN" sz="1100" dirty="0">
              <a:solidFill>
                <a:schemeClr val="tx1">
                  <a:lumMod val="50000"/>
                  <a:lumOff val="50000"/>
                </a:schemeClr>
              </a:solidFill>
              <a:latin typeface="Poppins" panose="02000000000000000000" pitchFamily="2" charset="0"/>
              <a:ea typeface="思源黑体 CN Regular" panose="020B0500000000000000" pitchFamily="34" charset="-122"/>
              <a:cs typeface="Poppins" panose="02000000000000000000" pitchFamily="2" charset="0"/>
            </a:endParaRPr>
          </a:p>
        </p:txBody>
      </p:sp>
      <p:sp>
        <p:nvSpPr>
          <p:cNvPr id="6" name="TextBox 5"/>
          <p:cNvSpPr txBox="1"/>
          <p:nvPr/>
        </p:nvSpPr>
        <p:spPr>
          <a:xfrm>
            <a:off x="0" y="6642556"/>
            <a:ext cx="5371899" cy="215444"/>
          </a:xfrm>
          <a:prstGeom prst="rect">
            <a:avLst/>
          </a:prstGeom>
          <a:noFill/>
        </p:spPr>
        <p:txBody>
          <a:bodyPr wrap="square">
            <a:spAutoFit/>
          </a:bodyPr>
          <a:lstStyle/>
          <a:p>
            <a:r>
              <a:rPr lang="en-US" sz="800" b="0" i="1" u="none" strike="noStrike" baseline="0" dirty="0">
                <a:latin typeface="Poppins" panose="02000000000000000000" pitchFamily="2" charset="0"/>
                <a:cs typeface="Poppins" panose="02000000000000000000" pitchFamily="2" charset="0"/>
              </a:rPr>
              <a:t>doi.org/10.1038/d41573-024-00064-w</a:t>
            </a:r>
            <a:endParaRPr lang="en-US" sz="800" i="1" dirty="0">
              <a:latin typeface="Poppins" panose="02000000000000000000" pitchFamily="2" charset="0"/>
              <a:cs typeface="Poppins" panose="02000000000000000000" pitchFamily="2" charset="0"/>
            </a:endParaRPr>
          </a:p>
        </p:txBody>
      </p:sp>
      <p:sp>
        <p:nvSpPr>
          <p:cNvPr id="7" name="TextBox 6"/>
          <p:cNvSpPr txBox="1"/>
          <p:nvPr/>
        </p:nvSpPr>
        <p:spPr>
          <a:xfrm>
            <a:off x="992790" y="1766949"/>
            <a:ext cx="2031325" cy="570284"/>
          </a:xfrm>
          <a:prstGeom prst="rect">
            <a:avLst/>
          </a:prstGeom>
          <a:noFill/>
        </p:spPr>
        <p:txBody>
          <a:bodyPr wrap="none" rtlCol="0">
            <a:spAutoFit/>
          </a:bodyPr>
          <a:lstStyle/>
          <a:p>
            <a:pPr>
              <a:lnSpc>
                <a:spcPct val="200000"/>
              </a:lnSpc>
            </a:pPr>
            <a:r>
              <a:rPr lang="zh-CN" altLang="en-US" b="1" dirty="0">
                <a:solidFill>
                  <a:srgbClr val="007E66"/>
                </a:solidFill>
                <a:latin typeface="Poppins" panose="02000000000000000000" pitchFamily="2" charset="0"/>
                <a:ea typeface="思源黑体 CN Regular" panose="020B0500000000000000" pitchFamily="34" charset="-122"/>
                <a:cs typeface="Poppins" panose="02000000000000000000" pitchFamily="2" charset="0"/>
              </a:rPr>
              <a:t>理想靶点选择原则</a:t>
            </a:r>
            <a:endParaRPr lang="en-US" altLang="zh-CN" b="1" dirty="0">
              <a:solidFill>
                <a:srgbClr val="007E66"/>
              </a:solidFill>
              <a:latin typeface="Poppins" panose="02000000000000000000" pitchFamily="2" charset="0"/>
              <a:ea typeface="思源黑体 CN Regular" panose="020B0500000000000000" pitchFamily="34" charset="-122"/>
              <a:cs typeface="Poppins" panose="02000000000000000000" pitchFamily="2" charset="0"/>
            </a:endParaRPr>
          </a:p>
        </p:txBody>
      </p:sp>
      <p:sp>
        <p:nvSpPr>
          <p:cNvPr id="8" name="TextBox 7"/>
          <p:cNvSpPr txBox="1"/>
          <p:nvPr/>
        </p:nvSpPr>
        <p:spPr>
          <a:xfrm>
            <a:off x="992790" y="2432484"/>
            <a:ext cx="1858201" cy="1680460"/>
          </a:xfrm>
          <a:prstGeom prst="rect">
            <a:avLst/>
          </a:prstGeom>
          <a:noFill/>
        </p:spPr>
        <p:txBody>
          <a:bodyPr wrap="none" rtlCol="0">
            <a:spAutoFit/>
          </a:bodyPr>
          <a:lstStyle/>
          <a:p>
            <a:pPr marL="285750" indent="-285750">
              <a:lnSpc>
                <a:spcPct val="200000"/>
              </a:lnSpc>
              <a:buFont typeface="Arial" panose="020B0604020202020204" pitchFamily="34" charset="0"/>
              <a:buChar char="•"/>
            </a:pPr>
            <a:r>
              <a:rPr lang="zh-CN" altLang="en-US" dirty="0">
                <a:latin typeface="Poppins" panose="02000000000000000000" pitchFamily="2" charset="0"/>
                <a:ea typeface="思源黑体 CN Regular" panose="020B0500000000000000" pitchFamily="34" charset="-122"/>
                <a:cs typeface="Poppins" panose="02000000000000000000" pitchFamily="2" charset="0"/>
              </a:rPr>
              <a:t>组织特异性强</a:t>
            </a:r>
            <a:endParaRPr lang="en-US" altLang="zh-CN" dirty="0">
              <a:latin typeface="Poppins" panose="02000000000000000000" pitchFamily="2" charset="0"/>
              <a:ea typeface="思源黑体 CN Regular" panose="020B0500000000000000" pitchFamily="34" charset="-122"/>
              <a:cs typeface="Poppins" panose="02000000000000000000" pitchFamily="2" charset="0"/>
            </a:endParaRPr>
          </a:p>
          <a:p>
            <a:pPr marL="285750" indent="-285750">
              <a:lnSpc>
                <a:spcPct val="200000"/>
              </a:lnSpc>
              <a:buFont typeface="Arial" panose="020B0604020202020204" pitchFamily="34" charset="0"/>
              <a:buChar char="•"/>
            </a:pPr>
            <a:r>
              <a:rPr lang="zh-CN" altLang="en-US" dirty="0">
                <a:latin typeface="Poppins" panose="02000000000000000000" pitchFamily="2" charset="0"/>
                <a:ea typeface="思源黑体 CN Regular" panose="020B0500000000000000" pitchFamily="34" charset="-122"/>
                <a:cs typeface="Poppins" panose="02000000000000000000" pitchFamily="2" charset="0"/>
              </a:rPr>
              <a:t>抗原稳定性高</a:t>
            </a:r>
            <a:endParaRPr lang="en-US" altLang="zh-CN" dirty="0">
              <a:latin typeface="Poppins" panose="02000000000000000000" pitchFamily="2" charset="0"/>
              <a:ea typeface="思源黑体 CN Regular" panose="020B0500000000000000" pitchFamily="34" charset="-122"/>
              <a:cs typeface="Poppins" panose="02000000000000000000" pitchFamily="2" charset="0"/>
            </a:endParaRPr>
          </a:p>
          <a:p>
            <a:pPr marL="285750" indent="-285750">
              <a:lnSpc>
                <a:spcPct val="200000"/>
              </a:lnSpc>
              <a:buFont typeface="Arial" panose="020B0604020202020204" pitchFamily="34" charset="0"/>
              <a:buChar char="•"/>
            </a:pPr>
            <a:r>
              <a:rPr lang="zh-CN" altLang="en-US" dirty="0">
                <a:latin typeface="Poppins" panose="02000000000000000000" pitchFamily="2" charset="0"/>
                <a:ea typeface="思源黑体 CN Regular" panose="020B0500000000000000" pitchFamily="34" charset="-122"/>
                <a:cs typeface="Poppins" panose="02000000000000000000" pitchFamily="2" charset="0"/>
              </a:rPr>
              <a:t>内化效率高</a:t>
            </a:r>
            <a:endParaRPr lang="en-US" altLang="zh-CN" dirty="0">
              <a:latin typeface="Poppins" panose="02000000000000000000" pitchFamily="2" charset="0"/>
              <a:ea typeface="思源黑体 CN Regular" panose="020B0500000000000000" pitchFamily="34" charset="-122"/>
              <a:cs typeface="Poppins" panose="02000000000000000000" pitchFamily="2" charset="0"/>
            </a:endParaRPr>
          </a:p>
        </p:txBody>
      </p:sp>
      <p:sp>
        <p:nvSpPr>
          <p:cNvPr id="10" name="TextBox 9"/>
          <p:cNvSpPr txBox="1"/>
          <p:nvPr/>
        </p:nvSpPr>
        <p:spPr>
          <a:xfrm>
            <a:off x="4859876" y="1767002"/>
            <a:ext cx="6061275" cy="570284"/>
          </a:xfrm>
          <a:prstGeom prst="rect">
            <a:avLst/>
          </a:prstGeom>
          <a:noFill/>
        </p:spPr>
        <p:txBody>
          <a:bodyPr wrap="none" rtlCol="0">
            <a:spAutoFit/>
          </a:bodyPr>
          <a:lstStyle/>
          <a:p>
            <a:pPr>
              <a:lnSpc>
                <a:spcPct val="200000"/>
              </a:lnSpc>
            </a:pPr>
            <a:r>
              <a:rPr lang="en-US" altLang="zh-CN" b="1" dirty="0">
                <a:solidFill>
                  <a:srgbClr val="007E66"/>
                </a:solidFill>
                <a:latin typeface="Poppins" panose="02000000000000000000" pitchFamily="2" charset="0"/>
                <a:ea typeface="思源黑体 CN Regular" panose="020B0500000000000000" pitchFamily="34" charset="-122"/>
                <a:cs typeface="Poppins" panose="02000000000000000000" pitchFamily="2" charset="0"/>
              </a:rPr>
              <a:t>HER2</a:t>
            </a:r>
            <a:r>
              <a:rPr lang="zh-CN" altLang="en-US" b="1" dirty="0">
                <a:solidFill>
                  <a:srgbClr val="007E66"/>
                </a:solidFill>
                <a:latin typeface="Poppins" panose="02000000000000000000" pitchFamily="2" charset="0"/>
                <a:ea typeface="思源黑体 CN Regular" panose="020B0500000000000000" pitchFamily="34" charset="-122"/>
                <a:cs typeface="Poppins" panose="02000000000000000000" pitchFamily="2" charset="0"/>
              </a:rPr>
              <a:t>、</a:t>
            </a:r>
            <a:r>
              <a:rPr lang="en-US" altLang="zh-CN" b="1" dirty="0">
                <a:solidFill>
                  <a:srgbClr val="007E66"/>
                </a:solidFill>
                <a:latin typeface="Poppins" panose="02000000000000000000" pitchFamily="2" charset="0"/>
                <a:ea typeface="思源黑体 CN Regular" panose="020B0500000000000000" pitchFamily="34" charset="-122"/>
                <a:cs typeface="Poppins" panose="02000000000000000000" pitchFamily="2" charset="0"/>
              </a:rPr>
              <a:t>TROP2</a:t>
            </a:r>
            <a:r>
              <a:rPr lang="zh-CN" altLang="en-US" b="1" dirty="0">
                <a:solidFill>
                  <a:srgbClr val="007E66"/>
                </a:solidFill>
                <a:latin typeface="Poppins" panose="02000000000000000000" pitchFamily="2" charset="0"/>
                <a:ea typeface="思源黑体 CN Regular" panose="020B0500000000000000" pitchFamily="34" charset="-122"/>
                <a:cs typeface="Poppins" panose="02000000000000000000" pitchFamily="2" charset="0"/>
              </a:rPr>
              <a:t>及</a:t>
            </a:r>
            <a:r>
              <a:rPr lang="en-US" altLang="zh-CN" b="1" dirty="0">
                <a:solidFill>
                  <a:srgbClr val="007E66"/>
                </a:solidFill>
                <a:latin typeface="Poppins" panose="02000000000000000000" pitchFamily="2" charset="0"/>
                <a:ea typeface="思源黑体 CN Regular" panose="020B0500000000000000" pitchFamily="34" charset="-122"/>
                <a:cs typeface="Poppins" panose="02000000000000000000" pitchFamily="2" charset="0"/>
              </a:rPr>
              <a:t>CLDN18</a:t>
            </a:r>
            <a:r>
              <a:rPr lang="zh-CN" altLang="en-US" b="1" dirty="0">
                <a:solidFill>
                  <a:srgbClr val="007E66"/>
                </a:solidFill>
                <a:latin typeface="Poppins" panose="02000000000000000000" pitchFamily="2" charset="0"/>
                <a:ea typeface="思源黑体 CN Regular" panose="020B0500000000000000" pitchFamily="34" charset="-122"/>
                <a:cs typeface="Poppins" panose="02000000000000000000" pitchFamily="2" charset="0"/>
              </a:rPr>
              <a:t>的集中开发导致的靶点“内卷”</a:t>
            </a:r>
            <a:endParaRPr lang="en-US" altLang="zh-CN" b="1" dirty="0">
              <a:solidFill>
                <a:srgbClr val="007E66"/>
              </a:solidFill>
              <a:latin typeface="Poppins" panose="02000000000000000000" pitchFamily="2" charset="0"/>
              <a:ea typeface="思源黑体 CN Regular" panose="020B0500000000000000" pitchFamily="34" charset="-122"/>
              <a:cs typeface="Poppins" panose="02000000000000000000" pitchFamily="2" charset="0"/>
            </a:endParaRPr>
          </a:p>
        </p:txBody>
      </p:sp>
      <p:sp>
        <p:nvSpPr>
          <p:cNvPr id="11" name="TextBox 10"/>
          <p:cNvSpPr txBox="1"/>
          <p:nvPr/>
        </p:nvSpPr>
        <p:spPr>
          <a:xfrm>
            <a:off x="6289651" y="2859362"/>
            <a:ext cx="3007555" cy="570284"/>
          </a:xfrm>
          <a:prstGeom prst="rect">
            <a:avLst/>
          </a:prstGeom>
          <a:noFill/>
        </p:spPr>
        <p:txBody>
          <a:bodyPr wrap="none" rtlCol="0">
            <a:spAutoFit/>
          </a:bodyPr>
          <a:lstStyle/>
          <a:p>
            <a:pPr>
              <a:lnSpc>
                <a:spcPct val="200000"/>
              </a:lnSpc>
            </a:pPr>
            <a:r>
              <a:rPr lang="zh-CN" altLang="en-US" b="1" dirty="0">
                <a:solidFill>
                  <a:srgbClr val="007E66"/>
                </a:solidFill>
                <a:latin typeface="Poppins" panose="02000000000000000000" pitchFamily="2" charset="0"/>
                <a:ea typeface="思源黑体 CN Regular" panose="020B0500000000000000" pitchFamily="34" charset="-122"/>
                <a:cs typeface="Poppins" panose="02000000000000000000" pitchFamily="2" charset="0"/>
              </a:rPr>
              <a:t>下一代</a:t>
            </a:r>
            <a:r>
              <a:rPr lang="en-US" altLang="zh-CN" b="1" dirty="0">
                <a:solidFill>
                  <a:srgbClr val="007E66"/>
                </a:solidFill>
                <a:latin typeface="Poppins" panose="02000000000000000000" pitchFamily="2" charset="0"/>
                <a:ea typeface="思源黑体 CN Regular" panose="020B0500000000000000" pitchFamily="34" charset="-122"/>
                <a:cs typeface="Poppins" panose="02000000000000000000" pitchFamily="2" charset="0"/>
              </a:rPr>
              <a:t>ADC</a:t>
            </a:r>
            <a:r>
              <a:rPr lang="zh-CN" altLang="en-US" b="1" dirty="0">
                <a:solidFill>
                  <a:srgbClr val="007E66"/>
                </a:solidFill>
                <a:latin typeface="Poppins" panose="02000000000000000000" pitchFamily="2" charset="0"/>
                <a:ea typeface="思源黑体 CN Regular" panose="020B0500000000000000" pitchFamily="34" charset="-122"/>
                <a:cs typeface="Poppins" panose="02000000000000000000" pitchFamily="2" charset="0"/>
              </a:rPr>
              <a:t>还需下一代靶点</a:t>
            </a:r>
            <a:endParaRPr lang="en-US" altLang="zh-CN" b="1" dirty="0">
              <a:solidFill>
                <a:srgbClr val="007E66"/>
              </a:solidFill>
              <a:latin typeface="Poppins" panose="02000000000000000000" pitchFamily="2" charset="0"/>
              <a:ea typeface="思源黑体 CN Regular" panose="020B0500000000000000" pitchFamily="34" charset="-122"/>
              <a:cs typeface="Poppins" panose="02000000000000000000" pitchFamily="2" charset="0"/>
            </a:endParaRPr>
          </a:p>
        </p:txBody>
      </p:sp>
      <p:sp>
        <p:nvSpPr>
          <p:cNvPr id="13" name="Arrow: Down 12"/>
          <p:cNvSpPr/>
          <p:nvPr/>
        </p:nvSpPr>
        <p:spPr>
          <a:xfrm>
            <a:off x="7585743" y="2473406"/>
            <a:ext cx="283599" cy="414945"/>
          </a:xfrm>
          <a:prstGeom prst="downArrow">
            <a:avLst/>
          </a:prstGeom>
        </p:spPr>
        <p:style>
          <a:lnRef idx="2">
            <a:schemeClr val="accent3">
              <a:shade val="15000"/>
            </a:schemeClr>
          </a:lnRef>
          <a:fillRef idx="1">
            <a:schemeClr val="accent3"/>
          </a:fillRef>
          <a:effectRef idx="0">
            <a:schemeClr val="accent3"/>
          </a:effectRef>
          <a:fontRef idx="minor">
            <a:schemeClr val="lt1"/>
          </a:fontRef>
        </p:style>
        <p:txBody>
          <a:bodyPr rtlCol="0" anchor="ctr"/>
          <a:lstStyle/>
          <a:p>
            <a:pPr algn="ctr"/>
            <a:endParaRPr lang="en-US"/>
          </a:p>
        </p:txBody>
      </p:sp>
      <p:pic>
        <p:nvPicPr>
          <p:cNvPr id="3" name="图片 2"/>
          <p:cNvPicPr>
            <a:picLocks noChangeAspect="1"/>
          </p:cNvPicPr>
          <p:nvPr/>
        </p:nvPicPr>
        <p:blipFill>
          <a:blip r:embed="rId4" cstate="print"/>
          <a:stretch>
            <a:fillRect/>
          </a:stretch>
        </p:blipFill>
        <p:spPr>
          <a:xfrm>
            <a:off x="3854396" y="3781844"/>
            <a:ext cx="7691120" cy="1504950"/>
          </a:xfrm>
          <a:prstGeom prst="rect">
            <a:avLst/>
          </a:prstGeom>
        </p:spPr>
      </p:pic>
    </p:spTree>
  </p:cSld>
  <p:clrMapOvr>
    <a:masterClrMapping/>
  </p:clrMapOvr>
  <mc:AlternateContent xmlns:mc="http://schemas.openxmlformats.org/markup-compatibility/2006">
    <mc:Choice xmlns="" xmlns:p14="http://schemas.microsoft.com/office/powerpoint/2010/main" Requires="p14">
      <p:transition spd="slow" p14:dur="2000" advTm="155982"/>
    </mc:Choice>
    <mc:Fallback>
      <p:transition spd="slow" advTm="155982"/>
    </mc:Fallback>
  </mc:AlternateContent>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 name="任意多边形 17"/>
          <p:cNvSpPr/>
          <p:nvPr/>
        </p:nvSpPr>
        <p:spPr>
          <a:xfrm>
            <a:off x="0" y="0"/>
            <a:ext cx="5619747" cy="571480"/>
          </a:xfrm>
          <a:custGeom>
            <a:avLst/>
            <a:gdLst>
              <a:gd name="connsiteX0" fmla="*/ 0 w 4214810"/>
              <a:gd name="connsiteY0" fmla="*/ 0 h 428610"/>
              <a:gd name="connsiteX1" fmla="*/ 4214810 w 4214810"/>
              <a:gd name="connsiteY1" fmla="*/ 0 h 428610"/>
              <a:gd name="connsiteX2" fmla="*/ 4214810 w 4214810"/>
              <a:gd name="connsiteY2" fmla="*/ 428610 h 428610"/>
              <a:gd name="connsiteX3" fmla="*/ 0 w 4214810"/>
              <a:gd name="connsiteY3" fmla="*/ 428610 h 428610"/>
              <a:gd name="connsiteX4" fmla="*/ 0 w 4214810"/>
              <a:gd name="connsiteY4" fmla="*/ 0 h 428610"/>
              <a:gd name="connsiteX0-1" fmla="*/ 0 w 4214810"/>
              <a:gd name="connsiteY0-2" fmla="*/ 0 h 428610"/>
              <a:gd name="connsiteX1-3" fmla="*/ 4214810 w 4214810"/>
              <a:gd name="connsiteY1-4" fmla="*/ 0 h 428610"/>
              <a:gd name="connsiteX2-5" fmla="*/ 3759200 w 4214810"/>
              <a:gd name="connsiteY2-6" fmla="*/ 421640 h 428610"/>
              <a:gd name="connsiteX3-7" fmla="*/ 0 w 4214810"/>
              <a:gd name="connsiteY3-8" fmla="*/ 428610 h 428610"/>
              <a:gd name="connsiteX4-9" fmla="*/ 0 w 4214810"/>
              <a:gd name="connsiteY4-10" fmla="*/ 0 h 428610"/>
            </a:gdLst>
            <a:ahLst/>
            <a:cxnLst>
              <a:cxn ang="0">
                <a:pos x="connsiteX0-1" y="connsiteY0-2"/>
              </a:cxn>
              <a:cxn ang="0">
                <a:pos x="connsiteX1-3" y="connsiteY1-4"/>
              </a:cxn>
              <a:cxn ang="0">
                <a:pos x="connsiteX2-5" y="connsiteY2-6"/>
              </a:cxn>
              <a:cxn ang="0">
                <a:pos x="connsiteX3-7" y="connsiteY3-8"/>
              </a:cxn>
              <a:cxn ang="0">
                <a:pos x="connsiteX4-9" y="connsiteY4-10"/>
              </a:cxn>
            </a:cxnLst>
            <a:rect l="l" t="t" r="r" b="b"/>
            <a:pathLst>
              <a:path w="4214810" h="428610">
                <a:moveTo>
                  <a:pt x="0" y="0"/>
                </a:moveTo>
                <a:lnTo>
                  <a:pt x="4214810" y="0"/>
                </a:lnTo>
                <a:lnTo>
                  <a:pt x="3759200" y="421640"/>
                </a:lnTo>
                <a:lnTo>
                  <a:pt x="0" y="428610"/>
                </a:lnTo>
                <a:lnTo>
                  <a:pt x="0" y="0"/>
                </a:lnTo>
                <a:close/>
              </a:path>
            </a:pathLst>
          </a:custGeom>
          <a:solidFill>
            <a:srgbClr val="007E6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latin typeface="Poppins" panose="02000000000000000000" pitchFamily="2" charset="0"/>
              <a:ea typeface="思源黑体 CN Regular" panose="020B0500000000000000" pitchFamily="34" charset="-122"/>
              <a:cs typeface="Poppins" panose="02000000000000000000" pitchFamily="2" charset="0"/>
            </a:endParaRPr>
          </a:p>
        </p:txBody>
      </p:sp>
      <p:pic>
        <p:nvPicPr>
          <p:cNvPr id="21" name="Picture 2" descr="D:\桌面\新logo.png"/>
          <p:cNvPicPr>
            <a:picLocks noChangeAspect="1" noChangeArrowheads="1"/>
          </p:cNvPicPr>
          <p:nvPr/>
        </p:nvPicPr>
        <p:blipFill>
          <a:blip r:embed="rId3" cstate="print"/>
          <a:srcRect/>
          <a:stretch>
            <a:fillRect/>
          </a:stretch>
        </p:blipFill>
        <p:spPr bwMode="auto">
          <a:xfrm>
            <a:off x="167861" y="49941"/>
            <a:ext cx="1992000" cy="426288"/>
          </a:xfrm>
          <a:prstGeom prst="rect">
            <a:avLst/>
          </a:prstGeom>
          <a:noFill/>
        </p:spPr>
      </p:pic>
      <p:cxnSp>
        <p:nvCxnSpPr>
          <p:cNvPr id="34" name="直接连接符 33"/>
          <p:cNvCxnSpPr/>
          <p:nvPr/>
        </p:nvCxnSpPr>
        <p:spPr>
          <a:xfrm rot="5400000" flipH="1" flipV="1">
            <a:off x="5333995" y="285728"/>
            <a:ext cx="285752" cy="285752"/>
          </a:xfrm>
          <a:prstGeom prst="line">
            <a:avLst/>
          </a:prstGeom>
          <a:ln w="19050">
            <a:solidFill>
              <a:schemeClr val="bg1">
                <a:lumMod val="85000"/>
              </a:schemeClr>
            </a:solidFill>
          </a:ln>
        </p:spPr>
        <p:style>
          <a:lnRef idx="1">
            <a:schemeClr val="accent1"/>
          </a:lnRef>
          <a:fillRef idx="0">
            <a:schemeClr val="accent1"/>
          </a:fillRef>
          <a:effectRef idx="0">
            <a:schemeClr val="accent1"/>
          </a:effectRef>
          <a:fontRef idx="minor">
            <a:schemeClr val="tx1"/>
          </a:fontRef>
        </p:style>
      </p:cxnSp>
      <p:cxnSp>
        <p:nvCxnSpPr>
          <p:cNvPr id="36" name="直接连接符 35"/>
          <p:cNvCxnSpPr/>
          <p:nvPr/>
        </p:nvCxnSpPr>
        <p:spPr>
          <a:xfrm>
            <a:off x="5619747" y="285728"/>
            <a:ext cx="6572253" cy="2117"/>
          </a:xfrm>
          <a:prstGeom prst="line">
            <a:avLst/>
          </a:prstGeom>
          <a:ln w="19050">
            <a:solidFill>
              <a:schemeClr val="bg1">
                <a:lumMod val="85000"/>
              </a:schemeClr>
            </a:solidFill>
          </a:ln>
        </p:spPr>
        <p:style>
          <a:lnRef idx="1">
            <a:schemeClr val="accent1"/>
          </a:lnRef>
          <a:fillRef idx="0">
            <a:schemeClr val="accent1"/>
          </a:fillRef>
          <a:effectRef idx="0">
            <a:schemeClr val="accent1"/>
          </a:effectRef>
          <a:fontRef idx="minor">
            <a:schemeClr val="tx1"/>
          </a:fontRef>
        </p:style>
      </p:cxnSp>
      <p:sp>
        <p:nvSpPr>
          <p:cNvPr id="2" name="TextBox 1"/>
          <p:cNvSpPr txBox="1"/>
          <p:nvPr/>
        </p:nvSpPr>
        <p:spPr>
          <a:xfrm>
            <a:off x="3145352" y="736843"/>
            <a:ext cx="4948791" cy="535724"/>
          </a:xfrm>
          <a:prstGeom prst="rect">
            <a:avLst/>
          </a:prstGeom>
          <a:noFill/>
        </p:spPr>
        <p:txBody>
          <a:bodyPr wrap="none" rtlCol="0">
            <a:spAutoFit/>
          </a:bodyPr>
          <a:lstStyle/>
          <a:p>
            <a:pPr algn="ctr">
              <a:lnSpc>
                <a:spcPct val="90000"/>
              </a:lnSpc>
            </a:pPr>
            <a:r>
              <a:rPr lang="zh-CN" altLang="en-US" sz="3200" b="1" dirty="0">
                <a:solidFill>
                  <a:srgbClr val="007E66"/>
                </a:solidFill>
                <a:latin typeface="Poppins" panose="02000000000000000000" pitchFamily="2" charset="0"/>
                <a:ea typeface="思源黑体 CN Medium" panose="020B0600000000000000" pitchFamily="34" charset="-122"/>
                <a:cs typeface="Poppins" panose="02000000000000000000" pitchFamily="2" charset="0"/>
              </a:rPr>
              <a:t>新兴靶点介绍：</a:t>
            </a:r>
            <a:r>
              <a:rPr lang="en-US" altLang="zh-CN" sz="3200" b="1" dirty="0">
                <a:solidFill>
                  <a:srgbClr val="007E66"/>
                </a:solidFill>
                <a:latin typeface="Poppins" panose="02000000000000000000" pitchFamily="2" charset="0"/>
                <a:ea typeface="思源黑体 CN Regular" panose="020B0500000000000000" pitchFamily="34" charset="-122"/>
                <a:cs typeface="Poppins" panose="02000000000000000000" pitchFamily="2" charset="0"/>
              </a:rPr>
              <a:t>Nectin-4</a:t>
            </a:r>
          </a:p>
        </p:txBody>
      </p:sp>
      <p:sp>
        <p:nvSpPr>
          <p:cNvPr id="12" name="TextBox 11"/>
          <p:cNvSpPr txBox="1"/>
          <p:nvPr/>
        </p:nvSpPr>
        <p:spPr>
          <a:xfrm>
            <a:off x="9072034" y="6489701"/>
            <a:ext cx="3071284" cy="292100"/>
          </a:xfrm>
          <a:prstGeom prst="rect">
            <a:avLst/>
          </a:prstGeom>
          <a:noFill/>
        </p:spPr>
        <p:txBody>
          <a:bodyPr lIns="121914" tIns="60957" rIns="121914" bIns="60957">
            <a:spAutoFit/>
          </a:bodyPr>
          <a:lstStyle/>
          <a:p>
            <a:pPr algn="r" eaLnBrk="1" hangingPunct="1">
              <a:buFont typeface="Arial" panose="020B0604020202020204" pitchFamily="34" charset="0"/>
              <a:buNone/>
              <a:defRPr/>
            </a:pPr>
            <a:r>
              <a:rPr lang="zh-CN" altLang="en-US" sz="1100" dirty="0">
                <a:solidFill>
                  <a:schemeClr val="tx1">
                    <a:lumMod val="50000"/>
                    <a:lumOff val="50000"/>
                  </a:schemeClr>
                </a:solidFill>
                <a:latin typeface="Poppins" panose="02000000000000000000" pitchFamily="2" charset="0"/>
                <a:ea typeface="思源黑体 CN Regular" panose="020B0500000000000000" pitchFamily="34" charset="-122"/>
                <a:cs typeface="Poppins" panose="02000000000000000000" pitchFamily="2" charset="0"/>
              </a:rPr>
              <a:t>义翘神州</a:t>
            </a:r>
            <a:endParaRPr lang="en-US" altLang="zh-CN" sz="1100" dirty="0">
              <a:solidFill>
                <a:schemeClr val="tx1">
                  <a:lumMod val="50000"/>
                  <a:lumOff val="50000"/>
                </a:schemeClr>
              </a:solidFill>
              <a:latin typeface="Poppins" panose="02000000000000000000" pitchFamily="2" charset="0"/>
              <a:ea typeface="思源黑体 CN Regular" panose="020B0500000000000000" pitchFamily="34" charset="-122"/>
              <a:cs typeface="Poppins" panose="02000000000000000000" pitchFamily="2" charset="0"/>
            </a:endParaRPr>
          </a:p>
        </p:txBody>
      </p:sp>
      <p:sp>
        <p:nvSpPr>
          <p:cNvPr id="5" name="TextBox 4"/>
          <p:cNvSpPr txBox="1"/>
          <p:nvPr/>
        </p:nvSpPr>
        <p:spPr>
          <a:xfrm>
            <a:off x="247650" y="1752600"/>
            <a:ext cx="1210588" cy="338554"/>
          </a:xfrm>
          <a:prstGeom prst="rect">
            <a:avLst/>
          </a:prstGeom>
          <a:noFill/>
        </p:spPr>
        <p:txBody>
          <a:bodyPr wrap="none" rtlCol="0">
            <a:spAutoFit/>
          </a:bodyPr>
          <a:lstStyle/>
          <a:p>
            <a:r>
              <a:rPr lang="zh-CN" altLang="en-US" sz="1600" b="1" dirty="0">
                <a:solidFill>
                  <a:srgbClr val="007E66"/>
                </a:solidFill>
                <a:latin typeface="Poppins" panose="02000000000000000000" pitchFamily="2" charset="0"/>
                <a:ea typeface="思源黑体 CN Regular" panose="020B0500000000000000" pitchFamily="34" charset="-122"/>
                <a:cs typeface="Poppins" panose="02000000000000000000" pitchFamily="2" charset="0"/>
              </a:rPr>
              <a:t>靶点信息：</a:t>
            </a:r>
            <a:endParaRPr lang="en-US" sz="1600" b="1" dirty="0">
              <a:solidFill>
                <a:srgbClr val="007E66"/>
              </a:solidFill>
              <a:latin typeface="Poppins" panose="02000000000000000000" pitchFamily="2" charset="0"/>
              <a:ea typeface="思源黑体 CN Regular" panose="020B0500000000000000" pitchFamily="34" charset="-122"/>
              <a:cs typeface="Poppins" panose="02000000000000000000" pitchFamily="2" charset="0"/>
            </a:endParaRPr>
          </a:p>
        </p:txBody>
      </p:sp>
      <p:sp>
        <p:nvSpPr>
          <p:cNvPr id="14" name="TextBox 13"/>
          <p:cNvSpPr txBox="1"/>
          <p:nvPr/>
        </p:nvSpPr>
        <p:spPr>
          <a:xfrm>
            <a:off x="1356003" y="1716851"/>
            <a:ext cx="10286087" cy="583565"/>
          </a:xfrm>
          <a:prstGeom prst="rect">
            <a:avLst/>
          </a:prstGeom>
          <a:noFill/>
        </p:spPr>
        <p:txBody>
          <a:bodyPr wrap="square">
            <a:spAutoFit/>
          </a:bodyPr>
          <a:lstStyle/>
          <a:p>
            <a:r>
              <a:rPr lang="zh-CN" altLang="en-US" sz="1600" dirty="0">
                <a:latin typeface="Poppins" panose="02000000000000000000" pitchFamily="2" charset="0"/>
                <a:ea typeface="思源黑体 CN Regular" panose="020B0500000000000000" pitchFamily="34" charset="-122"/>
                <a:cs typeface="Poppins" panose="02000000000000000000" pitchFamily="2" charset="0"/>
              </a:rPr>
              <a:t>免疫球蛋白样分子</a:t>
            </a:r>
            <a:r>
              <a:rPr lang="en-US" altLang="zh-CN" sz="1600" dirty="0" err="1">
                <a:latin typeface="Poppins" panose="02000000000000000000" pitchFamily="2" charset="0"/>
                <a:ea typeface="思源黑体 CN Regular" panose="020B0500000000000000" pitchFamily="34" charset="-122"/>
                <a:cs typeface="Poppins" panose="02000000000000000000" pitchFamily="2" charset="0"/>
              </a:rPr>
              <a:t>Nectin</a:t>
            </a:r>
            <a:r>
              <a:rPr lang="zh-CN" altLang="en-US" sz="1600" dirty="0">
                <a:latin typeface="Poppins" panose="02000000000000000000" pitchFamily="2" charset="0"/>
                <a:ea typeface="思源黑体 CN Regular" panose="020B0500000000000000" pitchFamily="34" charset="-122"/>
                <a:cs typeface="Poppins" panose="02000000000000000000" pitchFamily="2" charset="0"/>
              </a:rPr>
              <a:t>家族的跨膜蛋白，有四个成员（</a:t>
            </a:r>
            <a:r>
              <a:rPr lang="en-US" altLang="zh-CN" sz="1600" dirty="0">
                <a:latin typeface="Poppins" panose="02000000000000000000" pitchFamily="2" charset="0"/>
                <a:ea typeface="思源黑体 CN Regular" panose="020B0500000000000000" pitchFamily="34" charset="-122"/>
                <a:cs typeface="Poppins" panose="02000000000000000000" pitchFamily="2" charset="0"/>
              </a:rPr>
              <a:t>Nectin-1</a:t>
            </a:r>
            <a:r>
              <a:rPr lang="zh-CN" altLang="en-US" sz="1600" dirty="0">
                <a:latin typeface="Poppins" panose="02000000000000000000" pitchFamily="2" charset="0"/>
                <a:ea typeface="思源黑体 CN Regular" panose="020B0500000000000000" pitchFamily="34" charset="-122"/>
                <a:cs typeface="Poppins" panose="02000000000000000000" pitchFamily="2" charset="0"/>
              </a:rPr>
              <a:t>到</a:t>
            </a:r>
            <a:r>
              <a:rPr lang="en-US" altLang="zh-CN" sz="1600" dirty="0">
                <a:latin typeface="Poppins" panose="02000000000000000000" pitchFamily="2" charset="0"/>
                <a:ea typeface="思源黑体 CN Regular" panose="020B0500000000000000" pitchFamily="34" charset="-122"/>
                <a:cs typeface="Poppins" panose="02000000000000000000" pitchFamily="2" charset="0"/>
              </a:rPr>
              <a:t>-4</a:t>
            </a:r>
            <a:r>
              <a:rPr lang="zh-CN" altLang="en-US" sz="1600" dirty="0">
                <a:latin typeface="Poppins" panose="02000000000000000000" pitchFamily="2" charset="0"/>
                <a:ea typeface="思源黑体 CN Regular" panose="020B0500000000000000" pitchFamily="34" charset="-122"/>
                <a:cs typeface="Poppins" panose="02000000000000000000" pitchFamily="2" charset="0"/>
              </a:rPr>
              <a:t>），参与细胞粘附、分化、增殖、迁移和免疫调节，在多个稳态和发育过程中发挥重要生理作用。</a:t>
            </a:r>
            <a:endParaRPr lang="en-US" sz="1600" dirty="0">
              <a:latin typeface="Poppins" panose="02000000000000000000" pitchFamily="2" charset="0"/>
              <a:ea typeface="思源黑体 CN Regular" panose="020B0500000000000000" pitchFamily="34" charset="-122"/>
              <a:cs typeface="Poppins" panose="02000000000000000000" pitchFamily="2" charset="0"/>
            </a:endParaRPr>
          </a:p>
        </p:txBody>
      </p:sp>
      <p:sp>
        <p:nvSpPr>
          <p:cNvPr id="15" name="TextBox 14"/>
          <p:cNvSpPr txBox="1"/>
          <p:nvPr/>
        </p:nvSpPr>
        <p:spPr>
          <a:xfrm>
            <a:off x="247650" y="2740463"/>
            <a:ext cx="1005403" cy="338554"/>
          </a:xfrm>
          <a:prstGeom prst="rect">
            <a:avLst/>
          </a:prstGeom>
          <a:noFill/>
        </p:spPr>
        <p:txBody>
          <a:bodyPr wrap="none" rtlCol="0">
            <a:spAutoFit/>
          </a:bodyPr>
          <a:lstStyle/>
          <a:p>
            <a:r>
              <a:rPr lang="zh-CN" altLang="en-US" sz="1600" b="1" dirty="0">
                <a:solidFill>
                  <a:srgbClr val="007E66"/>
                </a:solidFill>
                <a:latin typeface="Poppins" panose="02000000000000000000" pitchFamily="2" charset="0"/>
                <a:ea typeface="思源黑体 CN Regular" panose="020B0500000000000000" pitchFamily="34" charset="-122"/>
                <a:cs typeface="Poppins" panose="02000000000000000000" pitchFamily="2" charset="0"/>
              </a:rPr>
              <a:t>表达谱：</a:t>
            </a:r>
            <a:endParaRPr lang="en-US" sz="1600" b="1" dirty="0">
              <a:solidFill>
                <a:srgbClr val="007E66"/>
              </a:solidFill>
              <a:latin typeface="Poppins" panose="02000000000000000000" pitchFamily="2" charset="0"/>
              <a:ea typeface="思源黑体 CN Regular" panose="020B0500000000000000" pitchFamily="34" charset="-122"/>
              <a:cs typeface="Poppins" panose="02000000000000000000" pitchFamily="2" charset="0"/>
            </a:endParaRPr>
          </a:p>
        </p:txBody>
      </p:sp>
      <p:sp>
        <p:nvSpPr>
          <p:cNvPr id="16" name="TextBox 15"/>
          <p:cNvSpPr txBox="1"/>
          <p:nvPr/>
        </p:nvSpPr>
        <p:spPr>
          <a:xfrm>
            <a:off x="1356003" y="2699359"/>
            <a:ext cx="10286087" cy="829945"/>
          </a:xfrm>
          <a:prstGeom prst="rect">
            <a:avLst/>
          </a:prstGeom>
          <a:noFill/>
        </p:spPr>
        <p:txBody>
          <a:bodyPr wrap="square">
            <a:spAutoFit/>
          </a:bodyPr>
          <a:lstStyle/>
          <a:p>
            <a:r>
              <a:rPr lang="zh-CN" altLang="en-US" sz="1600" dirty="0">
                <a:latin typeface="Poppins" panose="02000000000000000000" pitchFamily="2" charset="0"/>
                <a:ea typeface="思源黑体 CN Regular" panose="020B0500000000000000" pitchFamily="34" charset="-122"/>
                <a:cs typeface="Poppins" panose="02000000000000000000" pitchFamily="2" charset="0"/>
              </a:rPr>
              <a:t>在多种恶性肿瘤中高表达。对</a:t>
            </a:r>
            <a:r>
              <a:rPr lang="en-US" altLang="zh-CN" sz="1600" dirty="0">
                <a:latin typeface="Poppins" panose="02000000000000000000" pitchFamily="2" charset="0"/>
                <a:ea typeface="思源黑体 CN Regular" panose="020B0500000000000000" pitchFamily="34" charset="-122"/>
                <a:cs typeface="Poppins" panose="02000000000000000000" pitchFamily="2" charset="0"/>
              </a:rPr>
              <a:t>2394</a:t>
            </a:r>
            <a:r>
              <a:rPr lang="zh-CN" altLang="en-US" sz="1600" dirty="0">
                <a:latin typeface="Poppins" panose="02000000000000000000" pitchFamily="2" charset="0"/>
                <a:ea typeface="思源黑体 CN Regular" panose="020B0500000000000000" pitchFamily="34" charset="-122"/>
                <a:cs typeface="Poppins" panose="02000000000000000000" pitchFamily="2" charset="0"/>
              </a:rPr>
              <a:t>个来自</a:t>
            </a:r>
            <a:r>
              <a:rPr lang="en-US" altLang="zh-CN" sz="1600" dirty="0">
                <a:latin typeface="Poppins" panose="02000000000000000000" pitchFamily="2" charset="0"/>
                <a:ea typeface="思源黑体 CN Regular" panose="020B0500000000000000" pitchFamily="34" charset="-122"/>
                <a:cs typeface="Poppins" panose="02000000000000000000" pitchFamily="2" charset="0"/>
              </a:rPr>
              <a:t>7</a:t>
            </a:r>
            <a:r>
              <a:rPr lang="zh-CN" altLang="en-US" sz="1600" dirty="0">
                <a:latin typeface="Poppins" panose="02000000000000000000" pitchFamily="2" charset="0"/>
                <a:ea typeface="思源黑体 CN Regular" panose="020B0500000000000000" pitchFamily="34" charset="-122"/>
                <a:cs typeface="Poppins" panose="02000000000000000000" pitchFamily="2" charset="0"/>
              </a:rPr>
              <a:t>种肿瘤类型（膀胱、乳腺、肺、胰腺、卵巢、头颈以及食管）的患者肿瘤标本进行免疫组化，</a:t>
            </a:r>
            <a:r>
              <a:rPr lang="en-US" altLang="zh-CN" sz="1600" dirty="0">
                <a:latin typeface="Poppins" panose="02000000000000000000" pitchFamily="2" charset="0"/>
                <a:ea typeface="思源黑体 CN Regular" panose="020B0500000000000000" pitchFamily="34" charset="-122"/>
                <a:cs typeface="Poppins" panose="02000000000000000000" pitchFamily="2" charset="0"/>
              </a:rPr>
              <a:t>69%</a:t>
            </a:r>
            <a:r>
              <a:rPr lang="zh-CN" altLang="en-US" sz="1600" dirty="0">
                <a:latin typeface="Poppins" panose="02000000000000000000" pitchFamily="2" charset="0"/>
                <a:ea typeface="思源黑体 CN Regular" panose="020B0500000000000000" pitchFamily="34" charset="-122"/>
                <a:cs typeface="Poppins" panose="02000000000000000000" pitchFamily="2" charset="0"/>
              </a:rPr>
              <a:t>的标本表达</a:t>
            </a:r>
            <a:r>
              <a:rPr lang="en-US" altLang="zh-CN" sz="1600" dirty="0">
                <a:latin typeface="Poppins" panose="02000000000000000000" pitchFamily="2" charset="0"/>
                <a:ea typeface="思源黑体 CN Regular" panose="020B0500000000000000" pitchFamily="34" charset="-122"/>
                <a:cs typeface="Poppins" panose="02000000000000000000" pitchFamily="2" charset="0"/>
              </a:rPr>
              <a:t>Nectin-4</a:t>
            </a:r>
            <a:r>
              <a:rPr lang="zh-CN" altLang="en-US" sz="1600" dirty="0">
                <a:latin typeface="Poppins" panose="02000000000000000000" pitchFamily="2" charset="0"/>
                <a:ea typeface="思源黑体 CN Regular" panose="020B0500000000000000" pitchFamily="34" charset="-122"/>
                <a:cs typeface="Poppins" panose="02000000000000000000" pitchFamily="2" charset="0"/>
              </a:rPr>
              <a:t>。在膀胱（</a:t>
            </a:r>
            <a:r>
              <a:rPr lang="en-US" altLang="zh-CN" sz="1600" dirty="0">
                <a:latin typeface="Poppins" panose="02000000000000000000" pitchFamily="2" charset="0"/>
                <a:ea typeface="思源黑体 CN Regular" panose="020B0500000000000000" pitchFamily="34" charset="-122"/>
                <a:cs typeface="Poppins" panose="02000000000000000000" pitchFamily="2" charset="0"/>
              </a:rPr>
              <a:t>83%</a:t>
            </a:r>
            <a:r>
              <a:rPr lang="zh-CN" altLang="en-US" sz="1600" dirty="0">
                <a:latin typeface="Poppins" panose="02000000000000000000" pitchFamily="2" charset="0"/>
                <a:ea typeface="思源黑体 CN Regular" panose="020B0500000000000000" pitchFamily="34" charset="-122"/>
                <a:cs typeface="Poppins" panose="02000000000000000000" pitchFamily="2" charset="0"/>
              </a:rPr>
              <a:t>，</a:t>
            </a:r>
            <a:r>
              <a:rPr lang="en-US" altLang="zh-CN" sz="1600" dirty="0">
                <a:latin typeface="Poppins" panose="02000000000000000000" pitchFamily="2" charset="0"/>
                <a:ea typeface="思源黑体 CN Regular" panose="020B0500000000000000" pitchFamily="34" charset="-122"/>
                <a:cs typeface="Poppins" panose="02000000000000000000" pitchFamily="2" charset="0"/>
              </a:rPr>
              <a:t>60%</a:t>
            </a:r>
            <a:r>
              <a:rPr lang="zh-CN" altLang="en-US" sz="1600" dirty="0">
                <a:latin typeface="Poppins" panose="02000000000000000000" pitchFamily="2" charset="0"/>
                <a:ea typeface="思源黑体 CN Regular" panose="020B0500000000000000" pitchFamily="34" charset="-122"/>
                <a:cs typeface="Poppins" panose="02000000000000000000" pitchFamily="2" charset="0"/>
              </a:rPr>
              <a:t>中等到强表达）和乳腺（</a:t>
            </a:r>
            <a:r>
              <a:rPr lang="en-US" altLang="zh-CN" sz="1600" dirty="0">
                <a:latin typeface="Poppins" panose="02000000000000000000" pitchFamily="2" charset="0"/>
                <a:ea typeface="思源黑体 CN Regular" panose="020B0500000000000000" pitchFamily="34" charset="-122"/>
                <a:cs typeface="Poppins" panose="02000000000000000000" pitchFamily="2" charset="0"/>
              </a:rPr>
              <a:t>78%</a:t>
            </a:r>
            <a:r>
              <a:rPr lang="zh-CN" altLang="en-US" sz="1600" dirty="0">
                <a:latin typeface="Poppins" panose="02000000000000000000" pitchFamily="2" charset="0"/>
                <a:ea typeface="思源黑体 CN Regular" panose="020B0500000000000000" pitchFamily="34" charset="-122"/>
                <a:cs typeface="Poppins" panose="02000000000000000000" pitchFamily="2" charset="0"/>
              </a:rPr>
              <a:t>，</a:t>
            </a:r>
            <a:r>
              <a:rPr lang="en-US" altLang="zh-CN" sz="1600" dirty="0">
                <a:latin typeface="Poppins" panose="02000000000000000000" pitchFamily="2" charset="0"/>
                <a:ea typeface="思源黑体 CN Regular" panose="020B0500000000000000" pitchFamily="34" charset="-122"/>
                <a:cs typeface="Poppins" panose="02000000000000000000" pitchFamily="2" charset="0"/>
              </a:rPr>
              <a:t>53%</a:t>
            </a:r>
            <a:r>
              <a:rPr lang="zh-CN" altLang="en-US" sz="1600" dirty="0">
                <a:latin typeface="Poppins" panose="02000000000000000000" pitchFamily="2" charset="0"/>
                <a:ea typeface="思源黑体 CN Regular" panose="020B0500000000000000" pitchFamily="34" charset="-122"/>
                <a:cs typeface="Poppins" panose="02000000000000000000" pitchFamily="2" charset="0"/>
              </a:rPr>
              <a:t>中等到强表达）肿瘤中观察到的表达最为频繁</a:t>
            </a:r>
            <a:endParaRPr lang="en-US" sz="1600" dirty="0">
              <a:latin typeface="Poppins" panose="02000000000000000000" pitchFamily="2" charset="0"/>
              <a:ea typeface="思源黑体 CN Regular" panose="020B0500000000000000" pitchFamily="34" charset="-122"/>
              <a:cs typeface="Poppins" panose="02000000000000000000" pitchFamily="2" charset="0"/>
            </a:endParaRPr>
          </a:p>
        </p:txBody>
      </p:sp>
      <p:sp>
        <p:nvSpPr>
          <p:cNvPr id="17" name="TextBox 16"/>
          <p:cNvSpPr txBox="1"/>
          <p:nvPr/>
        </p:nvSpPr>
        <p:spPr>
          <a:xfrm>
            <a:off x="247650" y="3927586"/>
            <a:ext cx="1210588" cy="338554"/>
          </a:xfrm>
          <a:prstGeom prst="rect">
            <a:avLst/>
          </a:prstGeom>
          <a:noFill/>
        </p:spPr>
        <p:txBody>
          <a:bodyPr wrap="none" rtlCol="0">
            <a:spAutoFit/>
          </a:bodyPr>
          <a:lstStyle/>
          <a:p>
            <a:r>
              <a:rPr lang="zh-CN" altLang="en-US" sz="1600" b="1" dirty="0">
                <a:solidFill>
                  <a:srgbClr val="007E66"/>
                </a:solidFill>
                <a:latin typeface="Poppins" panose="02000000000000000000" pitchFamily="2" charset="0"/>
                <a:ea typeface="思源黑体 CN Regular" panose="020B0500000000000000" pitchFamily="34" charset="-122"/>
                <a:cs typeface="Poppins" panose="02000000000000000000" pitchFamily="2" charset="0"/>
              </a:rPr>
              <a:t>代表药物：</a:t>
            </a:r>
            <a:endParaRPr lang="en-US" sz="1600" b="1" dirty="0">
              <a:solidFill>
                <a:srgbClr val="007E66"/>
              </a:solidFill>
              <a:latin typeface="Poppins" panose="02000000000000000000" pitchFamily="2" charset="0"/>
              <a:ea typeface="思源黑体 CN Regular" panose="020B0500000000000000" pitchFamily="34" charset="-122"/>
              <a:cs typeface="Poppins" panose="02000000000000000000" pitchFamily="2" charset="0"/>
            </a:endParaRPr>
          </a:p>
        </p:txBody>
      </p:sp>
      <p:sp>
        <p:nvSpPr>
          <p:cNvPr id="19" name="TextBox 18"/>
          <p:cNvSpPr txBox="1"/>
          <p:nvPr/>
        </p:nvSpPr>
        <p:spPr>
          <a:xfrm>
            <a:off x="1356003" y="3928389"/>
            <a:ext cx="9847937" cy="337185"/>
          </a:xfrm>
          <a:prstGeom prst="rect">
            <a:avLst/>
          </a:prstGeom>
          <a:noFill/>
        </p:spPr>
        <p:txBody>
          <a:bodyPr wrap="square">
            <a:spAutoFit/>
          </a:bodyPr>
          <a:lstStyle/>
          <a:p>
            <a:r>
              <a:rPr lang="en-US" sz="1600" dirty="0" err="1">
                <a:latin typeface="Poppins" panose="02000000000000000000" pitchFamily="2" charset="0"/>
                <a:ea typeface="思源黑体 CN Regular" panose="020B0500000000000000" pitchFamily="34" charset="-122"/>
                <a:cs typeface="Poppins" panose="02000000000000000000" pitchFamily="2" charset="0"/>
              </a:rPr>
              <a:t>Padcev</a:t>
            </a:r>
            <a:r>
              <a:rPr lang="en-US" sz="1600" dirty="0">
                <a:latin typeface="Poppins" panose="02000000000000000000" pitchFamily="2" charset="0"/>
                <a:ea typeface="思源黑体 CN Regular" panose="020B0500000000000000" pitchFamily="34" charset="-122"/>
                <a:cs typeface="Poppins" panose="02000000000000000000" pitchFamily="2" charset="0"/>
              </a:rPr>
              <a:t> (</a:t>
            </a:r>
            <a:r>
              <a:rPr lang="zh-CN" altLang="en-US" sz="1600" dirty="0">
                <a:latin typeface="Poppins" panose="02000000000000000000" pitchFamily="2" charset="0"/>
                <a:ea typeface="思源黑体 CN Regular" panose="020B0500000000000000" pitchFamily="34" charset="-122"/>
                <a:cs typeface="Poppins" panose="02000000000000000000" pitchFamily="2" charset="0"/>
              </a:rPr>
              <a:t>已上市</a:t>
            </a:r>
            <a:r>
              <a:rPr lang="en-US" sz="1600" dirty="0">
                <a:latin typeface="Poppins" panose="02000000000000000000" pitchFamily="2" charset="0"/>
                <a:ea typeface="思源黑体 CN Regular" panose="020B0500000000000000" pitchFamily="34" charset="-122"/>
                <a:cs typeface="Poppins" panose="02000000000000000000" pitchFamily="2" charset="0"/>
              </a:rPr>
              <a:t>)</a:t>
            </a:r>
            <a:r>
              <a:rPr lang="zh-CN" sz="1600" dirty="0">
                <a:latin typeface="Poppins" panose="02000000000000000000" pitchFamily="2" charset="0"/>
                <a:ea typeface="思源黑体 CN Regular" panose="020B0500000000000000" pitchFamily="34" charset="-122"/>
                <a:cs typeface="Poppins" panose="02000000000000000000" pitchFamily="2" charset="0"/>
              </a:rPr>
              <a:t>、</a:t>
            </a:r>
            <a:r>
              <a:rPr lang="en-US" sz="1600" dirty="0">
                <a:latin typeface="Poppins" panose="02000000000000000000" pitchFamily="2" charset="0"/>
                <a:ea typeface="思源黑体 CN Regular" panose="020B0500000000000000" pitchFamily="34" charset="-122"/>
                <a:cs typeface="Poppins" panose="02000000000000000000" pitchFamily="2" charset="0"/>
              </a:rPr>
              <a:t>9MW2821 </a:t>
            </a:r>
            <a:r>
              <a:rPr lang="zh-CN" altLang="en-US" sz="1600" dirty="0">
                <a:latin typeface="Poppins" panose="02000000000000000000" pitchFamily="2" charset="0"/>
                <a:ea typeface="思源黑体 CN Regular" panose="020B0500000000000000" pitchFamily="34" charset="-122"/>
                <a:cs typeface="Poppins" panose="02000000000000000000" pitchFamily="2" charset="0"/>
              </a:rPr>
              <a:t>（临床二期）</a:t>
            </a:r>
            <a:endParaRPr lang="en-US" sz="1600" dirty="0">
              <a:latin typeface="Poppins" panose="02000000000000000000" pitchFamily="2" charset="0"/>
              <a:ea typeface="思源黑体 CN Regular" panose="020B0500000000000000" pitchFamily="34" charset="-122"/>
              <a:cs typeface="Poppins" panose="02000000000000000000" pitchFamily="2" charset="0"/>
            </a:endParaRPr>
          </a:p>
        </p:txBody>
      </p:sp>
      <p:sp>
        <p:nvSpPr>
          <p:cNvPr id="20" name="TextBox 19"/>
          <p:cNvSpPr txBox="1"/>
          <p:nvPr/>
        </p:nvSpPr>
        <p:spPr>
          <a:xfrm>
            <a:off x="247650" y="4839864"/>
            <a:ext cx="9696885" cy="338554"/>
          </a:xfrm>
          <a:prstGeom prst="rect">
            <a:avLst/>
          </a:prstGeom>
          <a:noFill/>
        </p:spPr>
        <p:txBody>
          <a:bodyPr wrap="none" rtlCol="0">
            <a:spAutoFit/>
          </a:bodyPr>
          <a:lstStyle/>
          <a:p>
            <a:r>
              <a:rPr lang="zh-CN" altLang="en-US" sz="1600" b="1" dirty="0">
                <a:solidFill>
                  <a:srgbClr val="007E66"/>
                </a:solidFill>
                <a:latin typeface="Poppins" panose="02000000000000000000" pitchFamily="2" charset="0"/>
                <a:ea typeface="思源黑体 CN Regular" panose="020B0500000000000000" pitchFamily="34" charset="-122"/>
                <a:cs typeface="Poppins" panose="02000000000000000000" pitchFamily="2" charset="0"/>
              </a:rPr>
              <a:t>靶点应用实例：</a:t>
            </a:r>
            <a:r>
              <a:rPr lang="zh-CN" altLang="en-US" sz="1600" dirty="0">
                <a:latin typeface="Poppins" panose="02000000000000000000" pitchFamily="2" charset="0"/>
                <a:ea typeface="思源黑体 CN Regular" panose="020B0500000000000000" pitchFamily="34" charset="-122"/>
                <a:cs typeface="Poppins" panose="02000000000000000000" pitchFamily="2" charset="0"/>
              </a:rPr>
              <a:t>针对抗</a:t>
            </a:r>
            <a:r>
              <a:rPr lang="en-US" altLang="zh-CN" sz="1600" dirty="0">
                <a:latin typeface="Poppins" panose="02000000000000000000" pitchFamily="2" charset="0"/>
                <a:ea typeface="思源黑体 CN Regular" panose="020B0500000000000000" pitchFamily="34" charset="-122"/>
                <a:cs typeface="Poppins" panose="02000000000000000000" pitchFamily="2" charset="0"/>
              </a:rPr>
              <a:t>Nectin-4</a:t>
            </a:r>
            <a:r>
              <a:rPr lang="zh-CN" altLang="en-US" sz="1600" dirty="0">
                <a:latin typeface="Poppins" panose="02000000000000000000" pitchFamily="2" charset="0"/>
                <a:ea typeface="思源黑体 CN Regular" panose="020B0500000000000000" pitchFamily="34" charset="-122"/>
                <a:cs typeface="Poppins" panose="02000000000000000000" pitchFamily="2" charset="0"/>
              </a:rPr>
              <a:t>的</a:t>
            </a:r>
            <a:r>
              <a:rPr lang="en-US" altLang="zh-CN" sz="1600" dirty="0">
                <a:latin typeface="Poppins" panose="02000000000000000000" pitchFamily="2" charset="0"/>
                <a:ea typeface="思源黑体 CN Regular" panose="020B0500000000000000" pitchFamily="34" charset="-122"/>
                <a:cs typeface="Poppins" panose="02000000000000000000" pitchFamily="2" charset="0"/>
              </a:rPr>
              <a:t>ADC</a:t>
            </a:r>
            <a:r>
              <a:rPr lang="zh-CN" altLang="en-US" sz="1600" dirty="0">
                <a:latin typeface="Poppins" panose="02000000000000000000" pitchFamily="2" charset="0"/>
                <a:ea typeface="思源黑体 CN Regular" panose="020B0500000000000000" pitchFamily="34" charset="-122"/>
                <a:cs typeface="Poppins" panose="02000000000000000000" pitchFamily="2" charset="0"/>
              </a:rPr>
              <a:t>药物进行</a:t>
            </a:r>
            <a:r>
              <a:rPr lang="en-US" altLang="zh-CN" sz="1600" dirty="0">
                <a:latin typeface="Poppins" panose="02000000000000000000" pitchFamily="2" charset="0"/>
                <a:ea typeface="思源黑体 CN Regular" panose="020B0500000000000000" pitchFamily="34" charset="-122"/>
                <a:cs typeface="Poppins" panose="02000000000000000000" pitchFamily="2" charset="0"/>
              </a:rPr>
              <a:t>PET</a:t>
            </a:r>
            <a:r>
              <a:rPr lang="zh-CN" altLang="en-US" sz="1600" dirty="0">
                <a:latin typeface="Poppins" panose="02000000000000000000" pitchFamily="2" charset="0"/>
                <a:ea typeface="思源黑体 CN Regular" panose="020B0500000000000000" pitchFamily="34" charset="-122"/>
                <a:cs typeface="Poppins" panose="02000000000000000000" pitchFamily="2" charset="0"/>
              </a:rPr>
              <a:t>探针标记，对体内</a:t>
            </a:r>
            <a:r>
              <a:rPr lang="en-US" altLang="zh-CN" sz="1600" dirty="0">
                <a:latin typeface="Poppins" panose="02000000000000000000" pitchFamily="2" charset="0"/>
                <a:ea typeface="思源黑体 CN Regular" panose="020B0500000000000000" pitchFamily="34" charset="-122"/>
                <a:cs typeface="Poppins" panose="02000000000000000000" pitchFamily="2" charset="0"/>
              </a:rPr>
              <a:t>ADC</a:t>
            </a:r>
            <a:r>
              <a:rPr lang="zh-CN" altLang="en-US" sz="1600" dirty="0">
                <a:latin typeface="Poppins" panose="02000000000000000000" pitchFamily="2" charset="0"/>
                <a:ea typeface="思源黑体 CN Regular" panose="020B0500000000000000" pitchFamily="34" charset="-122"/>
                <a:cs typeface="Poppins" panose="02000000000000000000" pitchFamily="2" charset="0"/>
              </a:rPr>
              <a:t>药物的分布进行可视化观察</a:t>
            </a:r>
            <a:endParaRPr lang="en-US" sz="1600" dirty="0">
              <a:latin typeface="Poppins" panose="02000000000000000000" pitchFamily="2" charset="0"/>
              <a:ea typeface="思源黑体 CN Regular" panose="020B0500000000000000" pitchFamily="34" charset="-122"/>
              <a:cs typeface="Poppins" panose="02000000000000000000" pitchFamily="2" charset="0"/>
            </a:endParaRPr>
          </a:p>
        </p:txBody>
      </p:sp>
      <p:pic>
        <p:nvPicPr>
          <p:cNvPr id="24" name="Picture 23"/>
          <p:cNvPicPr>
            <a:picLocks noChangeAspect="1"/>
          </p:cNvPicPr>
          <p:nvPr/>
        </p:nvPicPr>
        <p:blipFill>
          <a:blip r:embed="rId4" cstate="print"/>
          <a:stretch>
            <a:fillRect/>
          </a:stretch>
        </p:blipFill>
        <p:spPr>
          <a:xfrm>
            <a:off x="2082842" y="5215373"/>
            <a:ext cx="4518439" cy="1356899"/>
          </a:xfrm>
          <a:prstGeom prst="rect">
            <a:avLst/>
          </a:prstGeom>
        </p:spPr>
      </p:pic>
    </p:spTree>
  </p:cSld>
  <p:clrMapOvr>
    <a:masterClrMapping/>
  </p:clrMapOvr>
  <mc:AlternateContent xmlns:mc="http://schemas.openxmlformats.org/markup-compatibility/2006">
    <mc:Choice xmlns="" xmlns:p14="http://schemas.microsoft.com/office/powerpoint/2010/main" Requires="p14">
      <p:transition spd="slow" p14:dur="2000" advTm="83331"/>
    </mc:Choice>
    <mc:Fallback>
      <p:transition spd="slow" advTm="83331"/>
    </mc:Fallback>
  </mc:AlternateContent>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 name="任意多边形 17"/>
          <p:cNvSpPr/>
          <p:nvPr/>
        </p:nvSpPr>
        <p:spPr>
          <a:xfrm>
            <a:off x="0" y="0"/>
            <a:ext cx="5619747" cy="571480"/>
          </a:xfrm>
          <a:custGeom>
            <a:avLst/>
            <a:gdLst>
              <a:gd name="connsiteX0" fmla="*/ 0 w 4214810"/>
              <a:gd name="connsiteY0" fmla="*/ 0 h 428610"/>
              <a:gd name="connsiteX1" fmla="*/ 4214810 w 4214810"/>
              <a:gd name="connsiteY1" fmla="*/ 0 h 428610"/>
              <a:gd name="connsiteX2" fmla="*/ 4214810 w 4214810"/>
              <a:gd name="connsiteY2" fmla="*/ 428610 h 428610"/>
              <a:gd name="connsiteX3" fmla="*/ 0 w 4214810"/>
              <a:gd name="connsiteY3" fmla="*/ 428610 h 428610"/>
              <a:gd name="connsiteX4" fmla="*/ 0 w 4214810"/>
              <a:gd name="connsiteY4" fmla="*/ 0 h 428610"/>
              <a:gd name="connsiteX0-1" fmla="*/ 0 w 4214810"/>
              <a:gd name="connsiteY0-2" fmla="*/ 0 h 428610"/>
              <a:gd name="connsiteX1-3" fmla="*/ 4214810 w 4214810"/>
              <a:gd name="connsiteY1-4" fmla="*/ 0 h 428610"/>
              <a:gd name="connsiteX2-5" fmla="*/ 3759200 w 4214810"/>
              <a:gd name="connsiteY2-6" fmla="*/ 421640 h 428610"/>
              <a:gd name="connsiteX3-7" fmla="*/ 0 w 4214810"/>
              <a:gd name="connsiteY3-8" fmla="*/ 428610 h 428610"/>
              <a:gd name="connsiteX4-9" fmla="*/ 0 w 4214810"/>
              <a:gd name="connsiteY4-10" fmla="*/ 0 h 428610"/>
            </a:gdLst>
            <a:ahLst/>
            <a:cxnLst>
              <a:cxn ang="0">
                <a:pos x="connsiteX0-1" y="connsiteY0-2"/>
              </a:cxn>
              <a:cxn ang="0">
                <a:pos x="connsiteX1-3" y="connsiteY1-4"/>
              </a:cxn>
              <a:cxn ang="0">
                <a:pos x="connsiteX2-5" y="connsiteY2-6"/>
              </a:cxn>
              <a:cxn ang="0">
                <a:pos x="connsiteX3-7" y="connsiteY3-8"/>
              </a:cxn>
              <a:cxn ang="0">
                <a:pos x="connsiteX4-9" y="connsiteY4-10"/>
              </a:cxn>
            </a:cxnLst>
            <a:rect l="l" t="t" r="r" b="b"/>
            <a:pathLst>
              <a:path w="4214810" h="428610">
                <a:moveTo>
                  <a:pt x="0" y="0"/>
                </a:moveTo>
                <a:lnTo>
                  <a:pt x="4214810" y="0"/>
                </a:lnTo>
                <a:lnTo>
                  <a:pt x="3759200" y="421640"/>
                </a:lnTo>
                <a:lnTo>
                  <a:pt x="0" y="428610"/>
                </a:lnTo>
                <a:lnTo>
                  <a:pt x="0" y="0"/>
                </a:lnTo>
                <a:close/>
              </a:path>
            </a:pathLst>
          </a:custGeom>
          <a:solidFill>
            <a:srgbClr val="007E6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latin typeface="Poppins" panose="02000000000000000000" pitchFamily="2" charset="0"/>
              <a:ea typeface="思源黑体 CN Regular" panose="020B0500000000000000" pitchFamily="34" charset="-122"/>
              <a:cs typeface="Poppins" panose="02000000000000000000" pitchFamily="2" charset="0"/>
            </a:endParaRPr>
          </a:p>
        </p:txBody>
      </p:sp>
      <p:pic>
        <p:nvPicPr>
          <p:cNvPr id="21" name="Picture 2" descr="D:\桌面\新logo.png"/>
          <p:cNvPicPr>
            <a:picLocks noChangeAspect="1" noChangeArrowheads="1"/>
          </p:cNvPicPr>
          <p:nvPr/>
        </p:nvPicPr>
        <p:blipFill>
          <a:blip r:embed="rId3" cstate="print"/>
          <a:srcRect/>
          <a:stretch>
            <a:fillRect/>
          </a:stretch>
        </p:blipFill>
        <p:spPr bwMode="auto">
          <a:xfrm>
            <a:off x="167861" y="49941"/>
            <a:ext cx="1992000" cy="426288"/>
          </a:xfrm>
          <a:prstGeom prst="rect">
            <a:avLst/>
          </a:prstGeom>
          <a:noFill/>
        </p:spPr>
      </p:pic>
      <p:cxnSp>
        <p:nvCxnSpPr>
          <p:cNvPr id="34" name="直接连接符 33"/>
          <p:cNvCxnSpPr/>
          <p:nvPr/>
        </p:nvCxnSpPr>
        <p:spPr>
          <a:xfrm rot="5400000" flipH="1" flipV="1">
            <a:off x="5333995" y="285728"/>
            <a:ext cx="285752" cy="285752"/>
          </a:xfrm>
          <a:prstGeom prst="line">
            <a:avLst/>
          </a:prstGeom>
          <a:ln w="19050">
            <a:solidFill>
              <a:schemeClr val="bg1">
                <a:lumMod val="85000"/>
              </a:schemeClr>
            </a:solidFill>
          </a:ln>
        </p:spPr>
        <p:style>
          <a:lnRef idx="1">
            <a:schemeClr val="accent1"/>
          </a:lnRef>
          <a:fillRef idx="0">
            <a:schemeClr val="accent1"/>
          </a:fillRef>
          <a:effectRef idx="0">
            <a:schemeClr val="accent1"/>
          </a:effectRef>
          <a:fontRef idx="minor">
            <a:schemeClr val="tx1"/>
          </a:fontRef>
        </p:style>
      </p:cxnSp>
      <p:cxnSp>
        <p:nvCxnSpPr>
          <p:cNvPr id="36" name="直接连接符 35"/>
          <p:cNvCxnSpPr/>
          <p:nvPr/>
        </p:nvCxnSpPr>
        <p:spPr>
          <a:xfrm>
            <a:off x="5619747" y="285728"/>
            <a:ext cx="6572253" cy="2117"/>
          </a:xfrm>
          <a:prstGeom prst="line">
            <a:avLst/>
          </a:prstGeom>
          <a:ln w="19050">
            <a:solidFill>
              <a:schemeClr val="bg1">
                <a:lumMod val="85000"/>
              </a:schemeClr>
            </a:solidFill>
          </a:ln>
        </p:spPr>
        <p:style>
          <a:lnRef idx="1">
            <a:schemeClr val="accent1"/>
          </a:lnRef>
          <a:fillRef idx="0">
            <a:schemeClr val="accent1"/>
          </a:fillRef>
          <a:effectRef idx="0">
            <a:schemeClr val="accent1"/>
          </a:effectRef>
          <a:fontRef idx="minor">
            <a:schemeClr val="tx1"/>
          </a:fontRef>
        </p:style>
      </p:cxnSp>
      <p:sp>
        <p:nvSpPr>
          <p:cNvPr id="2" name="TextBox 1"/>
          <p:cNvSpPr txBox="1"/>
          <p:nvPr/>
        </p:nvSpPr>
        <p:spPr>
          <a:xfrm>
            <a:off x="3145352" y="736843"/>
            <a:ext cx="4948791" cy="535724"/>
          </a:xfrm>
          <a:prstGeom prst="rect">
            <a:avLst/>
          </a:prstGeom>
          <a:noFill/>
        </p:spPr>
        <p:txBody>
          <a:bodyPr wrap="none" rtlCol="0">
            <a:spAutoFit/>
          </a:bodyPr>
          <a:lstStyle/>
          <a:p>
            <a:pPr algn="ctr">
              <a:lnSpc>
                <a:spcPct val="90000"/>
              </a:lnSpc>
            </a:pPr>
            <a:r>
              <a:rPr lang="zh-CN" altLang="en-US" sz="3200" b="1" dirty="0">
                <a:solidFill>
                  <a:srgbClr val="007E66"/>
                </a:solidFill>
                <a:latin typeface="Poppins" panose="02000000000000000000" pitchFamily="2" charset="0"/>
                <a:ea typeface="思源黑体 CN Medium" panose="020B0600000000000000" pitchFamily="34" charset="-122"/>
                <a:cs typeface="Poppins" panose="02000000000000000000" pitchFamily="2" charset="0"/>
              </a:rPr>
              <a:t>新兴靶点介绍：</a:t>
            </a:r>
            <a:r>
              <a:rPr lang="en-US" altLang="zh-CN" sz="3200" b="1" dirty="0">
                <a:solidFill>
                  <a:srgbClr val="007E66"/>
                </a:solidFill>
                <a:latin typeface="Poppins" panose="02000000000000000000" pitchFamily="2" charset="0"/>
                <a:ea typeface="思源黑体 CN Regular" panose="020B0500000000000000" pitchFamily="34" charset="-122"/>
                <a:cs typeface="Poppins" panose="02000000000000000000" pitchFamily="2" charset="0"/>
              </a:rPr>
              <a:t>Nectin-4</a:t>
            </a:r>
          </a:p>
        </p:txBody>
      </p:sp>
      <p:sp>
        <p:nvSpPr>
          <p:cNvPr id="12" name="TextBox 11"/>
          <p:cNvSpPr txBox="1"/>
          <p:nvPr/>
        </p:nvSpPr>
        <p:spPr>
          <a:xfrm>
            <a:off x="9072034" y="6489701"/>
            <a:ext cx="3071284" cy="292100"/>
          </a:xfrm>
          <a:prstGeom prst="rect">
            <a:avLst/>
          </a:prstGeom>
          <a:noFill/>
        </p:spPr>
        <p:txBody>
          <a:bodyPr lIns="121914" tIns="60957" rIns="121914" bIns="60957">
            <a:spAutoFit/>
          </a:bodyPr>
          <a:lstStyle/>
          <a:p>
            <a:pPr algn="r" eaLnBrk="1" hangingPunct="1">
              <a:buFont typeface="Arial" panose="020B0604020202020204" pitchFamily="34" charset="0"/>
              <a:buNone/>
              <a:defRPr/>
            </a:pPr>
            <a:r>
              <a:rPr lang="zh-CN" altLang="en-US" sz="1100" dirty="0">
                <a:solidFill>
                  <a:schemeClr val="tx1">
                    <a:lumMod val="50000"/>
                    <a:lumOff val="50000"/>
                  </a:schemeClr>
                </a:solidFill>
                <a:latin typeface="Poppins" panose="02000000000000000000" pitchFamily="2" charset="0"/>
                <a:ea typeface="思源黑体 CN Regular" panose="020B0500000000000000" pitchFamily="34" charset="-122"/>
                <a:cs typeface="Poppins" panose="02000000000000000000" pitchFamily="2" charset="0"/>
              </a:rPr>
              <a:t>义翘神州</a:t>
            </a:r>
            <a:endParaRPr lang="en-US" altLang="zh-CN" sz="1100" dirty="0">
              <a:solidFill>
                <a:schemeClr val="tx1">
                  <a:lumMod val="50000"/>
                  <a:lumOff val="50000"/>
                </a:schemeClr>
              </a:solidFill>
              <a:latin typeface="Poppins" panose="02000000000000000000" pitchFamily="2" charset="0"/>
              <a:ea typeface="思源黑体 CN Regular" panose="020B0500000000000000" pitchFamily="34" charset="-122"/>
              <a:cs typeface="Poppins" panose="02000000000000000000" pitchFamily="2" charset="0"/>
            </a:endParaRPr>
          </a:p>
        </p:txBody>
      </p:sp>
      <p:pic>
        <p:nvPicPr>
          <p:cNvPr id="9" name="Picture 8"/>
          <p:cNvPicPr>
            <a:picLocks noChangeAspect="1"/>
          </p:cNvPicPr>
          <p:nvPr/>
        </p:nvPicPr>
        <p:blipFill>
          <a:blip r:embed="rId4" cstate="print"/>
          <a:stretch>
            <a:fillRect/>
          </a:stretch>
        </p:blipFill>
        <p:spPr>
          <a:xfrm>
            <a:off x="1257300" y="1437930"/>
            <a:ext cx="6096000" cy="1455431"/>
          </a:xfrm>
          <a:prstGeom prst="rect">
            <a:avLst/>
          </a:prstGeom>
        </p:spPr>
      </p:pic>
      <p:pic>
        <p:nvPicPr>
          <p:cNvPr id="11" name="Picture 10"/>
          <p:cNvPicPr>
            <a:picLocks noChangeAspect="1"/>
          </p:cNvPicPr>
          <p:nvPr/>
        </p:nvPicPr>
        <p:blipFill>
          <a:blip r:embed="rId5" cstate="print"/>
          <a:stretch>
            <a:fillRect/>
          </a:stretch>
        </p:blipFill>
        <p:spPr>
          <a:xfrm>
            <a:off x="167861" y="3735768"/>
            <a:ext cx="2813805" cy="2357343"/>
          </a:xfrm>
          <a:prstGeom prst="rect">
            <a:avLst/>
          </a:prstGeom>
        </p:spPr>
      </p:pic>
      <p:sp>
        <p:nvSpPr>
          <p:cNvPr id="13" name="TextBox 12"/>
          <p:cNvSpPr txBox="1"/>
          <p:nvPr/>
        </p:nvSpPr>
        <p:spPr>
          <a:xfrm>
            <a:off x="0" y="2115651"/>
            <a:ext cx="1210588" cy="400110"/>
          </a:xfrm>
          <a:prstGeom prst="rect">
            <a:avLst/>
          </a:prstGeom>
          <a:noFill/>
        </p:spPr>
        <p:txBody>
          <a:bodyPr wrap="none" rtlCol="0">
            <a:spAutoFit/>
          </a:bodyPr>
          <a:lstStyle/>
          <a:p>
            <a:r>
              <a:rPr lang="zh-CN" altLang="en-US" sz="2000" b="1" dirty="0">
                <a:solidFill>
                  <a:srgbClr val="007E66"/>
                </a:solidFill>
                <a:latin typeface="Poppins" panose="02000000000000000000" pitchFamily="2" charset="0"/>
                <a:ea typeface="思源黑体 CN Regular" panose="020B0500000000000000" pitchFamily="34" charset="-122"/>
                <a:cs typeface="Poppins" panose="02000000000000000000" pitchFamily="2" charset="0"/>
              </a:rPr>
              <a:t>药物标记</a:t>
            </a:r>
            <a:endParaRPr lang="en-US" sz="2000" b="1" dirty="0">
              <a:solidFill>
                <a:srgbClr val="007E66"/>
              </a:solidFill>
              <a:latin typeface="Poppins" panose="02000000000000000000" pitchFamily="2" charset="0"/>
              <a:ea typeface="思源黑体 CN Regular" panose="020B0500000000000000" pitchFamily="34" charset="-122"/>
              <a:cs typeface="Poppins" panose="02000000000000000000" pitchFamily="2" charset="0"/>
            </a:endParaRPr>
          </a:p>
        </p:txBody>
      </p:sp>
      <p:sp>
        <p:nvSpPr>
          <p:cNvPr id="22" name="TextBox 21"/>
          <p:cNvSpPr txBox="1"/>
          <p:nvPr/>
        </p:nvSpPr>
        <p:spPr>
          <a:xfrm>
            <a:off x="1011713" y="3393183"/>
            <a:ext cx="867545" cy="400110"/>
          </a:xfrm>
          <a:prstGeom prst="rect">
            <a:avLst/>
          </a:prstGeom>
          <a:noFill/>
        </p:spPr>
        <p:txBody>
          <a:bodyPr wrap="none" rtlCol="0">
            <a:spAutoFit/>
          </a:bodyPr>
          <a:lstStyle/>
          <a:p>
            <a:r>
              <a:rPr lang="en-US" altLang="zh-CN" sz="2000" b="1" dirty="0">
                <a:solidFill>
                  <a:srgbClr val="007E66"/>
                </a:solidFill>
                <a:latin typeface="Poppins" panose="02000000000000000000" pitchFamily="2" charset="0"/>
                <a:ea typeface="思源黑体 CN Regular" panose="020B0500000000000000" pitchFamily="34" charset="-122"/>
                <a:cs typeface="Poppins" panose="02000000000000000000" pitchFamily="2" charset="0"/>
              </a:rPr>
              <a:t>ELISA</a:t>
            </a:r>
            <a:endParaRPr lang="en-US" sz="2000" b="1" dirty="0">
              <a:solidFill>
                <a:srgbClr val="007E66"/>
              </a:solidFill>
              <a:latin typeface="Poppins" panose="02000000000000000000" pitchFamily="2" charset="0"/>
              <a:ea typeface="思源黑体 CN Regular" panose="020B0500000000000000" pitchFamily="34" charset="-122"/>
              <a:cs typeface="Poppins" panose="02000000000000000000" pitchFamily="2" charset="0"/>
            </a:endParaRPr>
          </a:p>
        </p:txBody>
      </p:sp>
      <p:sp>
        <p:nvSpPr>
          <p:cNvPr id="23" name="TextBox 22"/>
          <p:cNvSpPr txBox="1"/>
          <p:nvPr/>
        </p:nvSpPr>
        <p:spPr>
          <a:xfrm>
            <a:off x="456508" y="6214886"/>
            <a:ext cx="2236510" cy="400110"/>
          </a:xfrm>
          <a:prstGeom prst="rect">
            <a:avLst/>
          </a:prstGeom>
          <a:noFill/>
        </p:spPr>
        <p:txBody>
          <a:bodyPr wrap="none" rtlCol="0">
            <a:spAutoFit/>
          </a:bodyPr>
          <a:lstStyle/>
          <a:p>
            <a:r>
              <a:rPr lang="zh-CN" altLang="en-US" sz="2000" b="1" dirty="0">
                <a:solidFill>
                  <a:srgbClr val="007E66"/>
                </a:solidFill>
                <a:latin typeface="Poppins" panose="02000000000000000000" pitchFamily="2" charset="0"/>
                <a:ea typeface="思源黑体 CN Regular" panose="020B0500000000000000" pitchFamily="34" charset="-122"/>
                <a:cs typeface="Poppins" panose="02000000000000000000" pitchFamily="2" charset="0"/>
              </a:rPr>
              <a:t>标记对活性无影响</a:t>
            </a:r>
            <a:endParaRPr lang="en-US" sz="2000" b="1" dirty="0">
              <a:solidFill>
                <a:srgbClr val="007E66"/>
              </a:solidFill>
              <a:latin typeface="Poppins" panose="02000000000000000000" pitchFamily="2" charset="0"/>
              <a:ea typeface="思源黑体 CN Regular" panose="020B0500000000000000" pitchFamily="34" charset="-122"/>
              <a:cs typeface="Poppins" panose="02000000000000000000" pitchFamily="2" charset="0"/>
            </a:endParaRPr>
          </a:p>
        </p:txBody>
      </p:sp>
      <p:pic>
        <p:nvPicPr>
          <p:cNvPr id="27" name="Picture 26"/>
          <p:cNvPicPr>
            <a:picLocks noChangeAspect="1"/>
          </p:cNvPicPr>
          <p:nvPr/>
        </p:nvPicPr>
        <p:blipFill>
          <a:blip r:embed="rId6" cstate="print"/>
          <a:stretch>
            <a:fillRect/>
          </a:stretch>
        </p:blipFill>
        <p:spPr>
          <a:xfrm>
            <a:off x="3202502" y="3735768"/>
            <a:ext cx="3514121" cy="2325076"/>
          </a:xfrm>
          <a:prstGeom prst="rect">
            <a:avLst/>
          </a:prstGeom>
        </p:spPr>
      </p:pic>
      <p:sp>
        <p:nvSpPr>
          <p:cNvPr id="28" name="TextBox 27"/>
          <p:cNvSpPr txBox="1"/>
          <p:nvPr/>
        </p:nvSpPr>
        <p:spPr>
          <a:xfrm>
            <a:off x="4212498" y="3390559"/>
            <a:ext cx="1688283" cy="400110"/>
          </a:xfrm>
          <a:prstGeom prst="rect">
            <a:avLst/>
          </a:prstGeom>
          <a:noFill/>
        </p:spPr>
        <p:txBody>
          <a:bodyPr wrap="none" rtlCol="0">
            <a:spAutoFit/>
          </a:bodyPr>
          <a:lstStyle/>
          <a:p>
            <a:r>
              <a:rPr lang="en-US" altLang="zh-CN" sz="2000" b="1" dirty="0">
                <a:solidFill>
                  <a:srgbClr val="007E66"/>
                </a:solidFill>
                <a:latin typeface="Poppins" panose="02000000000000000000" pitchFamily="2" charset="0"/>
                <a:ea typeface="思源黑体 CN Regular" panose="020B0500000000000000" pitchFamily="34" charset="-122"/>
                <a:cs typeface="Poppins" panose="02000000000000000000" pitchFamily="2" charset="0"/>
              </a:rPr>
              <a:t>Cell uptake</a:t>
            </a:r>
            <a:endParaRPr lang="en-US" sz="2000" b="1" dirty="0">
              <a:solidFill>
                <a:srgbClr val="007E66"/>
              </a:solidFill>
              <a:latin typeface="Poppins" panose="02000000000000000000" pitchFamily="2" charset="0"/>
              <a:ea typeface="思源黑体 CN Regular" panose="020B0500000000000000" pitchFamily="34" charset="-122"/>
              <a:cs typeface="Poppins" panose="02000000000000000000" pitchFamily="2" charset="0"/>
            </a:endParaRPr>
          </a:p>
        </p:txBody>
      </p:sp>
      <p:sp>
        <p:nvSpPr>
          <p:cNvPr id="30" name="TextBox 29"/>
          <p:cNvSpPr txBox="1"/>
          <p:nvPr/>
        </p:nvSpPr>
        <p:spPr>
          <a:xfrm>
            <a:off x="3488734" y="6134679"/>
            <a:ext cx="3864566" cy="523220"/>
          </a:xfrm>
          <a:prstGeom prst="rect">
            <a:avLst/>
          </a:prstGeom>
          <a:noFill/>
        </p:spPr>
        <p:txBody>
          <a:bodyPr wrap="square">
            <a:spAutoFit/>
          </a:bodyPr>
          <a:lstStyle/>
          <a:p>
            <a:r>
              <a:rPr lang="en-US" sz="1400" b="0" i="0" u="none" strike="noStrike" baseline="0" dirty="0">
                <a:solidFill>
                  <a:srgbClr val="000000"/>
                </a:solidFill>
                <a:latin typeface="Poppins" panose="02000000000000000000" pitchFamily="2" charset="0"/>
                <a:cs typeface="Poppins" panose="02000000000000000000" pitchFamily="2" charset="0"/>
              </a:rPr>
              <a:t>SW780 (Nectin-4 positive) </a:t>
            </a:r>
          </a:p>
          <a:p>
            <a:r>
              <a:rPr lang="en-US" sz="1400" b="0" i="0" u="none" strike="noStrike" baseline="0" dirty="0">
                <a:solidFill>
                  <a:srgbClr val="000000"/>
                </a:solidFill>
                <a:latin typeface="Poppins" panose="02000000000000000000" pitchFamily="2" charset="0"/>
                <a:cs typeface="Poppins" panose="02000000000000000000" pitchFamily="2" charset="0"/>
              </a:rPr>
              <a:t>T24 (Nectin-4–negative) </a:t>
            </a:r>
            <a:endParaRPr lang="en-US" sz="1400" dirty="0">
              <a:latin typeface="Poppins" panose="02000000000000000000" pitchFamily="2" charset="0"/>
              <a:cs typeface="Poppins" panose="02000000000000000000" pitchFamily="2" charset="0"/>
            </a:endParaRPr>
          </a:p>
        </p:txBody>
      </p:sp>
      <p:pic>
        <p:nvPicPr>
          <p:cNvPr id="38" name="Picture 37"/>
          <p:cNvPicPr>
            <a:picLocks noChangeAspect="1"/>
          </p:cNvPicPr>
          <p:nvPr/>
        </p:nvPicPr>
        <p:blipFill>
          <a:blip r:embed="rId7" cstate="print"/>
          <a:stretch>
            <a:fillRect/>
          </a:stretch>
        </p:blipFill>
        <p:spPr>
          <a:xfrm>
            <a:off x="7273603" y="3902945"/>
            <a:ext cx="4439551" cy="2022987"/>
          </a:xfrm>
          <a:prstGeom prst="rect">
            <a:avLst/>
          </a:prstGeom>
        </p:spPr>
      </p:pic>
      <p:sp>
        <p:nvSpPr>
          <p:cNvPr id="39" name="TextBox 38"/>
          <p:cNvSpPr txBox="1"/>
          <p:nvPr/>
        </p:nvSpPr>
        <p:spPr>
          <a:xfrm>
            <a:off x="9049863" y="3429000"/>
            <a:ext cx="1268296" cy="400110"/>
          </a:xfrm>
          <a:prstGeom prst="rect">
            <a:avLst/>
          </a:prstGeom>
          <a:noFill/>
        </p:spPr>
        <p:txBody>
          <a:bodyPr wrap="none" rtlCol="0">
            <a:spAutoFit/>
          </a:bodyPr>
          <a:lstStyle/>
          <a:p>
            <a:r>
              <a:rPr lang="en-US" sz="2000" b="1" dirty="0">
                <a:solidFill>
                  <a:srgbClr val="007E66"/>
                </a:solidFill>
                <a:latin typeface="Poppins" panose="02000000000000000000" pitchFamily="2" charset="0"/>
                <a:ea typeface="思源黑体 CN Regular" panose="020B0500000000000000" pitchFamily="34" charset="-122"/>
                <a:cs typeface="Poppins" panose="02000000000000000000" pitchFamily="2" charset="0"/>
              </a:rPr>
              <a:t>ADC</a:t>
            </a:r>
            <a:r>
              <a:rPr lang="zh-CN" altLang="en-US" sz="2000" b="1" dirty="0">
                <a:solidFill>
                  <a:srgbClr val="007E66"/>
                </a:solidFill>
                <a:latin typeface="Poppins" panose="02000000000000000000" pitchFamily="2" charset="0"/>
                <a:ea typeface="思源黑体 CN Regular" panose="020B0500000000000000" pitchFamily="34" charset="-122"/>
                <a:cs typeface="Poppins" panose="02000000000000000000" pitchFamily="2" charset="0"/>
              </a:rPr>
              <a:t>示踪</a:t>
            </a:r>
            <a:endParaRPr lang="en-US" sz="2000" b="1" dirty="0">
              <a:solidFill>
                <a:srgbClr val="007E66"/>
              </a:solidFill>
              <a:latin typeface="Poppins" panose="02000000000000000000" pitchFamily="2" charset="0"/>
              <a:ea typeface="思源黑体 CN Regular" panose="020B0500000000000000" pitchFamily="34" charset="-122"/>
              <a:cs typeface="Poppins" panose="02000000000000000000" pitchFamily="2" charset="0"/>
            </a:endParaRPr>
          </a:p>
        </p:txBody>
      </p:sp>
      <p:sp>
        <p:nvSpPr>
          <p:cNvPr id="44" name="TextBox 43"/>
          <p:cNvSpPr txBox="1"/>
          <p:nvPr/>
        </p:nvSpPr>
        <p:spPr>
          <a:xfrm>
            <a:off x="7488849" y="2082096"/>
            <a:ext cx="1210588" cy="400110"/>
          </a:xfrm>
          <a:prstGeom prst="rect">
            <a:avLst/>
          </a:prstGeom>
          <a:noFill/>
        </p:spPr>
        <p:txBody>
          <a:bodyPr wrap="none" rtlCol="0">
            <a:spAutoFit/>
          </a:bodyPr>
          <a:lstStyle/>
          <a:p>
            <a:r>
              <a:rPr lang="zh-CN" altLang="en-US" sz="2000" b="1" dirty="0">
                <a:solidFill>
                  <a:srgbClr val="007E66"/>
                </a:solidFill>
                <a:latin typeface="Poppins" panose="02000000000000000000" pitchFamily="2" charset="0"/>
                <a:ea typeface="思源黑体 CN Regular" panose="020B0500000000000000" pitchFamily="34" charset="-122"/>
                <a:cs typeface="Poppins" panose="02000000000000000000" pitchFamily="2" charset="0"/>
              </a:rPr>
              <a:t>蛋白样品</a:t>
            </a:r>
            <a:endParaRPr lang="en-US" sz="2000" b="1" dirty="0">
              <a:solidFill>
                <a:srgbClr val="007E66"/>
              </a:solidFill>
              <a:latin typeface="Poppins" panose="02000000000000000000" pitchFamily="2" charset="0"/>
              <a:ea typeface="思源黑体 CN Regular" panose="020B0500000000000000" pitchFamily="34" charset="-122"/>
              <a:cs typeface="Poppins" panose="02000000000000000000" pitchFamily="2" charset="0"/>
            </a:endParaRPr>
          </a:p>
        </p:txBody>
      </p:sp>
      <p:sp>
        <p:nvSpPr>
          <p:cNvPr id="45" name="TextBox 44"/>
          <p:cNvSpPr txBox="1"/>
          <p:nvPr/>
        </p:nvSpPr>
        <p:spPr>
          <a:xfrm>
            <a:off x="8834986" y="1884819"/>
            <a:ext cx="3071284" cy="829945"/>
          </a:xfrm>
          <a:prstGeom prst="rect">
            <a:avLst/>
          </a:prstGeom>
          <a:noFill/>
        </p:spPr>
        <p:txBody>
          <a:bodyPr wrap="square">
            <a:spAutoFit/>
          </a:bodyPr>
          <a:lstStyle/>
          <a:p>
            <a:r>
              <a:rPr lang="zh-CN" altLang="en-US" sz="1600" dirty="0">
                <a:latin typeface="Poppins" panose="02000000000000000000" pitchFamily="2" charset="0"/>
                <a:ea typeface="思源黑体 CN Regular" panose="020B0500000000000000" pitchFamily="34" charset="-122"/>
                <a:cs typeface="Poppins" panose="02000000000000000000" pitchFamily="2" charset="0"/>
              </a:rPr>
              <a:t>使用义翘神州高品质</a:t>
            </a:r>
            <a:r>
              <a:rPr lang="en-US" altLang="zh-CN" sz="1600" dirty="0">
                <a:latin typeface="Poppins" panose="02000000000000000000" pitchFamily="2" charset="0"/>
                <a:ea typeface="思源黑体 CN Regular" panose="020B0500000000000000" pitchFamily="34" charset="-122"/>
                <a:cs typeface="Poppins" panose="02000000000000000000" pitchFamily="2" charset="0"/>
              </a:rPr>
              <a:t>Nectin-4</a:t>
            </a:r>
            <a:r>
              <a:rPr lang="zh-CN" altLang="en-US" sz="1600" dirty="0">
                <a:latin typeface="Poppins" panose="02000000000000000000" pitchFamily="2" charset="0"/>
                <a:ea typeface="思源黑体 CN Regular" panose="020B0500000000000000" pitchFamily="34" charset="-122"/>
                <a:cs typeface="Poppins" panose="02000000000000000000" pitchFamily="2" charset="0"/>
              </a:rPr>
              <a:t>产品（</a:t>
            </a:r>
            <a:r>
              <a:rPr lang="en-US" sz="1600" b="1" dirty="0">
                <a:solidFill>
                  <a:srgbClr val="007E66"/>
                </a:solidFill>
                <a:latin typeface="Poppins" panose="02000000000000000000" pitchFamily="2" charset="0"/>
                <a:ea typeface="思源黑体 CN Regular" panose="020B0500000000000000" pitchFamily="34" charset="-122"/>
                <a:cs typeface="Poppins" panose="02000000000000000000" pitchFamily="2" charset="0"/>
              </a:rPr>
              <a:t>19771-H08H</a:t>
            </a:r>
            <a:r>
              <a:rPr lang="en-US" sz="1600" dirty="0">
                <a:latin typeface="Poppins" panose="02000000000000000000" pitchFamily="2" charset="0"/>
                <a:ea typeface="思源黑体 CN Regular" panose="020B0500000000000000" pitchFamily="34" charset="-122"/>
                <a:cs typeface="Poppins" panose="02000000000000000000" pitchFamily="2" charset="0"/>
              </a:rPr>
              <a:t>)</a:t>
            </a:r>
            <a:r>
              <a:rPr lang="zh-CN" altLang="en-US" sz="1600" dirty="0">
                <a:latin typeface="Poppins" panose="02000000000000000000" pitchFamily="2" charset="0"/>
                <a:ea typeface="思源黑体 CN Regular" panose="020B0500000000000000" pitchFamily="34" charset="-122"/>
                <a:cs typeface="Poppins" panose="02000000000000000000" pitchFamily="2" charset="0"/>
              </a:rPr>
              <a:t>进行全部体外检测</a:t>
            </a:r>
            <a:endParaRPr lang="en-US" sz="1600" dirty="0">
              <a:latin typeface="Poppins" panose="02000000000000000000" pitchFamily="2" charset="0"/>
              <a:ea typeface="思源黑体 CN Regular" panose="020B0500000000000000" pitchFamily="34" charset="-122"/>
              <a:cs typeface="Poppins" panose="02000000000000000000" pitchFamily="2" charset="0"/>
            </a:endParaRPr>
          </a:p>
        </p:txBody>
      </p:sp>
      <p:sp>
        <p:nvSpPr>
          <p:cNvPr id="4" name="TextBox 3"/>
          <p:cNvSpPr txBox="1"/>
          <p:nvPr/>
        </p:nvSpPr>
        <p:spPr>
          <a:xfrm>
            <a:off x="0" y="6642556"/>
            <a:ext cx="4552970" cy="215444"/>
          </a:xfrm>
          <a:prstGeom prst="rect">
            <a:avLst/>
          </a:prstGeom>
          <a:noFill/>
        </p:spPr>
        <p:txBody>
          <a:bodyPr wrap="square">
            <a:spAutoFit/>
          </a:bodyPr>
          <a:lstStyle/>
          <a:p>
            <a:r>
              <a:rPr lang="en-US" sz="800" i="1" dirty="0">
                <a:latin typeface="Poppins" panose="02000000000000000000" pitchFamily="2" charset="0"/>
                <a:cs typeface="Poppins" panose="02000000000000000000" pitchFamily="2" charset="0"/>
              </a:rPr>
              <a:t>doi.org/10.1016/j.ijpharm.2023.123756</a:t>
            </a:r>
          </a:p>
        </p:txBody>
      </p:sp>
    </p:spTree>
  </p:cSld>
  <p:clrMapOvr>
    <a:masterClrMapping/>
  </p:clrMapOvr>
  <mc:AlternateContent xmlns:mc="http://schemas.openxmlformats.org/markup-compatibility/2006">
    <mc:Choice xmlns="" xmlns:p14="http://schemas.microsoft.com/office/powerpoint/2010/main" Requires="p14">
      <p:transition spd="slow" p14:dur="2000" advTm="149309"/>
    </mc:Choice>
    <mc:Fallback>
      <p:transition spd="slow" advTm="149309"/>
    </mc:Fallback>
  </mc:AlternateContent>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 name="任意多边形 17"/>
          <p:cNvSpPr/>
          <p:nvPr/>
        </p:nvSpPr>
        <p:spPr>
          <a:xfrm>
            <a:off x="0" y="0"/>
            <a:ext cx="5619747" cy="571480"/>
          </a:xfrm>
          <a:custGeom>
            <a:avLst/>
            <a:gdLst>
              <a:gd name="connsiteX0" fmla="*/ 0 w 4214810"/>
              <a:gd name="connsiteY0" fmla="*/ 0 h 428610"/>
              <a:gd name="connsiteX1" fmla="*/ 4214810 w 4214810"/>
              <a:gd name="connsiteY1" fmla="*/ 0 h 428610"/>
              <a:gd name="connsiteX2" fmla="*/ 4214810 w 4214810"/>
              <a:gd name="connsiteY2" fmla="*/ 428610 h 428610"/>
              <a:gd name="connsiteX3" fmla="*/ 0 w 4214810"/>
              <a:gd name="connsiteY3" fmla="*/ 428610 h 428610"/>
              <a:gd name="connsiteX4" fmla="*/ 0 w 4214810"/>
              <a:gd name="connsiteY4" fmla="*/ 0 h 428610"/>
              <a:gd name="connsiteX0-1" fmla="*/ 0 w 4214810"/>
              <a:gd name="connsiteY0-2" fmla="*/ 0 h 428610"/>
              <a:gd name="connsiteX1-3" fmla="*/ 4214810 w 4214810"/>
              <a:gd name="connsiteY1-4" fmla="*/ 0 h 428610"/>
              <a:gd name="connsiteX2-5" fmla="*/ 3759200 w 4214810"/>
              <a:gd name="connsiteY2-6" fmla="*/ 421640 h 428610"/>
              <a:gd name="connsiteX3-7" fmla="*/ 0 w 4214810"/>
              <a:gd name="connsiteY3-8" fmla="*/ 428610 h 428610"/>
              <a:gd name="connsiteX4-9" fmla="*/ 0 w 4214810"/>
              <a:gd name="connsiteY4-10" fmla="*/ 0 h 428610"/>
            </a:gdLst>
            <a:ahLst/>
            <a:cxnLst>
              <a:cxn ang="0">
                <a:pos x="connsiteX0-1" y="connsiteY0-2"/>
              </a:cxn>
              <a:cxn ang="0">
                <a:pos x="connsiteX1-3" y="connsiteY1-4"/>
              </a:cxn>
              <a:cxn ang="0">
                <a:pos x="connsiteX2-5" y="connsiteY2-6"/>
              </a:cxn>
              <a:cxn ang="0">
                <a:pos x="connsiteX3-7" y="connsiteY3-8"/>
              </a:cxn>
              <a:cxn ang="0">
                <a:pos x="connsiteX4-9" y="connsiteY4-10"/>
              </a:cxn>
            </a:cxnLst>
            <a:rect l="l" t="t" r="r" b="b"/>
            <a:pathLst>
              <a:path w="4214810" h="428610">
                <a:moveTo>
                  <a:pt x="0" y="0"/>
                </a:moveTo>
                <a:lnTo>
                  <a:pt x="4214810" y="0"/>
                </a:lnTo>
                <a:lnTo>
                  <a:pt x="3759200" y="421640"/>
                </a:lnTo>
                <a:lnTo>
                  <a:pt x="0" y="428610"/>
                </a:lnTo>
                <a:lnTo>
                  <a:pt x="0" y="0"/>
                </a:lnTo>
                <a:close/>
              </a:path>
            </a:pathLst>
          </a:custGeom>
          <a:solidFill>
            <a:srgbClr val="007E6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latin typeface="Poppins" panose="02000000000000000000" pitchFamily="2" charset="0"/>
              <a:ea typeface="思源黑体 CN Regular" panose="020B0500000000000000" pitchFamily="34" charset="-122"/>
              <a:cs typeface="Poppins" panose="02000000000000000000" pitchFamily="2" charset="0"/>
            </a:endParaRPr>
          </a:p>
        </p:txBody>
      </p:sp>
      <p:pic>
        <p:nvPicPr>
          <p:cNvPr id="21" name="Picture 2" descr="D:\桌面\新logo.png"/>
          <p:cNvPicPr>
            <a:picLocks noChangeAspect="1" noChangeArrowheads="1"/>
          </p:cNvPicPr>
          <p:nvPr/>
        </p:nvPicPr>
        <p:blipFill>
          <a:blip r:embed="rId3" cstate="print"/>
          <a:srcRect/>
          <a:stretch>
            <a:fillRect/>
          </a:stretch>
        </p:blipFill>
        <p:spPr bwMode="auto">
          <a:xfrm>
            <a:off x="167861" y="49941"/>
            <a:ext cx="1992000" cy="426288"/>
          </a:xfrm>
          <a:prstGeom prst="rect">
            <a:avLst/>
          </a:prstGeom>
          <a:noFill/>
        </p:spPr>
      </p:pic>
      <p:cxnSp>
        <p:nvCxnSpPr>
          <p:cNvPr id="34" name="直接连接符 33"/>
          <p:cNvCxnSpPr/>
          <p:nvPr/>
        </p:nvCxnSpPr>
        <p:spPr>
          <a:xfrm rot="5400000" flipH="1" flipV="1">
            <a:off x="5333995" y="285728"/>
            <a:ext cx="285752" cy="285752"/>
          </a:xfrm>
          <a:prstGeom prst="line">
            <a:avLst/>
          </a:prstGeom>
          <a:ln w="19050">
            <a:solidFill>
              <a:schemeClr val="bg1">
                <a:lumMod val="85000"/>
              </a:schemeClr>
            </a:solidFill>
          </a:ln>
        </p:spPr>
        <p:style>
          <a:lnRef idx="1">
            <a:schemeClr val="accent1"/>
          </a:lnRef>
          <a:fillRef idx="0">
            <a:schemeClr val="accent1"/>
          </a:fillRef>
          <a:effectRef idx="0">
            <a:schemeClr val="accent1"/>
          </a:effectRef>
          <a:fontRef idx="minor">
            <a:schemeClr val="tx1"/>
          </a:fontRef>
        </p:style>
      </p:cxnSp>
      <p:cxnSp>
        <p:nvCxnSpPr>
          <p:cNvPr id="36" name="直接连接符 35"/>
          <p:cNvCxnSpPr/>
          <p:nvPr/>
        </p:nvCxnSpPr>
        <p:spPr>
          <a:xfrm>
            <a:off x="5619747" y="285728"/>
            <a:ext cx="6572253" cy="2117"/>
          </a:xfrm>
          <a:prstGeom prst="line">
            <a:avLst/>
          </a:prstGeom>
          <a:ln w="19050">
            <a:solidFill>
              <a:schemeClr val="bg1">
                <a:lumMod val="85000"/>
              </a:schemeClr>
            </a:solidFill>
          </a:ln>
        </p:spPr>
        <p:style>
          <a:lnRef idx="1">
            <a:schemeClr val="accent1"/>
          </a:lnRef>
          <a:fillRef idx="0">
            <a:schemeClr val="accent1"/>
          </a:fillRef>
          <a:effectRef idx="0">
            <a:schemeClr val="accent1"/>
          </a:effectRef>
          <a:fontRef idx="minor">
            <a:schemeClr val="tx1"/>
          </a:fontRef>
        </p:style>
      </p:cxnSp>
      <p:sp>
        <p:nvSpPr>
          <p:cNvPr id="2" name="TextBox 1"/>
          <p:cNvSpPr txBox="1"/>
          <p:nvPr/>
        </p:nvSpPr>
        <p:spPr>
          <a:xfrm>
            <a:off x="3145352" y="736843"/>
            <a:ext cx="4948791" cy="535724"/>
          </a:xfrm>
          <a:prstGeom prst="rect">
            <a:avLst/>
          </a:prstGeom>
          <a:noFill/>
        </p:spPr>
        <p:txBody>
          <a:bodyPr wrap="none" rtlCol="0">
            <a:spAutoFit/>
          </a:bodyPr>
          <a:lstStyle/>
          <a:p>
            <a:pPr algn="ctr">
              <a:lnSpc>
                <a:spcPct val="90000"/>
              </a:lnSpc>
            </a:pPr>
            <a:r>
              <a:rPr lang="zh-CN" altLang="en-US" sz="3200" b="1" dirty="0">
                <a:solidFill>
                  <a:srgbClr val="007E66"/>
                </a:solidFill>
                <a:latin typeface="Poppins" panose="02000000000000000000" pitchFamily="2" charset="0"/>
                <a:ea typeface="思源黑体 CN Medium" panose="020B0600000000000000" pitchFamily="34" charset="-122"/>
                <a:cs typeface="Poppins" panose="02000000000000000000" pitchFamily="2" charset="0"/>
              </a:rPr>
              <a:t>新兴靶点介绍：</a:t>
            </a:r>
            <a:r>
              <a:rPr lang="en-US" altLang="zh-CN" sz="3200" b="1" dirty="0">
                <a:solidFill>
                  <a:srgbClr val="007E66"/>
                </a:solidFill>
                <a:latin typeface="Poppins" panose="02000000000000000000" pitchFamily="2" charset="0"/>
                <a:ea typeface="思源黑体 CN Regular" panose="020B0500000000000000" pitchFamily="34" charset="-122"/>
                <a:cs typeface="Poppins" panose="02000000000000000000" pitchFamily="2" charset="0"/>
              </a:rPr>
              <a:t>Nectin-4</a:t>
            </a:r>
          </a:p>
        </p:txBody>
      </p:sp>
      <p:sp>
        <p:nvSpPr>
          <p:cNvPr id="12" name="TextBox 11"/>
          <p:cNvSpPr txBox="1"/>
          <p:nvPr/>
        </p:nvSpPr>
        <p:spPr>
          <a:xfrm>
            <a:off x="9072034" y="6489701"/>
            <a:ext cx="3071284" cy="292100"/>
          </a:xfrm>
          <a:prstGeom prst="rect">
            <a:avLst/>
          </a:prstGeom>
          <a:noFill/>
        </p:spPr>
        <p:txBody>
          <a:bodyPr lIns="121914" tIns="60957" rIns="121914" bIns="60957">
            <a:spAutoFit/>
          </a:bodyPr>
          <a:lstStyle/>
          <a:p>
            <a:pPr algn="r" eaLnBrk="1" hangingPunct="1">
              <a:buFont typeface="Arial" panose="020B0604020202020204" pitchFamily="34" charset="0"/>
              <a:buNone/>
              <a:defRPr/>
            </a:pPr>
            <a:r>
              <a:rPr lang="zh-CN" altLang="en-US" sz="1100" dirty="0">
                <a:solidFill>
                  <a:schemeClr val="tx1">
                    <a:lumMod val="50000"/>
                    <a:lumOff val="50000"/>
                  </a:schemeClr>
                </a:solidFill>
                <a:latin typeface="Poppins" panose="02000000000000000000" pitchFamily="2" charset="0"/>
                <a:ea typeface="思源黑体 CN Regular" panose="020B0500000000000000" pitchFamily="34" charset="-122"/>
                <a:cs typeface="Poppins" panose="02000000000000000000" pitchFamily="2" charset="0"/>
              </a:rPr>
              <a:t>义翘神州</a:t>
            </a:r>
            <a:endParaRPr lang="en-US" altLang="zh-CN" sz="1100" dirty="0">
              <a:solidFill>
                <a:schemeClr val="tx1">
                  <a:lumMod val="50000"/>
                  <a:lumOff val="50000"/>
                </a:schemeClr>
              </a:solidFill>
              <a:latin typeface="Poppins" panose="02000000000000000000" pitchFamily="2" charset="0"/>
              <a:ea typeface="思源黑体 CN Regular" panose="020B0500000000000000" pitchFamily="34" charset="-122"/>
              <a:cs typeface="Poppins" panose="02000000000000000000" pitchFamily="2" charset="0"/>
            </a:endParaRPr>
          </a:p>
        </p:txBody>
      </p:sp>
      <p:sp>
        <p:nvSpPr>
          <p:cNvPr id="3" name="TextBox 2"/>
          <p:cNvSpPr txBox="1"/>
          <p:nvPr/>
        </p:nvSpPr>
        <p:spPr>
          <a:xfrm>
            <a:off x="449738" y="1721565"/>
            <a:ext cx="3833101" cy="400110"/>
          </a:xfrm>
          <a:prstGeom prst="rect">
            <a:avLst/>
          </a:prstGeom>
          <a:noFill/>
        </p:spPr>
        <p:txBody>
          <a:bodyPr wrap="none" rtlCol="0">
            <a:spAutoFit/>
          </a:bodyPr>
          <a:lstStyle/>
          <a:p>
            <a:r>
              <a:rPr lang="zh-CN" altLang="en-US" sz="2000" b="1" dirty="0">
                <a:solidFill>
                  <a:srgbClr val="007E66"/>
                </a:solidFill>
                <a:latin typeface="Poppins" panose="02000000000000000000" pitchFamily="2" charset="0"/>
                <a:ea typeface="思源黑体 CN Regular" panose="020B0500000000000000" pitchFamily="34" charset="-122"/>
                <a:cs typeface="Poppins" panose="02000000000000000000" pitchFamily="2" charset="0"/>
              </a:rPr>
              <a:t>影响</a:t>
            </a:r>
            <a:r>
              <a:rPr lang="en-US" altLang="zh-CN" sz="2000" b="1" dirty="0">
                <a:solidFill>
                  <a:srgbClr val="007E66"/>
                </a:solidFill>
                <a:latin typeface="Poppins" panose="02000000000000000000" pitchFamily="2" charset="0"/>
                <a:ea typeface="思源黑体 CN Regular" panose="020B0500000000000000" pitchFamily="34" charset="-122"/>
                <a:cs typeface="Poppins" panose="02000000000000000000" pitchFamily="2" charset="0"/>
              </a:rPr>
              <a:t>ADC</a:t>
            </a:r>
            <a:r>
              <a:rPr lang="zh-CN" altLang="en-US" sz="2000" b="1" dirty="0">
                <a:solidFill>
                  <a:srgbClr val="007E66"/>
                </a:solidFill>
                <a:latin typeface="Poppins" panose="02000000000000000000" pitchFamily="2" charset="0"/>
                <a:ea typeface="思源黑体 CN Regular" panose="020B0500000000000000" pitchFamily="34" charset="-122"/>
                <a:cs typeface="Poppins" panose="02000000000000000000" pitchFamily="2" charset="0"/>
              </a:rPr>
              <a:t>体外实验的关键因素：</a:t>
            </a:r>
            <a:endParaRPr lang="en-US" altLang="zh-CN" sz="2000" b="1" dirty="0">
              <a:solidFill>
                <a:srgbClr val="007E66"/>
              </a:solidFill>
              <a:latin typeface="Poppins" panose="02000000000000000000" pitchFamily="2" charset="0"/>
              <a:ea typeface="思源黑体 CN Regular" panose="020B0500000000000000" pitchFamily="34" charset="-122"/>
              <a:cs typeface="Poppins" panose="02000000000000000000" pitchFamily="2" charset="0"/>
            </a:endParaRPr>
          </a:p>
        </p:txBody>
      </p:sp>
      <p:sp>
        <p:nvSpPr>
          <p:cNvPr id="5" name="TextBox 4"/>
          <p:cNvSpPr txBox="1"/>
          <p:nvPr/>
        </p:nvSpPr>
        <p:spPr>
          <a:xfrm>
            <a:off x="516729" y="2386007"/>
            <a:ext cx="7436645" cy="1403461"/>
          </a:xfrm>
          <a:prstGeom prst="rect">
            <a:avLst/>
          </a:prstGeom>
          <a:noFill/>
        </p:spPr>
        <p:txBody>
          <a:bodyPr wrap="square">
            <a:spAutoFit/>
          </a:bodyPr>
          <a:lstStyle/>
          <a:p>
            <a:pPr marL="285750" indent="-285750">
              <a:buFont typeface="Wingdings" panose="05000000000000000000" pitchFamily="2" charset="2"/>
              <a:buChar char="q"/>
            </a:pPr>
            <a:r>
              <a:rPr lang="zh-CN" altLang="en-US" sz="1800" dirty="0">
                <a:latin typeface="Poppins" panose="02000000000000000000" pitchFamily="2" charset="0"/>
                <a:ea typeface="思源黑体 CN Regular" panose="020B0500000000000000" pitchFamily="34" charset="-122"/>
                <a:cs typeface="Poppins" panose="02000000000000000000" pitchFamily="2" charset="0"/>
              </a:rPr>
              <a:t>产品纯度 （避免非特异性结合）</a:t>
            </a:r>
            <a:endParaRPr lang="en-US" altLang="zh-CN" sz="1800" dirty="0">
              <a:latin typeface="Poppins" panose="02000000000000000000" pitchFamily="2" charset="0"/>
              <a:ea typeface="思源黑体 CN Regular" panose="020B0500000000000000" pitchFamily="34" charset="-122"/>
              <a:cs typeface="Poppins" panose="02000000000000000000" pitchFamily="2" charset="0"/>
            </a:endParaRPr>
          </a:p>
          <a:p>
            <a:pPr marL="285750" indent="-285750">
              <a:lnSpc>
                <a:spcPct val="200000"/>
              </a:lnSpc>
              <a:buFont typeface="Wingdings" panose="05000000000000000000" pitchFamily="2" charset="2"/>
              <a:buChar char="q"/>
            </a:pPr>
            <a:r>
              <a:rPr lang="zh-CN" altLang="en-US" sz="1800" dirty="0">
                <a:latin typeface="Poppins" panose="02000000000000000000" pitchFamily="2" charset="0"/>
                <a:ea typeface="思源黑体 CN Regular" panose="020B0500000000000000" pitchFamily="34" charset="-122"/>
                <a:cs typeface="Poppins" panose="02000000000000000000" pitchFamily="2" charset="0"/>
              </a:rPr>
              <a:t>产品与抗体结合活性 （确保与</a:t>
            </a:r>
            <a:r>
              <a:rPr lang="en-US" altLang="zh-CN" sz="1800" dirty="0">
                <a:latin typeface="Poppins" panose="02000000000000000000" pitchFamily="2" charset="0"/>
                <a:ea typeface="思源黑体 CN Regular" panose="020B0500000000000000" pitchFamily="34" charset="-122"/>
                <a:cs typeface="Poppins" panose="02000000000000000000" pitchFamily="2" charset="0"/>
              </a:rPr>
              <a:t>EV</a:t>
            </a:r>
            <a:r>
              <a:rPr lang="zh-CN" altLang="en-US" sz="1800" dirty="0">
                <a:latin typeface="Poppins" panose="02000000000000000000" pitchFamily="2" charset="0"/>
                <a:ea typeface="思源黑体 CN Regular" panose="020B0500000000000000" pitchFamily="34" charset="-122"/>
                <a:cs typeface="Poppins" panose="02000000000000000000" pitchFamily="2" charset="0"/>
              </a:rPr>
              <a:t>或其它抗体稳定结合）</a:t>
            </a:r>
            <a:endParaRPr lang="en-US" altLang="zh-CN" sz="1800" dirty="0">
              <a:latin typeface="Poppins" panose="02000000000000000000" pitchFamily="2" charset="0"/>
              <a:ea typeface="思源黑体 CN Regular" panose="020B0500000000000000" pitchFamily="34" charset="-122"/>
              <a:cs typeface="Poppins" panose="02000000000000000000" pitchFamily="2" charset="0"/>
            </a:endParaRPr>
          </a:p>
          <a:p>
            <a:pPr marL="285750" indent="-285750">
              <a:lnSpc>
                <a:spcPct val="200000"/>
              </a:lnSpc>
              <a:buFont typeface="Wingdings" panose="05000000000000000000" pitchFamily="2" charset="2"/>
              <a:buChar char="q"/>
            </a:pPr>
            <a:r>
              <a:rPr lang="zh-CN" altLang="en-US" dirty="0">
                <a:latin typeface="Poppins" panose="02000000000000000000" pitchFamily="2" charset="0"/>
                <a:ea typeface="思源黑体 CN Regular" panose="020B0500000000000000" pitchFamily="34" charset="-122"/>
                <a:cs typeface="Poppins" panose="02000000000000000000" pitchFamily="2" charset="0"/>
              </a:rPr>
              <a:t>批间一致性 （确保标记</a:t>
            </a:r>
            <a:r>
              <a:rPr lang="en-US" altLang="zh-CN" dirty="0">
                <a:latin typeface="Poppins" panose="02000000000000000000" pitchFamily="2" charset="0"/>
                <a:ea typeface="思源黑体 CN Regular" panose="020B0500000000000000" pitchFamily="34" charset="-122"/>
                <a:cs typeface="Poppins" panose="02000000000000000000" pitchFamily="2" charset="0"/>
              </a:rPr>
              <a:t>/</a:t>
            </a:r>
            <a:r>
              <a:rPr lang="zh-CN" altLang="en-US" dirty="0">
                <a:latin typeface="Poppins" panose="02000000000000000000" pitchFamily="2" charset="0"/>
                <a:ea typeface="思源黑体 CN Regular" panose="020B0500000000000000" pitchFamily="34" charset="-122"/>
                <a:cs typeface="Poppins" panose="02000000000000000000" pitchFamily="2" charset="0"/>
              </a:rPr>
              <a:t>非标记产品的活性数据一致性和可比性）</a:t>
            </a:r>
            <a:endParaRPr lang="en-US" sz="1800" dirty="0">
              <a:latin typeface="Poppins" panose="02000000000000000000" pitchFamily="2" charset="0"/>
              <a:ea typeface="思源黑体 CN Regular" panose="020B0500000000000000" pitchFamily="34" charset="-122"/>
              <a:cs typeface="Poppins" panose="02000000000000000000" pitchFamily="2" charset="0"/>
            </a:endParaRPr>
          </a:p>
        </p:txBody>
      </p:sp>
      <p:sp>
        <p:nvSpPr>
          <p:cNvPr id="10" name="TextBox 9"/>
          <p:cNvSpPr txBox="1"/>
          <p:nvPr/>
        </p:nvSpPr>
        <p:spPr>
          <a:xfrm>
            <a:off x="1299130" y="4031334"/>
            <a:ext cx="6100762" cy="369332"/>
          </a:xfrm>
          <a:prstGeom prst="rect">
            <a:avLst/>
          </a:prstGeom>
          <a:noFill/>
        </p:spPr>
        <p:txBody>
          <a:bodyPr wrap="square">
            <a:spAutoFit/>
          </a:bodyPr>
          <a:lstStyle/>
          <a:p>
            <a:r>
              <a:rPr lang="zh-CN" altLang="en-US" b="1" dirty="0">
                <a:latin typeface="Poppins" panose="02000000000000000000" pitchFamily="2" charset="0"/>
                <a:ea typeface="思源黑体 CN Regular" panose="020B0500000000000000" pitchFamily="34" charset="-122"/>
                <a:cs typeface="Poppins" panose="02000000000000000000" pitchFamily="2" charset="0"/>
              </a:rPr>
              <a:t>义翘神州</a:t>
            </a:r>
            <a:r>
              <a:rPr lang="en-US" altLang="zh-CN" b="1" dirty="0">
                <a:latin typeface="Poppins" panose="02000000000000000000" pitchFamily="2" charset="0"/>
                <a:ea typeface="思源黑体 CN Regular" panose="020B0500000000000000" pitchFamily="34" charset="-122"/>
                <a:cs typeface="Poppins" panose="02000000000000000000" pitchFamily="2" charset="0"/>
              </a:rPr>
              <a:t>ADC</a:t>
            </a:r>
            <a:r>
              <a:rPr lang="zh-CN" altLang="en-US" b="1" dirty="0">
                <a:latin typeface="Poppins" panose="02000000000000000000" pitchFamily="2" charset="0"/>
                <a:ea typeface="思源黑体 CN Regular" panose="020B0500000000000000" pitchFamily="34" charset="-122"/>
                <a:cs typeface="Poppins" panose="02000000000000000000" pitchFamily="2" charset="0"/>
              </a:rPr>
              <a:t>靶点产品</a:t>
            </a:r>
            <a:r>
              <a:rPr lang="en-US" altLang="zh-CN" b="1" dirty="0">
                <a:latin typeface="Poppins" panose="02000000000000000000" pitchFamily="2" charset="0"/>
                <a:ea typeface="思源黑体 CN Regular" panose="020B0500000000000000" pitchFamily="34" charset="-122"/>
                <a:cs typeface="Poppins" panose="02000000000000000000" pitchFamily="2" charset="0"/>
              </a:rPr>
              <a:t>Nectin-4 (</a:t>
            </a:r>
            <a:r>
              <a:rPr lang="en-US" sz="1800" b="1" dirty="0">
                <a:solidFill>
                  <a:srgbClr val="007E66"/>
                </a:solidFill>
                <a:latin typeface="Poppins" panose="02000000000000000000" pitchFamily="2" charset="0"/>
                <a:ea typeface="思源黑体 CN Regular" panose="020B0500000000000000" pitchFamily="34" charset="-122"/>
                <a:cs typeface="Poppins" panose="02000000000000000000" pitchFamily="2" charset="0"/>
              </a:rPr>
              <a:t>19771-H08H</a:t>
            </a:r>
            <a:r>
              <a:rPr lang="en-US" sz="1800" b="1" dirty="0">
                <a:latin typeface="Poppins" panose="02000000000000000000" pitchFamily="2" charset="0"/>
                <a:ea typeface="思源黑体 CN Regular" panose="020B0500000000000000" pitchFamily="34" charset="-122"/>
                <a:cs typeface="Poppins" panose="02000000000000000000" pitchFamily="2" charset="0"/>
              </a:rPr>
              <a:t>)</a:t>
            </a:r>
            <a:endParaRPr lang="en-US" b="1" dirty="0"/>
          </a:p>
        </p:txBody>
      </p:sp>
      <p:sp>
        <p:nvSpPr>
          <p:cNvPr id="17" name="TextBox 16"/>
          <p:cNvSpPr txBox="1"/>
          <p:nvPr/>
        </p:nvSpPr>
        <p:spPr>
          <a:xfrm>
            <a:off x="644874" y="6383540"/>
            <a:ext cx="3920068" cy="246221"/>
          </a:xfrm>
          <a:prstGeom prst="rect">
            <a:avLst/>
          </a:prstGeom>
          <a:noFill/>
        </p:spPr>
        <p:txBody>
          <a:bodyPr wrap="square">
            <a:spAutoFit/>
          </a:bodyPr>
          <a:lstStyle/>
          <a:p>
            <a:r>
              <a:rPr lang="en-US" sz="1000" dirty="0">
                <a:latin typeface="Poppins" pitchFamily="2" charset="0"/>
                <a:ea typeface="思源黑体 CN Regular" pitchFamily="34" charset="-122"/>
                <a:cs typeface="Poppins" pitchFamily="2" charset="0"/>
              </a:rPr>
              <a:t>&gt; 95 % as determined by SEC-HPLC</a:t>
            </a:r>
          </a:p>
        </p:txBody>
      </p:sp>
      <p:sp>
        <p:nvSpPr>
          <p:cNvPr id="20" name="TextBox 19"/>
          <p:cNvSpPr txBox="1"/>
          <p:nvPr/>
        </p:nvSpPr>
        <p:spPr>
          <a:xfrm>
            <a:off x="4641074" y="6377879"/>
            <a:ext cx="2544176" cy="246221"/>
          </a:xfrm>
          <a:prstGeom prst="rect">
            <a:avLst/>
          </a:prstGeom>
          <a:noFill/>
        </p:spPr>
        <p:txBody>
          <a:bodyPr wrap="square">
            <a:spAutoFit/>
          </a:bodyPr>
          <a:lstStyle/>
          <a:p>
            <a:r>
              <a:rPr lang="en-US" sz="1000" b="0" i="0" dirty="0">
                <a:solidFill>
                  <a:srgbClr val="333333"/>
                </a:solidFill>
                <a:effectLst/>
                <a:highlight>
                  <a:srgbClr val="FEFFFF"/>
                </a:highlight>
                <a:latin typeface="Poppins" pitchFamily="2" charset="0"/>
                <a:ea typeface="思源黑体 CN Regular" pitchFamily="34" charset="-122"/>
                <a:cs typeface="Poppins" pitchFamily="2" charset="0"/>
              </a:rPr>
              <a:t>Anti-Nectin4 </a:t>
            </a:r>
            <a:r>
              <a:rPr lang="zh-CN" altLang="en-US" sz="1000" b="0" i="0" dirty="0">
                <a:solidFill>
                  <a:srgbClr val="333333"/>
                </a:solidFill>
                <a:effectLst/>
                <a:highlight>
                  <a:srgbClr val="FEFFFF"/>
                </a:highlight>
                <a:latin typeface="Poppins" pitchFamily="2" charset="0"/>
                <a:ea typeface="思源黑体 CN Regular" pitchFamily="34" charset="-122"/>
                <a:cs typeface="Poppins" pitchFamily="2" charset="0"/>
              </a:rPr>
              <a:t>抗体结合</a:t>
            </a:r>
            <a:r>
              <a:rPr lang="en-US" sz="1000" b="0" i="0" dirty="0">
                <a:solidFill>
                  <a:srgbClr val="333333"/>
                </a:solidFill>
                <a:effectLst/>
                <a:highlight>
                  <a:srgbClr val="FEFFFF"/>
                </a:highlight>
                <a:latin typeface="Poppins" pitchFamily="2" charset="0"/>
                <a:ea typeface="思源黑体 CN Regular" pitchFamily="34" charset="-122"/>
                <a:cs typeface="Poppins" pitchFamily="2" charset="0"/>
              </a:rPr>
              <a:t> </a:t>
            </a:r>
            <a:endParaRPr lang="en-US" sz="1000" dirty="0">
              <a:latin typeface="Poppins" pitchFamily="2" charset="0"/>
              <a:ea typeface="思源黑体 CN Regular" pitchFamily="34" charset="-122"/>
              <a:cs typeface="Poppins" pitchFamily="2" charset="0"/>
            </a:endParaRPr>
          </a:p>
        </p:txBody>
      </p:sp>
      <p:graphicFrame>
        <p:nvGraphicFramePr>
          <p:cNvPr id="24" name="Table 23"/>
          <p:cNvGraphicFramePr>
            <a:graphicFrameLocks noGrp="1"/>
          </p:cNvGraphicFramePr>
          <p:nvPr/>
        </p:nvGraphicFramePr>
        <p:xfrm>
          <a:off x="7599679" y="4113036"/>
          <a:ext cx="4092692" cy="2225040"/>
        </p:xfrm>
        <a:graphic>
          <a:graphicData uri="http://schemas.openxmlformats.org/drawingml/2006/table">
            <a:tbl>
              <a:tblPr firstRow="1" bandRow="1">
                <a:tableStyleId>{5C22544A-7EE6-4342-B048-85BDC9FD1C3A}</a:tableStyleId>
              </a:tblPr>
              <a:tblGrid>
                <a:gridCol w="1002583">
                  <a:extLst>
                    <a:ext uri="{9D8B030D-6E8A-4147-A177-3AD203B41FA5}">
                      <a16:colId xmlns="" xmlns:a16="http://schemas.microsoft.com/office/drawing/2014/main" val="20000"/>
                    </a:ext>
                  </a:extLst>
                </a:gridCol>
                <a:gridCol w="1077794">
                  <a:extLst>
                    <a:ext uri="{9D8B030D-6E8A-4147-A177-3AD203B41FA5}">
                      <a16:colId xmlns="" xmlns:a16="http://schemas.microsoft.com/office/drawing/2014/main" val="20001"/>
                    </a:ext>
                  </a:extLst>
                </a:gridCol>
                <a:gridCol w="2012315">
                  <a:extLst>
                    <a:ext uri="{9D8B030D-6E8A-4147-A177-3AD203B41FA5}">
                      <a16:colId xmlns="" xmlns:a16="http://schemas.microsoft.com/office/drawing/2014/main" val="20002"/>
                    </a:ext>
                  </a:extLst>
                </a:gridCol>
              </a:tblGrid>
              <a:tr h="370840">
                <a:tc>
                  <a:txBody>
                    <a:bodyPr/>
                    <a:lstStyle/>
                    <a:p>
                      <a:pPr algn="ctr"/>
                      <a:r>
                        <a:rPr lang="zh-CN" altLang="en-US" sz="1800" kern="1200" dirty="0">
                          <a:solidFill>
                            <a:schemeClr val="bg1"/>
                          </a:solidFill>
                          <a:latin typeface="Poppins" panose="02000000000000000000" pitchFamily="2" charset="0"/>
                          <a:ea typeface="思源黑体 CN Regular" panose="020B0500000000000000" pitchFamily="34" charset="-122"/>
                          <a:cs typeface="Poppins" panose="02000000000000000000" pitchFamily="2" charset="0"/>
                        </a:rPr>
                        <a:t>种属</a:t>
                      </a:r>
                      <a:endParaRPr lang="en-US" sz="1800" kern="1200" dirty="0">
                        <a:solidFill>
                          <a:schemeClr val="bg1"/>
                        </a:solidFill>
                        <a:latin typeface="Poppins" panose="02000000000000000000" pitchFamily="2" charset="0"/>
                        <a:ea typeface="思源黑体 CN Regular" panose="020B0500000000000000" pitchFamily="34" charset="-122"/>
                        <a:cs typeface="Poppins" panose="02000000000000000000" pitchFamily="2"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007E66"/>
                    </a:solidFill>
                  </a:tcPr>
                </a:tc>
                <a:tc>
                  <a:txBody>
                    <a:bodyPr/>
                    <a:lstStyle/>
                    <a:p>
                      <a:pPr algn="ctr"/>
                      <a:r>
                        <a:rPr lang="zh-CN" altLang="en-US" sz="1800" kern="1200" dirty="0">
                          <a:solidFill>
                            <a:schemeClr val="bg1"/>
                          </a:solidFill>
                          <a:latin typeface="Poppins" panose="02000000000000000000" pitchFamily="2" charset="0"/>
                          <a:ea typeface="思源黑体 CN Regular" panose="020B0500000000000000" pitchFamily="34" charset="-122"/>
                          <a:cs typeface="Poppins" panose="02000000000000000000" pitchFamily="2" charset="0"/>
                        </a:rPr>
                        <a:t>标签</a:t>
                      </a:r>
                      <a:endParaRPr lang="en-US" sz="1800" kern="1200" dirty="0">
                        <a:solidFill>
                          <a:schemeClr val="bg1"/>
                        </a:solidFill>
                        <a:latin typeface="Poppins" panose="02000000000000000000" pitchFamily="2" charset="0"/>
                        <a:ea typeface="思源黑体 CN Regular" panose="020B0500000000000000" pitchFamily="34" charset="-122"/>
                        <a:cs typeface="Poppins" panose="02000000000000000000" pitchFamily="2"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007E66"/>
                    </a:solidFill>
                  </a:tcPr>
                </a:tc>
                <a:tc>
                  <a:txBody>
                    <a:bodyPr/>
                    <a:lstStyle/>
                    <a:p>
                      <a:pPr algn="ctr"/>
                      <a:r>
                        <a:rPr lang="zh-CN" altLang="en-US" sz="1800" kern="1200" dirty="0">
                          <a:solidFill>
                            <a:schemeClr val="bg1"/>
                          </a:solidFill>
                          <a:latin typeface="Poppins" panose="02000000000000000000" pitchFamily="2" charset="0"/>
                          <a:ea typeface="思源黑体 CN Regular" panose="020B0500000000000000" pitchFamily="34" charset="-122"/>
                          <a:cs typeface="Poppins" panose="02000000000000000000" pitchFamily="2" charset="0"/>
                        </a:rPr>
                        <a:t>货号</a:t>
                      </a:r>
                      <a:endParaRPr lang="en-US" sz="1800" kern="1200" dirty="0">
                        <a:solidFill>
                          <a:schemeClr val="bg1"/>
                        </a:solidFill>
                        <a:latin typeface="Poppins" panose="02000000000000000000" pitchFamily="2" charset="0"/>
                        <a:ea typeface="思源黑体 CN Regular" panose="020B0500000000000000" pitchFamily="34" charset="-122"/>
                        <a:cs typeface="Poppins" panose="02000000000000000000" pitchFamily="2"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007E66"/>
                    </a:solidFill>
                  </a:tcPr>
                </a:tc>
                <a:extLst>
                  <a:ext uri="{0D108BD9-81ED-4DB2-BD59-A6C34878D82A}">
                    <a16:rowId xmlns="" xmlns:a16="http://schemas.microsoft.com/office/drawing/2014/main" val="10000"/>
                  </a:ext>
                </a:extLst>
              </a:tr>
              <a:tr h="370840">
                <a:tc>
                  <a:txBody>
                    <a:bodyPr/>
                    <a:lstStyle/>
                    <a:p>
                      <a:pPr algn="ctr"/>
                      <a:r>
                        <a:rPr lang="zh-CN" altLang="en-US" sz="1800" kern="1200" dirty="0">
                          <a:solidFill>
                            <a:schemeClr val="tx1"/>
                          </a:solidFill>
                          <a:latin typeface="Poppins" panose="02000000000000000000" pitchFamily="2" charset="0"/>
                          <a:ea typeface="思源黑体 CN Regular" panose="020B0500000000000000" pitchFamily="34" charset="-122"/>
                          <a:cs typeface="Poppins" panose="02000000000000000000" pitchFamily="2" charset="0"/>
                        </a:rPr>
                        <a:t>小鼠</a:t>
                      </a:r>
                      <a:endParaRPr lang="en-US" sz="1800" kern="1200" dirty="0">
                        <a:solidFill>
                          <a:schemeClr val="tx1"/>
                        </a:solidFill>
                        <a:latin typeface="Poppins" panose="02000000000000000000" pitchFamily="2" charset="0"/>
                        <a:ea typeface="思源黑体 CN Regular" panose="020B0500000000000000" pitchFamily="34" charset="-122"/>
                        <a:cs typeface="Poppins" panose="02000000000000000000" pitchFamily="2"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altLang="zh-CN" sz="1800" kern="1200" dirty="0">
                          <a:solidFill>
                            <a:schemeClr val="tx1"/>
                          </a:solidFill>
                          <a:latin typeface="Poppins" panose="02000000000000000000" pitchFamily="2" charset="0"/>
                          <a:ea typeface="思源黑体 CN Regular" panose="020B0500000000000000" pitchFamily="34" charset="-122"/>
                          <a:cs typeface="Poppins" panose="02000000000000000000" pitchFamily="2" charset="0"/>
                        </a:rPr>
                        <a:t>His</a:t>
                      </a:r>
                      <a:endParaRPr lang="en-US" sz="1800" kern="1200" dirty="0">
                        <a:solidFill>
                          <a:schemeClr val="tx1"/>
                        </a:solidFill>
                        <a:latin typeface="Poppins" panose="02000000000000000000" pitchFamily="2" charset="0"/>
                        <a:ea typeface="思源黑体 CN Regular" panose="020B0500000000000000" pitchFamily="34" charset="-122"/>
                        <a:cs typeface="Poppins" panose="02000000000000000000" pitchFamily="2"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800" kern="1200" dirty="0">
                          <a:solidFill>
                            <a:schemeClr val="tx1"/>
                          </a:solidFill>
                          <a:latin typeface="Poppins" panose="02000000000000000000" pitchFamily="2" charset="0"/>
                          <a:ea typeface="思源黑体 CN Regular" panose="020B0500000000000000" pitchFamily="34" charset="-122"/>
                          <a:cs typeface="Poppins" panose="02000000000000000000" pitchFamily="2" charset="0"/>
                        </a:rPr>
                        <a:t>5A7674-M08H</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 xmlns:a16="http://schemas.microsoft.com/office/drawing/2014/main" val="10001"/>
                  </a:ext>
                </a:extLst>
              </a:tr>
              <a:tr h="370840">
                <a:tc>
                  <a:txBody>
                    <a:bodyPr/>
                    <a:lstStyle/>
                    <a:p>
                      <a:pPr algn="ctr"/>
                      <a:r>
                        <a:rPr lang="zh-CN" altLang="en-US" sz="1800" kern="1200" dirty="0">
                          <a:solidFill>
                            <a:schemeClr val="tx1"/>
                          </a:solidFill>
                          <a:latin typeface="Poppins" panose="02000000000000000000" pitchFamily="2" charset="0"/>
                          <a:ea typeface="思源黑体 CN Regular" panose="020B0500000000000000" pitchFamily="34" charset="-122"/>
                          <a:cs typeface="Poppins" panose="02000000000000000000" pitchFamily="2" charset="0"/>
                        </a:rPr>
                        <a:t>小鼠</a:t>
                      </a:r>
                      <a:endParaRPr lang="en-US" sz="1800" kern="1200" dirty="0">
                        <a:solidFill>
                          <a:schemeClr val="tx1"/>
                        </a:solidFill>
                        <a:latin typeface="Poppins" panose="02000000000000000000" pitchFamily="2" charset="0"/>
                        <a:ea typeface="思源黑体 CN Regular" panose="020B0500000000000000" pitchFamily="34" charset="-122"/>
                        <a:cs typeface="Poppins" panose="02000000000000000000" pitchFamily="2"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altLang="zh-CN" sz="1800" kern="1200" dirty="0">
                          <a:solidFill>
                            <a:schemeClr val="tx1"/>
                          </a:solidFill>
                          <a:latin typeface="Poppins" panose="02000000000000000000" pitchFamily="2" charset="0"/>
                          <a:ea typeface="思源黑体 CN Regular" panose="020B0500000000000000" pitchFamily="34" charset="-122"/>
                          <a:cs typeface="Poppins" panose="02000000000000000000" pitchFamily="2" charset="0"/>
                        </a:rPr>
                        <a:t>Fc</a:t>
                      </a:r>
                      <a:endParaRPr lang="en-US" sz="1800" kern="1200" dirty="0">
                        <a:solidFill>
                          <a:schemeClr val="tx1"/>
                        </a:solidFill>
                        <a:latin typeface="Poppins" panose="02000000000000000000" pitchFamily="2" charset="0"/>
                        <a:ea typeface="思源黑体 CN Regular" panose="020B0500000000000000" pitchFamily="34" charset="-122"/>
                        <a:cs typeface="Poppins" panose="02000000000000000000" pitchFamily="2"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800" kern="1200" dirty="0">
                          <a:solidFill>
                            <a:schemeClr val="tx1"/>
                          </a:solidFill>
                          <a:latin typeface="Poppins" panose="02000000000000000000" pitchFamily="2" charset="0"/>
                          <a:ea typeface="思源黑体 CN Regular" panose="020B0500000000000000" pitchFamily="34" charset="-122"/>
                          <a:cs typeface="Poppins" panose="02000000000000000000" pitchFamily="2" charset="0"/>
                        </a:rPr>
                        <a:t>5A7674-M02H</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 xmlns:a16="http://schemas.microsoft.com/office/drawing/2014/main" val="10002"/>
                  </a:ext>
                </a:extLst>
              </a:tr>
              <a:tr h="370840">
                <a:tc>
                  <a:txBody>
                    <a:bodyPr/>
                    <a:lstStyle/>
                    <a:p>
                      <a:pPr algn="ctr"/>
                      <a:r>
                        <a:rPr lang="zh-CN" altLang="en-US" sz="1800" kern="1200" dirty="0">
                          <a:solidFill>
                            <a:schemeClr val="tx1"/>
                          </a:solidFill>
                          <a:latin typeface="Poppins" panose="02000000000000000000" pitchFamily="2" charset="0"/>
                          <a:ea typeface="思源黑体 CN Regular" panose="020B0500000000000000" pitchFamily="34" charset="-122"/>
                          <a:cs typeface="Poppins" panose="02000000000000000000" pitchFamily="2" charset="0"/>
                        </a:rPr>
                        <a:t>食蟹猴</a:t>
                      </a:r>
                      <a:endParaRPr lang="en-US" sz="1800" kern="1200" dirty="0">
                        <a:solidFill>
                          <a:schemeClr val="tx1"/>
                        </a:solidFill>
                        <a:latin typeface="Poppins" panose="02000000000000000000" pitchFamily="2" charset="0"/>
                        <a:ea typeface="思源黑体 CN Regular" panose="020B0500000000000000" pitchFamily="34" charset="-122"/>
                        <a:cs typeface="Poppins" panose="02000000000000000000" pitchFamily="2"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altLang="zh-CN" sz="1800" kern="1200" dirty="0">
                          <a:solidFill>
                            <a:schemeClr val="tx1"/>
                          </a:solidFill>
                          <a:latin typeface="Poppins" panose="02000000000000000000" pitchFamily="2" charset="0"/>
                          <a:ea typeface="思源黑体 CN Regular" panose="020B0500000000000000" pitchFamily="34" charset="-122"/>
                          <a:cs typeface="Poppins" panose="02000000000000000000" pitchFamily="2" charset="0"/>
                        </a:rPr>
                        <a:t>His</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800" kern="1200" dirty="0">
                          <a:solidFill>
                            <a:schemeClr val="tx1"/>
                          </a:solidFill>
                          <a:latin typeface="Poppins" panose="02000000000000000000" pitchFamily="2" charset="0"/>
                          <a:ea typeface="思源黑体 CN Regular" panose="020B0500000000000000" pitchFamily="34" charset="-122"/>
                          <a:cs typeface="Poppins" panose="02000000000000000000" pitchFamily="2" charset="0"/>
                        </a:rPr>
                        <a:t>90957-C08H</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 xmlns:a16="http://schemas.microsoft.com/office/drawing/2014/main" val="10003"/>
                  </a:ext>
                </a:extLst>
              </a:tr>
              <a:tr h="370840">
                <a:tc>
                  <a:txBody>
                    <a:bodyPr/>
                    <a:lstStyle/>
                    <a:p>
                      <a:pPr marL="0" marR="0" lvl="0" indent="0" algn="ctr" defTabSz="914400" rtl="0" eaLnBrk="1" fontAlgn="auto" latinLnBrk="0" hangingPunct="1">
                        <a:lnSpc>
                          <a:spcPct val="100000"/>
                        </a:lnSpc>
                        <a:spcBef>
                          <a:spcPts val="0"/>
                        </a:spcBef>
                        <a:spcAft>
                          <a:spcPts val="0"/>
                        </a:spcAft>
                        <a:buClrTx/>
                        <a:buSzTx/>
                        <a:buFontTx/>
                        <a:buNone/>
                        <a:defRPr/>
                      </a:pPr>
                      <a:r>
                        <a:rPr lang="zh-CN" altLang="en-US" sz="1800" kern="1200" dirty="0">
                          <a:solidFill>
                            <a:schemeClr val="tx1"/>
                          </a:solidFill>
                          <a:latin typeface="Poppins" panose="02000000000000000000" pitchFamily="2" charset="0"/>
                          <a:ea typeface="思源黑体 CN Regular" panose="020B0500000000000000" pitchFamily="34" charset="-122"/>
                          <a:cs typeface="Poppins" panose="02000000000000000000" pitchFamily="2" charset="0"/>
                        </a:rPr>
                        <a:t>食蟹猴</a:t>
                      </a:r>
                      <a:endParaRPr lang="en-US" sz="1800" kern="1200" dirty="0">
                        <a:solidFill>
                          <a:schemeClr val="tx1"/>
                        </a:solidFill>
                        <a:latin typeface="Poppins" panose="02000000000000000000" pitchFamily="2" charset="0"/>
                        <a:ea typeface="思源黑体 CN Regular" panose="020B0500000000000000" pitchFamily="34" charset="-122"/>
                        <a:cs typeface="Poppins" panose="02000000000000000000" pitchFamily="2"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defRPr/>
                      </a:pPr>
                      <a:r>
                        <a:rPr lang="en-US" altLang="zh-CN" sz="1800" kern="1200" dirty="0">
                          <a:solidFill>
                            <a:schemeClr val="tx1"/>
                          </a:solidFill>
                          <a:latin typeface="Poppins" panose="02000000000000000000" pitchFamily="2" charset="0"/>
                          <a:ea typeface="思源黑体 CN Regular" panose="020B0500000000000000" pitchFamily="34" charset="-122"/>
                          <a:cs typeface="Poppins" panose="02000000000000000000" pitchFamily="2" charset="0"/>
                        </a:rPr>
                        <a:t>Fc</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defRPr/>
                      </a:pPr>
                      <a:r>
                        <a:rPr lang="en-US" sz="1800" kern="1200" dirty="0">
                          <a:solidFill>
                            <a:schemeClr val="tx1"/>
                          </a:solidFill>
                          <a:latin typeface="Poppins" panose="02000000000000000000" pitchFamily="2" charset="0"/>
                          <a:ea typeface="思源黑体 CN Regular" panose="020B0500000000000000" pitchFamily="34" charset="-122"/>
                          <a:cs typeface="Poppins" panose="02000000000000000000" pitchFamily="2" charset="0"/>
                        </a:rPr>
                        <a:t>90957-C02H</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 xmlns:a16="http://schemas.microsoft.com/office/drawing/2014/main" val="10004"/>
                  </a:ext>
                </a:extLst>
              </a:tr>
              <a:tr h="370840">
                <a:tc>
                  <a:txBody>
                    <a:bodyPr/>
                    <a:lstStyle/>
                    <a:p>
                      <a:pPr marL="0" marR="0" lvl="0" indent="0" algn="ctr" defTabSz="914400" rtl="0" eaLnBrk="1" fontAlgn="auto" latinLnBrk="0" hangingPunct="1">
                        <a:lnSpc>
                          <a:spcPct val="100000"/>
                        </a:lnSpc>
                        <a:spcBef>
                          <a:spcPts val="0"/>
                        </a:spcBef>
                        <a:spcAft>
                          <a:spcPts val="0"/>
                        </a:spcAft>
                        <a:buClrTx/>
                        <a:buSzTx/>
                        <a:buFontTx/>
                        <a:buNone/>
                        <a:defRPr/>
                      </a:pPr>
                      <a:r>
                        <a:rPr lang="zh-CN" altLang="en-US" sz="1800" kern="1200" dirty="0">
                          <a:solidFill>
                            <a:schemeClr val="tx1"/>
                          </a:solidFill>
                          <a:latin typeface="Poppins" panose="02000000000000000000" pitchFamily="2" charset="0"/>
                          <a:ea typeface="思源黑体 CN Regular" panose="020B0500000000000000" pitchFamily="34" charset="-122"/>
                          <a:cs typeface="Poppins" panose="02000000000000000000" pitchFamily="2" charset="0"/>
                        </a:rPr>
                        <a:t>人</a:t>
                      </a:r>
                      <a:endParaRPr lang="en-US" sz="1800" kern="1200" dirty="0">
                        <a:solidFill>
                          <a:schemeClr val="tx1"/>
                        </a:solidFill>
                        <a:latin typeface="Poppins" panose="02000000000000000000" pitchFamily="2" charset="0"/>
                        <a:ea typeface="思源黑体 CN Regular" panose="020B0500000000000000" pitchFamily="34" charset="-122"/>
                        <a:cs typeface="Poppins" panose="02000000000000000000" pitchFamily="2"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defRPr/>
                      </a:pPr>
                      <a:r>
                        <a:rPr lang="en-US" altLang="zh-CN" sz="1800" kern="1200" dirty="0">
                          <a:solidFill>
                            <a:schemeClr val="tx1"/>
                          </a:solidFill>
                          <a:latin typeface="Poppins" panose="02000000000000000000" pitchFamily="2" charset="0"/>
                          <a:ea typeface="思源黑体 CN Regular" panose="020B0500000000000000" pitchFamily="34" charset="-122"/>
                          <a:cs typeface="Poppins" panose="02000000000000000000" pitchFamily="2" charset="0"/>
                        </a:rPr>
                        <a:t>Biotin</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defRPr/>
                      </a:pPr>
                      <a:r>
                        <a:rPr lang="en-US" sz="1800" kern="1200" dirty="0">
                          <a:solidFill>
                            <a:schemeClr val="tx1"/>
                          </a:solidFill>
                          <a:latin typeface="Poppins" panose="02000000000000000000" pitchFamily="2" charset="0"/>
                          <a:ea typeface="思源黑体 CN Regular" panose="020B0500000000000000" pitchFamily="34" charset="-122"/>
                          <a:cs typeface="Poppins" panose="02000000000000000000" pitchFamily="2" charset="0"/>
                        </a:rPr>
                        <a:t>19771-H41H-B</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 xmlns:a16="http://schemas.microsoft.com/office/drawing/2014/main" val="10005"/>
                  </a:ext>
                </a:extLst>
              </a:tr>
            </a:tbl>
          </a:graphicData>
        </a:graphic>
      </p:graphicFrame>
      <p:pic>
        <p:nvPicPr>
          <p:cNvPr id="19" name="图形 18"/>
          <p:cNvPicPr>
            <a:picLocks noChangeAspect="1"/>
          </p:cNvPicPr>
          <p:nvPr/>
        </p:nvPicPr>
        <p:blipFill>
          <a:blip r:embed="rId4" cstate="print">
            <a:extLst>
              <a:ext uri="{96DAC541-7B7A-43D3-8B79-37D633B846F1}">
                <asvg:svgBlip xmlns="" xmlns:asvg="http://schemas.microsoft.com/office/drawing/2016/SVG/main" r:embed="rId7"/>
              </a:ext>
            </a:extLst>
          </a:blip>
          <a:stretch>
            <a:fillRect/>
          </a:stretch>
        </p:blipFill>
        <p:spPr>
          <a:xfrm>
            <a:off x="693635" y="4490815"/>
            <a:ext cx="3447381" cy="1837781"/>
          </a:xfrm>
          <a:prstGeom prst="rect">
            <a:avLst/>
          </a:prstGeom>
        </p:spPr>
      </p:pic>
      <p:pic>
        <p:nvPicPr>
          <p:cNvPr id="28" name="图片 27"/>
          <p:cNvPicPr>
            <a:picLocks noChangeAspect="1"/>
          </p:cNvPicPr>
          <p:nvPr/>
        </p:nvPicPr>
        <p:blipFill>
          <a:blip r:embed="rId8" cstate="print"/>
          <a:stretch>
            <a:fillRect/>
          </a:stretch>
        </p:blipFill>
        <p:spPr>
          <a:xfrm>
            <a:off x="4509980" y="4433461"/>
            <a:ext cx="2469375" cy="1904660"/>
          </a:xfrm>
          <a:prstGeom prst="rect">
            <a:avLst/>
          </a:prstGeom>
        </p:spPr>
      </p:pic>
    </p:spTree>
  </p:cSld>
  <p:clrMapOvr>
    <a:masterClrMapping/>
  </p:clrMapOvr>
  <mc:AlternateContent xmlns:mc="http://schemas.openxmlformats.org/markup-compatibility/2006">
    <mc:Choice xmlns="" xmlns:p14="http://schemas.microsoft.com/office/powerpoint/2010/main" Requires="p14">
      <p:transition spd="slow" p14:dur="2000" advTm="89720"/>
    </mc:Choice>
    <mc:Fallback>
      <p:transition spd="slow" advTm="89720"/>
    </mc:Fallback>
  </mc:AlternateContent>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 name="任意多边形 17"/>
          <p:cNvSpPr/>
          <p:nvPr/>
        </p:nvSpPr>
        <p:spPr>
          <a:xfrm>
            <a:off x="0" y="0"/>
            <a:ext cx="5619747" cy="571480"/>
          </a:xfrm>
          <a:custGeom>
            <a:avLst/>
            <a:gdLst>
              <a:gd name="connsiteX0" fmla="*/ 0 w 4214810"/>
              <a:gd name="connsiteY0" fmla="*/ 0 h 428610"/>
              <a:gd name="connsiteX1" fmla="*/ 4214810 w 4214810"/>
              <a:gd name="connsiteY1" fmla="*/ 0 h 428610"/>
              <a:gd name="connsiteX2" fmla="*/ 4214810 w 4214810"/>
              <a:gd name="connsiteY2" fmla="*/ 428610 h 428610"/>
              <a:gd name="connsiteX3" fmla="*/ 0 w 4214810"/>
              <a:gd name="connsiteY3" fmla="*/ 428610 h 428610"/>
              <a:gd name="connsiteX4" fmla="*/ 0 w 4214810"/>
              <a:gd name="connsiteY4" fmla="*/ 0 h 428610"/>
              <a:gd name="connsiteX0-1" fmla="*/ 0 w 4214810"/>
              <a:gd name="connsiteY0-2" fmla="*/ 0 h 428610"/>
              <a:gd name="connsiteX1-3" fmla="*/ 4214810 w 4214810"/>
              <a:gd name="connsiteY1-4" fmla="*/ 0 h 428610"/>
              <a:gd name="connsiteX2-5" fmla="*/ 3759200 w 4214810"/>
              <a:gd name="connsiteY2-6" fmla="*/ 421640 h 428610"/>
              <a:gd name="connsiteX3-7" fmla="*/ 0 w 4214810"/>
              <a:gd name="connsiteY3-8" fmla="*/ 428610 h 428610"/>
              <a:gd name="connsiteX4-9" fmla="*/ 0 w 4214810"/>
              <a:gd name="connsiteY4-10" fmla="*/ 0 h 428610"/>
            </a:gdLst>
            <a:ahLst/>
            <a:cxnLst>
              <a:cxn ang="0">
                <a:pos x="connsiteX0-1" y="connsiteY0-2"/>
              </a:cxn>
              <a:cxn ang="0">
                <a:pos x="connsiteX1-3" y="connsiteY1-4"/>
              </a:cxn>
              <a:cxn ang="0">
                <a:pos x="connsiteX2-5" y="connsiteY2-6"/>
              </a:cxn>
              <a:cxn ang="0">
                <a:pos x="connsiteX3-7" y="connsiteY3-8"/>
              </a:cxn>
              <a:cxn ang="0">
                <a:pos x="connsiteX4-9" y="connsiteY4-10"/>
              </a:cxn>
            </a:cxnLst>
            <a:rect l="l" t="t" r="r" b="b"/>
            <a:pathLst>
              <a:path w="4214810" h="428610">
                <a:moveTo>
                  <a:pt x="0" y="0"/>
                </a:moveTo>
                <a:lnTo>
                  <a:pt x="4214810" y="0"/>
                </a:lnTo>
                <a:lnTo>
                  <a:pt x="3759200" y="421640"/>
                </a:lnTo>
                <a:lnTo>
                  <a:pt x="0" y="428610"/>
                </a:lnTo>
                <a:lnTo>
                  <a:pt x="0" y="0"/>
                </a:lnTo>
                <a:close/>
              </a:path>
            </a:pathLst>
          </a:custGeom>
          <a:solidFill>
            <a:srgbClr val="007E6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latin typeface="Poppins" panose="02000000000000000000" pitchFamily="2" charset="0"/>
              <a:ea typeface="思源黑体 CN Regular" panose="020B0500000000000000" pitchFamily="34" charset="-122"/>
              <a:cs typeface="Poppins" panose="02000000000000000000" pitchFamily="2" charset="0"/>
            </a:endParaRPr>
          </a:p>
        </p:txBody>
      </p:sp>
      <p:pic>
        <p:nvPicPr>
          <p:cNvPr id="21" name="Picture 2" descr="D:\桌面\新logo.png"/>
          <p:cNvPicPr>
            <a:picLocks noChangeAspect="1" noChangeArrowheads="1"/>
          </p:cNvPicPr>
          <p:nvPr/>
        </p:nvPicPr>
        <p:blipFill>
          <a:blip r:embed="rId3" cstate="print"/>
          <a:srcRect/>
          <a:stretch>
            <a:fillRect/>
          </a:stretch>
        </p:blipFill>
        <p:spPr bwMode="auto">
          <a:xfrm>
            <a:off x="167861" y="49941"/>
            <a:ext cx="1992000" cy="426288"/>
          </a:xfrm>
          <a:prstGeom prst="rect">
            <a:avLst/>
          </a:prstGeom>
          <a:noFill/>
        </p:spPr>
      </p:pic>
      <p:cxnSp>
        <p:nvCxnSpPr>
          <p:cNvPr id="34" name="直接连接符 33"/>
          <p:cNvCxnSpPr/>
          <p:nvPr/>
        </p:nvCxnSpPr>
        <p:spPr>
          <a:xfrm rot="5400000" flipH="1" flipV="1">
            <a:off x="5333995" y="285728"/>
            <a:ext cx="285752" cy="285752"/>
          </a:xfrm>
          <a:prstGeom prst="line">
            <a:avLst/>
          </a:prstGeom>
          <a:ln w="19050">
            <a:solidFill>
              <a:schemeClr val="bg1">
                <a:lumMod val="85000"/>
              </a:schemeClr>
            </a:solidFill>
          </a:ln>
        </p:spPr>
        <p:style>
          <a:lnRef idx="1">
            <a:schemeClr val="accent1"/>
          </a:lnRef>
          <a:fillRef idx="0">
            <a:schemeClr val="accent1"/>
          </a:fillRef>
          <a:effectRef idx="0">
            <a:schemeClr val="accent1"/>
          </a:effectRef>
          <a:fontRef idx="minor">
            <a:schemeClr val="tx1"/>
          </a:fontRef>
        </p:style>
      </p:cxnSp>
      <p:cxnSp>
        <p:nvCxnSpPr>
          <p:cNvPr id="36" name="直接连接符 35"/>
          <p:cNvCxnSpPr/>
          <p:nvPr/>
        </p:nvCxnSpPr>
        <p:spPr>
          <a:xfrm>
            <a:off x="5619747" y="285728"/>
            <a:ext cx="6572253" cy="2117"/>
          </a:xfrm>
          <a:prstGeom prst="line">
            <a:avLst/>
          </a:prstGeom>
          <a:ln w="19050">
            <a:solidFill>
              <a:schemeClr val="bg1">
                <a:lumMod val="85000"/>
              </a:schemeClr>
            </a:solidFill>
          </a:ln>
        </p:spPr>
        <p:style>
          <a:lnRef idx="1">
            <a:schemeClr val="accent1"/>
          </a:lnRef>
          <a:fillRef idx="0">
            <a:schemeClr val="accent1"/>
          </a:fillRef>
          <a:effectRef idx="0">
            <a:schemeClr val="accent1"/>
          </a:effectRef>
          <a:fontRef idx="minor">
            <a:schemeClr val="tx1"/>
          </a:fontRef>
        </p:style>
      </p:cxnSp>
      <p:sp>
        <p:nvSpPr>
          <p:cNvPr id="2" name="TextBox 1"/>
          <p:cNvSpPr txBox="1"/>
          <p:nvPr/>
        </p:nvSpPr>
        <p:spPr>
          <a:xfrm>
            <a:off x="3572552" y="736843"/>
            <a:ext cx="4094391" cy="535724"/>
          </a:xfrm>
          <a:prstGeom prst="rect">
            <a:avLst/>
          </a:prstGeom>
          <a:noFill/>
        </p:spPr>
        <p:txBody>
          <a:bodyPr wrap="none" rtlCol="0">
            <a:spAutoFit/>
          </a:bodyPr>
          <a:lstStyle/>
          <a:p>
            <a:pPr algn="ctr">
              <a:lnSpc>
                <a:spcPct val="90000"/>
              </a:lnSpc>
            </a:pPr>
            <a:r>
              <a:rPr lang="zh-CN" altLang="en-US" sz="3200" b="1" dirty="0">
                <a:solidFill>
                  <a:srgbClr val="007E66"/>
                </a:solidFill>
                <a:latin typeface="Poppins" panose="02000000000000000000" pitchFamily="2" charset="0"/>
                <a:ea typeface="思源黑体 CN Medium" panose="020B0600000000000000" pitchFamily="34" charset="-122"/>
                <a:cs typeface="Poppins" panose="02000000000000000000" pitchFamily="2" charset="0"/>
              </a:rPr>
              <a:t>新兴靶点介绍：</a:t>
            </a:r>
            <a:r>
              <a:rPr lang="en-US" altLang="zh-CN" sz="3200" b="1" dirty="0">
                <a:solidFill>
                  <a:srgbClr val="007E66"/>
                </a:solidFill>
                <a:latin typeface="Poppins" panose="02000000000000000000" pitchFamily="2" charset="0"/>
                <a:ea typeface="思源黑体 CN Regular" panose="020B0500000000000000" pitchFamily="34" charset="-122"/>
                <a:cs typeface="Poppins" panose="02000000000000000000" pitchFamily="2" charset="0"/>
              </a:rPr>
              <a:t>HER3</a:t>
            </a:r>
          </a:p>
        </p:txBody>
      </p:sp>
      <p:sp>
        <p:nvSpPr>
          <p:cNvPr id="12" name="TextBox 11"/>
          <p:cNvSpPr txBox="1"/>
          <p:nvPr/>
        </p:nvSpPr>
        <p:spPr>
          <a:xfrm>
            <a:off x="9072034" y="6489701"/>
            <a:ext cx="3071284" cy="292100"/>
          </a:xfrm>
          <a:prstGeom prst="rect">
            <a:avLst/>
          </a:prstGeom>
          <a:noFill/>
        </p:spPr>
        <p:txBody>
          <a:bodyPr lIns="121914" tIns="60957" rIns="121914" bIns="60957">
            <a:spAutoFit/>
          </a:bodyPr>
          <a:lstStyle/>
          <a:p>
            <a:pPr algn="r" eaLnBrk="1" hangingPunct="1">
              <a:buFont typeface="Arial" panose="020B0604020202020204" pitchFamily="34" charset="0"/>
              <a:buNone/>
              <a:defRPr/>
            </a:pPr>
            <a:r>
              <a:rPr lang="zh-CN" altLang="en-US" sz="1100" dirty="0">
                <a:solidFill>
                  <a:schemeClr val="tx1">
                    <a:lumMod val="50000"/>
                    <a:lumOff val="50000"/>
                  </a:schemeClr>
                </a:solidFill>
                <a:latin typeface="Poppins" panose="02000000000000000000" pitchFamily="2" charset="0"/>
                <a:ea typeface="思源黑体 CN Regular" panose="020B0500000000000000" pitchFamily="34" charset="-122"/>
                <a:cs typeface="Poppins" panose="02000000000000000000" pitchFamily="2" charset="0"/>
              </a:rPr>
              <a:t>义翘神州</a:t>
            </a:r>
            <a:endParaRPr lang="en-US" altLang="zh-CN" sz="1100" dirty="0">
              <a:solidFill>
                <a:schemeClr val="tx1">
                  <a:lumMod val="50000"/>
                  <a:lumOff val="50000"/>
                </a:schemeClr>
              </a:solidFill>
              <a:latin typeface="Poppins" panose="02000000000000000000" pitchFamily="2" charset="0"/>
              <a:ea typeface="思源黑体 CN Regular" panose="020B0500000000000000" pitchFamily="34" charset="-122"/>
              <a:cs typeface="Poppins" panose="02000000000000000000" pitchFamily="2" charset="0"/>
            </a:endParaRPr>
          </a:p>
        </p:txBody>
      </p:sp>
      <p:sp>
        <p:nvSpPr>
          <p:cNvPr id="3" name="TextBox 2"/>
          <p:cNvSpPr txBox="1"/>
          <p:nvPr/>
        </p:nvSpPr>
        <p:spPr>
          <a:xfrm>
            <a:off x="247650" y="1752600"/>
            <a:ext cx="1210588" cy="338554"/>
          </a:xfrm>
          <a:prstGeom prst="rect">
            <a:avLst/>
          </a:prstGeom>
          <a:noFill/>
        </p:spPr>
        <p:txBody>
          <a:bodyPr wrap="none" rtlCol="0">
            <a:spAutoFit/>
          </a:bodyPr>
          <a:lstStyle/>
          <a:p>
            <a:r>
              <a:rPr lang="zh-CN" altLang="en-US" sz="1600" b="1" dirty="0">
                <a:solidFill>
                  <a:srgbClr val="007E66"/>
                </a:solidFill>
                <a:latin typeface="Poppins" panose="02000000000000000000" pitchFamily="2" charset="0"/>
                <a:ea typeface="思源黑体 CN Regular" panose="020B0500000000000000" pitchFamily="34" charset="-122"/>
                <a:cs typeface="Poppins" panose="02000000000000000000" pitchFamily="2" charset="0"/>
              </a:rPr>
              <a:t>靶点信息：</a:t>
            </a:r>
            <a:endParaRPr lang="en-US" sz="1600" b="1" dirty="0">
              <a:solidFill>
                <a:srgbClr val="007E66"/>
              </a:solidFill>
              <a:latin typeface="Poppins" panose="02000000000000000000" pitchFamily="2" charset="0"/>
              <a:ea typeface="思源黑体 CN Regular" panose="020B0500000000000000" pitchFamily="34" charset="-122"/>
              <a:cs typeface="Poppins" panose="02000000000000000000" pitchFamily="2" charset="0"/>
            </a:endParaRPr>
          </a:p>
        </p:txBody>
      </p:sp>
      <p:sp>
        <p:nvSpPr>
          <p:cNvPr id="4" name="TextBox 3"/>
          <p:cNvSpPr txBox="1"/>
          <p:nvPr/>
        </p:nvSpPr>
        <p:spPr>
          <a:xfrm>
            <a:off x="247650" y="2761137"/>
            <a:ext cx="1005403" cy="338554"/>
          </a:xfrm>
          <a:prstGeom prst="rect">
            <a:avLst/>
          </a:prstGeom>
          <a:noFill/>
        </p:spPr>
        <p:txBody>
          <a:bodyPr wrap="none" rtlCol="0">
            <a:spAutoFit/>
          </a:bodyPr>
          <a:lstStyle/>
          <a:p>
            <a:r>
              <a:rPr lang="zh-CN" altLang="en-US" sz="1600" b="1" dirty="0">
                <a:solidFill>
                  <a:srgbClr val="007E66"/>
                </a:solidFill>
                <a:latin typeface="Poppins" panose="02000000000000000000" pitchFamily="2" charset="0"/>
                <a:ea typeface="思源黑体 CN Regular" panose="020B0500000000000000" pitchFamily="34" charset="-122"/>
                <a:cs typeface="Poppins" panose="02000000000000000000" pitchFamily="2" charset="0"/>
              </a:rPr>
              <a:t>表达谱：</a:t>
            </a:r>
            <a:endParaRPr lang="en-US" sz="1600" b="1" dirty="0">
              <a:solidFill>
                <a:srgbClr val="007E66"/>
              </a:solidFill>
              <a:latin typeface="Poppins" panose="02000000000000000000" pitchFamily="2" charset="0"/>
              <a:ea typeface="思源黑体 CN Regular" panose="020B0500000000000000" pitchFamily="34" charset="-122"/>
              <a:cs typeface="Poppins" panose="02000000000000000000" pitchFamily="2" charset="0"/>
            </a:endParaRPr>
          </a:p>
        </p:txBody>
      </p:sp>
      <p:sp>
        <p:nvSpPr>
          <p:cNvPr id="5" name="TextBox 4"/>
          <p:cNvSpPr txBox="1"/>
          <p:nvPr/>
        </p:nvSpPr>
        <p:spPr>
          <a:xfrm>
            <a:off x="247650" y="3927586"/>
            <a:ext cx="1210588" cy="338554"/>
          </a:xfrm>
          <a:prstGeom prst="rect">
            <a:avLst/>
          </a:prstGeom>
          <a:noFill/>
        </p:spPr>
        <p:txBody>
          <a:bodyPr wrap="none" rtlCol="0">
            <a:spAutoFit/>
          </a:bodyPr>
          <a:lstStyle/>
          <a:p>
            <a:r>
              <a:rPr lang="zh-CN" altLang="en-US" sz="1600" b="1" dirty="0">
                <a:solidFill>
                  <a:srgbClr val="007E66"/>
                </a:solidFill>
                <a:latin typeface="Poppins" panose="02000000000000000000" pitchFamily="2" charset="0"/>
                <a:ea typeface="思源黑体 CN Regular" panose="020B0500000000000000" pitchFamily="34" charset="-122"/>
                <a:cs typeface="Poppins" panose="02000000000000000000" pitchFamily="2" charset="0"/>
              </a:rPr>
              <a:t>代表药物：</a:t>
            </a:r>
            <a:endParaRPr lang="en-US" sz="1600" b="1" dirty="0">
              <a:solidFill>
                <a:srgbClr val="007E66"/>
              </a:solidFill>
              <a:latin typeface="Poppins" panose="02000000000000000000" pitchFamily="2" charset="0"/>
              <a:ea typeface="思源黑体 CN Regular" panose="020B0500000000000000" pitchFamily="34" charset="-122"/>
              <a:cs typeface="Poppins" panose="02000000000000000000" pitchFamily="2" charset="0"/>
            </a:endParaRPr>
          </a:p>
        </p:txBody>
      </p:sp>
      <p:sp>
        <p:nvSpPr>
          <p:cNvPr id="6" name="TextBox 5"/>
          <p:cNvSpPr txBox="1"/>
          <p:nvPr/>
        </p:nvSpPr>
        <p:spPr>
          <a:xfrm>
            <a:off x="247650" y="4839864"/>
            <a:ext cx="2236510" cy="338554"/>
          </a:xfrm>
          <a:prstGeom prst="rect">
            <a:avLst/>
          </a:prstGeom>
          <a:noFill/>
        </p:spPr>
        <p:txBody>
          <a:bodyPr wrap="none" rtlCol="0">
            <a:spAutoFit/>
          </a:bodyPr>
          <a:lstStyle/>
          <a:p>
            <a:r>
              <a:rPr lang="zh-CN" altLang="en-US" sz="1600" b="1" dirty="0">
                <a:solidFill>
                  <a:srgbClr val="007E66"/>
                </a:solidFill>
                <a:latin typeface="Poppins" panose="02000000000000000000" pitchFamily="2" charset="0"/>
                <a:ea typeface="思源黑体 CN Regular" panose="020B0500000000000000" pitchFamily="34" charset="-122"/>
                <a:cs typeface="Poppins" panose="02000000000000000000" pitchFamily="2" charset="0"/>
              </a:rPr>
              <a:t>重组蛋白的应用实例：</a:t>
            </a:r>
            <a:endParaRPr lang="en-US" sz="1600" dirty="0">
              <a:latin typeface="Poppins" panose="02000000000000000000" pitchFamily="2" charset="0"/>
              <a:ea typeface="思源黑体 CN Regular" panose="020B0500000000000000" pitchFamily="34" charset="-122"/>
              <a:cs typeface="Poppins" panose="02000000000000000000" pitchFamily="2" charset="0"/>
            </a:endParaRPr>
          </a:p>
        </p:txBody>
      </p:sp>
      <p:sp>
        <p:nvSpPr>
          <p:cNvPr id="8" name="TextBox 7"/>
          <p:cNvSpPr txBox="1"/>
          <p:nvPr/>
        </p:nvSpPr>
        <p:spPr>
          <a:xfrm>
            <a:off x="1566181" y="1662612"/>
            <a:ext cx="10378169" cy="614045"/>
          </a:xfrm>
          <a:prstGeom prst="rect">
            <a:avLst/>
          </a:prstGeom>
          <a:noFill/>
        </p:spPr>
        <p:txBody>
          <a:bodyPr wrap="square">
            <a:spAutoFit/>
          </a:bodyPr>
          <a:lstStyle/>
          <a:p>
            <a:r>
              <a:rPr lang="en-US" sz="1600" dirty="0">
                <a:latin typeface="Poppins" panose="02000000000000000000" pitchFamily="2" charset="0"/>
                <a:ea typeface="思源黑体 CN Regular" panose="020B0500000000000000" pitchFamily="34" charset="-122"/>
                <a:cs typeface="Poppins" panose="02000000000000000000" pitchFamily="2" charset="0"/>
              </a:rPr>
              <a:t>HER3</a:t>
            </a:r>
            <a:r>
              <a:rPr lang="zh-CN" altLang="en-US" sz="1600" dirty="0">
                <a:latin typeface="Poppins" panose="02000000000000000000" pitchFamily="2" charset="0"/>
                <a:ea typeface="思源黑体 CN Regular" panose="020B0500000000000000" pitchFamily="34" charset="-122"/>
                <a:cs typeface="Poppins" panose="02000000000000000000" pitchFamily="2" charset="0"/>
              </a:rPr>
              <a:t>属于</a:t>
            </a:r>
            <a:r>
              <a:rPr lang="en-US" sz="1600" dirty="0">
                <a:latin typeface="Poppins" panose="02000000000000000000" pitchFamily="2" charset="0"/>
                <a:ea typeface="思源黑体 CN Regular" panose="020B0500000000000000" pitchFamily="34" charset="-122"/>
                <a:cs typeface="Poppins" panose="02000000000000000000" pitchFamily="2" charset="0"/>
              </a:rPr>
              <a:t>HER</a:t>
            </a:r>
            <a:r>
              <a:rPr lang="zh-CN" altLang="en-US" sz="1600" dirty="0">
                <a:latin typeface="Poppins" panose="02000000000000000000" pitchFamily="2" charset="0"/>
                <a:ea typeface="思源黑体 CN Regular" panose="020B0500000000000000" pitchFamily="34" charset="-122"/>
                <a:cs typeface="Poppins" panose="02000000000000000000" pitchFamily="2" charset="0"/>
              </a:rPr>
              <a:t>家族的酪氨酸激酶受体，在动物发育中发挥着关键作用。</a:t>
            </a:r>
            <a:r>
              <a:rPr lang="zh-CN" altLang="en-US" sz="1600" dirty="0">
                <a:latin typeface="Poppins" panose="02000000000000000000" pitchFamily="2" charset="0"/>
                <a:ea typeface="思源黑体 CN Regular" panose="020B0500000000000000" pitchFamily="34" charset="-122"/>
                <a:cs typeface="Poppins" panose="02000000000000000000" pitchFamily="2" charset="0"/>
                <a:sym typeface="+mn-ea"/>
              </a:rPr>
              <a:t>功能</a:t>
            </a:r>
            <a:r>
              <a:rPr lang="zh-CN" altLang="en-US" sz="1600" dirty="0">
                <a:latin typeface="Poppins" panose="02000000000000000000" pitchFamily="2" charset="0"/>
                <a:ea typeface="思源黑体 CN Regular" panose="020B0500000000000000" pitchFamily="34" charset="-122"/>
                <a:cs typeface="Poppins" panose="02000000000000000000" pitchFamily="2" charset="0"/>
              </a:rPr>
              <a:t>异常可导致某些肿瘤的病理发展。哺乳动物中共四种表皮生长因子受体：</a:t>
            </a:r>
            <a:r>
              <a:rPr lang="en-US" altLang="zh-CN" sz="1600" dirty="0">
                <a:latin typeface="Poppins" panose="02000000000000000000" pitchFamily="2" charset="0"/>
                <a:ea typeface="思源黑体 CN Regular" panose="020B0500000000000000" pitchFamily="34" charset="-122"/>
                <a:cs typeface="Poppins" panose="02000000000000000000" pitchFamily="2" charset="0"/>
              </a:rPr>
              <a:t>EGFR/HER1</a:t>
            </a:r>
            <a:r>
              <a:rPr lang="zh-CN" altLang="en-US" sz="1600" dirty="0">
                <a:latin typeface="Poppins" panose="02000000000000000000" pitchFamily="2" charset="0"/>
                <a:ea typeface="思源黑体 CN Regular" panose="020B0500000000000000" pitchFamily="34" charset="-122"/>
                <a:cs typeface="Poppins" panose="02000000000000000000" pitchFamily="2" charset="0"/>
              </a:rPr>
              <a:t>、</a:t>
            </a:r>
            <a:r>
              <a:rPr lang="en-US" altLang="zh-CN" sz="1600" dirty="0">
                <a:latin typeface="Poppins" panose="02000000000000000000" pitchFamily="2" charset="0"/>
                <a:ea typeface="思源黑体 CN Regular" panose="020B0500000000000000" pitchFamily="34" charset="-122"/>
                <a:cs typeface="Poppins" panose="02000000000000000000" pitchFamily="2" charset="0"/>
              </a:rPr>
              <a:t>HER2/ErbB2</a:t>
            </a:r>
            <a:r>
              <a:rPr lang="zh-CN" altLang="en-US" sz="1600" dirty="0">
                <a:latin typeface="Poppins" panose="02000000000000000000" pitchFamily="2" charset="0"/>
                <a:ea typeface="思源黑体 CN Regular" panose="020B0500000000000000" pitchFamily="34" charset="-122"/>
                <a:cs typeface="Poppins" panose="02000000000000000000" pitchFamily="2" charset="0"/>
              </a:rPr>
              <a:t>、</a:t>
            </a:r>
            <a:r>
              <a:rPr lang="en-US" altLang="zh-CN" sz="1600" dirty="0">
                <a:latin typeface="Poppins" panose="02000000000000000000" pitchFamily="2" charset="0"/>
                <a:ea typeface="思源黑体 CN Regular" panose="020B0500000000000000" pitchFamily="34" charset="-122"/>
                <a:cs typeface="Poppins" panose="02000000000000000000" pitchFamily="2" charset="0"/>
              </a:rPr>
              <a:t>HER3/ErbB3</a:t>
            </a:r>
            <a:r>
              <a:rPr lang="zh-CN" altLang="en-US" sz="1600" dirty="0">
                <a:latin typeface="Poppins" panose="02000000000000000000" pitchFamily="2" charset="0"/>
                <a:ea typeface="思源黑体 CN Regular" panose="020B0500000000000000" pitchFamily="34" charset="-122"/>
                <a:cs typeface="Poppins" panose="02000000000000000000" pitchFamily="2" charset="0"/>
              </a:rPr>
              <a:t>和</a:t>
            </a:r>
            <a:r>
              <a:rPr lang="en-US" altLang="zh-CN" sz="1600" dirty="0">
                <a:latin typeface="Poppins" panose="02000000000000000000" pitchFamily="2" charset="0"/>
                <a:ea typeface="思源黑体 CN Regular" panose="020B0500000000000000" pitchFamily="34" charset="-122"/>
                <a:cs typeface="Poppins" panose="02000000000000000000" pitchFamily="2" charset="0"/>
              </a:rPr>
              <a:t>HER4/ErbB4</a:t>
            </a:r>
            <a:r>
              <a:rPr lang="zh-CN" altLang="en-US" b="0" i="0" dirty="0">
                <a:solidFill>
                  <a:srgbClr val="0D0D0D"/>
                </a:solidFill>
                <a:effectLst/>
                <a:highlight>
                  <a:srgbClr val="FFFFFF"/>
                </a:highlight>
                <a:latin typeface="Söhne"/>
              </a:rPr>
              <a:t>。</a:t>
            </a:r>
            <a:endParaRPr lang="en-US" dirty="0"/>
          </a:p>
        </p:txBody>
      </p:sp>
      <p:sp>
        <p:nvSpPr>
          <p:cNvPr id="10" name="TextBox 9"/>
          <p:cNvSpPr txBox="1"/>
          <p:nvPr/>
        </p:nvSpPr>
        <p:spPr>
          <a:xfrm>
            <a:off x="1566181" y="2734304"/>
            <a:ext cx="10378169" cy="583565"/>
          </a:xfrm>
          <a:prstGeom prst="rect">
            <a:avLst/>
          </a:prstGeom>
          <a:noFill/>
        </p:spPr>
        <p:txBody>
          <a:bodyPr wrap="square">
            <a:spAutoFit/>
          </a:bodyPr>
          <a:lstStyle/>
          <a:p>
            <a:r>
              <a:rPr lang="zh-CN" altLang="en-US" sz="1600" dirty="0">
                <a:latin typeface="Poppins" panose="02000000000000000000" pitchFamily="2" charset="0"/>
                <a:ea typeface="思源黑体 CN Regular" panose="020B0500000000000000" pitchFamily="34" charset="-122"/>
                <a:cs typeface="Poppins" panose="02000000000000000000" pitchFamily="2" charset="0"/>
                <a:sym typeface="+mn-ea"/>
              </a:rPr>
              <a:t>在多种肿瘤中</a:t>
            </a:r>
            <a:r>
              <a:rPr lang="en-US" altLang="zh-CN" sz="1600" dirty="0">
                <a:latin typeface="Poppins" panose="02000000000000000000" pitchFamily="2" charset="0"/>
                <a:ea typeface="思源黑体 CN Regular" panose="020B0500000000000000" pitchFamily="34" charset="-122"/>
                <a:cs typeface="Poppins" panose="02000000000000000000" pitchFamily="2" charset="0"/>
              </a:rPr>
              <a:t>HER3</a:t>
            </a:r>
            <a:r>
              <a:rPr lang="zh-CN" altLang="en-US" sz="1600" dirty="0">
                <a:latin typeface="Poppins" panose="02000000000000000000" pitchFamily="2" charset="0"/>
                <a:ea typeface="思源黑体 CN Regular" panose="020B0500000000000000" pitchFamily="34" charset="-122"/>
                <a:cs typeface="Poppins" panose="02000000000000000000" pitchFamily="2" charset="0"/>
              </a:rPr>
              <a:t>表达或过表达，如乳腺癌、卵巢癌、肺癌、结肠癌、胰腺癌、黑色素瘤、胃癌、头颈癌和前列腺癌</a:t>
            </a:r>
            <a:endParaRPr lang="en-US" sz="1600" dirty="0">
              <a:latin typeface="Poppins" panose="02000000000000000000" pitchFamily="2" charset="0"/>
              <a:ea typeface="思源黑体 CN Regular" panose="020B0500000000000000" pitchFamily="34" charset="-122"/>
              <a:cs typeface="Poppins" panose="02000000000000000000" pitchFamily="2" charset="0"/>
            </a:endParaRPr>
          </a:p>
        </p:txBody>
      </p:sp>
      <p:sp>
        <p:nvSpPr>
          <p:cNvPr id="11" name="TextBox 10"/>
          <p:cNvSpPr txBox="1"/>
          <p:nvPr/>
        </p:nvSpPr>
        <p:spPr>
          <a:xfrm>
            <a:off x="1546726" y="3914414"/>
            <a:ext cx="10378169" cy="338554"/>
          </a:xfrm>
          <a:prstGeom prst="rect">
            <a:avLst/>
          </a:prstGeom>
          <a:noFill/>
        </p:spPr>
        <p:txBody>
          <a:bodyPr wrap="square">
            <a:spAutoFit/>
          </a:bodyPr>
          <a:lstStyle/>
          <a:p>
            <a:r>
              <a:rPr lang="en-US" altLang="zh-CN" sz="1600" dirty="0" err="1">
                <a:latin typeface="Poppins" panose="02000000000000000000" pitchFamily="2" charset="0"/>
                <a:ea typeface="思源黑体 CN Regular" panose="020B0500000000000000" pitchFamily="34" charset="-122"/>
                <a:cs typeface="Poppins" panose="02000000000000000000" pitchFamily="2" charset="0"/>
              </a:rPr>
              <a:t>Patritumab-Deruxtecan</a:t>
            </a:r>
            <a:r>
              <a:rPr lang="en-US" altLang="zh-CN" sz="1600" dirty="0">
                <a:latin typeface="Poppins" panose="02000000000000000000" pitchFamily="2" charset="0"/>
                <a:ea typeface="思源黑体 CN Regular" panose="020B0500000000000000" pitchFamily="34" charset="-122"/>
                <a:cs typeface="Poppins" panose="02000000000000000000" pitchFamily="2" charset="0"/>
              </a:rPr>
              <a:t> (</a:t>
            </a:r>
            <a:r>
              <a:rPr lang="zh-CN" altLang="en-US" sz="1600" dirty="0">
                <a:latin typeface="Poppins" panose="02000000000000000000" pitchFamily="2" charset="0"/>
                <a:ea typeface="思源黑体 CN Regular" panose="020B0500000000000000" pitchFamily="34" charset="-122"/>
                <a:cs typeface="Poppins" panose="02000000000000000000" pitchFamily="2" charset="0"/>
              </a:rPr>
              <a:t>临床</a:t>
            </a:r>
            <a:r>
              <a:rPr lang="en-US" altLang="zh-CN" sz="1600" dirty="0">
                <a:latin typeface="Poppins" panose="02000000000000000000" pitchFamily="2" charset="0"/>
                <a:ea typeface="思源黑体 CN Regular" panose="020B0500000000000000" pitchFamily="34" charset="-122"/>
                <a:cs typeface="Poppins" panose="02000000000000000000" pitchFamily="2" charset="0"/>
              </a:rPr>
              <a:t>3</a:t>
            </a:r>
            <a:r>
              <a:rPr lang="zh-CN" altLang="en-US" sz="1600" dirty="0">
                <a:latin typeface="Poppins" panose="02000000000000000000" pitchFamily="2" charset="0"/>
                <a:ea typeface="思源黑体 CN Regular" panose="020B0500000000000000" pitchFamily="34" charset="-122"/>
                <a:cs typeface="Poppins" panose="02000000000000000000" pitchFamily="2" charset="0"/>
              </a:rPr>
              <a:t>期）；</a:t>
            </a:r>
            <a:r>
              <a:rPr lang="en-US" altLang="zh-CN" sz="1600" dirty="0">
                <a:latin typeface="Poppins" panose="02000000000000000000" pitchFamily="2" charset="0"/>
                <a:ea typeface="思源黑体 CN Regular" panose="020B0500000000000000" pitchFamily="34" charset="-122"/>
                <a:cs typeface="Poppins" panose="02000000000000000000" pitchFamily="2" charset="0"/>
              </a:rPr>
              <a:t>BL-B01D1 </a:t>
            </a:r>
            <a:r>
              <a:rPr lang="zh-CN" altLang="en-US" sz="1600" dirty="0">
                <a:latin typeface="Poppins" panose="02000000000000000000" pitchFamily="2" charset="0"/>
                <a:ea typeface="思源黑体 CN Regular" panose="020B0500000000000000" pitchFamily="34" charset="-122"/>
                <a:cs typeface="Poppins" panose="02000000000000000000" pitchFamily="2" charset="0"/>
              </a:rPr>
              <a:t>（临床</a:t>
            </a:r>
            <a:r>
              <a:rPr lang="en-US" altLang="zh-CN" sz="1600" dirty="0">
                <a:latin typeface="Poppins" panose="02000000000000000000" pitchFamily="2" charset="0"/>
                <a:ea typeface="思源黑体 CN Regular" panose="020B0500000000000000" pitchFamily="34" charset="-122"/>
                <a:cs typeface="Poppins" panose="02000000000000000000" pitchFamily="2" charset="0"/>
              </a:rPr>
              <a:t>2</a:t>
            </a:r>
            <a:r>
              <a:rPr lang="zh-CN" altLang="en-US" sz="1600" dirty="0">
                <a:latin typeface="Poppins" panose="02000000000000000000" pitchFamily="2" charset="0"/>
                <a:ea typeface="思源黑体 CN Regular" panose="020B0500000000000000" pitchFamily="34" charset="-122"/>
                <a:cs typeface="Poppins" panose="02000000000000000000" pitchFamily="2" charset="0"/>
              </a:rPr>
              <a:t>期）</a:t>
            </a:r>
            <a:endParaRPr lang="en-US" sz="1600" dirty="0">
              <a:latin typeface="Poppins" panose="02000000000000000000" pitchFamily="2" charset="0"/>
              <a:ea typeface="思源黑体 CN Regular" panose="020B0500000000000000" pitchFamily="34" charset="-122"/>
              <a:cs typeface="Poppins" panose="02000000000000000000" pitchFamily="2" charset="0"/>
            </a:endParaRPr>
          </a:p>
        </p:txBody>
      </p:sp>
      <p:pic>
        <p:nvPicPr>
          <p:cNvPr id="14" name="Picture 13"/>
          <p:cNvPicPr>
            <a:picLocks noChangeAspect="1"/>
          </p:cNvPicPr>
          <p:nvPr/>
        </p:nvPicPr>
        <p:blipFill>
          <a:blip r:embed="rId4" cstate="print"/>
          <a:stretch>
            <a:fillRect/>
          </a:stretch>
        </p:blipFill>
        <p:spPr>
          <a:xfrm>
            <a:off x="2529593" y="5398583"/>
            <a:ext cx="5191074" cy="1383218"/>
          </a:xfrm>
          <a:prstGeom prst="rect">
            <a:avLst/>
          </a:prstGeom>
        </p:spPr>
      </p:pic>
      <p:sp>
        <p:nvSpPr>
          <p:cNvPr id="15" name="TextBox 14"/>
          <p:cNvSpPr txBox="1"/>
          <p:nvPr/>
        </p:nvSpPr>
        <p:spPr>
          <a:xfrm>
            <a:off x="2477859" y="4816111"/>
            <a:ext cx="5294542" cy="338554"/>
          </a:xfrm>
          <a:prstGeom prst="rect">
            <a:avLst/>
          </a:prstGeom>
          <a:noFill/>
        </p:spPr>
        <p:txBody>
          <a:bodyPr wrap="square">
            <a:spAutoFit/>
          </a:bodyPr>
          <a:lstStyle/>
          <a:p>
            <a:r>
              <a:rPr lang="en-US" altLang="zh-CN" sz="1600" dirty="0">
                <a:latin typeface="Poppins" panose="02000000000000000000" pitchFamily="2" charset="0"/>
                <a:ea typeface="思源黑体 CN Regular" panose="020B0500000000000000" pitchFamily="34" charset="-122"/>
                <a:cs typeface="Poppins" panose="02000000000000000000" pitchFamily="2" charset="0"/>
              </a:rPr>
              <a:t>HER2/HER3</a:t>
            </a:r>
            <a:r>
              <a:rPr lang="zh-CN" altLang="en-US" sz="1600" dirty="0">
                <a:latin typeface="Poppins" panose="02000000000000000000" pitchFamily="2" charset="0"/>
                <a:ea typeface="思源黑体 CN Regular" panose="020B0500000000000000" pitchFamily="34" charset="-122"/>
                <a:cs typeface="Poppins" panose="02000000000000000000" pitchFamily="2" charset="0"/>
              </a:rPr>
              <a:t>双特异性</a:t>
            </a:r>
            <a:r>
              <a:rPr lang="en-US" altLang="zh-CN" sz="1600" dirty="0">
                <a:latin typeface="Poppins" panose="02000000000000000000" pitchFamily="2" charset="0"/>
                <a:ea typeface="思源黑体 CN Regular" panose="020B0500000000000000" pitchFamily="34" charset="-122"/>
                <a:cs typeface="Poppins" panose="02000000000000000000" pitchFamily="2" charset="0"/>
              </a:rPr>
              <a:t>ADC</a:t>
            </a:r>
            <a:r>
              <a:rPr lang="zh-CN" altLang="en-US" sz="1600" dirty="0">
                <a:latin typeface="Poppins" panose="02000000000000000000" pitchFamily="2" charset="0"/>
                <a:ea typeface="思源黑体 CN Regular" panose="020B0500000000000000" pitchFamily="34" charset="-122"/>
                <a:cs typeface="Poppins" panose="02000000000000000000" pitchFamily="2" charset="0"/>
              </a:rPr>
              <a:t>的体外活性验证</a:t>
            </a:r>
            <a:endParaRPr lang="en-US" sz="1600" dirty="0">
              <a:latin typeface="Poppins" panose="02000000000000000000" pitchFamily="2" charset="0"/>
              <a:ea typeface="思源黑体 CN Regular" panose="020B0500000000000000" pitchFamily="34" charset="-122"/>
              <a:cs typeface="Poppins" panose="02000000000000000000" pitchFamily="2" charset="0"/>
            </a:endParaRPr>
          </a:p>
        </p:txBody>
      </p:sp>
    </p:spTree>
  </p:cSld>
  <p:clrMapOvr>
    <a:masterClrMapping/>
  </p:clrMapOvr>
  <mc:AlternateContent xmlns:mc="http://schemas.openxmlformats.org/markup-compatibility/2006">
    <mc:Choice xmlns="" xmlns:p14="http://schemas.microsoft.com/office/powerpoint/2010/main" Requires="p14">
      <p:transition spd="slow" p14:dur="2000" advTm="59264"/>
    </mc:Choice>
    <mc:Fallback>
      <p:transition spd="slow" advTm="59264"/>
    </mc:Fallback>
  </mc:AlternateContent>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 name="任意多边形 17"/>
          <p:cNvSpPr/>
          <p:nvPr/>
        </p:nvSpPr>
        <p:spPr>
          <a:xfrm>
            <a:off x="0" y="0"/>
            <a:ext cx="5619747" cy="571480"/>
          </a:xfrm>
          <a:custGeom>
            <a:avLst/>
            <a:gdLst>
              <a:gd name="connsiteX0" fmla="*/ 0 w 4214810"/>
              <a:gd name="connsiteY0" fmla="*/ 0 h 428610"/>
              <a:gd name="connsiteX1" fmla="*/ 4214810 w 4214810"/>
              <a:gd name="connsiteY1" fmla="*/ 0 h 428610"/>
              <a:gd name="connsiteX2" fmla="*/ 4214810 w 4214810"/>
              <a:gd name="connsiteY2" fmla="*/ 428610 h 428610"/>
              <a:gd name="connsiteX3" fmla="*/ 0 w 4214810"/>
              <a:gd name="connsiteY3" fmla="*/ 428610 h 428610"/>
              <a:gd name="connsiteX4" fmla="*/ 0 w 4214810"/>
              <a:gd name="connsiteY4" fmla="*/ 0 h 428610"/>
              <a:gd name="connsiteX0-1" fmla="*/ 0 w 4214810"/>
              <a:gd name="connsiteY0-2" fmla="*/ 0 h 428610"/>
              <a:gd name="connsiteX1-3" fmla="*/ 4214810 w 4214810"/>
              <a:gd name="connsiteY1-4" fmla="*/ 0 h 428610"/>
              <a:gd name="connsiteX2-5" fmla="*/ 3759200 w 4214810"/>
              <a:gd name="connsiteY2-6" fmla="*/ 421640 h 428610"/>
              <a:gd name="connsiteX3-7" fmla="*/ 0 w 4214810"/>
              <a:gd name="connsiteY3-8" fmla="*/ 428610 h 428610"/>
              <a:gd name="connsiteX4-9" fmla="*/ 0 w 4214810"/>
              <a:gd name="connsiteY4-10" fmla="*/ 0 h 428610"/>
            </a:gdLst>
            <a:ahLst/>
            <a:cxnLst>
              <a:cxn ang="0">
                <a:pos x="connsiteX0-1" y="connsiteY0-2"/>
              </a:cxn>
              <a:cxn ang="0">
                <a:pos x="connsiteX1-3" y="connsiteY1-4"/>
              </a:cxn>
              <a:cxn ang="0">
                <a:pos x="connsiteX2-5" y="connsiteY2-6"/>
              </a:cxn>
              <a:cxn ang="0">
                <a:pos x="connsiteX3-7" y="connsiteY3-8"/>
              </a:cxn>
              <a:cxn ang="0">
                <a:pos x="connsiteX4-9" y="connsiteY4-10"/>
              </a:cxn>
            </a:cxnLst>
            <a:rect l="l" t="t" r="r" b="b"/>
            <a:pathLst>
              <a:path w="4214810" h="428610">
                <a:moveTo>
                  <a:pt x="0" y="0"/>
                </a:moveTo>
                <a:lnTo>
                  <a:pt x="4214810" y="0"/>
                </a:lnTo>
                <a:lnTo>
                  <a:pt x="3759200" y="421640"/>
                </a:lnTo>
                <a:lnTo>
                  <a:pt x="0" y="428610"/>
                </a:lnTo>
                <a:lnTo>
                  <a:pt x="0" y="0"/>
                </a:lnTo>
                <a:close/>
              </a:path>
            </a:pathLst>
          </a:custGeom>
          <a:solidFill>
            <a:srgbClr val="007E6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latin typeface="Poppins" panose="02000000000000000000" pitchFamily="2" charset="0"/>
              <a:ea typeface="思源黑体 CN Regular" panose="020B0500000000000000" pitchFamily="34" charset="-122"/>
              <a:cs typeface="Poppins" panose="02000000000000000000" pitchFamily="2" charset="0"/>
            </a:endParaRPr>
          </a:p>
        </p:txBody>
      </p:sp>
      <p:pic>
        <p:nvPicPr>
          <p:cNvPr id="21" name="Picture 2" descr="D:\桌面\新logo.png"/>
          <p:cNvPicPr>
            <a:picLocks noChangeAspect="1" noChangeArrowheads="1"/>
          </p:cNvPicPr>
          <p:nvPr/>
        </p:nvPicPr>
        <p:blipFill>
          <a:blip r:embed="rId3" cstate="print"/>
          <a:srcRect/>
          <a:stretch>
            <a:fillRect/>
          </a:stretch>
        </p:blipFill>
        <p:spPr bwMode="auto">
          <a:xfrm>
            <a:off x="167861" y="49941"/>
            <a:ext cx="1992000" cy="426288"/>
          </a:xfrm>
          <a:prstGeom prst="rect">
            <a:avLst/>
          </a:prstGeom>
          <a:noFill/>
        </p:spPr>
      </p:pic>
      <p:cxnSp>
        <p:nvCxnSpPr>
          <p:cNvPr id="34" name="直接连接符 33"/>
          <p:cNvCxnSpPr/>
          <p:nvPr/>
        </p:nvCxnSpPr>
        <p:spPr>
          <a:xfrm rot="5400000" flipH="1" flipV="1">
            <a:off x="5333995" y="285728"/>
            <a:ext cx="285752" cy="285752"/>
          </a:xfrm>
          <a:prstGeom prst="line">
            <a:avLst/>
          </a:prstGeom>
          <a:ln w="19050">
            <a:solidFill>
              <a:schemeClr val="bg1">
                <a:lumMod val="85000"/>
              </a:schemeClr>
            </a:solidFill>
          </a:ln>
        </p:spPr>
        <p:style>
          <a:lnRef idx="1">
            <a:schemeClr val="accent1"/>
          </a:lnRef>
          <a:fillRef idx="0">
            <a:schemeClr val="accent1"/>
          </a:fillRef>
          <a:effectRef idx="0">
            <a:schemeClr val="accent1"/>
          </a:effectRef>
          <a:fontRef idx="minor">
            <a:schemeClr val="tx1"/>
          </a:fontRef>
        </p:style>
      </p:cxnSp>
      <p:cxnSp>
        <p:nvCxnSpPr>
          <p:cNvPr id="36" name="直接连接符 35"/>
          <p:cNvCxnSpPr/>
          <p:nvPr/>
        </p:nvCxnSpPr>
        <p:spPr>
          <a:xfrm>
            <a:off x="5619747" y="285728"/>
            <a:ext cx="6572253" cy="2117"/>
          </a:xfrm>
          <a:prstGeom prst="line">
            <a:avLst/>
          </a:prstGeom>
          <a:ln w="19050">
            <a:solidFill>
              <a:schemeClr val="bg1">
                <a:lumMod val="85000"/>
              </a:schemeClr>
            </a:solidFill>
          </a:ln>
        </p:spPr>
        <p:style>
          <a:lnRef idx="1">
            <a:schemeClr val="accent1"/>
          </a:lnRef>
          <a:fillRef idx="0">
            <a:schemeClr val="accent1"/>
          </a:fillRef>
          <a:effectRef idx="0">
            <a:schemeClr val="accent1"/>
          </a:effectRef>
          <a:fontRef idx="minor">
            <a:schemeClr val="tx1"/>
          </a:fontRef>
        </p:style>
      </p:cxnSp>
      <p:sp>
        <p:nvSpPr>
          <p:cNvPr id="12" name="TextBox 11"/>
          <p:cNvSpPr txBox="1"/>
          <p:nvPr/>
        </p:nvSpPr>
        <p:spPr>
          <a:xfrm>
            <a:off x="9072034" y="6489701"/>
            <a:ext cx="3071284" cy="292100"/>
          </a:xfrm>
          <a:prstGeom prst="rect">
            <a:avLst/>
          </a:prstGeom>
          <a:noFill/>
        </p:spPr>
        <p:txBody>
          <a:bodyPr lIns="121914" tIns="60957" rIns="121914" bIns="60957">
            <a:spAutoFit/>
          </a:bodyPr>
          <a:lstStyle/>
          <a:p>
            <a:pPr algn="r" eaLnBrk="1" hangingPunct="1">
              <a:buFont typeface="Arial" panose="020B0604020202020204" pitchFamily="34" charset="0"/>
              <a:buNone/>
              <a:defRPr/>
            </a:pPr>
            <a:r>
              <a:rPr lang="zh-CN" altLang="en-US" sz="1100" dirty="0">
                <a:solidFill>
                  <a:schemeClr val="tx1">
                    <a:lumMod val="50000"/>
                    <a:lumOff val="50000"/>
                  </a:schemeClr>
                </a:solidFill>
                <a:latin typeface="Poppins" panose="02000000000000000000" pitchFamily="2" charset="0"/>
                <a:ea typeface="思源黑体 CN Regular" panose="020B0500000000000000" pitchFamily="34" charset="-122"/>
                <a:cs typeface="Poppins" panose="02000000000000000000" pitchFamily="2" charset="0"/>
              </a:rPr>
              <a:t>义翘神州</a:t>
            </a:r>
            <a:endParaRPr lang="en-US" altLang="zh-CN" sz="1100" dirty="0">
              <a:solidFill>
                <a:schemeClr val="tx1">
                  <a:lumMod val="50000"/>
                  <a:lumOff val="50000"/>
                </a:schemeClr>
              </a:solidFill>
              <a:latin typeface="Poppins" panose="02000000000000000000" pitchFamily="2" charset="0"/>
              <a:ea typeface="思源黑体 CN Regular" panose="020B0500000000000000" pitchFamily="34" charset="-122"/>
              <a:cs typeface="Poppins" panose="02000000000000000000" pitchFamily="2" charset="0"/>
            </a:endParaRPr>
          </a:p>
        </p:txBody>
      </p:sp>
      <p:sp>
        <p:nvSpPr>
          <p:cNvPr id="7" name="TextBox 6"/>
          <p:cNvSpPr txBox="1"/>
          <p:nvPr/>
        </p:nvSpPr>
        <p:spPr>
          <a:xfrm>
            <a:off x="3572552" y="736843"/>
            <a:ext cx="4094391" cy="535724"/>
          </a:xfrm>
          <a:prstGeom prst="rect">
            <a:avLst/>
          </a:prstGeom>
          <a:noFill/>
        </p:spPr>
        <p:txBody>
          <a:bodyPr wrap="none" rtlCol="0">
            <a:spAutoFit/>
          </a:bodyPr>
          <a:lstStyle/>
          <a:p>
            <a:pPr algn="ctr">
              <a:lnSpc>
                <a:spcPct val="90000"/>
              </a:lnSpc>
            </a:pPr>
            <a:r>
              <a:rPr lang="zh-CN" altLang="en-US" sz="3200" b="1" dirty="0">
                <a:solidFill>
                  <a:srgbClr val="007E66"/>
                </a:solidFill>
                <a:latin typeface="Poppins" panose="02000000000000000000" pitchFamily="2" charset="0"/>
                <a:ea typeface="思源黑体 CN Medium" panose="020B0600000000000000" pitchFamily="34" charset="-122"/>
                <a:cs typeface="Poppins" panose="02000000000000000000" pitchFamily="2" charset="0"/>
              </a:rPr>
              <a:t>新兴靶点介绍：</a:t>
            </a:r>
            <a:r>
              <a:rPr lang="en-US" altLang="zh-CN" sz="3200" b="1" dirty="0">
                <a:solidFill>
                  <a:srgbClr val="007E66"/>
                </a:solidFill>
                <a:latin typeface="Poppins" panose="02000000000000000000" pitchFamily="2" charset="0"/>
                <a:ea typeface="思源黑体 CN Regular" panose="020B0500000000000000" pitchFamily="34" charset="-122"/>
                <a:cs typeface="Poppins" panose="02000000000000000000" pitchFamily="2" charset="0"/>
              </a:rPr>
              <a:t>HER3</a:t>
            </a:r>
          </a:p>
        </p:txBody>
      </p:sp>
      <p:pic>
        <p:nvPicPr>
          <p:cNvPr id="13" name="Picture 12"/>
          <p:cNvPicPr>
            <a:picLocks noChangeAspect="1"/>
          </p:cNvPicPr>
          <p:nvPr/>
        </p:nvPicPr>
        <p:blipFill>
          <a:blip r:embed="rId4" cstate="print"/>
          <a:stretch>
            <a:fillRect/>
          </a:stretch>
        </p:blipFill>
        <p:spPr>
          <a:xfrm>
            <a:off x="1717959" y="1749989"/>
            <a:ext cx="4378041" cy="1472330"/>
          </a:xfrm>
          <a:prstGeom prst="rect">
            <a:avLst/>
          </a:prstGeom>
        </p:spPr>
      </p:pic>
      <p:sp>
        <p:nvSpPr>
          <p:cNvPr id="16" name="TextBox 15"/>
          <p:cNvSpPr txBox="1"/>
          <p:nvPr/>
        </p:nvSpPr>
        <p:spPr>
          <a:xfrm>
            <a:off x="73539" y="2153994"/>
            <a:ext cx="1268296" cy="400110"/>
          </a:xfrm>
          <a:prstGeom prst="rect">
            <a:avLst/>
          </a:prstGeom>
          <a:noFill/>
        </p:spPr>
        <p:txBody>
          <a:bodyPr wrap="none" rtlCol="0">
            <a:spAutoFit/>
          </a:bodyPr>
          <a:lstStyle/>
          <a:p>
            <a:r>
              <a:rPr lang="zh-CN" altLang="en-US" sz="2000" b="1" dirty="0">
                <a:solidFill>
                  <a:srgbClr val="007E66"/>
                </a:solidFill>
                <a:latin typeface="Poppins" panose="02000000000000000000" pitchFamily="2" charset="0"/>
                <a:ea typeface="思源黑体 CN Regular" panose="020B0500000000000000" pitchFamily="34" charset="-122"/>
                <a:cs typeface="Poppins" panose="02000000000000000000" pitchFamily="2" charset="0"/>
              </a:rPr>
              <a:t>构建</a:t>
            </a:r>
            <a:r>
              <a:rPr lang="en-US" altLang="zh-CN" sz="2000" b="1" dirty="0">
                <a:solidFill>
                  <a:srgbClr val="007E66"/>
                </a:solidFill>
                <a:latin typeface="Poppins" panose="02000000000000000000" pitchFamily="2" charset="0"/>
                <a:ea typeface="思源黑体 CN Regular" panose="020B0500000000000000" pitchFamily="34" charset="-122"/>
                <a:cs typeface="Poppins" panose="02000000000000000000" pitchFamily="2" charset="0"/>
              </a:rPr>
              <a:t>ADC</a:t>
            </a:r>
            <a:endParaRPr lang="en-US" sz="2000" b="1" dirty="0">
              <a:solidFill>
                <a:srgbClr val="007E66"/>
              </a:solidFill>
              <a:latin typeface="Poppins" panose="02000000000000000000" pitchFamily="2" charset="0"/>
              <a:ea typeface="思源黑体 CN Regular" panose="020B0500000000000000" pitchFamily="34" charset="-122"/>
              <a:cs typeface="Poppins" panose="02000000000000000000" pitchFamily="2" charset="0"/>
            </a:endParaRPr>
          </a:p>
        </p:txBody>
      </p:sp>
      <p:sp>
        <p:nvSpPr>
          <p:cNvPr id="22" name="TextBox 21"/>
          <p:cNvSpPr txBox="1"/>
          <p:nvPr/>
        </p:nvSpPr>
        <p:spPr>
          <a:xfrm>
            <a:off x="57150" y="3531469"/>
            <a:ext cx="1723549" cy="707886"/>
          </a:xfrm>
          <a:prstGeom prst="rect">
            <a:avLst/>
          </a:prstGeom>
          <a:noFill/>
        </p:spPr>
        <p:txBody>
          <a:bodyPr wrap="none" rtlCol="0">
            <a:spAutoFit/>
          </a:bodyPr>
          <a:lstStyle/>
          <a:p>
            <a:r>
              <a:rPr lang="zh-CN" altLang="en-US" sz="2000" b="1" dirty="0">
                <a:solidFill>
                  <a:srgbClr val="007E66"/>
                </a:solidFill>
                <a:latin typeface="Poppins" panose="02000000000000000000" pitchFamily="2" charset="0"/>
                <a:ea typeface="思源黑体 CN Regular" panose="020B0500000000000000" pitchFamily="34" charset="-122"/>
                <a:cs typeface="Poppins" panose="02000000000000000000" pitchFamily="2" charset="0"/>
              </a:rPr>
              <a:t>结合活性分析</a:t>
            </a:r>
            <a:endParaRPr lang="en-US" altLang="zh-CN" sz="2000" b="1" dirty="0">
              <a:solidFill>
                <a:srgbClr val="007E66"/>
              </a:solidFill>
              <a:latin typeface="Poppins" panose="02000000000000000000" pitchFamily="2" charset="0"/>
              <a:ea typeface="思源黑体 CN Regular" panose="020B0500000000000000" pitchFamily="34" charset="-122"/>
              <a:cs typeface="Poppins" panose="02000000000000000000" pitchFamily="2" charset="0"/>
            </a:endParaRPr>
          </a:p>
          <a:p>
            <a:r>
              <a:rPr lang="en-US" sz="2000" b="1" dirty="0">
                <a:solidFill>
                  <a:srgbClr val="007E66"/>
                </a:solidFill>
                <a:latin typeface="Poppins" panose="02000000000000000000" pitchFamily="2" charset="0"/>
                <a:ea typeface="思源黑体 CN Regular" panose="020B0500000000000000" pitchFamily="34" charset="-122"/>
                <a:cs typeface="Poppins" panose="02000000000000000000" pitchFamily="2" charset="0"/>
              </a:rPr>
              <a:t>(SPR)</a:t>
            </a:r>
          </a:p>
        </p:txBody>
      </p:sp>
      <p:sp>
        <p:nvSpPr>
          <p:cNvPr id="26" name="TextBox 25"/>
          <p:cNvSpPr txBox="1"/>
          <p:nvPr/>
        </p:nvSpPr>
        <p:spPr>
          <a:xfrm>
            <a:off x="73447" y="5775667"/>
            <a:ext cx="1814861" cy="400110"/>
          </a:xfrm>
          <a:prstGeom prst="rect">
            <a:avLst/>
          </a:prstGeom>
          <a:noFill/>
        </p:spPr>
        <p:txBody>
          <a:bodyPr wrap="square">
            <a:spAutoFit/>
          </a:bodyPr>
          <a:lstStyle/>
          <a:p>
            <a:r>
              <a:rPr lang="zh-CN" altLang="en-US" sz="2000" b="1" dirty="0">
                <a:solidFill>
                  <a:srgbClr val="007E66"/>
                </a:solidFill>
                <a:latin typeface="Poppins" panose="02000000000000000000" pitchFamily="2" charset="0"/>
                <a:ea typeface="思源黑体 CN Regular" panose="020B0500000000000000" pitchFamily="34" charset="-122"/>
                <a:cs typeface="Poppins" panose="02000000000000000000" pitchFamily="2" charset="0"/>
              </a:rPr>
              <a:t>蛋白样品</a:t>
            </a:r>
            <a:endParaRPr lang="en-US" sz="2000" b="1" dirty="0">
              <a:solidFill>
                <a:srgbClr val="007E66"/>
              </a:solidFill>
              <a:latin typeface="Poppins" panose="02000000000000000000" pitchFamily="2" charset="0"/>
              <a:ea typeface="思源黑体 CN Regular" panose="020B0500000000000000" pitchFamily="34" charset="-122"/>
              <a:cs typeface="Poppins" panose="02000000000000000000" pitchFamily="2" charset="0"/>
            </a:endParaRPr>
          </a:p>
        </p:txBody>
      </p:sp>
      <p:sp>
        <p:nvSpPr>
          <p:cNvPr id="30" name="TextBox 29"/>
          <p:cNvSpPr txBox="1"/>
          <p:nvPr/>
        </p:nvSpPr>
        <p:spPr>
          <a:xfrm>
            <a:off x="1571625" y="5826760"/>
            <a:ext cx="4954905" cy="645160"/>
          </a:xfrm>
          <a:prstGeom prst="rect">
            <a:avLst/>
          </a:prstGeom>
          <a:noFill/>
        </p:spPr>
        <p:txBody>
          <a:bodyPr wrap="square">
            <a:spAutoFit/>
          </a:bodyPr>
          <a:lstStyle/>
          <a:p>
            <a:r>
              <a:rPr lang="zh-CN" altLang="en-US" sz="1800" dirty="0">
                <a:latin typeface="Poppins" panose="02000000000000000000" pitchFamily="2" charset="0"/>
                <a:ea typeface="思源黑体 CN Regular" panose="020B0500000000000000" pitchFamily="34" charset="-122"/>
                <a:cs typeface="Poppins" panose="02000000000000000000" pitchFamily="2" charset="0"/>
              </a:rPr>
              <a:t>使用义翘神州高品质</a:t>
            </a:r>
            <a:r>
              <a:rPr lang="en-US" altLang="zh-CN" sz="1800" dirty="0">
                <a:latin typeface="Poppins" panose="02000000000000000000" pitchFamily="2" charset="0"/>
                <a:ea typeface="思源黑体 CN Regular" panose="020B0500000000000000" pitchFamily="34" charset="-122"/>
                <a:cs typeface="Poppins" panose="02000000000000000000" pitchFamily="2" charset="0"/>
              </a:rPr>
              <a:t>HER2</a:t>
            </a:r>
            <a:r>
              <a:rPr lang="zh-CN" altLang="en-US" sz="1800" dirty="0">
                <a:latin typeface="Poppins" panose="02000000000000000000" pitchFamily="2" charset="0"/>
                <a:ea typeface="思源黑体 CN Regular" panose="020B0500000000000000" pitchFamily="34" charset="-122"/>
                <a:cs typeface="Poppins" panose="02000000000000000000" pitchFamily="2" charset="0"/>
              </a:rPr>
              <a:t>（</a:t>
            </a:r>
            <a:r>
              <a:rPr lang="en-US" sz="1800" b="1" dirty="0">
                <a:solidFill>
                  <a:srgbClr val="007E66"/>
                </a:solidFill>
                <a:latin typeface="Poppins" panose="02000000000000000000" pitchFamily="2" charset="0"/>
                <a:ea typeface="思源黑体 CN Regular" panose="020B0500000000000000" pitchFamily="34" charset="-122"/>
                <a:cs typeface="Poppins" panose="02000000000000000000" pitchFamily="2" charset="0"/>
              </a:rPr>
              <a:t>10004-H02H</a:t>
            </a:r>
            <a:r>
              <a:rPr lang="en-US" sz="1800" dirty="0">
                <a:latin typeface="Poppins" panose="02000000000000000000" pitchFamily="2" charset="0"/>
                <a:ea typeface="思源黑体 CN Regular" panose="020B0500000000000000" pitchFamily="34" charset="-122"/>
                <a:cs typeface="Poppins" panose="02000000000000000000" pitchFamily="2" charset="0"/>
              </a:rPr>
              <a:t>)</a:t>
            </a:r>
            <a:r>
              <a:rPr lang="zh-CN" altLang="en-US" dirty="0">
                <a:latin typeface="Poppins" panose="02000000000000000000" pitchFamily="2" charset="0"/>
                <a:ea typeface="思源黑体 CN Regular" panose="020B0500000000000000" pitchFamily="34" charset="-122"/>
                <a:cs typeface="Poppins" panose="02000000000000000000" pitchFamily="2" charset="0"/>
              </a:rPr>
              <a:t>和</a:t>
            </a:r>
            <a:r>
              <a:rPr lang="en-US" altLang="zh-CN" dirty="0">
                <a:latin typeface="Poppins" panose="02000000000000000000" pitchFamily="2" charset="0"/>
                <a:ea typeface="思源黑体 CN Regular" panose="020B0500000000000000" pitchFamily="34" charset="-122"/>
                <a:cs typeface="Poppins" panose="02000000000000000000" pitchFamily="2" charset="0"/>
              </a:rPr>
              <a:t>HER3(</a:t>
            </a:r>
            <a:r>
              <a:rPr lang="en-US" altLang="zh-CN" b="1" dirty="0">
                <a:solidFill>
                  <a:srgbClr val="007E66"/>
                </a:solidFill>
                <a:latin typeface="Poppins" panose="02000000000000000000" pitchFamily="2" charset="0"/>
                <a:ea typeface="思源黑体 CN Regular" panose="020B0500000000000000" pitchFamily="34" charset="-122"/>
                <a:cs typeface="Poppins" panose="02000000000000000000" pitchFamily="2" charset="0"/>
              </a:rPr>
              <a:t>10201-H02H</a:t>
            </a:r>
            <a:r>
              <a:rPr lang="en-US" altLang="zh-CN" dirty="0">
                <a:latin typeface="Poppins" panose="02000000000000000000" pitchFamily="2" charset="0"/>
                <a:ea typeface="思源黑体 CN Regular" panose="020B0500000000000000" pitchFamily="34" charset="-122"/>
                <a:cs typeface="Poppins" panose="02000000000000000000" pitchFamily="2" charset="0"/>
              </a:rPr>
              <a:t>)</a:t>
            </a:r>
            <a:r>
              <a:rPr lang="zh-CN" altLang="en-US" dirty="0">
                <a:latin typeface="Poppins" panose="02000000000000000000" pitchFamily="2" charset="0"/>
                <a:ea typeface="思源黑体 CN Regular" panose="020B0500000000000000" pitchFamily="34" charset="-122"/>
                <a:cs typeface="Poppins" panose="02000000000000000000" pitchFamily="2" charset="0"/>
              </a:rPr>
              <a:t>进行</a:t>
            </a:r>
            <a:r>
              <a:rPr lang="en-US" altLang="zh-CN" dirty="0">
                <a:latin typeface="Poppins" panose="02000000000000000000" pitchFamily="2" charset="0"/>
                <a:ea typeface="思源黑体 CN Regular" panose="020B0500000000000000" pitchFamily="34" charset="-122"/>
                <a:cs typeface="Poppins" panose="02000000000000000000" pitchFamily="2" charset="0"/>
              </a:rPr>
              <a:t>ADC</a:t>
            </a:r>
            <a:r>
              <a:rPr lang="zh-CN" altLang="en-US" dirty="0">
                <a:latin typeface="Poppins" panose="02000000000000000000" pitchFamily="2" charset="0"/>
                <a:ea typeface="思源黑体 CN Regular" panose="020B0500000000000000" pitchFamily="34" charset="-122"/>
                <a:cs typeface="Poppins" panose="02000000000000000000" pitchFamily="2" charset="0"/>
              </a:rPr>
              <a:t>抗体验证</a:t>
            </a:r>
            <a:endParaRPr lang="en-US" sz="1800" dirty="0">
              <a:latin typeface="Poppins" panose="02000000000000000000" pitchFamily="2" charset="0"/>
              <a:ea typeface="思源黑体 CN Regular" panose="020B0500000000000000" pitchFamily="34" charset="-122"/>
              <a:cs typeface="Poppins" panose="02000000000000000000" pitchFamily="2" charset="0"/>
            </a:endParaRPr>
          </a:p>
        </p:txBody>
      </p:sp>
      <p:pic>
        <p:nvPicPr>
          <p:cNvPr id="32" name="Picture 31"/>
          <p:cNvPicPr>
            <a:picLocks noChangeAspect="1"/>
          </p:cNvPicPr>
          <p:nvPr/>
        </p:nvPicPr>
        <p:blipFill>
          <a:blip r:embed="rId5" cstate="print"/>
          <a:stretch>
            <a:fillRect/>
          </a:stretch>
        </p:blipFill>
        <p:spPr>
          <a:xfrm>
            <a:off x="6917058" y="3931000"/>
            <a:ext cx="5096586" cy="2048161"/>
          </a:xfrm>
          <a:prstGeom prst="rect">
            <a:avLst/>
          </a:prstGeom>
        </p:spPr>
      </p:pic>
      <p:sp>
        <p:nvSpPr>
          <p:cNvPr id="33" name="TextBox 32"/>
          <p:cNvSpPr txBox="1"/>
          <p:nvPr/>
        </p:nvSpPr>
        <p:spPr>
          <a:xfrm>
            <a:off x="6678298" y="3531443"/>
            <a:ext cx="1814861" cy="400110"/>
          </a:xfrm>
          <a:prstGeom prst="rect">
            <a:avLst/>
          </a:prstGeom>
          <a:noFill/>
        </p:spPr>
        <p:txBody>
          <a:bodyPr wrap="square">
            <a:spAutoFit/>
          </a:bodyPr>
          <a:lstStyle/>
          <a:p>
            <a:r>
              <a:rPr lang="zh-CN" altLang="en-US" sz="2000" b="1" dirty="0">
                <a:solidFill>
                  <a:srgbClr val="007E66"/>
                </a:solidFill>
                <a:latin typeface="Poppins" panose="02000000000000000000" pitchFamily="2" charset="0"/>
                <a:ea typeface="思源黑体 CN Regular" panose="020B0500000000000000" pitchFamily="34" charset="-122"/>
                <a:cs typeface="Poppins" panose="02000000000000000000" pitchFamily="2" charset="0"/>
              </a:rPr>
              <a:t>肿瘤抑制</a:t>
            </a:r>
            <a:endParaRPr lang="en-US" sz="2000" b="1" dirty="0">
              <a:solidFill>
                <a:srgbClr val="007E66"/>
              </a:solidFill>
              <a:latin typeface="Poppins" panose="02000000000000000000" pitchFamily="2" charset="0"/>
              <a:ea typeface="思源黑体 CN Regular" panose="020B0500000000000000" pitchFamily="34" charset="-122"/>
              <a:cs typeface="Poppins" panose="02000000000000000000" pitchFamily="2" charset="0"/>
            </a:endParaRPr>
          </a:p>
        </p:txBody>
      </p:sp>
      <p:pic>
        <p:nvPicPr>
          <p:cNvPr id="35" name="Picture 34"/>
          <p:cNvPicPr>
            <a:picLocks noChangeAspect="1"/>
          </p:cNvPicPr>
          <p:nvPr/>
        </p:nvPicPr>
        <p:blipFill>
          <a:blip r:embed="rId6" cstate="print"/>
          <a:stretch>
            <a:fillRect/>
          </a:stretch>
        </p:blipFill>
        <p:spPr>
          <a:xfrm>
            <a:off x="1875976" y="3275866"/>
            <a:ext cx="4650059" cy="2056061"/>
          </a:xfrm>
          <a:prstGeom prst="rect">
            <a:avLst/>
          </a:prstGeom>
        </p:spPr>
      </p:pic>
      <p:pic>
        <p:nvPicPr>
          <p:cNvPr id="38" name="Picture 37"/>
          <p:cNvPicPr>
            <a:picLocks noChangeAspect="1"/>
          </p:cNvPicPr>
          <p:nvPr/>
        </p:nvPicPr>
        <p:blipFill>
          <a:blip r:embed="rId7" cstate="print"/>
          <a:stretch>
            <a:fillRect/>
          </a:stretch>
        </p:blipFill>
        <p:spPr>
          <a:xfrm>
            <a:off x="8484274" y="1731374"/>
            <a:ext cx="3663500" cy="2199965"/>
          </a:xfrm>
          <a:prstGeom prst="rect">
            <a:avLst/>
          </a:prstGeom>
        </p:spPr>
      </p:pic>
      <p:sp>
        <p:nvSpPr>
          <p:cNvPr id="39" name="TextBox 38"/>
          <p:cNvSpPr txBox="1"/>
          <p:nvPr/>
        </p:nvSpPr>
        <p:spPr>
          <a:xfrm>
            <a:off x="6301941" y="2124360"/>
            <a:ext cx="2406428" cy="707886"/>
          </a:xfrm>
          <a:prstGeom prst="rect">
            <a:avLst/>
          </a:prstGeom>
          <a:noFill/>
        </p:spPr>
        <p:txBody>
          <a:bodyPr wrap="none" rtlCol="0">
            <a:spAutoFit/>
          </a:bodyPr>
          <a:lstStyle/>
          <a:p>
            <a:r>
              <a:rPr lang="zh-CN" altLang="en-US" sz="2000" b="1" dirty="0">
                <a:solidFill>
                  <a:srgbClr val="007E66"/>
                </a:solidFill>
                <a:latin typeface="Poppins" panose="02000000000000000000" pitchFamily="2" charset="0"/>
                <a:ea typeface="思源黑体 CN Regular" panose="020B0500000000000000" pitchFamily="34" charset="-122"/>
                <a:cs typeface="Poppins" panose="02000000000000000000" pitchFamily="2" charset="0"/>
              </a:rPr>
              <a:t>血浆水平</a:t>
            </a:r>
            <a:r>
              <a:rPr lang="en-US" altLang="zh-CN" sz="2000" b="1" dirty="0">
                <a:solidFill>
                  <a:srgbClr val="007E66"/>
                </a:solidFill>
                <a:latin typeface="Poppins" panose="02000000000000000000" pitchFamily="2" charset="0"/>
                <a:ea typeface="思源黑体 CN Regular" panose="020B0500000000000000" pitchFamily="34" charset="-122"/>
                <a:cs typeface="Poppins" panose="02000000000000000000" pitchFamily="2" charset="0"/>
              </a:rPr>
              <a:t>ELISA</a:t>
            </a:r>
            <a:r>
              <a:rPr lang="zh-CN" altLang="en-US" sz="2000" b="1" dirty="0">
                <a:solidFill>
                  <a:srgbClr val="007E66"/>
                </a:solidFill>
                <a:latin typeface="Poppins" panose="02000000000000000000" pitchFamily="2" charset="0"/>
                <a:ea typeface="思源黑体 CN Regular" panose="020B0500000000000000" pitchFamily="34" charset="-122"/>
                <a:cs typeface="Poppins" panose="02000000000000000000" pitchFamily="2" charset="0"/>
              </a:rPr>
              <a:t>检测</a:t>
            </a:r>
            <a:endParaRPr lang="en-US" altLang="zh-CN" sz="2000" b="1" dirty="0">
              <a:solidFill>
                <a:srgbClr val="007E66"/>
              </a:solidFill>
              <a:latin typeface="Poppins" panose="02000000000000000000" pitchFamily="2" charset="0"/>
              <a:ea typeface="思源黑体 CN Regular" panose="020B0500000000000000" pitchFamily="34" charset="-122"/>
              <a:cs typeface="Poppins" panose="02000000000000000000" pitchFamily="2" charset="0"/>
            </a:endParaRPr>
          </a:p>
          <a:p>
            <a:r>
              <a:rPr lang="en-US" altLang="zh-CN" sz="2000" b="1" dirty="0">
                <a:solidFill>
                  <a:srgbClr val="007E66"/>
                </a:solidFill>
                <a:latin typeface="Poppins" panose="02000000000000000000" pitchFamily="2" charset="0"/>
                <a:ea typeface="思源黑体 CN Regular" panose="020B0500000000000000" pitchFamily="34" charset="-122"/>
                <a:cs typeface="Poppins" panose="02000000000000000000" pitchFamily="2" charset="0"/>
              </a:rPr>
              <a:t>ADC</a:t>
            </a:r>
            <a:r>
              <a:rPr lang="zh-CN" altLang="en-US" sz="2000" b="1" dirty="0">
                <a:solidFill>
                  <a:srgbClr val="007E66"/>
                </a:solidFill>
                <a:latin typeface="Poppins" panose="02000000000000000000" pitchFamily="2" charset="0"/>
                <a:ea typeface="思源黑体 CN Regular" panose="020B0500000000000000" pitchFamily="34" charset="-122"/>
                <a:cs typeface="Poppins" panose="02000000000000000000" pitchFamily="2" charset="0"/>
              </a:rPr>
              <a:t>药代动力学</a:t>
            </a:r>
            <a:endParaRPr lang="en-US" sz="2000" b="1" dirty="0">
              <a:solidFill>
                <a:srgbClr val="007E66"/>
              </a:solidFill>
              <a:latin typeface="Poppins" panose="02000000000000000000" pitchFamily="2" charset="0"/>
              <a:ea typeface="思源黑体 CN Regular" panose="020B0500000000000000" pitchFamily="34" charset="-122"/>
              <a:cs typeface="Poppins" panose="02000000000000000000" pitchFamily="2" charset="0"/>
            </a:endParaRPr>
          </a:p>
        </p:txBody>
      </p:sp>
      <p:sp>
        <p:nvSpPr>
          <p:cNvPr id="2" name="TextBox 1"/>
          <p:cNvSpPr txBox="1"/>
          <p:nvPr/>
        </p:nvSpPr>
        <p:spPr>
          <a:xfrm>
            <a:off x="0" y="6642556"/>
            <a:ext cx="4552970" cy="215444"/>
          </a:xfrm>
          <a:prstGeom prst="rect">
            <a:avLst/>
          </a:prstGeom>
          <a:noFill/>
        </p:spPr>
        <p:txBody>
          <a:bodyPr wrap="square">
            <a:spAutoFit/>
          </a:bodyPr>
          <a:lstStyle/>
          <a:p>
            <a:r>
              <a:rPr lang="en-US" sz="800" i="1" dirty="0">
                <a:latin typeface="Poppins" panose="02000000000000000000" pitchFamily="2" charset="0"/>
                <a:cs typeface="Poppins" panose="02000000000000000000" pitchFamily="2" charset="0"/>
              </a:rPr>
              <a:t>doi.org/10.1038/s41401-024-01279-8</a:t>
            </a:r>
          </a:p>
        </p:txBody>
      </p:sp>
    </p:spTree>
  </p:cSld>
  <p:clrMapOvr>
    <a:masterClrMapping/>
  </p:clrMapOvr>
  <mc:AlternateContent xmlns:mc="http://schemas.openxmlformats.org/markup-compatibility/2006">
    <mc:Choice xmlns="" xmlns:p14="http://schemas.microsoft.com/office/powerpoint/2010/main" Requires="p14">
      <p:transition spd="slow" p14:dur="2000" advTm="128430"/>
    </mc:Choice>
    <mc:Fallback>
      <p:transition spd="slow" advTm="128430"/>
    </mc:Fallback>
  </mc:AlternateContent>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 name="任意多边形 17"/>
          <p:cNvSpPr/>
          <p:nvPr/>
        </p:nvSpPr>
        <p:spPr>
          <a:xfrm>
            <a:off x="0" y="0"/>
            <a:ext cx="5619747" cy="571480"/>
          </a:xfrm>
          <a:custGeom>
            <a:avLst/>
            <a:gdLst>
              <a:gd name="connsiteX0" fmla="*/ 0 w 4214810"/>
              <a:gd name="connsiteY0" fmla="*/ 0 h 428610"/>
              <a:gd name="connsiteX1" fmla="*/ 4214810 w 4214810"/>
              <a:gd name="connsiteY1" fmla="*/ 0 h 428610"/>
              <a:gd name="connsiteX2" fmla="*/ 4214810 w 4214810"/>
              <a:gd name="connsiteY2" fmla="*/ 428610 h 428610"/>
              <a:gd name="connsiteX3" fmla="*/ 0 w 4214810"/>
              <a:gd name="connsiteY3" fmla="*/ 428610 h 428610"/>
              <a:gd name="connsiteX4" fmla="*/ 0 w 4214810"/>
              <a:gd name="connsiteY4" fmla="*/ 0 h 428610"/>
              <a:gd name="connsiteX0-1" fmla="*/ 0 w 4214810"/>
              <a:gd name="connsiteY0-2" fmla="*/ 0 h 428610"/>
              <a:gd name="connsiteX1-3" fmla="*/ 4214810 w 4214810"/>
              <a:gd name="connsiteY1-4" fmla="*/ 0 h 428610"/>
              <a:gd name="connsiteX2-5" fmla="*/ 3759200 w 4214810"/>
              <a:gd name="connsiteY2-6" fmla="*/ 421640 h 428610"/>
              <a:gd name="connsiteX3-7" fmla="*/ 0 w 4214810"/>
              <a:gd name="connsiteY3-8" fmla="*/ 428610 h 428610"/>
              <a:gd name="connsiteX4-9" fmla="*/ 0 w 4214810"/>
              <a:gd name="connsiteY4-10" fmla="*/ 0 h 428610"/>
            </a:gdLst>
            <a:ahLst/>
            <a:cxnLst>
              <a:cxn ang="0">
                <a:pos x="connsiteX0-1" y="connsiteY0-2"/>
              </a:cxn>
              <a:cxn ang="0">
                <a:pos x="connsiteX1-3" y="connsiteY1-4"/>
              </a:cxn>
              <a:cxn ang="0">
                <a:pos x="connsiteX2-5" y="connsiteY2-6"/>
              </a:cxn>
              <a:cxn ang="0">
                <a:pos x="connsiteX3-7" y="connsiteY3-8"/>
              </a:cxn>
              <a:cxn ang="0">
                <a:pos x="connsiteX4-9" y="connsiteY4-10"/>
              </a:cxn>
            </a:cxnLst>
            <a:rect l="l" t="t" r="r" b="b"/>
            <a:pathLst>
              <a:path w="4214810" h="428610">
                <a:moveTo>
                  <a:pt x="0" y="0"/>
                </a:moveTo>
                <a:lnTo>
                  <a:pt x="4214810" y="0"/>
                </a:lnTo>
                <a:lnTo>
                  <a:pt x="3759200" y="421640"/>
                </a:lnTo>
                <a:lnTo>
                  <a:pt x="0" y="428610"/>
                </a:lnTo>
                <a:lnTo>
                  <a:pt x="0" y="0"/>
                </a:lnTo>
                <a:close/>
              </a:path>
            </a:pathLst>
          </a:custGeom>
          <a:solidFill>
            <a:srgbClr val="007E6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latin typeface="Poppins" panose="02000000000000000000" pitchFamily="2" charset="0"/>
              <a:ea typeface="思源黑体 CN Regular" panose="020B0500000000000000" pitchFamily="34" charset="-122"/>
              <a:cs typeface="Poppins" panose="02000000000000000000" pitchFamily="2" charset="0"/>
            </a:endParaRPr>
          </a:p>
        </p:txBody>
      </p:sp>
      <p:pic>
        <p:nvPicPr>
          <p:cNvPr id="21" name="Picture 2" descr="D:\桌面\新logo.png"/>
          <p:cNvPicPr>
            <a:picLocks noChangeAspect="1" noChangeArrowheads="1"/>
          </p:cNvPicPr>
          <p:nvPr/>
        </p:nvPicPr>
        <p:blipFill>
          <a:blip r:embed="rId13" cstate="print"/>
          <a:srcRect/>
          <a:stretch>
            <a:fillRect/>
          </a:stretch>
        </p:blipFill>
        <p:spPr bwMode="auto">
          <a:xfrm>
            <a:off x="167861" y="49941"/>
            <a:ext cx="1992000" cy="426288"/>
          </a:xfrm>
          <a:prstGeom prst="rect">
            <a:avLst/>
          </a:prstGeom>
          <a:noFill/>
        </p:spPr>
      </p:pic>
      <p:cxnSp>
        <p:nvCxnSpPr>
          <p:cNvPr id="34" name="直接连接符 33"/>
          <p:cNvCxnSpPr/>
          <p:nvPr/>
        </p:nvCxnSpPr>
        <p:spPr>
          <a:xfrm rot="5400000" flipH="1" flipV="1">
            <a:off x="5333995" y="285728"/>
            <a:ext cx="285752" cy="285752"/>
          </a:xfrm>
          <a:prstGeom prst="line">
            <a:avLst/>
          </a:prstGeom>
          <a:ln w="19050">
            <a:solidFill>
              <a:schemeClr val="bg1">
                <a:lumMod val="85000"/>
              </a:schemeClr>
            </a:solidFill>
          </a:ln>
        </p:spPr>
        <p:style>
          <a:lnRef idx="1">
            <a:schemeClr val="accent1"/>
          </a:lnRef>
          <a:fillRef idx="0">
            <a:schemeClr val="accent1"/>
          </a:fillRef>
          <a:effectRef idx="0">
            <a:schemeClr val="accent1"/>
          </a:effectRef>
          <a:fontRef idx="minor">
            <a:schemeClr val="tx1"/>
          </a:fontRef>
        </p:style>
      </p:cxnSp>
      <p:cxnSp>
        <p:nvCxnSpPr>
          <p:cNvPr id="36" name="直接连接符 35"/>
          <p:cNvCxnSpPr/>
          <p:nvPr/>
        </p:nvCxnSpPr>
        <p:spPr>
          <a:xfrm>
            <a:off x="5619747" y="285728"/>
            <a:ext cx="6572253" cy="2117"/>
          </a:xfrm>
          <a:prstGeom prst="line">
            <a:avLst/>
          </a:prstGeom>
          <a:ln w="19050">
            <a:solidFill>
              <a:schemeClr val="bg1">
                <a:lumMod val="85000"/>
              </a:schemeClr>
            </a:solidFill>
          </a:ln>
        </p:spPr>
        <p:style>
          <a:lnRef idx="1">
            <a:schemeClr val="accent1"/>
          </a:lnRef>
          <a:fillRef idx="0">
            <a:schemeClr val="accent1"/>
          </a:fillRef>
          <a:effectRef idx="0">
            <a:schemeClr val="accent1"/>
          </a:effectRef>
          <a:fontRef idx="minor">
            <a:schemeClr val="tx1"/>
          </a:fontRef>
        </p:style>
      </p:cxnSp>
      <p:sp>
        <p:nvSpPr>
          <p:cNvPr id="12" name="TextBox 11"/>
          <p:cNvSpPr txBox="1"/>
          <p:nvPr/>
        </p:nvSpPr>
        <p:spPr>
          <a:xfrm>
            <a:off x="9072034" y="6489701"/>
            <a:ext cx="3071284" cy="292100"/>
          </a:xfrm>
          <a:prstGeom prst="rect">
            <a:avLst/>
          </a:prstGeom>
          <a:noFill/>
        </p:spPr>
        <p:txBody>
          <a:bodyPr lIns="121914" tIns="60957" rIns="121914" bIns="60957">
            <a:spAutoFit/>
          </a:bodyPr>
          <a:lstStyle/>
          <a:p>
            <a:pPr algn="r" eaLnBrk="1" hangingPunct="1">
              <a:buFont typeface="Arial" panose="020B0604020202020204" pitchFamily="34" charset="0"/>
              <a:buNone/>
              <a:defRPr/>
            </a:pPr>
            <a:r>
              <a:rPr lang="zh-CN" altLang="en-US" sz="1100" dirty="0">
                <a:solidFill>
                  <a:schemeClr val="tx1">
                    <a:lumMod val="50000"/>
                    <a:lumOff val="50000"/>
                  </a:schemeClr>
                </a:solidFill>
                <a:latin typeface="Poppins" panose="02000000000000000000" pitchFamily="2" charset="0"/>
                <a:ea typeface="思源黑体 CN Regular" panose="020B0500000000000000" pitchFamily="34" charset="-122"/>
                <a:cs typeface="Poppins" panose="02000000000000000000" pitchFamily="2" charset="0"/>
              </a:rPr>
              <a:t>义翘神州</a:t>
            </a:r>
            <a:endParaRPr lang="en-US" altLang="zh-CN" sz="1100" dirty="0">
              <a:solidFill>
                <a:schemeClr val="tx1">
                  <a:lumMod val="50000"/>
                  <a:lumOff val="50000"/>
                </a:schemeClr>
              </a:solidFill>
              <a:latin typeface="Poppins" panose="02000000000000000000" pitchFamily="2" charset="0"/>
              <a:ea typeface="思源黑体 CN Regular" panose="020B0500000000000000" pitchFamily="34" charset="-122"/>
              <a:cs typeface="Poppins" panose="02000000000000000000" pitchFamily="2" charset="0"/>
            </a:endParaRPr>
          </a:p>
        </p:txBody>
      </p:sp>
      <p:sp>
        <p:nvSpPr>
          <p:cNvPr id="2" name="TextBox 1"/>
          <p:cNvSpPr txBox="1"/>
          <p:nvPr/>
        </p:nvSpPr>
        <p:spPr>
          <a:xfrm>
            <a:off x="3429677" y="709538"/>
            <a:ext cx="4094391" cy="535724"/>
          </a:xfrm>
          <a:prstGeom prst="rect">
            <a:avLst/>
          </a:prstGeom>
          <a:noFill/>
        </p:spPr>
        <p:txBody>
          <a:bodyPr wrap="none" rtlCol="0">
            <a:spAutoFit/>
          </a:bodyPr>
          <a:lstStyle/>
          <a:p>
            <a:pPr algn="ctr">
              <a:lnSpc>
                <a:spcPct val="90000"/>
              </a:lnSpc>
            </a:pPr>
            <a:r>
              <a:rPr lang="zh-CN" altLang="en-US" sz="3200" b="1" dirty="0">
                <a:solidFill>
                  <a:srgbClr val="007E66"/>
                </a:solidFill>
                <a:latin typeface="Poppins" panose="02000000000000000000" pitchFamily="2" charset="0"/>
                <a:ea typeface="思源黑体 CN Medium" panose="020B0600000000000000" pitchFamily="34" charset="-122"/>
                <a:cs typeface="Poppins" panose="02000000000000000000" pitchFamily="2" charset="0"/>
              </a:rPr>
              <a:t>新兴靶点介绍：</a:t>
            </a:r>
            <a:r>
              <a:rPr lang="en-US" altLang="zh-CN" sz="3200" b="1" dirty="0">
                <a:solidFill>
                  <a:srgbClr val="007E66"/>
                </a:solidFill>
                <a:latin typeface="Poppins" panose="02000000000000000000" pitchFamily="2" charset="0"/>
                <a:ea typeface="思源黑体 CN Regular" panose="020B0500000000000000" pitchFamily="34" charset="-122"/>
                <a:cs typeface="Poppins" panose="02000000000000000000" pitchFamily="2" charset="0"/>
              </a:rPr>
              <a:t>HER3</a:t>
            </a:r>
          </a:p>
        </p:txBody>
      </p:sp>
      <p:sp>
        <p:nvSpPr>
          <p:cNvPr id="3" name="TextBox 2"/>
          <p:cNvSpPr txBox="1"/>
          <p:nvPr/>
        </p:nvSpPr>
        <p:spPr>
          <a:xfrm>
            <a:off x="449738" y="1721565"/>
            <a:ext cx="5343129" cy="400110"/>
          </a:xfrm>
          <a:prstGeom prst="rect">
            <a:avLst/>
          </a:prstGeom>
          <a:noFill/>
        </p:spPr>
        <p:txBody>
          <a:bodyPr wrap="none" rtlCol="0">
            <a:spAutoFit/>
          </a:bodyPr>
          <a:lstStyle/>
          <a:p>
            <a:r>
              <a:rPr lang="zh-CN" altLang="en-US" sz="2000" b="1" dirty="0">
                <a:solidFill>
                  <a:srgbClr val="007E66"/>
                </a:solidFill>
                <a:latin typeface="Poppins" panose="02000000000000000000" pitchFamily="2" charset="0"/>
                <a:ea typeface="思源黑体 CN Regular" panose="020B0500000000000000" pitchFamily="34" charset="-122"/>
                <a:cs typeface="Poppins" panose="02000000000000000000" pitchFamily="2" charset="0"/>
              </a:rPr>
              <a:t>双特异性</a:t>
            </a:r>
            <a:r>
              <a:rPr lang="en-US" altLang="zh-CN" sz="2000" b="1" dirty="0">
                <a:solidFill>
                  <a:srgbClr val="007E66"/>
                </a:solidFill>
                <a:latin typeface="Poppins" panose="02000000000000000000" pitchFamily="2" charset="0"/>
                <a:ea typeface="思源黑体 CN Regular" panose="020B0500000000000000" pitchFamily="34" charset="-122"/>
                <a:cs typeface="Poppins" panose="02000000000000000000" pitchFamily="2" charset="0"/>
              </a:rPr>
              <a:t>ADC</a:t>
            </a:r>
            <a:r>
              <a:rPr lang="zh-CN" altLang="en-US" sz="2000" b="1" dirty="0">
                <a:solidFill>
                  <a:srgbClr val="007E66"/>
                </a:solidFill>
                <a:latin typeface="Poppins" panose="02000000000000000000" pitchFamily="2" charset="0"/>
                <a:ea typeface="思源黑体 CN Regular" panose="020B0500000000000000" pitchFamily="34" charset="-122"/>
                <a:cs typeface="Poppins" panose="02000000000000000000" pitchFamily="2" charset="0"/>
              </a:rPr>
              <a:t>靶点体外</a:t>
            </a:r>
            <a:r>
              <a:rPr lang="en-US" altLang="zh-CN" sz="2000" b="1" dirty="0">
                <a:solidFill>
                  <a:srgbClr val="007E66"/>
                </a:solidFill>
                <a:latin typeface="Poppins" panose="02000000000000000000" pitchFamily="2" charset="0"/>
                <a:ea typeface="思源黑体 CN Regular" panose="020B0500000000000000" pitchFamily="34" charset="-122"/>
                <a:cs typeface="Poppins" panose="02000000000000000000" pitchFamily="2" charset="0"/>
              </a:rPr>
              <a:t>SPR</a:t>
            </a:r>
            <a:r>
              <a:rPr lang="zh-CN" altLang="en-US" sz="2000" b="1" dirty="0">
                <a:solidFill>
                  <a:srgbClr val="007E66"/>
                </a:solidFill>
                <a:latin typeface="Poppins" panose="02000000000000000000" pitchFamily="2" charset="0"/>
                <a:ea typeface="思源黑体 CN Regular" panose="020B0500000000000000" pitchFamily="34" charset="-122"/>
                <a:cs typeface="Poppins" panose="02000000000000000000" pitchFamily="2" charset="0"/>
              </a:rPr>
              <a:t>结合的关键因素：</a:t>
            </a:r>
            <a:endParaRPr lang="en-US" altLang="zh-CN" sz="2000" b="1" dirty="0">
              <a:solidFill>
                <a:srgbClr val="007E66"/>
              </a:solidFill>
              <a:latin typeface="Poppins" panose="02000000000000000000" pitchFamily="2" charset="0"/>
              <a:ea typeface="思源黑体 CN Regular" panose="020B0500000000000000" pitchFamily="34" charset="-122"/>
              <a:cs typeface="Poppins" panose="02000000000000000000" pitchFamily="2" charset="0"/>
            </a:endParaRPr>
          </a:p>
        </p:txBody>
      </p:sp>
      <p:sp>
        <p:nvSpPr>
          <p:cNvPr id="5" name="TextBox 4"/>
          <p:cNvSpPr txBox="1"/>
          <p:nvPr/>
        </p:nvSpPr>
        <p:spPr>
          <a:xfrm>
            <a:off x="516729" y="2386007"/>
            <a:ext cx="7436645" cy="1477328"/>
          </a:xfrm>
          <a:prstGeom prst="rect">
            <a:avLst/>
          </a:prstGeom>
          <a:noFill/>
        </p:spPr>
        <p:txBody>
          <a:bodyPr wrap="square">
            <a:spAutoFit/>
          </a:bodyPr>
          <a:lstStyle/>
          <a:p>
            <a:pPr marL="285750" indent="-285750">
              <a:buFont typeface="Wingdings" panose="05000000000000000000" pitchFamily="2" charset="2"/>
              <a:buChar char="q"/>
            </a:pPr>
            <a:r>
              <a:rPr lang="zh-CN" altLang="en-US" dirty="0">
                <a:latin typeface="Poppins" panose="02000000000000000000" pitchFamily="2" charset="0"/>
                <a:ea typeface="思源黑体 CN Regular" panose="020B0500000000000000" pitchFamily="34" charset="-122"/>
                <a:cs typeface="Poppins" panose="02000000000000000000" pitchFamily="2" charset="0"/>
              </a:rPr>
              <a:t>品质</a:t>
            </a:r>
            <a:r>
              <a:rPr lang="en-US" altLang="zh-CN" dirty="0">
                <a:latin typeface="Poppins" panose="02000000000000000000" pitchFamily="2" charset="0"/>
                <a:ea typeface="思源黑体 CN Regular" panose="020B0500000000000000" pitchFamily="34" charset="-122"/>
                <a:cs typeface="Poppins" panose="02000000000000000000" pitchFamily="2" charset="0"/>
              </a:rPr>
              <a:t>/</a:t>
            </a:r>
            <a:r>
              <a:rPr lang="zh-CN" altLang="en-US" dirty="0">
                <a:latin typeface="Poppins" panose="02000000000000000000" pitchFamily="2" charset="0"/>
                <a:ea typeface="思源黑体 CN Regular" panose="020B0500000000000000" pitchFamily="34" charset="-122"/>
                <a:cs typeface="Poppins" panose="02000000000000000000" pitchFamily="2" charset="0"/>
              </a:rPr>
              <a:t>纯度一致的</a:t>
            </a:r>
            <a:r>
              <a:rPr lang="zh-CN" altLang="en-US" sz="1800" dirty="0">
                <a:latin typeface="Poppins" panose="02000000000000000000" pitchFamily="2" charset="0"/>
                <a:ea typeface="思源黑体 CN Regular" panose="020B0500000000000000" pitchFamily="34" charset="-122"/>
                <a:cs typeface="Poppins" panose="02000000000000000000" pitchFamily="2" charset="0"/>
              </a:rPr>
              <a:t>双靶点</a:t>
            </a:r>
            <a:r>
              <a:rPr lang="en-US" altLang="zh-CN" sz="1800" dirty="0">
                <a:latin typeface="Poppins" panose="02000000000000000000" pitchFamily="2" charset="0"/>
                <a:ea typeface="思源黑体 CN Regular" panose="020B0500000000000000" pitchFamily="34" charset="-122"/>
                <a:cs typeface="Poppins" panose="02000000000000000000" pitchFamily="2" charset="0"/>
              </a:rPr>
              <a:t>HER2-HER3</a:t>
            </a:r>
            <a:r>
              <a:rPr lang="zh-CN" altLang="en-US" sz="1800" dirty="0">
                <a:latin typeface="Poppins" panose="02000000000000000000" pitchFamily="2" charset="0"/>
                <a:ea typeface="思源黑体 CN Regular" panose="020B0500000000000000" pitchFamily="34" charset="-122"/>
                <a:cs typeface="Poppins" panose="02000000000000000000" pitchFamily="2" charset="0"/>
              </a:rPr>
              <a:t>进行平行实验</a:t>
            </a:r>
            <a:endParaRPr lang="en-US" altLang="zh-CN" sz="1800" dirty="0">
              <a:latin typeface="Poppins" panose="02000000000000000000" pitchFamily="2" charset="0"/>
              <a:ea typeface="思源黑体 CN Regular" panose="020B0500000000000000" pitchFamily="34" charset="-122"/>
              <a:cs typeface="Poppins" panose="02000000000000000000" pitchFamily="2" charset="0"/>
            </a:endParaRPr>
          </a:p>
          <a:p>
            <a:pPr marL="285750" indent="-285750">
              <a:buFont typeface="Wingdings" panose="05000000000000000000" pitchFamily="2" charset="2"/>
              <a:buChar char="q"/>
            </a:pPr>
            <a:endParaRPr lang="en-US" altLang="zh-CN" dirty="0">
              <a:latin typeface="Poppins" panose="02000000000000000000" pitchFamily="2" charset="0"/>
              <a:ea typeface="思源黑体 CN Regular" panose="020B0500000000000000" pitchFamily="34" charset="-122"/>
              <a:cs typeface="Poppins" panose="02000000000000000000" pitchFamily="2" charset="0"/>
            </a:endParaRPr>
          </a:p>
          <a:p>
            <a:pPr marL="285750" indent="-285750">
              <a:buFont typeface="Wingdings" panose="05000000000000000000" pitchFamily="2" charset="2"/>
              <a:buChar char="q"/>
            </a:pPr>
            <a:r>
              <a:rPr lang="zh-CN" altLang="en-US" sz="1800" dirty="0">
                <a:latin typeface="Poppins" panose="02000000000000000000" pitchFamily="2" charset="0"/>
                <a:ea typeface="思源黑体 CN Regular" panose="020B0500000000000000" pitchFamily="34" charset="-122"/>
                <a:cs typeface="Poppins" panose="02000000000000000000" pitchFamily="2" charset="0"/>
              </a:rPr>
              <a:t>血浆环境中维持正常的活性和稳定性</a:t>
            </a:r>
            <a:endParaRPr lang="en-US" altLang="zh-CN" sz="1800" dirty="0">
              <a:latin typeface="Poppins" panose="02000000000000000000" pitchFamily="2" charset="0"/>
              <a:ea typeface="思源黑体 CN Regular" panose="020B0500000000000000" pitchFamily="34" charset="-122"/>
              <a:cs typeface="Poppins" panose="02000000000000000000" pitchFamily="2" charset="0"/>
            </a:endParaRPr>
          </a:p>
          <a:p>
            <a:pPr marL="285750" indent="-285750">
              <a:buFont typeface="Wingdings" panose="05000000000000000000" pitchFamily="2" charset="2"/>
              <a:buChar char="q"/>
            </a:pPr>
            <a:endParaRPr lang="en-US" altLang="zh-CN" dirty="0">
              <a:latin typeface="Poppins" panose="02000000000000000000" pitchFamily="2" charset="0"/>
              <a:ea typeface="思源黑体 CN Regular" panose="020B0500000000000000" pitchFamily="34" charset="-122"/>
              <a:cs typeface="Poppins" panose="02000000000000000000" pitchFamily="2" charset="0"/>
            </a:endParaRPr>
          </a:p>
          <a:p>
            <a:pPr marL="285750" indent="-285750">
              <a:buFont typeface="Wingdings" panose="05000000000000000000" pitchFamily="2" charset="2"/>
              <a:buChar char="q"/>
            </a:pPr>
            <a:r>
              <a:rPr lang="zh-CN" altLang="en-US" dirty="0">
                <a:latin typeface="Poppins" panose="02000000000000000000" pitchFamily="2" charset="0"/>
                <a:ea typeface="思源黑体 CN Regular" panose="020B0500000000000000" pitchFamily="34" charset="-122"/>
                <a:cs typeface="Poppins" panose="02000000000000000000" pitchFamily="2" charset="0"/>
              </a:rPr>
              <a:t>批间一致性确保多批次、多样本实验数据的有效性</a:t>
            </a:r>
            <a:endParaRPr lang="en-US" sz="1800" dirty="0">
              <a:latin typeface="Poppins" panose="02000000000000000000" pitchFamily="2" charset="0"/>
              <a:ea typeface="思源黑体 CN Regular" panose="020B0500000000000000" pitchFamily="34" charset="-122"/>
              <a:cs typeface="Poppins" panose="02000000000000000000" pitchFamily="2" charset="0"/>
            </a:endParaRPr>
          </a:p>
        </p:txBody>
      </p:sp>
      <p:sp>
        <p:nvSpPr>
          <p:cNvPr id="14" name="TextBox 13"/>
          <p:cNvSpPr txBox="1"/>
          <p:nvPr>
            <p:custDataLst>
              <p:tags r:id="rId1"/>
            </p:custDataLst>
          </p:nvPr>
        </p:nvSpPr>
        <p:spPr>
          <a:xfrm>
            <a:off x="7833666" y="1333463"/>
            <a:ext cx="3071284" cy="368300"/>
          </a:xfrm>
          <a:prstGeom prst="rect">
            <a:avLst/>
          </a:prstGeom>
          <a:noFill/>
        </p:spPr>
        <p:txBody>
          <a:bodyPr wrap="square">
            <a:spAutoFit/>
          </a:bodyPr>
          <a:lstStyle/>
          <a:p>
            <a:r>
              <a:rPr lang="en-US" b="1" i="0" dirty="0">
                <a:solidFill>
                  <a:srgbClr val="232323"/>
                </a:solidFill>
                <a:effectLst/>
                <a:highlight>
                  <a:srgbClr val="FFFFFF"/>
                </a:highlight>
                <a:latin typeface="Poppins" panose="02000000000000000000" pitchFamily="2" charset="0"/>
                <a:cs typeface="Poppins" panose="02000000000000000000" pitchFamily="2" charset="0"/>
              </a:rPr>
              <a:t>HER2 (</a:t>
            </a:r>
            <a:r>
              <a:rPr lang="en-US" b="1" i="0" dirty="0">
                <a:solidFill>
                  <a:srgbClr val="007E66"/>
                </a:solidFill>
                <a:effectLst/>
                <a:highlight>
                  <a:srgbClr val="FFFFFF"/>
                </a:highlight>
                <a:latin typeface="Poppins" panose="02000000000000000000" pitchFamily="2" charset="0"/>
                <a:cs typeface="Poppins" panose="02000000000000000000" pitchFamily="2" charset="0"/>
              </a:rPr>
              <a:t>10004-H02H</a:t>
            </a:r>
            <a:r>
              <a:rPr lang="en-US" b="1" i="0" dirty="0">
                <a:solidFill>
                  <a:srgbClr val="232323"/>
                </a:solidFill>
                <a:effectLst/>
                <a:highlight>
                  <a:srgbClr val="FFFFFF"/>
                </a:highlight>
                <a:latin typeface="Poppins" panose="02000000000000000000" pitchFamily="2" charset="0"/>
                <a:cs typeface="Poppins" panose="02000000000000000000" pitchFamily="2" charset="0"/>
              </a:rPr>
              <a:t>)</a:t>
            </a:r>
            <a:endParaRPr lang="en-US" dirty="0">
              <a:latin typeface="Poppins" panose="02000000000000000000" pitchFamily="2" charset="0"/>
              <a:cs typeface="Poppins" panose="02000000000000000000" pitchFamily="2" charset="0"/>
            </a:endParaRPr>
          </a:p>
        </p:txBody>
      </p:sp>
      <p:sp>
        <p:nvSpPr>
          <p:cNvPr id="16" name="TextBox 15"/>
          <p:cNvSpPr txBox="1"/>
          <p:nvPr>
            <p:custDataLst>
              <p:tags r:id="rId2"/>
            </p:custDataLst>
          </p:nvPr>
        </p:nvSpPr>
        <p:spPr>
          <a:xfrm>
            <a:off x="6083935" y="3463925"/>
            <a:ext cx="3322955" cy="276999"/>
          </a:xfrm>
          <a:prstGeom prst="rect">
            <a:avLst/>
          </a:prstGeom>
          <a:noFill/>
        </p:spPr>
        <p:txBody>
          <a:bodyPr wrap="square">
            <a:spAutoFit/>
          </a:bodyPr>
          <a:lstStyle/>
          <a:p>
            <a:r>
              <a:rPr lang="en-US" sz="1200" b="0" i="0" dirty="0">
                <a:solidFill>
                  <a:srgbClr val="333333"/>
                </a:solidFill>
                <a:effectLst/>
                <a:highlight>
                  <a:srgbClr val="FEFFFF"/>
                </a:highlight>
                <a:latin typeface="思源黑体 CN Regular" pitchFamily="34" charset="-122"/>
                <a:ea typeface="思源黑体 CN Regular" pitchFamily="34" charset="-122"/>
                <a:cs typeface="Poppins" pitchFamily="2" charset="0"/>
              </a:rPr>
              <a:t>≥ 90 % as determined by SEC-HPLC</a:t>
            </a:r>
          </a:p>
        </p:txBody>
      </p:sp>
      <p:sp>
        <p:nvSpPr>
          <p:cNvPr id="19" name="TextBox 18"/>
          <p:cNvSpPr txBox="1"/>
          <p:nvPr>
            <p:custDataLst>
              <p:tags r:id="rId3"/>
            </p:custDataLst>
          </p:nvPr>
        </p:nvSpPr>
        <p:spPr>
          <a:xfrm>
            <a:off x="9406936" y="3427676"/>
            <a:ext cx="2662587" cy="276999"/>
          </a:xfrm>
          <a:prstGeom prst="rect">
            <a:avLst/>
          </a:prstGeom>
          <a:noFill/>
        </p:spPr>
        <p:txBody>
          <a:bodyPr wrap="square">
            <a:spAutoFit/>
          </a:bodyPr>
          <a:lstStyle/>
          <a:p>
            <a:r>
              <a:rPr lang="en-US" sz="1200" dirty="0">
                <a:latin typeface="思源黑体 CN Regular" pitchFamily="34" charset="-122"/>
                <a:ea typeface="思源黑体 CN Regular" pitchFamily="34" charset="-122"/>
                <a:cs typeface="Poppins" pitchFamily="2" charset="0"/>
              </a:rPr>
              <a:t>Trastuzumab</a:t>
            </a:r>
            <a:r>
              <a:rPr lang="zh-CN" altLang="en-US" sz="1200" dirty="0">
                <a:latin typeface="思源黑体 CN Regular" pitchFamily="34" charset="-122"/>
                <a:ea typeface="思源黑体 CN Regular" pitchFamily="34" charset="-122"/>
                <a:cs typeface="Poppins" pitchFamily="2" charset="0"/>
              </a:rPr>
              <a:t>结合活性</a:t>
            </a:r>
            <a:endParaRPr lang="en-US" sz="1200" dirty="0">
              <a:latin typeface="思源黑体 CN Regular" pitchFamily="34" charset="-122"/>
              <a:ea typeface="思源黑体 CN Regular" pitchFamily="34" charset="-122"/>
              <a:cs typeface="Poppins" pitchFamily="2" charset="0"/>
            </a:endParaRPr>
          </a:p>
        </p:txBody>
      </p:sp>
      <p:sp>
        <p:nvSpPr>
          <p:cNvPr id="23" name="TextBox 22"/>
          <p:cNvSpPr txBox="1"/>
          <p:nvPr>
            <p:custDataLst>
              <p:tags r:id="rId4"/>
            </p:custDataLst>
          </p:nvPr>
        </p:nvSpPr>
        <p:spPr>
          <a:xfrm>
            <a:off x="7833666" y="3911755"/>
            <a:ext cx="3071284" cy="368300"/>
          </a:xfrm>
          <a:prstGeom prst="rect">
            <a:avLst/>
          </a:prstGeom>
          <a:noFill/>
        </p:spPr>
        <p:txBody>
          <a:bodyPr wrap="square">
            <a:spAutoFit/>
          </a:bodyPr>
          <a:lstStyle/>
          <a:p>
            <a:r>
              <a:rPr lang="en-US" b="1" i="0" dirty="0">
                <a:solidFill>
                  <a:srgbClr val="232323"/>
                </a:solidFill>
                <a:effectLst/>
                <a:highlight>
                  <a:srgbClr val="FFFFFF"/>
                </a:highlight>
                <a:latin typeface="Poppins" panose="02000000000000000000" pitchFamily="2" charset="0"/>
                <a:cs typeface="Poppins" panose="02000000000000000000" pitchFamily="2" charset="0"/>
              </a:rPr>
              <a:t>HER3 (</a:t>
            </a:r>
            <a:r>
              <a:rPr lang="en-US" b="1" i="0" dirty="0">
                <a:solidFill>
                  <a:srgbClr val="007E66"/>
                </a:solidFill>
                <a:effectLst/>
                <a:highlight>
                  <a:srgbClr val="FFFFFF"/>
                </a:highlight>
                <a:latin typeface="Poppins" panose="02000000000000000000" pitchFamily="2" charset="0"/>
                <a:cs typeface="Poppins" panose="02000000000000000000" pitchFamily="2" charset="0"/>
              </a:rPr>
              <a:t>10201-H02H</a:t>
            </a:r>
            <a:r>
              <a:rPr lang="en-US" b="1" i="0" dirty="0">
                <a:solidFill>
                  <a:srgbClr val="232323"/>
                </a:solidFill>
                <a:effectLst/>
                <a:highlight>
                  <a:srgbClr val="FFFFFF"/>
                </a:highlight>
                <a:latin typeface="Poppins" panose="02000000000000000000" pitchFamily="2" charset="0"/>
                <a:cs typeface="Poppins" panose="02000000000000000000" pitchFamily="2" charset="0"/>
              </a:rPr>
              <a:t>)</a:t>
            </a:r>
            <a:endParaRPr lang="en-US" dirty="0">
              <a:latin typeface="Poppins" panose="02000000000000000000" pitchFamily="2" charset="0"/>
              <a:cs typeface="Poppins" panose="02000000000000000000" pitchFamily="2" charset="0"/>
            </a:endParaRPr>
          </a:p>
        </p:txBody>
      </p:sp>
      <p:sp>
        <p:nvSpPr>
          <p:cNvPr id="24" name="TextBox 23"/>
          <p:cNvSpPr txBox="1"/>
          <p:nvPr>
            <p:custDataLst>
              <p:tags r:id="rId5"/>
            </p:custDataLst>
          </p:nvPr>
        </p:nvSpPr>
        <p:spPr>
          <a:xfrm>
            <a:off x="6130209" y="6220806"/>
            <a:ext cx="3604632" cy="276999"/>
          </a:xfrm>
          <a:prstGeom prst="rect">
            <a:avLst/>
          </a:prstGeom>
          <a:noFill/>
        </p:spPr>
        <p:txBody>
          <a:bodyPr wrap="square">
            <a:spAutoFit/>
          </a:bodyPr>
          <a:lstStyle/>
          <a:p>
            <a:r>
              <a:rPr lang="en-US" sz="1200" b="0" i="0" dirty="0">
                <a:solidFill>
                  <a:srgbClr val="333333"/>
                </a:solidFill>
                <a:effectLst/>
                <a:highlight>
                  <a:srgbClr val="FEFFFF"/>
                </a:highlight>
                <a:latin typeface="思源黑体 CN Regular" pitchFamily="34" charset="-122"/>
                <a:ea typeface="思源黑体 CN Regular" pitchFamily="34" charset="-122"/>
                <a:cs typeface="Poppins" pitchFamily="2" charset="0"/>
              </a:rPr>
              <a:t>≥ 95 % as determined by SEC-HPLC</a:t>
            </a:r>
          </a:p>
        </p:txBody>
      </p:sp>
      <p:sp>
        <p:nvSpPr>
          <p:cNvPr id="27" name="TextBox 26"/>
          <p:cNvSpPr txBox="1"/>
          <p:nvPr>
            <p:custDataLst>
              <p:tags r:id="rId6"/>
            </p:custDataLst>
          </p:nvPr>
        </p:nvSpPr>
        <p:spPr>
          <a:xfrm>
            <a:off x="9480433" y="6220806"/>
            <a:ext cx="2662587" cy="276999"/>
          </a:xfrm>
          <a:prstGeom prst="rect">
            <a:avLst/>
          </a:prstGeom>
          <a:noFill/>
        </p:spPr>
        <p:txBody>
          <a:bodyPr wrap="square">
            <a:spAutoFit/>
          </a:bodyPr>
          <a:lstStyle/>
          <a:p>
            <a:r>
              <a:rPr lang="en-US" sz="1200" dirty="0">
                <a:latin typeface="思源黑体 CN Regular" pitchFamily="34" charset="-122"/>
                <a:ea typeface="思源黑体 CN Regular" pitchFamily="34" charset="-122"/>
                <a:cs typeface="Poppins" pitchFamily="2" charset="0"/>
              </a:rPr>
              <a:t>NRG1 Beta 1</a:t>
            </a:r>
            <a:r>
              <a:rPr lang="zh-CN" altLang="en-US" sz="1200" dirty="0">
                <a:latin typeface="思源黑体 CN Regular" pitchFamily="34" charset="-122"/>
                <a:ea typeface="思源黑体 CN Regular" pitchFamily="34" charset="-122"/>
                <a:cs typeface="Poppins" pitchFamily="2" charset="0"/>
              </a:rPr>
              <a:t>结合活性</a:t>
            </a:r>
            <a:endParaRPr lang="en-US" sz="1200" dirty="0">
              <a:latin typeface="思源黑体 CN Regular" pitchFamily="34" charset="-122"/>
              <a:ea typeface="思源黑体 CN Regular" pitchFamily="34" charset="-122"/>
              <a:cs typeface="Poppins" pitchFamily="2" charset="0"/>
            </a:endParaRPr>
          </a:p>
        </p:txBody>
      </p:sp>
      <p:graphicFrame>
        <p:nvGraphicFramePr>
          <p:cNvPr id="28" name="Table 27"/>
          <p:cNvGraphicFramePr>
            <a:graphicFrameLocks noGrp="1"/>
          </p:cNvGraphicFramePr>
          <p:nvPr/>
        </p:nvGraphicFramePr>
        <p:xfrm>
          <a:off x="724425" y="4140454"/>
          <a:ext cx="4752446" cy="2581677"/>
        </p:xfrm>
        <a:graphic>
          <a:graphicData uri="http://schemas.openxmlformats.org/drawingml/2006/table">
            <a:tbl>
              <a:tblPr firstRow="1" bandRow="1">
                <a:tableStyleId>{5C22544A-7EE6-4342-B048-85BDC9FD1C3A}</a:tableStyleId>
              </a:tblPr>
              <a:tblGrid>
                <a:gridCol w="1226395">
                  <a:extLst>
                    <a:ext uri="{9D8B030D-6E8A-4147-A177-3AD203B41FA5}">
                      <a16:colId xmlns="" xmlns:a16="http://schemas.microsoft.com/office/drawing/2014/main" val="20000"/>
                    </a:ext>
                  </a:extLst>
                </a:gridCol>
                <a:gridCol w="1318396">
                  <a:extLst>
                    <a:ext uri="{9D8B030D-6E8A-4147-A177-3AD203B41FA5}">
                      <a16:colId xmlns="" xmlns:a16="http://schemas.microsoft.com/office/drawing/2014/main" val="20001"/>
                    </a:ext>
                  </a:extLst>
                </a:gridCol>
                <a:gridCol w="2207655">
                  <a:extLst>
                    <a:ext uri="{9D8B030D-6E8A-4147-A177-3AD203B41FA5}">
                      <a16:colId xmlns="" xmlns:a16="http://schemas.microsoft.com/office/drawing/2014/main" val="20002"/>
                    </a:ext>
                  </a:extLst>
                </a:gridCol>
              </a:tblGrid>
              <a:tr h="368811">
                <a:tc>
                  <a:txBody>
                    <a:bodyPr/>
                    <a:lstStyle/>
                    <a:p>
                      <a:pPr algn="ctr"/>
                      <a:r>
                        <a:rPr lang="zh-CN" altLang="en-US" sz="1800" kern="1200" dirty="0">
                          <a:solidFill>
                            <a:schemeClr val="bg1"/>
                          </a:solidFill>
                          <a:latin typeface="Poppins" panose="02000000000000000000" pitchFamily="2" charset="0"/>
                          <a:ea typeface="思源黑体 CN Regular" panose="020B0500000000000000" pitchFamily="34" charset="-122"/>
                          <a:cs typeface="Poppins" panose="02000000000000000000" pitchFamily="2" charset="0"/>
                        </a:rPr>
                        <a:t>种属</a:t>
                      </a:r>
                      <a:endParaRPr lang="en-US" sz="1800" kern="1200" dirty="0">
                        <a:solidFill>
                          <a:schemeClr val="bg1"/>
                        </a:solidFill>
                        <a:latin typeface="Poppins" panose="02000000000000000000" pitchFamily="2" charset="0"/>
                        <a:ea typeface="思源黑体 CN Regular" panose="020B0500000000000000" pitchFamily="34" charset="-122"/>
                        <a:cs typeface="Poppins" panose="02000000000000000000" pitchFamily="2"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007E66"/>
                    </a:solidFill>
                  </a:tcPr>
                </a:tc>
                <a:tc>
                  <a:txBody>
                    <a:bodyPr/>
                    <a:lstStyle/>
                    <a:p>
                      <a:pPr algn="ctr"/>
                      <a:r>
                        <a:rPr lang="zh-CN" altLang="en-US" sz="1800" kern="1200" dirty="0">
                          <a:solidFill>
                            <a:schemeClr val="bg1"/>
                          </a:solidFill>
                          <a:latin typeface="Poppins" panose="02000000000000000000" pitchFamily="2" charset="0"/>
                          <a:ea typeface="思源黑体 CN Regular" panose="020B0500000000000000" pitchFamily="34" charset="-122"/>
                          <a:cs typeface="Poppins" panose="02000000000000000000" pitchFamily="2" charset="0"/>
                        </a:rPr>
                        <a:t>标签</a:t>
                      </a:r>
                      <a:endParaRPr lang="en-US" sz="1800" kern="1200" dirty="0">
                        <a:solidFill>
                          <a:schemeClr val="bg1"/>
                        </a:solidFill>
                        <a:latin typeface="Poppins" panose="02000000000000000000" pitchFamily="2" charset="0"/>
                        <a:ea typeface="思源黑体 CN Regular" panose="020B0500000000000000" pitchFamily="34" charset="-122"/>
                        <a:cs typeface="Poppins" panose="02000000000000000000" pitchFamily="2"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007E66"/>
                    </a:solidFill>
                  </a:tcPr>
                </a:tc>
                <a:tc>
                  <a:txBody>
                    <a:bodyPr/>
                    <a:lstStyle/>
                    <a:p>
                      <a:pPr algn="ctr"/>
                      <a:r>
                        <a:rPr lang="zh-CN" altLang="en-US" sz="1800" kern="1200" dirty="0">
                          <a:solidFill>
                            <a:schemeClr val="bg1"/>
                          </a:solidFill>
                          <a:latin typeface="Poppins" panose="02000000000000000000" pitchFamily="2" charset="0"/>
                          <a:ea typeface="思源黑体 CN Regular" panose="020B0500000000000000" pitchFamily="34" charset="-122"/>
                          <a:cs typeface="Poppins" panose="02000000000000000000" pitchFamily="2" charset="0"/>
                        </a:rPr>
                        <a:t>货号</a:t>
                      </a:r>
                      <a:endParaRPr lang="en-US" sz="1800" kern="1200" dirty="0">
                        <a:solidFill>
                          <a:schemeClr val="bg1"/>
                        </a:solidFill>
                        <a:latin typeface="Poppins" panose="02000000000000000000" pitchFamily="2" charset="0"/>
                        <a:ea typeface="思源黑体 CN Regular" panose="020B0500000000000000" pitchFamily="34" charset="-122"/>
                        <a:cs typeface="Poppins" panose="02000000000000000000" pitchFamily="2"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007E66"/>
                    </a:solidFill>
                  </a:tcPr>
                </a:tc>
                <a:extLst>
                  <a:ext uri="{0D108BD9-81ED-4DB2-BD59-A6C34878D82A}">
                    <a16:rowId xmlns="" xmlns:a16="http://schemas.microsoft.com/office/drawing/2014/main" val="10000"/>
                  </a:ext>
                </a:extLst>
              </a:tr>
              <a:tr h="368811">
                <a:tc>
                  <a:txBody>
                    <a:bodyPr/>
                    <a:lstStyle/>
                    <a:p>
                      <a:pPr algn="ctr"/>
                      <a:r>
                        <a:rPr lang="zh-CN" altLang="en-US" sz="1800" kern="1200" dirty="0">
                          <a:solidFill>
                            <a:schemeClr val="tx1"/>
                          </a:solidFill>
                          <a:latin typeface="Poppins" panose="02000000000000000000" pitchFamily="2" charset="0"/>
                          <a:ea typeface="思源黑体 CN Regular" panose="020B0500000000000000" pitchFamily="34" charset="-122"/>
                          <a:cs typeface="Poppins" panose="02000000000000000000" pitchFamily="2" charset="0"/>
                        </a:rPr>
                        <a:t>小鼠</a:t>
                      </a:r>
                      <a:endParaRPr lang="en-US" sz="1800" kern="1200" dirty="0">
                        <a:solidFill>
                          <a:schemeClr val="tx1"/>
                        </a:solidFill>
                        <a:latin typeface="Poppins" panose="02000000000000000000" pitchFamily="2" charset="0"/>
                        <a:ea typeface="思源黑体 CN Regular" panose="020B0500000000000000" pitchFamily="34" charset="-122"/>
                        <a:cs typeface="Poppins" panose="02000000000000000000" pitchFamily="2"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altLang="zh-CN" sz="1800" kern="1200" dirty="0">
                          <a:solidFill>
                            <a:schemeClr val="tx1"/>
                          </a:solidFill>
                          <a:latin typeface="Poppins" panose="02000000000000000000" pitchFamily="2" charset="0"/>
                          <a:ea typeface="思源黑体 CN Regular" panose="020B0500000000000000" pitchFamily="34" charset="-122"/>
                          <a:cs typeface="Poppins" panose="02000000000000000000" pitchFamily="2" charset="0"/>
                        </a:rPr>
                        <a:t>His</a:t>
                      </a:r>
                      <a:endParaRPr lang="en-US" sz="1800" kern="1200" dirty="0">
                        <a:solidFill>
                          <a:schemeClr val="tx1"/>
                        </a:solidFill>
                        <a:latin typeface="Poppins" panose="02000000000000000000" pitchFamily="2" charset="0"/>
                        <a:ea typeface="思源黑体 CN Regular" panose="020B0500000000000000" pitchFamily="34" charset="-122"/>
                        <a:cs typeface="Poppins" panose="02000000000000000000" pitchFamily="2"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800" kern="1200" dirty="0">
                          <a:solidFill>
                            <a:schemeClr val="tx1"/>
                          </a:solidFill>
                          <a:latin typeface="Poppins" panose="02000000000000000000" pitchFamily="2" charset="0"/>
                          <a:ea typeface="思源黑体 CN Regular" panose="020B0500000000000000" pitchFamily="34" charset="-122"/>
                          <a:cs typeface="Poppins" panose="02000000000000000000" pitchFamily="2" charset="0"/>
                        </a:rPr>
                        <a:t>51003-M08H</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 xmlns:a16="http://schemas.microsoft.com/office/drawing/2014/main" val="10001"/>
                  </a:ext>
                </a:extLst>
              </a:tr>
              <a:tr h="368811">
                <a:tc>
                  <a:txBody>
                    <a:bodyPr/>
                    <a:lstStyle/>
                    <a:p>
                      <a:pPr algn="ctr"/>
                      <a:r>
                        <a:rPr lang="zh-CN" altLang="en-US" sz="1800" kern="1200" dirty="0">
                          <a:solidFill>
                            <a:schemeClr val="tx1"/>
                          </a:solidFill>
                          <a:latin typeface="Poppins" panose="02000000000000000000" pitchFamily="2" charset="0"/>
                          <a:ea typeface="思源黑体 CN Regular" panose="020B0500000000000000" pitchFamily="34" charset="-122"/>
                          <a:cs typeface="Poppins" panose="02000000000000000000" pitchFamily="2" charset="0"/>
                        </a:rPr>
                        <a:t>小鼠</a:t>
                      </a:r>
                      <a:endParaRPr lang="en-US" sz="1800" kern="1200" dirty="0">
                        <a:solidFill>
                          <a:schemeClr val="tx1"/>
                        </a:solidFill>
                        <a:latin typeface="Poppins" panose="02000000000000000000" pitchFamily="2" charset="0"/>
                        <a:ea typeface="思源黑体 CN Regular" panose="020B0500000000000000" pitchFamily="34" charset="-122"/>
                        <a:cs typeface="Poppins" panose="02000000000000000000" pitchFamily="2"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altLang="zh-CN" sz="1800" kern="1200" dirty="0">
                          <a:solidFill>
                            <a:schemeClr val="tx1"/>
                          </a:solidFill>
                          <a:latin typeface="Poppins" panose="02000000000000000000" pitchFamily="2" charset="0"/>
                          <a:ea typeface="思源黑体 CN Regular" panose="020B0500000000000000" pitchFamily="34" charset="-122"/>
                          <a:cs typeface="Poppins" panose="02000000000000000000" pitchFamily="2" charset="0"/>
                        </a:rPr>
                        <a:t>Fc</a:t>
                      </a:r>
                      <a:endParaRPr lang="en-US" sz="1800" kern="1200" dirty="0">
                        <a:solidFill>
                          <a:schemeClr val="tx1"/>
                        </a:solidFill>
                        <a:latin typeface="Poppins" panose="02000000000000000000" pitchFamily="2" charset="0"/>
                        <a:ea typeface="思源黑体 CN Regular" panose="020B0500000000000000" pitchFamily="34" charset="-122"/>
                        <a:cs typeface="Poppins" panose="02000000000000000000" pitchFamily="2"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800" kern="1200" dirty="0">
                          <a:solidFill>
                            <a:schemeClr val="tx1"/>
                          </a:solidFill>
                          <a:latin typeface="Poppins" panose="02000000000000000000" pitchFamily="2" charset="0"/>
                          <a:ea typeface="思源黑体 CN Regular" panose="020B0500000000000000" pitchFamily="34" charset="-122"/>
                          <a:cs typeface="Poppins" panose="02000000000000000000" pitchFamily="2" charset="0"/>
                        </a:rPr>
                        <a:t>51003-M02H</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 xmlns:a16="http://schemas.microsoft.com/office/drawing/2014/main" val="10002"/>
                  </a:ext>
                </a:extLst>
              </a:tr>
              <a:tr h="368811">
                <a:tc>
                  <a:txBody>
                    <a:bodyPr/>
                    <a:lstStyle/>
                    <a:p>
                      <a:pPr algn="ctr"/>
                      <a:r>
                        <a:rPr lang="zh-CN" altLang="en-US" sz="1800" kern="1200" dirty="0">
                          <a:solidFill>
                            <a:schemeClr val="tx1"/>
                          </a:solidFill>
                          <a:latin typeface="Poppins" panose="02000000000000000000" pitchFamily="2" charset="0"/>
                          <a:ea typeface="思源黑体 CN Regular" panose="020B0500000000000000" pitchFamily="34" charset="-122"/>
                          <a:cs typeface="Poppins" panose="02000000000000000000" pitchFamily="2" charset="0"/>
                        </a:rPr>
                        <a:t>大鼠</a:t>
                      </a:r>
                      <a:endParaRPr lang="en-US" sz="1800" kern="1200" dirty="0">
                        <a:solidFill>
                          <a:schemeClr val="tx1"/>
                        </a:solidFill>
                        <a:latin typeface="Poppins" panose="02000000000000000000" pitchFamily="2" charset="0"/>
                        <a:ea typeface="思源黑体 CN Regular" panose="020B0500000000000000" pitchFamily="34" charset="-122"/>
                        <a:cs typeface="Poppins" panose="02000000000000000000" pitchFamily="2"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altLang="zh-CN" sz="1800" kern="1200" dirty="0">
                          <a:solidFill>
                            <a:schemeClr val="tx1"/>
                          </a:solidFill>
                          <a:latin typeface="Poppins" panose="02000000000000000000" pitchFamily="2" charset="0"/>
                          <a:ea typeface="思源黑体 CN Regular" panose="020B0500000000000000" pitchFamily="34" charset="-122"/>
                          <a:cs typeface="Poppins" panose="02000000000000000000" pitchFamily="2" charset="0"/>
                        </a:rPr>
                        <a:t>His</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800" kern="1200" dirty="0">
                          <a:solidFill>
                            <a:schemeClr val="tx1"/>
                          </a:solidFill>
                          <a:latin typeface="Poppins" panose="02000000000000000000" pitchFamily="2" charset="0"/>
                          <a:ea typeface="思源黑体 CN Regular" panose="020B0500000000000000" pitchFamily="34" charset="-122"/>
                          <a:cs typeface="Poppins" panose="02000000000000000000" pitchFamily="2" charset="0"/>
                        </a:rPr>
                        <a:t>80111-R08H</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 xmlns:a16="http://schemas.microsoft.com/office/drawing/2014/main" val="10003"/>
                  </a:ext>
                </a:extLst>
              </a:tr>
              <a:tr h="368811">
                <a:tc>
                  <a:txBody>
                    <a:bodyPr/>
                    <a:lstStyle/>
                    <a:p>
                      <a:pPr marL="0" marR="0" lvl="0" indent="0" algn="ctr" defTabSz="914400" rtl="0" eaLnBrk="1" fontAlgn="auto" latinLnBrk="0" hangingPunct="1">
                        <a:lnSpc>
                          <a:spcPct val="100000"/>
                        </a:lnSpc>
                        <a:spcBef>
                          <a:spcPts val="0"/>
                        </a:spcBef>
                        <a:spcAft>
                          <a:spcPts val="0"/>
                        </a:spcAft>
                        <a:buClrTx/>
                        <a:buSzTx/>
                        <a:buFontTx/>
                        <a:buNone/>
                        <a:defRPr/>
                      </a:pPr>
                      <a:r>
                        <a:rPr lang="zh-CN" altLang="en-US" sz="1800" kern="1200" dirty="0">
                          <a:solidFill>
                            <a:schemeClr val="tx1"/>
                          </a:solidFill>
                          <a:latin typeface="Poppins" panose="02000000000000000000" pitchFamily="2" charset="0"/>
                          <a:ea typeface="思源黑体 CN Regular" panose="020B0500000000000000" pitchFamily="34" charset="-122"/>
                          <a:cs typeface="Poppins" panose="02000000000000000000" pitchFamily="2" charset="0"/>
                        </a:rPr>
                        <a:t>大鼠</a:t>
                      </a:r>
                      <a:endParaRPr lang="en-US" sz="1800" kern="1200" dirty="0">
                        <a:solidFill>
                          <a:schemeClr val="tx1"/>
                        </a:solidFill>
                        <a:latin typeface="Poppins" panose="02000000000000000000" pitchFamily="2" charset="0"/>
                        <a:ea typeface="思源黑体 CN Regular" panose="020B0500000000000000" pitchFamily="34" charset="-122"/>
                        <a:cs typeface="Poppins" panose="02000000000000000000" pitchFamily="2"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defRPr/>
                      </a:pPr>
                      <a:r>
                        <a:rPr lang="en-US" altLang="zh-CN" sz="1800" kern="1200" dirty="0">
                          <a:solidFill>
                            <a:schemeClr val="tx1"/>
                          </a:solidFill>
                          <a:latin typeface="Poppins" panose="02000000000000000000" pitchFamily="2" charset="0"/>
                          <a:ea typeface="思源黑体 CN Regular" panose="020B0500000000000000" pitchFamily="34" charset="-122"/>
                          <a:cs typeface="Poppins" panose="02000000000000000000" pitchFamily="2" charset="0"/>
                        </a:rPr>
                        <a:t>Fc</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defRPr/>
                      </a:pPr>
                      <a:r>
                        <a:rPr lang="en-US" sz="1800" kern="1200" dirty="0">
                          <a:solidFill>
                            <a:schemeClr val="tx1"/>
                          </a:solidFill>
                          <a:latin typeface="Poppins" panose="02000000000000000000" pitchFamily="2" charset="0"/>
                          <a:ea typeface="思源黑体 CN Regular" panose="020B0500000000000000" pitchFamily="34" charset="-122"/>
                          <a:cs typeface="Poppins" panose="02000000000000000000" pitchFamily="2" charset="0"/>
                        </a:rPr>
                        <a:t>80111-R02H</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 xmlns:a16="http://schemas.microsoft.com/office/drawing/2014/main" val="10004"/>
                  </a:ext>
                </a:extLst>
              </a:tr>
              <a:tr h="368811">
                <a:tc>
                  <a:txBody>
                    <a:bodyPr/>
                    <a:lstStyle/>
                    <a:p>
                      <a:pPr marL="0" marR="0" lvl="0" indent="0" algn="ctr" defTabSz="914400" rtl="0" eaLnBrk="1" fontAlgn="auto" latinLnBrk="0" hangingPunct="1">
                        <a:lnSpc>
                          <a:spcPct val="100000"/>
                        </a:lnSpc>
                        <a:spcBef>
                          <a:spcPts val="0"/>
                        </a:spcBef>
                        <a:spcAft>
                          <a:spcPts val="0"/>
                        </a:spcAft>
                        <a:buClrTx/>
                        <a:buSzTx/>
                        <a:buFontTx/>
                        <a:buNone/>
                        <a:defRPr/>
                      </a:pPr>
                      <a:r>
                        <a:rPr lang="zh-CN" altLang="en-US" sz="1800" kern="1200" dirty="0">
                          <a:solidFill>
                            <a:schemeClr val="tx1"/>
                          </a:solidFill>
                          <a:latin typeface="Poppins" panose="02000000000000000000" pitchFamily="2" charset="0"/>
                          <a:ea typeface="思源黑体 CN Regular" panose="020B0500000000000000" pitchFamily="34" charset="-122"/>
                          <a:cs typeface="Poppins" panose="02000000000000000000" pitchFamily="2" charset="0"/>
                        </a:rPr>
                        <a:t>恒河猴</a:t>
                      </a:r>
                      <a:endParaRPr lang="en-US" sz="1800" kern="1200" dirty="0">
                        <a:solidFill>
                          <a:schemeClr val="tx1"/>
                        </a:solidFill>
                        <a:latin typeface="Poppins" panose="02000000000000000000" pitchFamily="2" charset="0"/>
                        <a:ea typeface="思源黑体 CN Regular" panose="020B0500000000000000" pitchFamily="34" charset="-122"/>
                        <a:cs typeface="Poppins" panose="02000000000000000000" pitchFamily="2"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defRPr/>
                      </a:pPr>
                      <a:r>
                        <a:rPr lang="en-US" altLang="zh-CN" sz="1800" kern="1200" dirty="0">
                          <a:solidFill>
                            <a:schemeClr val="tx1"/>
                          </a:solidFill>
                          <a:latin typeface="Poppins" panose="02000000000000000000" pitchFamily="2" charset="0"/>
                          <a:ea typeface="思源黑体 CN Regular" panose="020B0500000000000000" pitchFamily="34" charset="-122"/>
                          <a:cs typeface="Poppins" panose="02000000000000000000" pitchFamily="2" charset="0"/>
                        </a:rPr>
                        <a:t>His</a:t>
                      </a:r>
                      <a:endParaRPr lang="en-US" sz="1800" kern="1200" dirty="0">
                        <a:solidFill>
                          <a:schemeClr val="tx1"/>
                        </a:solidFill>
                        <a:latin typeface="Poppins" panose="02000000000000000000" pitchFamily="2" charset="0"/>
                        <a:ea typeface="思源黑体 CN Regular" panose="020B0500000000000000" pitchFamily="34" charset="-122"/>
                        <a:cs typeface="Poppins" panose="02000000000000000000" pitchFamily="2"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defRPr/>
                      </a:pPr>
                      <a:r>
                        <a:rPr lang="en-US" sz="1800" kern="1200" dirty="0">
                          <a:solidFill>
                            <a:schemeClr val="tx1"/>
                          </a:solidFill>
                          <a:latin typeface="Poppins" panose="02000000000000000000" pitchFamily="2" charset="0"/>
                          <a:ea typeface="思源黑体 CN Regular" panose="020B0500000000000000" pitchFamily="34" charset="-122"/>
                          <a:cs typeface="Poppins" panose="02000000000000000000" pitchFamily="2" charset="0"/>
                        </a:rPr>
                        <a:t>90043-K08H</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 xmlns:a16="http://schemas.microsoft.com/office/drawing/2014/main" val="10005"/>
                  </a:ext>
                </a:extLst>
              </a:tr>
              <a:tr h="368811">
                <a:tc>
                  <a:txBody>
                    <a:bodyPr/>
                    <a:lstStyle/>
                    <a:p>
                      <a:pPr marL="0" marR="0" lvl="0" indent="0" algn="ctr" defTabSz="914400" rtl="0" eaLnBrk="1" fontAlgn="auto" latinLnBrk="0" hangingPunct="1">
                        <a:lnSpc>
                          <a:spcPct val="100000"/>
                        </a:lnSpc>
                        <a:spcBef>
                          <a:spcPts val="0"/>
                        </a:spcBef>
                        <a:spcAft>
                          <a:spcPts val="0"/>
                        </a:spcAft>
                        <a:buClrTx/>
                        <a:buSzTx/>
                        <a:buFontTx/>
                        <a:buNone/>
                        <a:defRPr/>
                      </a:pPr>
                      <a:r>
                        <a:rPr lang="zh-CN" altLang="en-US" sz="1800" kern="1200" dirty="0">
                          <a:solidFill>
                            <a:schemeClr val="tx1"/>
                          </a:solidFill>
                          <a:latin typeface="Poppins" panose="02000000000000000000" pitchFamily="2" charset="0"/>
                          <a:ea typeface="思源黑体 CN Regular" panose="020B0500000000000000" pitchFamily="34" charset="-122"/>
                          <a:cs typeface="Poppins" panose="02000000000000000000" pitchFamily="2" charset="0"/>
                        </a:rPr>
                        <a:t>恒河猴</a:t>
                      </a:r>
                      <a:endParaRPr lang="en-US" sz="1800" kern="1200" dirty="0">
                        <a:solidFill>
                          <a:schemeClr val="tx1"/>
                        </a:solidFill>
                        <a:latin typeface="Poppins" panose="02000000000000000000" pitchFamily="2" charset="0"/>
                        <a:ea typeface="思源黑体 CN Regular" panose="020B0500000000000000" pitchFamily="34" charset="-122"/>
                        <a:cs typeface="Poppins" panose="02000000000000000000" pitchFamily="2"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defRPr/>
                      </a:pPr>
                      <a:r>
                        <a:rPr lang="en-US" altLang="zh-CN" sz="1800" kern="1200" dirty="0">
                          <a:solidFill>
                            <a:schemeClr val="tx1"/>
                          </a:solidFill>
                          <a:latin typeface="Poppins" panose="02000000000000000000" pitchFamily="2" charset="0"/>
                          <a:ea typeface="思源黑体 CN Regular" panose="020B0500000000000000" pitchFamily="34" charset="-122"/>
                          <a:cs typeface="Poppins" panose="02000000000000000000" pitchFamily="2" charset="0"/>
                        </a:rPr>
                        <a:t>Fc</a:t>
                      </a:r>
                      <a:endParaRPr lang="en-US" sz="1800" kern="1200" dirty="0">
                        <a:solidFill>
                          <a:schemeClr val="tx1"/>
                        </a:solidFill>
                        <a:latin typeface="Poppins" panose="02000000000000000000" pitchFamily="2" charset="0"/>
                        <a:ea typeface="思源黑体 CN Regular" panose="020B0500000000000000" pitchFamily="34" charset="-122"/>
                        <a:cs typeface="Poppins" panose="02000000000000000000" pitchFamily="2"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defRPr/>
                      </a:pPr>
                      <a:r>
                        <a:rPr lang="en-US" sz="1800" kern="1200" dirty="0">
                          <a:solidFill>
                            <a:schemeClr val="tx1"/>
                          </a:solidFill>
                          <a:latin typeface="Poppins" panose="02000000000000000000" pitchFamily="2" charset="0"/>
                          <a:ea typeface="思源黑体 CN Regular" panose="020B0500000000000000" pitchFamily="34" charset="-122"/>
                          <a:cs typeface="Poppins" panose="02000000000000000000" pitchFamily="2" charset="0"/>
                        </a:rPr>
                        <a:t>90043-K02H</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 xmlns:a16="http://schemas.microsoft.com/office/drawing/2014/main" val="10006"/>
                  </a:ext>
                </a:extLst>
              </a:tr>
            </a:tbl>
          </a:graphicData>
        </a:graphic>
      </p:graphicFrame>
      <p:pic>
        <p:nvPicPr>
          <p:cNvPr id="31" name="图形 30"/>
          <p:cNvPicPr>
            <a:picLocks noChangeAspect="1"/>
          </p:cNvPicPr>
          <p:nvPr>
            <p:custDataLst>
              <p:tags r:id="rId7"/>
            </p:custDataLst>
          </p:nvPr>
        </p:nvPicPr>
        <p:blipFill>
          <a:blip r:embed="rId14" cstate="print">
            <a:extLst>
              <a:ext uri="{96DAC541-7B7A-43D3-8B79-37D633B846F1}">
                <asvg:svgBlip xmlns="" xmlns:asvg="http://schemas.microsoft.com/office/drawing/2016/SVG/main" r:embed="rId17"/>
              </a:ext>
            </a:extLst>
          </a:blip>
          <a:stretch>
            <a:fillRect/>
          </a:stretch>
        </p:blipFill>
        <p:spPr>
          <a:xfrm>
            <a:off x="6075045" y="1667510"/>
            <a:ext cx="2779395" cy="1678940"/>
          </a:xfrm>
          <a:prstGeom prst="rect">
            <a:avLst/>
          </a:prstGeom>
        </p:spPr>
      </p:pic>
      <p:pic>
        <p:nvPicPr>
          <p:cNvPr id="33" name="图片 32"/>
          <p:cNvPicPr>
            <a:picLocks noChangeAspect="1"/>
          </p:cNvPicPr>
          <p:nvPr>
            <p:custDataLst>
              <p:tags r:id="rId8"/>
            </p:custDataLst>
          </p:nvPr>
        </p:nvPicPr>
        <p:blipFill>
          <a:blip r:embed="rId18" cstate="print"/>
          <a:stretch>
            <a:fillRect/>
          </a:stretch>
        </p:blipFill>
        <p:spPr>
          <a:xfrm>
            <a:off x="9219316" y="1710660"/>
            <a:ext cx="2265960" cy="1679050"/>
          </a:xfrm>
          <a:prstGeom prst="rect">
            <a:avLst/>
          </a:prstGeom>
        </p:spPr>
      </p:pic>
      <p:pic>
        <p:nvPicPr>
          <p:cNvPr id="10" name="图形 9"/>
          <p:cNvPicPr>
            <a:picLocks noChangeAspect="1"/>
          </p:cNvPicPr>
          <p:nvPr>
            <p:custDataLst>
              <p:tags r:id="rId9"/>
            </p:custDataLst>
          </p:nvPr>
        </p:nvPicPr>
        <p:blipFill>
          <a:blip r:embed="rId19" cstate="print">
            <a:extLst>
              <a:ext uri="{96DAC541-7B7A-43D3-8B79-37D633B846F1}">
                <asvg:svgBlip xmlns="" xmlns:asvg="http://schemas.microsoft.com/office/drawing/2016/SVG/main" r:embed="rId20"/>
              </a:ext>
            </a:extLst>
          </a:blip>
          <a:stretch>
            <a:fillRect/>
          </a:stretch>
        </p:blipFill>
        <p:spPr>
          <a:xfrm>
            <a:off x="6130290" y="4457065"/>
            <a:ext cx="2724150" cy="1586865"/>
          </a:xfrm>
          <a:prstGeom prst="rect">
            <a:avLst/>
          </a:prstGeom>
        </p:spPr>
      </p:pic>
      <p:pic>
        <p:nvPicPr>
          <p:cNvPr id="15" name="图片 14"/>
          <p:cNvPicPr>
            <a:picLocks noChangeAspect="1"/>
          </p:cNvPicPr>
          <p:nvPr>
            <p:custDataLst>
              <p:tags r:id="rId10"/>
            </p:custDataLst>
          </p:nvPr>
        </p:nvPicPr>
        <p:blipFill>
          <a:blip r:embed="rId21" cstate="print"/>
          <a:stretch>
            <a:fillRect/>
          </a:stretch>
        </p:blipFill>
        <p:spPr>
          <a:xfrm>
            <a:off x="9219848" y="4317791"/>
            <a:ext cx="2295219" cy="1757846"/>
          </a:xfrm>
          <a:prstGeom prst="rect">
            <a:avLst/>
          </a:prstGeom>
        </p:spPr>
      </p:pic>
    </p:spTree>
  </p:cSld>
  <p:clrMapOvr>
    <a:masterClrMapping/>
  </p:clrMapOvr>
  <mc:AlternateContent xmlns:mc="http://schemas.openxmlformats.org/markup-compatibility/2006">
    <mc:Choice xmlns="" xmlns:p14="http://schemas.microsoft.com/office/powerpoint/2010/main" Requires="p14">
      <p:transition spd="slow" p14:dur="2000" advTm="96747"/>
    </mc:Choice>
    <mc:Fallback>
      <p:transition spd="slow" advTm="96747"/>
    </mc:Fallback>
  </mc:AlternateContent>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 name="任意多边形 17"/>
          <p:cNvSpPr/>
          <p:nvPr/>
        </p:nvSpPr>
        <p:spPr>
          <a:xfrm>
            <a:off x="0" y="0"/>
            <a:ext cx="5619747" cy="571480"/>
          </a:xfrm>
          <a:custGeom>
            <a:avLst/>
            <a:gdLst>
              <a:gd name="connsiteX0" fmla="*/ 0 w 4214810"/>
              <a:gd name="connsiteY0" fmla="*/ 0 h 428610"/>
              <a:gd name="connsiteX1" fmla="*/ 4214810 w 4214810"/>
              <a:gd name="connsiteY1" fmla="*/ 0 h 428610"/>
              <a:gd name="connsiteX2" fmla="*/ 4214810 w 4214810"/>
              <a:gd name="connsiteY2" fmla="*/ 428610 h 428610"/>
              <a:gd name="connsiteX3" fmla="*/ 0 w 4214810"/>
              <a:gd name="connsiteY3" fmla="*/ 428610 h 428610"/>
              <a:gd name="connsiteX4" fmla="*/ 0 w 4214810"/>
              <a:gd name="connsiteY4" fmla="*/ 0 h 428610"/>
              <a:gd name="connsiteX0-1" fmla="*/ 0 w 4214810"/>
              <a:gd name="connsiteY0-2" fmla="*/ 0 h 428610"/>
              <a:gd name="connsiteX1-3" fmla="*/ 4214810 w 4214810"/>
              <a:gd name="connsiteY1-4" fmla="*/ 0 h 428610"/>
              <a:gd name="connsiteX2-5" fmla="*/ 3759200 w 4214810"/>
              <a:gd name="connsiteY2-6" fmla="*/ 421640 h 428610"/>
              <a:gd name="connsiteX3-7" fmla="*/ 0 w 4214810"/>
              <a:gd name="connsiteY3-8" fmla="*/ 428610 h 428610"/>
              <a:gd name="connsiteX4-9" fmla="*/ 0 w 4214810"/>
              <a:gd name="connsiteY4-10" fmla="*/ 0 h 428610"/>
            </a:gdLst>
            <a:ahLst/>
            <a:cxnLst>
              <a:cxn ang="0">
                <a:pos x="connsiteX0-1" y="connsiteY0-2"/>
              </a:cxn>
              <a:cxn ang="0">
                <a:pos x="connsiteX1-3" y="connsiteY1-4"/>
              </a:cxn>
              <a:cxn ang="0">
                <a:pos x="connsiteX2-5" y="connsiteY2-6"/>
              </a:cxn>
              <a:cxn ang="0">
                <a:pos x="connsiteX3-7" y="connsiteY3-8"/>
              </a:cxn>
              <a:cxn ang="0">
                <a:pos x="connsiteX4-9" y="connsiteY4-10"/>
              </a:cxn>
            </a:cxnLst>
            <a:rect l="l" t="t" r="r" b="b"/>
            <a:pathLst>
              <a:path w="4214810" h="428610">
                <a:moveTo>
                  <a:pt x="0" y="0"/>
                </a:moveTo>
                <a:lnTo>
                  <a:pt x="4214810" y="0"/>
                </a:lnTo>
                <a:lnTo>
                  <a:pt x="3759200" y="421640"/>
                </a:lnTo>
                <a:lnTo>
                  <a:pt x="0" y="428610"/>
                </a:lnTo>
                <a:lnTo>
                  <a:pt x="0" y="0"/>
                </a:lnTo>
                <a:close/>
              </a:path>
            </a:pathLst>
          </a:custGeom>
          <a:solidFill>
            <a:srgbClr val="007E6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latin typeface="Poppins" panose="02000000000000000000" pitchFamily="2" charset="0"/>
              <a:ea typeface="思源黑体 CN Regular" panose="020B0500000000000000" pitchFamily="34" charset="-122"/>
              <a:cs typeface="Poppins" panose="02000000000000000000" pitchFamily="2" charset="0"/>
            </a:endParaRPr>
          </a:p>
        </p:txBody>
      </p:sp>
      <p:pic>
        <p:nvPicPr>
          <p:cNvPr id="21" name="Picture 2" descr="D:\桌面\新logo.png"/>
          <p:cNvPicPr>
            <a:picLocks noChangeAspect="1" noChangeArrowheads="1"/>
          </p:cNvPicPr>
          <p:nvPr/>
        </p:nvPicPr>
        <p:blipFill>
          <a:blip r:embed="rId3" cstate="print"/>
          <a:srcRect/>
          <a:stretch>
            <a:fillRect/>
          </a:stretch>
        </p:blipFill>
        <p:spPr bwMode="auto">
          <a:xfrm>
            <a:off x="167861" y="49941"/>
            <a:ext cx="1992000" cy="426288"/>
          </a:xfrm>
          <a:prstGeom prst="rect">
            <a:avLst/>
          </a:prstGeom>
          <a:noFill/>
        </p:spPr>
      </p:pic>
      <p:cxnSp>
        <p:nvCxnSpPr>
          <p:cNvPr id="34" name="直接连接符 33"/>
          <p:cNvCxnSpPr/>
          <p:nvPr/>
        </p:nvCxnSpPr>
        <p:spPr>
          <a:xfrm rot="5400000" flipH="1" flipV="1">
            <a:off x="5333995" y="285728"/>
            <a:ext cx="285752" cy="285752"/>
          </a:xfrm>
          <a:prstGeom prst="line">
            <a:avLst/>
          </a:prstGeom>
          <a:ln w="19050">
            <a:solidFill>
              <a:schemeClr val="bg1">
                <a:lumMod val="85000"/>
              </a:schemeClr>
            </a:solidFill>
          </a:ln>
        </p:spPr>
        <p:style>
          <a:lnRef idx="1">
            <a:schemeClr val="accent1"/>
          </a:lnRef>
          <a:fillRef idx="0">
            <a:schemeClr val="accent1"/>
          </a:fillRef>
          <a:effectRef idx="0">
            <a:schemeClr val="accent1"/>
          </a:effectRef>
          <a:fontRef idx="minor">
            <a:schemeClr val="tx1"/>
          </a:fontRef>
        </p:style>
      </p:cxnSp>
      <p:cxnSp>
        <p:nvCxnSpPr>
          <p:cNvPr id="36" name="直接连接符 35"/>
          <p:cNvCxnSpPr/>
          <p:nvPr/>
        </p:nvCxnSpPr>
        <p:spPr>
          <a:xfrm>
            <a:off x="5619747" y="285728"/>
            <a:ext cx="6572253" cy="2117"/>
          </a:xfrm>
          <a:prstGeom prst="line">
            <a:avLst/>
          </a:prstGeom>
          <a:ln w="19050">
            <a:solidFill>
              <a:schemeClr val="bg1">
                <a:lumMod val="85000"/>
              </a:schemeClr>
            </a:solidFill>
          </a:ln>
        </p:spPr>
        <p:style>
          <a:lnRef idx="1">
            <a:schemeClr val="accent1"/>
          </a:lnRef>
          <a:fillRef idx="0">
            <a:schemeClr val="accent1"/>
          </a:fillRef>
          <a:effectRef idx="0">
            <a:schemeClr val="accent1"/>
          </a:effectRef>
          <a:fontRef idx="minor">
            <a:schemeClr val="tx1"/>
          </a:fontRef>
        </p:style>
      </p:cxnSp>
      <p:sp>
        <p:nvSpPr>
          <p:cNvPr id="12" name="TextBox 11"/>
          <p:cNvSpPr txBox="1"/>
          <p:nvPr/>
        </p:nvSpPr>
        <p:spPr>
          <a:xfrm>
            <a:off x="9072034" y="6489701"/>
            <a:ext cx="3071284" cy="292100"/>
          </a:xfrm>
          <a:prstGeom prst="rect">
            <a:avLst/>
          </a:prstGeom>
          <a:noFill/>
        </p:spPr>
        <p:txBody>
          <a:bodyPr lIns="121914" tIns="60957" rIns="121914" bIns="60957">
            <a:spAutoFit/>
          </a:bodyPr>
          <a:lstStyle/>
          <a:p>
            <a:pPr algn="r" eaLnBrk="1" hangingPunct="1">
              <a:buFont typeface="Arial" panose="020B0604020202020204" pitchFamily="34" charset="0"/>
              <a:buNone/>
              <a:defRPr/>
            </a:pPr>
            <a:r>
              <a:rPr lang="zh-CN" altLang="en-US" sz="1100" dirty="0">
                <a:solidFill>
                  <a:schemeClr val="tx1">
                    <a:lumMod val="50000"/>
                    <a:lumOff val="50000"/>
                  </a:schemeClr>
                </a:solidFill>
                <a:latin typeface="Poppins" panose="02000000000000000000" pitchFamily="2" charset="0"/>
                <a:ea typeface="思源黑体 CN Regular" panose="020B0500000000000000" pitchFamily="34" charset="-122"/>
                <a:cs typeface="Poppins" panose="02000000000000000000" pitchFamily="2" charset="0"/>
              </a:rPr>
              <a:t>义翘神州</a:t>
            </a:r>
            <a:endParaRPr lang="en-US" altLang="zh-CN" sz="1100" dirty="0">
              <a:solidFill>
                <a:schemeClr val="tx1">
                  <a:lumMod val="50000"/>
                  <a:lumOff val="50000"/>
                </a:schemeClr>
              </a:solidFill>
              <a:latin typeface="Poppins" panose="02000000000000000000" pitchFamily="2" charset="0"/>
              <a:ea typeface="思源黑体 CN Regular" panose="020B0500000000000000" pitchFamily="34" charset="-122"/>
              <a:cs typeface="Poppins" panose="02000000000000000000" pitchFamily="2" charset="0"/>
            </a:endParaRPr>
          </a:p>
        </p:txBody>
      </p:sp>
      <p:sp>
        <p:nvSpPr>
          <p:cNvPr id="2" name="TextBox 1"/>
          <p:cNvSpPr txBox="1"/>
          <p:nvPr/>
        </p:nvSpPr>
        <p:spPr>
          <a:xfrm>
            <a:off x="3524463" y="736843"/>
            <a:ext cx="4190571" cy="535724"/>
          </a:xfrm>
          <a:prstGeom prst="rect">
            <a:avLst/>
          </a:prstGeom>
          <a:noFill/>
        </p:spPr>
        <p:txBody>
          <a:bodyPr wrap="none" rtlCol="0">
            <a:spAutoFit/>
          </a:bodyPr>
          <a:lstStyle/>
          <a:p>
            <a:pPr algn="ctr">
              <a:lnSpc>
                <a:spcPct val="90000"/>
              </a:lnSpc>
            </a:pPr>
            <a:r>
              <a:rPr lang="zh-CN" altLang="en-US" sz="3200" b="1" dirty="0">
                <a:solidFill>
                  <a:srgbClr val="007E66"/>
                </a:solidFill>
                <a:latin typeface="Poppins" panose="02000000000000000000" pitchFamily="2" charset="0"/>
                <a:ea typeface="思源黑体 CN Medium" panose="020B0600000000000000" pitchFamily="34" charset="-122"/>
                <a:cs typeface="Poppins" panose="02000000000000000000" pitchFamily="2" charset="0"/>
              </a:rPr>
              <a:t>新兴靶点介绍：</a:t>
            </a:r>
            <a:r>
              <a:rPr lang="en-US" altLang="zh-CN" sz="3200" b="1" dirty="0">
                <a:solidFill>
                  <a:srgbClr val="007E66"/>
                </a:solidFill>
                <a:latin typeface="Poppins" panose="02000000000000000000" pitchFamily="2" charset="0"/>
                <a:ea typeface="思源黑体 CN Regular" panose="020B0500000000000000" pitchFamily="34" charset="-122"/>
                <a:cs typeface="Poppins" panose="02000000000000000000" pitchFamily="2" charset="0"/>
              </a:rPr>
              <a:t>MSLN</a:t>
            </a:r>
          </a:p>
        </p:txBody>
      </p:sp>
      <p:sp>
        <p:nvSpPr>
          <p:cNvPr id="3" name="TextBox 2"/>
          <p:cNvSpPr txBox="1"/>
          <p:nvPr/>
        </p:nvSpPr>
        <p:spPr>
          <a:xfrm>
            <a:off x="350242" y="1752600"/>
            <a:ext cx="1210588" cy="338554"/>
          </a:xfrm>
          <a:prstGeom prst="rect">
            <a:avLst/>
          </a:prstGeom>
          <a:noFill/>
        </p:spPr>
        <p:txBody>
          <a:bodyPr wrap="none" rtlCol="0">
            <a:spAutoFit/>
          </a:bodyPr>
          <a:lstStyle/>
          <a:p>
            <a:r>
              <a:rPr lang="zh-CN" altLang="en-US" sz="1600" b="1" dirty="0">
                <a:solidFill>
                  <a:srgbClr val="007E66"/>
                </a:solidFill>
                <a:latin typeface="Poppins" panose="02000000000000000000" pitchFamily="2" charset="0"/>
                <a:ea typeface="思源黑体 CN Regular" panose="020B0500000000000000" pitchFamily="34" charset="-122"/>
                <a:cs typeface="Poppins" panose="02000000000000000000" pitchFamily="2" charset="0"/>
              </a:rPr>
              <a:t>靶点信息：</a:t>
            </a:r>
            <a:endParaRPr lang="en-US" sz="1600" b="1" dirty="0">
              <a:solidFill>
                <a:srgbClr val="007E66"/>
              </a:solidFill>
              <a:latin typeface="Poppins" panose="02000000000000000000" pitchFamily="2" charset="0"/>
              <a:ea typeface="思源黑体 CN Regular" panose="020B0500000000000000" pitchFamily="34" charset="-122"/>
              <a:cs typeface="Poppins" panose="02000000000000000000" pitchFamily="2" charset="0"/>
            </a:endParaRPr>
          </a:p>
        </p:txBody>
      </p:sp>
      <p:sp>
        <p:nvSpPr>
          <p:cNvPr id="4" name="TextBox 3"/>
          <p:cNvSpPr txBox="1"/>
          <p:nvPr/>
        </p:nvSpPr>
        <p:spPr>
          <a:xfrm>
            <a:off x="350242" y="2761137"/>
            <a:ext cx="1005403" cy="338554"/>
          </a:xfrm>
          <a:prstGeom prst="rect">
            <a:avLst/>
          </a:prstGeom>
          <a:noFill/>
        </p:spPr>
        <p:txBody>
          <a:bodyPr wrap="none" rtlCol="0">
            <a:spAutoFit/>
          </a:bodyPr>
          <a:lstStyle/>
          <a:p>
            <a:r>
              <a:rPr lang="zh-CN" altLang="en-US" sz="1600" b="1" dirty="0">
                <a:solidFill>
                  <a:srgbClr val="007E66"/>
                </a:solidFill>
                <a:latin typeface="Poppins" panose="02000000000000000000" pitchFamily="2" charset="0"/>
                <a:ea typeface="思源黑体 CN Regular" panose="020B0500000000000000" pitchFamily="34" charset="-122"/>
                <a:cs typeface="Poppins" panose="02000000000000000000" pitchFamily="2" charset="0"/>
              </a:rPr>
              <a:t>表达谱：</a:t>
            </a:r>
            <a:endParaRPr lang="en-US" sz="1600" b="1" dirty="0">
              <a:solidFill>
                <a:srgbClr val="007E66"/>
              </a:solidFill>
              <a:latin typeface="Poppins" panose="02000000000000000000" pitchFamily="2" charset="0"/>
              <a:ea typeface="思源黑体 CN Regular" panose="020B0500000000000000" pitchFamily="34" charset="-122"/>
              <a:cs typeface="Poppins" panose="02000000000000000000" pitchFamily="2" charset="0"/>
            </a:endParaRPr>
          </a:p>
        </p:txBody>
      </p:sp>
      <p:sp>
        <p:nvSpPr>
          <p:cNvPr id="5" name="TextBox 4"/>
          <p:cNvSpPr txBox="1"/>
          <p:nvPr/>
        </p:nvSpPr>
        <p:spPr>
          <a:xfrm>
            <a:off x="350242" y="3927586"/>
            <a:ext cx="1210588" cy="338554"/>
          </a:xfrm>
          <a:prstGeom prst="rect">
            <a:avLst/>
          </a:prstGeom>
          <a:noFill/>
        </p:spPr>
        <p:txBody>
          <a:bodyPr wrap="none" rtlCol="0">
            <a:spAutoFit/>
          </a:bodyPr>
          <a:lstStyle/>
          <a:p>
            <a:r>
              <a:rPr lang="zh-CN" altLang="en-US" sz="1600" b="1" dirty="0">
                <a:solidFill>
                  <a:srgbClr val="007E66"/>
                </a:solidFill>
                <a:latin typeface="Poppins" panose="02000000000000000000" pitchFamily="2" charset="0"/>
                <a:ea typeface="思源黑体 CN Regular" panose="020B0500000000000000" pitchFamily="34" charset="-122"/>
                <a:cs typeface="Poppins" panose="02000000000000000000" pitchFamily="2" charset="0"/>
              </a:rPr>
              <a:t>代表药物：</a:t>
            </a:r>
            <a:endParaRPr lang="en-US" sz="1600" b="1" dirty="0">
              <a:solidFill>
                <a:srgbClr val="007E66"/>
              </a:solidFill>
              <a:latin typeface="Poppins" panose="02000000000000000000" pitchFamily="2" charset="0"/>
              <a:ea typeface="思源黑体 CN Regular" panose="020B0500000000000000" pitchFamily="34" charset="-122"/>
              <a:cs typeface="Poppins" panose="02000000000000000000" pitchFamily="2" charset="0"/>
            </a:endParaRPr>
          </a:p>
        </p:txBody>
      </p:sp>
      <p:sp>
        <p:nvSpPr>
          <p:cNvPr id="6" name="TextBox 5"/>
          <p:cNvSpPr txBox="1"/>
          <p:nvPr/>
        </p:nvSpPr>
        <p:spPr>
          <a:xfrm>
            <a:off x="350242" y="4754880"/>
            <a:ext cx="2344042" cy="338554"/>
          </a:xfrm>
          <a:prstGeom prst="rect">
            <a:avLst/>
          </a:prstGeom>
          <a:noFill/>
        </p:spPr>
        <p:txBody>
          <a:bodyPr wrap="square" rtlCol="0">
            <a:spAutoFit/>
          </a:bodyPr>
          <a:lstStyle/>
          <a:p>
            <a:r>
              <a:rPr lang="zh-CN" altLang="en-US" sz="1600" b="1" dirty="0">
                <a:solidFill>
                  <a:srgbClr val="007E66"/>
                </a:solidFill>
                <a:latin typeface="Poppins" panose="02000000000000000000" pitchFamily="2" charset="0"/>
                <a:ea typeface="思源黑体 CN Regular" panose="020B0500000000000000" pitchFamily="34" charset="-122"/>
                <a:cs typeface="Poppins" panose="02000000000000000000" pitchFamily="2" charset="0"/>
              </a:rPr>
              <a:t>重组蛋白的应用实例：</a:t>
            </a:r>
            <a:endParaRPr lang="en-US" sz="1600" dirty="0">
              <a:latin typeface="Poppins" panose="02000000000000000000" pitchFamily="2" charset="0"/>
              <a:ea typeface="思源黑体 CN Regular" panose="020B0500000000000000" pitchFamily="34" charset="-122"/>
              <a:cs typeface="Poppins" panose="02000000000000000000" pitchFamily="2" charset="0"/>
            </a:endParaRPr>
          </a:p>
        </p:txBody>
      </p:sp>
      <p:sp>
        <p:nvSpPr>
          <p:cNvPr id="11" name="TextBox 10"/>
          <p:cNvSpPr txBox="1"/>
          <p:nvPr/>
        </p:nvSpPr>
        <p:spPr>
          <a:xfrm>
            <a:off x="2626468" y="4755095"/>
            <a:ext cx="8152083" cy="338554"/>
          </a:xfrm>
          <a:prstGeom prst="rect">
            <a:avLst/>
          </a:prstGeom>
          <a:noFill/>
        </p:spPr>
        <p:txBody>
          <a:bodyPr wrap="square">
            <a:spAutoFit/>
          </a:bodyPr>
          <a:lstStyle>
            <a:defPPr>
              <a:defRPr lang="en-US"/>
            </a:defPPr>
            <a:lvl1pPr>
              <a:defRPr sz="1600">
                <a:latin typeface="Poppins" panose="02000000000000000000" pitchFamily="2" charset="0"/>
                <a:ea typeface="思源黑体 CN Regular" panose="020B0500000000000000" pitchFamily="34" charset="-122"/>
                <a:cs typeface="Poppins" panose="02000000000000000000" pitchFamily="2" charset="0"/>
              </a:defRPr>
            </a:lvl1pPr>
          </a:lstStyle>
          <a:p>
            <a:r>
              <a:rPr lang="zh-CN" altLang="en-US" dirty="0"/>
              <a:t>针对</a:t>
            </a:r>
            <a:r>
              <a:rPr lang="en-US" altLang="zh-CN" dirty="0"/>
              <a:t>MSLN</a:t>
            </a:r>
            <a:r>
              <a:rPr lang="zh-CN" altLang="en-US" dirty="0"/>
              <a:t>靶点的</a:t>
            </a:r>
            <a:r>
              <a:rPr lang="en-US" altLang="zh-CN" dirty="0"/>
              <a:t>ADC</a:t>
            </a:r>
            <a:r>
              <a:rPr lang="zh-CN" altLang="en-US" dirty="0"/>
              <a:t>抗体发现和筛选，种属间差异研究</a:t>
            </a:r>
            <a:endParaRPr lang="en-US" dirty="0"/>
          </a:p>
        </p:txBody>
      </p:sp>
      <p:pic>
        <p:nvPicPr>
          <p:cNvPr id="14" name="Picture 13"/>
          <p:cNvPicPr>
            <a:picLocks noChangeAspect="1"/>
          </p:cNvPicPr>
          <p:nvPr/>
        </p:nvPicPr>
        <p:blipFill>
          <a:blip r:embed="rId4" cstate="print"/>
          <a:stretch>
            <a:fillRect/>
          </a:stretch>
        </p:blipFill>
        <p:spPr>
          <a:xfrm>
            <a:off x="2420492" y="5194674"/>
            <a:ext cx="5294542" cy="1525605"/>
          </a:xfrm>
          <a:prstGeom prst="rect">
            <a:avLst/>
          </a:prstGeom>
        </p:spPr>
      </p:pic>
      <p:sp>
        <p:nvSpPr>
          <p:cNvPr id="7" name="TextBox 6"/>
          <p:cNvSpPr txBox="1"/>
          <p:nvPr/>
        </p:nvSpPr>
        <p:spPr>
          <a:xfrm>
            <a:off x="1565178" y="1721570"/>
            <a:ext cx="9523858" cy="583565"/>
          </a:xfrm>
          <a:prstGeom prst="rect">
            <a:avLst/>
          </a:prstGeom>
          <a:noFill/>
        </p:spPr>
        <p:txBody>
          <a:bodyPr wrap="square">
            <a:spAutoFit/>
          </a:bodyPr>
          <a:lstStyle/>
          <a:p>
            <a:r>
              <a:rPr lang="en-US" altLang="zh-CN" sz="1600" dirty="0">
                <a:latin typeface="Poppins" panose="02000000000000000000" pitchFamily="2" charset="0"/>
                <a:ea typeface="思源黑体 CN Regular" panose="020B0500000000000000" pitchFamily="34" charset="-122"/>
                <a:cs typeface="Poppins" panose="02000000000000000000" pitchFamily="2" charset="0"/>
              </a:rPr>
              <a:t>MSLN</a:t>
            </a:r>
            <a:r>
              <a:rPr lang="zh-CN" altLang="en-US" sz="1600" dirty="0">
                <a:latin typeface="Poppins" panose="02000000000000000000" pitchFamily="2" charset="0"/>
                <a:ea typeface="思源黑体 CN Regular" panose="020B0500000000000000" pitchFamily="34" charset="-122"/>
                <a:cs typeface="Poppins" panose="02000000000000000000" pitchFamily="2" charset="0"/>
              </a:rPr>
              <a:t>属于</a:t>
            </a:r>
            <a:r>
              <a:rPr lang="zh-CN" altLang="en-US" sz="1600" dirty="0">
                <a:latin typeface="Poppins" panose="02000000000000000000" pitchFamily="2" charset="0"/>
                <a:ea typeface="思源黑体 CN Regular" panose="020B0500000000000000" pitchFamily="34" charset="-122"/>
                <a:cs typeface="Poppins" panose="02000000000000000000" pitchFamily="2" charset="0"/>
                <a:sym typeface="+mn-ea"/>
              </a:rPr>
              <a:t>糖基磷脂酰肌醇（</a:t>
            </a:r>
            <a:r>
              <a:rPr lang="en-US" altLang="zh-CN" sz="1600" dirty="0">
                <a:latin typeface="Poppins" panose="02000000000000000000" pitchFamily="2" charset="0"/>
                <a:ea typeface="思源黑体 CN Regular" panose="020B0500000000000000" pitchFamily="34" charset="-122"/>
                <a:cs typeface="Poppins" panose="02000000000000000000" pitchFamily="2" charset="0"/>
                <a:sym typeface="+mn-ea"/>
              </a:rPr>
              <a:t>GPI</a:t>
            </a:r>
            <a:r>
              <a:rPr lang="zh-CN" altLang="en-US" sz="1600" dirty="0">
                <a:latin typeface="Poppins" panose="02000000000000000000" pitchFamily="2" charset="0"/>
                <a:ea typeface="思源黑体 CN Regular" panose="020B0500000000000000" pitchFamily="34" charset="-122"/>
                <a:cs typeface="Poppins" panose="02000000000000000000" pitchFamily="2" charset="0"/>
                <a:sym typeface="+mn-ea"/>
              </a:rPr>
              <a:t>）锚定的膜糖蛋白。</a:t>
            </a:r>
            <a:r>
              <a:rPr lang="zh-CN" altLang="en-US" sz="1600" dirty="0">
                <a:latin typeface="Poppins" panose="02000000000000000000" pitchFamily="2" charset="0"/>
                <a:ea typeface="思源黑体 CN Regular" panose="020B0500000000000000" pitchFamily="34" charset="-122"/>
                <a:cs typeface="Poppins" panose="02000000000000000000" pitchFamily="2" charset="0"/>
              </a:rPr>
              <a:t>基因编码</a:t>
            </a:r>
            <a:r>
              <a:rPr lang="en-US" altLang="zh-CN" sz="1600" dirty="0">
                <a:latin typeface="Poppins" panose="02000000000000000000" pitchFamily="2" charset="0"/>
                <a:ea typeface="思源黑体 CN Regular" panose="020B0500000000000000" pitchFamily="34" charset="-122"/>
                <a:cs typeface="Poppins" panose="02000000000000000000" pitchFamily="2" charset="0"/>
              </a:rPr>
              <a:t>71KD</a:t>
            </a:r>
            <a:r>
              <a:rPr lang="zh-CN" altLang="en-US" sz="1600" dirty="0">
                <a:latin typeface="Poppins" panose="02000000000000000000" pitchFamily="2" charset="0"/>
                <a:ea typeface="思源黑体 CN Regular" panose="020B0500000000000000" pitchFamily="34" charset="-122"/>
                <a:cs typeface="Poppins" panose="02000000000000000000" pitchFamily="2" charset="0"/>
              </a:rPr>
              <a:t>的前体，在</a:t>
            </a:r>
            <a:r>
              <a:rPr lang="en-US" altLang="zh-CN" sz="1600" dirty="0">
                <a:latin typeface="Poppins" panose="02000000000000000000" pitchFamily="2" charset="0"/>
                <a:ea typeface="思源黑体 CN Regular" panose="020B0500000000000000" pitchFamily="34" charset="-122"/>
                <a:cs typeface="Poppins" panose="02000000000000000000" pitchFamily="2" charset="0"/>
              </a:rPr>
              <a:t>Arg295</a:t>
            </a:r>
            <a:r>
              <a:rPr lang="zh-CN" altLang="en-US" sz="1600" dirty="0">
                <a:latin typeface="Poppins" panose="02000000000000000000" pitchFamily="2" charset="0"/>
                <a:ea typeface="思源黑体 CN Regular" panose="020B0500000000000000" pitchFamily="34" charset="-122"/>
                <a:cs typeface="Poppins" panose="02000000000000000000" pitchFamily="2" charset="0"/>
              </a:rPr>
              <a:t>处被切割成两个产物：巨核细胞增强因子（</a:t>
            </a:r>
            <a:r>
              <a:rPr lang="en-US" altLang="zh-CN" sz="1600" dirty="0">
                <a:latin typeface="Poppins" panose="02000000000000000000" pitchFamily="2" charset="0"/>
                <a:ea typeface="思源黑体 CN Regular" panose="020B0500000000000000" pitchFamily="34" charset="-122"/>
                <a:cs typeface="Poppins" panose="02000000000000000000" pitchFamily="2" charset="0"/>
              </a:rPr>
              <a:t>MPF</a:t>
            </a:r>
            <a:r>
              <a:rPr lang="zh-CN" altLang="en-US" sz="1600" dirty="0">
                <a:latin typeface="Poppins" panose="02000000000000000000" pitchFamily="2" charset="0"/>
                <a:ea typeface="思源黑体 CN Regular" panose="020B0500000000000000" pitchFamily="34" charset="-122"/>
                <a:cs typeface="Poppins" panose="02000000000000000000" pitchFamily="2" charset="0"/>
              </a:rPr>
              <a:t>，</a:t>
            </a:r>
            <a:r>
              <a:rPr lang="en-US" altLang="zh-CN" sz="1600" dirty="0">
                <a:latin typeface="Poppins" panose="02000000000000000000" pitchFamily="2" charset="0"/>
                <a:ea typeface="思源黑体 CN Regular" panose="020B0500000000000000" pitchFamily="34" charset="-122"/>
                <a:cs typeface="Poppins" panose="02000000000000000000" pitchFamily="2" charset="0"/>
              </a:rPr>
              <a:t>31KD</a:t>
            </a:r>
            <a:r>
              <a:rPr lang="zh-CN" altLang="en-US" sz="1600" dirty="0">
                <a:latin typeface="Poppins" panose="02000000000000000000" pitchFamily="2" charset="0"/>
                <a:ea typeface="思源黑体 CN Regular" panose="020B0500000000000000" pitchFamily="34" charset="-122"/>
                <a:cs typeface="Poppins" panose="02000000000000000000" pitchFamily="2" charset="0"/>
              </a:rPr>
              <a:t>，可溶）、间皮素（</a:t>
            </a:r>
            <a:r>
              <a:rPr lang="en-US" altLang="zh-CN" sz="1600" dirty="0">
                <a:latin typeface="Poppins" panose="02000000000000000000" pitchFamily="2" charset="0"/>
                <a:ea typeface="思源黑体 CN Regular" panose="020B0500000000000000" pitchFamily="34" charset="-122"/>
                <a:cs typeface="Poppins" panose="02000000000000000000" pitchFamily="2" charset="0"/>
              </a:rPr>
              <a:t>MSLN</a:t>
            </a:r>
            <a:r>
              <a:rPr lang="zh-CN" altLang="en-US" sz="1600" dirty="0">
                <a:latin typeface="Poppins" panose="02000000000000000000" pitchFamily="2" charset="0"/>
                <a:ea typeface="思源黑体 CN Regular" panose="020B0500000000000000" pitchFamily="34" charset="-122"/>
                <a:cs typeface="Poppins" panose="02000000000000000000" pitchFamily="2" charset="0"/>
              </a:rPr>
              <a:t>，</a:t>
            </a:r>
            <a:r>
              <a:rPr lang="en-US" altLang="zh-CN" sz="1600" dirty="0">
                <a:latin typeface="Poppins" panose="02000000000000000000" pitchFamily="2" charset="0"/>
                <a:ea typeface="思源黑体 CN Regular" panose="020B0500000000000000" pitchFamily="34" charset="-122"/>
                <a:cs typeface="Poppins" panose="02000000000000000000" pitchFamily="2" charset="0"/>
              </a:rPr>
              <a:t>40KD</a:t>
            </a:r>
            <a:r>
              <a:rPr lang="zh-CN" altLang="en-US" sz="1600" dirty="0">
                <a:latin typeface="Poppins" panose="02000000000000000000" pitchFamily="2" charset="0"/>
                <a:ea typeface="思源黑体 CN Regular" panose="020B0500000000000000" pitchFamily="34" charset="-122"/>
                <a:cs typeface="Poppins" panose="02000000000000000000" pitchFamily="2" charset="0"/>
              </a:rPr>
              <a:t>，膜结合亚基）</a:t>
            </a:r>
            <a:endParaRPr lang="en-US" sz="1600" dirty="0">
              <a:latin typeface="Poppins" panose="02000000000000000000" pitchFamily="2" charset="0"/>
              <a:ea typeface="思源黑体 CN Regular" panose="020B0500000000000000" pitchFamily="34" charset="-122"/>
              <a:cs typeface="Poppins" panose="02000000000000000000" pitchFamily="2" charset="0"/>
            </a:endParaRPr>
          </a:p>
        </p:txBody>
      </p:sp>
      <p:sp>
        <p:nvSpPr>
          <p:cNvPr id="8" name="TextBox 7"/>
          <p:cNvSpPr txBox="1"/>
          <p:nvPr/>
        </p:nvSpPr>
        <p:spPr>
          <a:xfrm>
            <a:off x="1565178" y="2754220"/>
            <a:ext cx="9857001" cy="860425"/>
          </a:xfrm>
          <a:prstGeom prst="rect">
            <a:avLst/>
          </a:prstGeom>
          <a:noFill/>
        </p:spPr>
        <p:txBody>
          <a:bodyPr wrap="square">
            <a:spAutoFit/>
          </a:bodyPr>
          <a:lstStyle/>
          <a:p>
            <a:r>
              <a:rPr lang="en-US" altLang="zh-CN" sz="1600" dirty="0">
                <a:latin typeface="Poppins" panose="02000000000000000000" pitchFamily="2" charset="0"/>
                <a:ea typeface="思源黑体 CN Regular" panose="020B0500000000000000" pitchFamily="34" charset="-122"/>
                <a:cs typeface="Poppins" panose="02000000000000000000" pitchFamily="2" charset="0"/>
                <a:sym typeface="+mn-ea"/>
              </a:rPr>
              <a:t>MSLN</a:t>
            </a:r>
            <a:r>
              <a:rPr lang="zh-CN" altLang="en-US" sz="1600" dirty="0">
                <a:latin typeface="Poppins" panose="02000000000000000000" pitchFamily="2" charset="0"/>
                <a:ea typeface="思源黑体 CN Regular" panose="020B0500000000000000" pitchFamily="34" charset="-122"/>
                <a:cs typeface="Poppins" panose="02000000000000000000" pitchFamily="2" charset="0"/>
              </a:rPr>
              <a:t>几乎</a:t>
            </a:r>
            <a:r>
              <a:rPr lang="en-US" altLang="zh-CN" sz="1600" dirty="0">
                <a:latin typeface="Poppins" panose="02000000000000000000" pitchFamily="2" charset="0"/>
                <a:ea typeface="思源黑体 CN Regular" panose="020B0500000000000000" pitchFamily="34" charset="-122"/>
                <a:cs typeface="Poppins" panose="02000000000000000000" pitchFamily="2" charset="0"/>
              </a:rPr>
              <a:t>100%</a:t>
            </a:r>
            <a:r>
              <a:rPr lang="zh-CN" altLang="en-US" sz="1600" dirty="0">
                <a:latin typeface="Poppins" panose="02000000000000000000" pitchFamily="2" charset="0"/>
                <a:ea typeface="思源黑体 CN Regular" panose="020B0500000000000000" pitchFamily="34" charset="-122"/>
                <a:cs typeface="Poppins" panose="02000000000000000000" pitchFamily="2" charset="0"/>
              </a:rPr>
              <a:t>的在胰腺癌表达，而不在正常胰腺组织</a:t>
            </a:r>
            <a:r>
              <a:rPr lang="zh-CN" sz="1600" dirty="0">
                <a:latin typeface="Poppins" panose="02000000000000000000" pitchFamily="2" charset="0"/>
                <a:ea typeface="思源黑体 CN Regular" panose="020B0500000000000000" pitchFamily="34" charset="-122"/>
                <a:cs typeface="Poppins" panose="02000000000000000000" pitchFamily="2" charset="0"/>
              </a:rPr>
              <a:t>中</a:t>
            </a:r>
            <a:r>
              <a:rPr lang="zh-CN" altLang="en-US" sz="1600" dirty="0">
                <a:latin typeface="Poppins" panose="02000000000000000000" pitchFamily="2" charset="0"/>
                <a:ea typeface="思源黑体 CN Regular" panose="020B0500000000000000" pitchFamily="34" charset="-122"/>
                <a:cs typeface="Poppins" panose="02000000000000000000" pitchFamily="2" charset="0"/>
              </a:rPr>
              <a:t>表达。其它癌症也有表达，如肝外胆道癌（</a:t>
            </a:r>
            <a:r>
              <a:rPr lang="en-US" altLang="zh-CN" sz="1600" dirty="0">
                <a:latin typeface="Poppins" panose="02000000000000000000" pitchFamily="2" charset="0"/>
                <a:ea typeface="思源黑体 CN Regular" panose="020B0500000000000000" pitchFamily="34" charset="-122"/>
                <a:cs typeface="Poppins" panose="02000000000000000000" pitchFamily="2" charset="0"/>
              </a:rPr>
              <a:t>95%</a:t>
            </a:r>
            <a:r>
              <a:rPr lang="zh-CN" altLang="en-US" sz="1600" dirty="0">
                <a:latin typeface="Poppins" panose="02000000000000000000" pitchFamily="2" charset="0"/>
                <a:ea typeface="思源黑体 CN Regular" panose="020B0500000000000000" pitchFamily="34" charset="-122"/>
                <a:cs typeface="Poppins" panose="02000000000000000000" pitchFamily="2" charset="0"/>
              </a:rPr>
              <a:t>）、</a:t>
            </a:r>
            <a:r>
              <a:rPr lang="zh-CN" altLang="en-US" sz="1600" dirty="0">
                <a:latin typeface="Poppins" panose="02000000000000000000" pitchFamily="2" charset="0"/>
                <a:ea typeface="思源黑体 CN Regular" panose="020B0500000000000000" pitchFamily="34" charset="-122"/>
                <a:cs typeface="Poppins" panose="02000000000000000000" pitchFamily="2" charset="0"/>
                <a:sym typeface="+mn-ea"/>
              </a:rPr>
              <a:t>子宫内膜癌（</a:t>
            </a:r>
            <a:r>
              <a:rPr lang="en-US" altLang="zh-CN" sz="1600" dirty="0">
                <a:latin typeface="Poppins" panose="02000000000000000000" pitchFamily="2" charset="0"/>
                <a:ea typeface="思源黑体 CN Regular" panose="020B0500000000000000" pitchFamily="34" charset="-122"/>
                <a:cs typeface="Poppins" panose="02000000000000000000" pitchFamily="2" charset="0"/>
                <a:sym typeface="+mn-ea"/>
              </a:rPr>
              <a:t>89%</a:t>
            </a:r>
            <a:r>
              <a:rPr lang="zh-CN" altLang="en-US" sz="1600" dirty="0">
                <a:latin typeface="Poppins" panose="02000000000000000000" pitchFamily="2" charset="0"/>
                <a:ea typeface="思源黑体 CN Regular" panose="020B0500000000000000" pitchFamily="34" charset="-122"/>
                <a:cs typeface="Poppins" panose="02000000000000000000" pitchFamily="2" charset="0"/>
                <a:sym typeface="+mn-ea"/>
              </a:rPr>
              <a:t>）、</a:t>
            </a:r>
            <a:r>
              <a:rPr lang="zh-CN" altLang="en-US" sz="1600" dirty="0">
                <a:latin typeface="Poppins" panose="02000000000000000000" pitchFamily="2" charset="0"/>
                <a:ea typeface="思源黑体 CN Regular" panose="020B0500000000000000" pitchFamily="34" charset="-122"/>
                <a:cs typeface="Poppins" panose="02000000000000000000" pitchFamily="2" charset="0"/>
              </a:rPr>
              <a:t>三阴性乳腺癌（</a:t>
            </a:r>
            <a:r>
              <a:rPr lang="en-US" altLang="zh-CN" sz="1600" dirty="0">
                <a:latin typeface="Poppins" panose="02000000000000000000" pitchFamily="2" charset="0"/>
                <a:ea typeface="思源黑体 CN Regular" panose="020B0500000000000000" pitchFamily="34" charset="-122"/>
                <a:cs typeface="Poppins" panose="02000000000000000000" pitchFamily="2" charset="0"/>
              </a:rPr>
              <a:t>66%</a:t>
            </a:r>
            <a:r>
              <a:rPr lang="zh-CN" altLang="en-US" sz="1600" dirty="0">
                <a:latin typeface="Poppins" panose="02000000000000000000" pitchFamily="2" charset="0"/>
                <a:ea typeface="思源黑体 CN Regular" panose="020B0500000000000000" pitchFamily="34" charset="-122"/>
                <a:cs typeface="Poppins" panose="02000000000000000000" pitchFamily="2" charset="0"/>
              </a:rPr>
              <a:t>）、子宫内膜癌（</a:t>
            </a:r>
            <a:r>
              <a:rPr lang="en-US" altLang="zh-CN" sz="1600" dirty="0">
                <a:latin typeface="Poppins" panose="02000000000000000000" pitchFamily="2" charset="0"/>
                <a:ea typeface="思源黑体 CN Regular" panose="020B0500000000000000" pitchFamily="34" charset="-122"/>
                <a:cs typeface="Poppins" panose="02000000000000000000" pitchFamily="2" charset="0"/>
              </a:rPr>
              <a:t>59%</a:t>
            </a:r>
            <a:r>
              <a:rPr lang="zh-CN" altLang="en-US" sz="1600" dirty="0">
                <a:latin typeface="Poppins" panose="02000000000000000000" pitchFamily="2" charset="0"/>
                <a:ea typeface="思源黑体 CN Regular" panose="020B0500000000000000" pitchFamily="34" charset="-122"/>
                <a:cs typeface="Poppins" panose="02000000000000000000" pitchFamily="2" charset="0"/>
              </a:rPr>
              <a:t>）、</a:t>
            </a:r>
            <a:r>
              <a:rPr lang="zh-CN" altLang="en-US" sz="1600" dirty="0">
                <a:latin typeface="Poppins" panose="02000000000000000000" pitchFamily="2" charset="0"/>
                <a:ea typeface="思源黑体 CN Regular" panose="020B0500000000000000" pitchFamily="34" charset="-122"/>
                <a:cs typeface="Poppins" panose="02000000000000000000" pitchFamily="2" charset="0"/>
                <a:sym typeface="+mn-ea"/>
              </a:rPr>
              <a:t>食道癌（</a:t>
            </a:r>
            <a:r>
              <a:rPr lang="en-US" altLang="zh-CN" sz="1600" dirty="0">
                <a:latin typeface="Poppins" panose="02000000000000000000" pitchFamily="2" charset="0"/>
                <a:ea typeface="思源黑体 CN Regular" panose="020B0500000000000000" pitchFamily="34" charset="-122"/>
                <a:cs typeface="Poppins" panose="02000000000000000000" pitchFamily="2" charset="0"/>
                <a:sym typeface="+mn-ea"/>
              </a:rPr>
              <a:t>46%</a:t>
            </a:r>
            <a:r>
              <a:rPr lang="zh-CN" altLang="en-US" sz="1600" dirty="0">
                <a:latin typeface="Poppins" panose="02000000000000000000" pitchFamily="2" charset="0"/>
                <a:ea typeface="思源黑体 CN Regular" panose="020B0500000000000000" pitchFamily="34" charset="-122"/>
                <a:cs typeface="Poppins" panose="02000000000000000000" pitchFamily="2" charset="0"/>
                <a:sym typeface="+mn-ea"/>
              </a:rPr>
              <a:t>）、</a:t>
            </a:r>
            <a:r>
              <a:rPr lang="zh-CN" altLang="en-US" sz="1600" dirty="0">
                <a:latin typeface="Poppins" panose="02000000000000000000" pitchFamily="2" charset="0"/>
                <a:ea typeface="思源黑体 CN Regular" panose="020B0500000000000000" pitchFamily="34" charset="-122"/>
                <a:cs typeface="Poppins" panose="02000000000000000000" pitchFamily="2" charset="0"/>
              </a:rPr>
              <a:t>结直肠癌（</a:t>
            </a:r>
            <a:r>
              <a:rPr lang="en-US" altLang="zh-CN" sz="1600" dirty="0">
                <a:latin typeface="Poppins" panose="02000000000000000000" pitchFamily="2" charset="0"/>
                <a:ea typeface="思源黑体 CN Regular" panose="020B0500000000000000" pitchFamily="34" charset="-122"/>
                <a:cs typeface="Poppins" panose="02000000000000000000" pitchFamily="2" charset="0"/>
              </a:rPr>
              <a:t>30%</a:t>
            </a:r>
            <a:r>
              <a:rPr lang="zh-CN" altLang="en-US" sz="1600" dirty="0">
                <a:latin typeface="Poppins" panose="02000000000000000000" pitchFamily="2" charset="0"/>
                <a:ea typeface="思源黑体 CN Regular" panose="020B0500000000000000" pitchFamily="34" charset="-122"/>
                <a:cs typeface="Poppins" panose="02000000000000000000" pitchFamily="2" charset="0"/>
              </a:rPr>
              <a:t>）、宫颈癌（</a:t>
            </a:r>
            <a:r>
              <a:rPr lang="en-US" altLang="zh-CN" sz="1600" dirty="0">
                <a:latin typeface="Poppins" panose="02000000000000000000" pitchFamily="2" charset="0"/>
                <a:ea typeface="思源黑体 CN Regular" panose="020B0500000000000000" pitchFamily="34" charset="-122"/>
                <a:cs typeface="Poppins" panose="02000000000000000000" pitchFamily="2" charset="0"/>
              </a:rPr>
              <a:t>25%</a:t>
            </a:r>
            <a:r>
              <a:rPr lang="zh-CN" altLang="en-US" sz="1600" dirty="0">
                <a:latin typeface="Poppins" panose="02000000000000000000" pitchFamily="2" charset="0"/>
                <a:ea typeface="思源黑体 CN Regular" panose="020B0500000000000000" pitchFamily="34" charset="-122"/>
                <a:cs typeface="Poppins" panose="02000000000000000000" pitchFamily="2" charset="0"/>
              </a:rPr>
              <a:t>）</a:t>
            </a:r>
            <a:r>
              <a:rPr lang="zh-CN" altLang="en-US" b="0" i="0" dirty="0">
                <a:solidFill>
                  <a:srgbClr val="0D0D0D"/>
                </a:solidFill>
                <a:effectLst/>
                <a:highlight>
                  <a:srgbClr val="FFFFFF"/>
                </a:highlight>
                <a:latin typeface="Söhne"/>
              </a:rPr>
              <a:t>。</a:t>
            </a:r>
            <a:endParaRPr lang="en-US" dirty="0"/>
          </a:p>
        </p:txBody>
      </p:sp>
      <p:sp>
        <p:nvSpPr>
          <p:cNvPr id="9" name="TextBox 8"/>
          <p:cNvSpPr txBox="1"/>
          <p:nvPr/>
        </p:nvSpPr>
        <p:spPr>
          <a:xfrm>
            <a:off x="1565178" y="3914770"/>
            <a:ext cx="9857001" cy="338554"/>
          </a:xfrm>
          <a:prstGeom prst="rect">
            <a:avLst/>
          </a:prstGeom>
          <a:noFill/>
        </p:spPr>
        <p:txBody>
          <a:bodyPr wrap="square">
            <a:spAutoFit/>
          </a:bodyPr>
          <a:lstStyle/>
          <a:p>
            <a:pPr algn="l"/>
            <a:r>
              <a:rPr lang="en-US" sz="1600" dirty="0">
                <a:latin typeface="Poppins" panose="02000000000000000000" pitchFamily="2" charset="0"/>
                <a:ea typeface="思源黑体 CN Regular" panose="020B0500000000000000" pitchFamily="34" charset="-122"/>
                <a:cs typeface="Poppins" panose="02000000000000000000" pitchFamily="2" charset="0"/>
              </a:rPr>
              <a:t>DMOT4039A </a:t>
            </a:r>
            <a:r>
              <a:rPr lang="zh-CN" altLang="en-US" sz="1600" dirty="0">
                <a:latin typeface="Poppins" panose="02000000000000000000" pitchFamily="2" charset="0"/>
                <a:ea typeface="思源黑体 CN Regular" panose="020B0500000000000000" pitchFamily="34" charset="-122"/>
                <a:cs typeface="Poppins" panose="02000000000000000000" pitchFamily="2" charset="0"/>
              </a:rPr>
              <a:t>（临床</a:t>
            </a:r>
            <a:r>
              <a:rPr lang="en-US" altLang="zh-CN" sz="1600" dirty="0">
                <a:latin typeface="Poppins" panose="02000000000000000000" pitchFamily="2" charset="0"/>
                <a:ea typeface="思源黑体 CN Regular" panose="020B0500000000000000" pitchFamily="34" charset="-122"/>
                <a:cs typeface="Poppins" panose="02000000000000000000" pitchFamily="2" charset="0"/>
              </a:rPr>
              <a:t>1</a:t>
            </a:r>
            <a:r>
              <a:rPr lang="zh-CN" altLang="en-US" sz="1600" dirty="0">
                <a:latin typeface="Poppins" panose="02000000000000000000" pitchFamily="2" charset="0"/>
                <a:ea typeface="思源黑体 CN Regular" panose="020B0500000000000000" pitchFamily="34" charset="-122"/>
                <a:cs typeface="Poppins" panose="02000000000000000000" pitchFamily="2" charset="0"/>
              </a:rPr>
              <a:t>期）</a:t>
            </a:r>
            <a:r>
              <a:rPr lang="en-US" altLang="zh-CN" sz="1600" dirty="0">
                <a:latin typeface="Poppins" panose="02000000000000000000" pitchFamily="2" charset="0"/>
                <a:ea typeface="思源黑体 CN Regular" panose="020B0500000000000000" pitchFamily="34" charset="-122"/>
                <a:cs typeface="Poppins" panose="02000000000000000000" pitchFamily="2" charset="0"/>
              </a:rPr>
              <a:t> BMS-986148 </a:t>
            </a:r>
            <a:r>
              <a:rPr lang="zh-CN" altLang="en-US" sz="1600" dirty="0">
                <a:latin typeface="Poppins" panose="02000000000000000000" pitchFamily="2" charset="0"/>
                <a:ea typeface="思源黑体 CN Regular" panose="020B0500000000000000" pitchFamily="34" charset="-122"/>
                <a:cs typeface="Poppins" panose="02000000000000000000" pitchFamily="2" charset="0"/>
              </a:rPr>
              <a:t>（临床</a:t>
            </a:r>
            <a:r>
              <a:rPr lang="en-US" altLang="zh-CN" sz="1600" dirty="0">
                <a:latin typeface="Poppins" panose="02000000000000000000" pitchFamily="2" charset="0"/>
                <a:ea typeface="思源黑体 CN Regular" panose="020B0500000000000000" pitchFamily="34" charset="-122"/>
                <a:cs typeface="Poppins" panose="02000000000000000000" pitchFamily="2" charset="0"/>
              </a:rPr>
              <a:t>1</a:t>
            </a:r>
            <a:r>
              <a:rPr lang="zh-CN" altLang="en-US" sz="1600" dirty="0">
                <a:latin typeface="Poppins" panose="02000000000000000000" pitchFamily="2" charset="0"/>
                <a:ea typeface="思源黑体 CN Regular" panose="020B0500000000000000" pitchFamily="34" charset="-122"/>
                <a:cs typeface="Poppins" panose="02000000000000000000" pitchFamily="2" charset="0"/>
              </a:rPr>
              <a:t>期）</a:t>
            </a:r>
            <a:endParaRPr lang="en-US" sz="1600" dirty="0">
              <a:latin typeface="Poppins" panose="02000000000000000000" pitchFamily="2" charset="0"/>
              <a:ea typeface="思源黑体 CN Regular" panose="020B0500000000000000" pitchFamily="34" charset="-122"/>
              <a:cs typeface="Poppins" panose="02000000000000000000" pitchFamily="2" charset="0"/>
            </a:endParaRPr>
          </a:p>
        </p:txBody>
      </p:sp>
    </p:spTree>
  </p:cSld>
  <p:clrMapOvr>
    <a:masterClrMapping/>
  </p:clrMapOvr>
  <mc:AlternateContent xmlns:mc="http://schemas.openxmlformats.org/markup-compatibility/2006">
    <mc:Choice xmlns="" xmlns:p14="http://schemas.microsoft.com/office/powerpoint/2010/main" Requires="p14">
      <p:transition spd="slow" p14:dur="2000" advTm="39962"/>
    </mc:Choice>
    <mc:Fallback>
      <p:transition spd="slow" advTm="39962"/>
    </mc:Fallback>
  </mc:AlternateContent>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 name="任意多边形 17"/>
          <p:cNvSpPr/>
          <p:nvPr/>
        </p:nvSpPr>
        <p:spPr>
          <a:xfrm>
            <a:off x="0" y="0"/>
            <a:ext cx="5619747" cy="571480"/>
          </a:xfrm>
          <a:custGeom>
            <a:avLst/>
            <a:gdLst>
              <a:gd name="connsiteX0" fmla="*/ 0 w 4214810"/>
              <a:gd name="connsiteY0" fmla="*/ 0 h 428610"/>
              <a:gd name="connsiteX1" fmla="*/ 4214810 w 4214810"/>
              <a:gd name="connsiteY1" fmla="*/ 0 h 428610"/>
              <a:gd name="connsiteX2" fmla="*/ 4214810 w 4214810"/>
              <a:gd name="connsiteY2" fmla="*/ 428610 h 428610"/>
              <a:gd name="connsiteX3" fmla="*/ 0 w 4214810"/>
              <a:gd name="connsiteY3" fmla="*/ 428610 h 428610"/>
              <a:gd name="connsiteX4" fmla="*/ 0 w 4214810"/>
              <a:gd name="connsiteY4" fmla="*/ 0 h 428610"/>
              <a:gd name="connsiteX0-1" fmla="*/ 0 w 4214810"/>
              <a:gd name="connsiteY0-2" fmla="*/ 0 h 428610"/>
              <a:gd name="connsiteX1-3" fmla="*/ 4214810 w 4214810"/>
              <a:gd name="connsiteY1-4" fmla="*/ 0 h 428610"/>
              <a:gd name="connsiteX2-5" fmla="*/ 3759200 w 4214810"/>
              <a:gd name="connsiteY2-6" fmla="*/ 421640 h 428610"/>
              <a:gd name="connsiteX3-7" fmla="*/ 0 w 4214810"/>
              <a:gd name="connsiteY3-8" fmla="*/ 428610 h 428610"/>
              <a:gd name="connsiteX4-9" fmla="*/ 0 w 4214810"/>
              <a:gd name="connsiteY4-10" fmla="*/ 0 h 428610"/>
            </a:gdLst>
            <a:ahLst/>
            <a:cxnLst>
              <a:cxn ang="0">
                <a:pos x="connsiteX0-1" y="connsiteY0-2"/>
              </a:cxn>
              <a:cxn ang="0">
                <a:pos x="connsiteX1-3" y="connsiteY1-4"/>
              </a:cxn>
              <a:cxn ang="0">
                <a:pos x="connsiteX2-5" y="connsiteY2-6"/>
              </a:cxn>
              <a:cxn ang="0">
                <a:pos x="connsiteX3-7" y="connsiteY3-8"/>
              </a:cxn>
              <a:cxn ang="0">
                <a:pos x="connsiteX4-9" y="connsiteY4-10"/>
              </a:cxn>
            </a:cxnLst>
            <a:rect l="l" t="t" r="r" b="b"/>
            <a:pathLst>
              <a:path w="4214810" h="428610">
                <a:moveTo>
                  <a:pt x="0" y="0"/>
                </a:moveTo>
                <a:lnTo>
                  <a:pt x="4214810" y="0"/>
                </a:lnTo>
                <a:lnTo>
                  <a:pt x="3759200" y="421640"/>
                </a:lnTo>
                <a:lnTo>
                  <a:pt x="0" y="428610"/>
                </a:lnTo>
                <a:lnTo>
                  <a:pt x="0" y="0"/>
                </a:lnTo>
                <a:close/>
              </a:path>
            </a:pathLst>
          </a:custGeom>
          <a:solidFill>
            <a:srgbClr val="007E6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latin typeface="Poppins" panose="02000000000000000000" pitchFamily="2" charset="0"/>
              <a:ea typeface="思源黑体 CN Regular" panose="020B0500000000000000" pitchFamily="34" charset="-122"/>
              <a:cs typeface="Poppins" panose="02000000000000000000" pitchFamily="2" charset="0"/>
            </a:endParaRPr>
          </a:p>
        </p:txBody>
      </p:sp>
      <p:pic>
        <p:nvPicPr>
          <p:cNvPr id="21" name="Picture 2" descr="D:\桌面\新logo.png"/>
          <p:cNvPicPr>
            <a:picLocks noChangeAspect="1" noChangeArrowheads="1"/>
          </p:cNvPicPr>
          <p:nvPr/>
        </p:nvPicPr>
        <p:blipFill>
          <a:blip r:embed="rId3" cstate="print"/>
          <a:srcRect/>
          <a:stretch>
            <a:fillRect/>
          </a:stretch>
        </p:blipFill>
        <p:spPr bwMode="auto">
          <a:xfrm>
            <a:off x="167861" y="49941"/>
            <a:ext cx="1992000" cy="426288"/>
          </a:xfrm>
          <a:prstGeom prst="rect">
            <a:avLst/>
          </a:prstGeom>
          <a:noFill/>
        </p:spPr>
      </p:pic>
      <p:cxnSp>
        <p:nvCxnSpPr>
          <p:cNvPr id="34" name="直接连接符 33"/>
          <p:cNvCxnSpPr/>
          <p:nvPr/>
        </p:nvCxnSpPr>
        <p:spPr>
          <a:xfrm rot="5400000" flipH="1" flipV="1">
            <a:off x="5333995" y="285728"/>
            <a:ext cx="285752" cy="285752"/>
          </a:xfrm>
          <a:prstGeom prst="line">
            <a:avLst/>
          </a:prstGeom>
          <a:ln w="19050">
            <a:solidFill>
              <a:schemeClr val="bg1">
                <a:lumMod val="85000"/>
              </a:schemeClr>
            </a:solidFill>
          </a:ln>
        </p:spPr>
        <p:style>
          <a:lnRef idx="1">
            <a:schemeClr val="accent1"/>
          </a:lnRef>
          <a:fillRef idx="0">
            <a:schemeClr val="accent1"/>
          </a:fillRef>
          <a:effectRef idx="0">
            <a:schemeClr val="accent1"/>
          </a:effectRef>
          <a:fontRef idx="minor">
            <a:schemeClr val="tx1"/>
          </a:fontRef>
        </p:style>
      </p:cxnSp>
      <p:cxnSp>
        <p:nvCxnSpPr>
          <p:cNvPr id="36" name="直接连接符 35"/>
          <p:cNvCxnSpPr/>
          <p:nvPr/>
        </p:nvCxnSpPr>
        <p:spPr>
          <a:xfrm>
            <a:off x="5619747" y="285728"/>
            <a:ext cx="6572253" cy="2117"/>
          </a:xfrm>
          <a:prstGeom prst="line">
            <a:avLst/>
          </a:prstGeom>
          <a:ln w="19050">
            <a:solidFill>
              <a:schemeClr val="bg1">
                <a:lumMod val="85000"/>
              </a:schemeClr>
            </a:solidFill>
          </a:ln>
        </p:spPr>
        <p:style>
          <a:lnRef idx="1">
            <a:schemeClr val="accent1"/>
          </a:lnRef>
          <a:fillRef idx="0">
            <a:schemeClr val="accent1"/>
          </a:fillRef>
          <a:effectRef idx="0">
            <a:schemeClr val="accent1"/>
          </a:effectRef>
          <a:fontRef idx="minor">
            <a:schemeClr val="tx1"/>
          </a:fontRef>
        </p:style>
      </p:cxnSp>
      <p:sp>
        <p:nvSpPr>
          <p:cNvPr id="12" name="TextBox 11"/>
          <p:cNvSpPr txBox="1"/>
          <p:nvPr/>
        </p:nvSpPr>
        <p:spPr>
          <a:xfrm>
            <a:off x="9072034" y="6489701"/>
            <a:ext cx="3071284" cy="292100"/>
          </a:xfrm>
          <a:prstGeom prst="rect">
            <a:avLst/>
          </a:prstGeom>
          <a:noFill/>
        </p:spPr>
        <p:txBody>
          <a:bodyPr lIns="121914" tIns="60957" rIns="121914" bIns="60957">
            <a:spAutoFit/>
          </a:bodyPr>
          <a:lstStyle/>
          <a:p>
            <a:pPr algn="r" eaLnBrk="1" hangingPunct="1">
              <a:buFont typeface="Arial" panose="020B0604020202020204" pitchFamily="34" charset="0"/>
              <a:buNone/>
              <a:defRPr/>
            </a:pPr>
            <a:r>
              <a:rPr lang="zh-CN" altLang="en-US" sz="1100" dirty="0">
                <a:solidFill>
                  <a:schemeClr val="tx1">
                    <a:lumMod val="50000"/>
                    <a:lumOff val="50000"/>
                  </a:schemeClr>
                </a:solidFill>
                <a:latin typeface="Poppins" panose="02000000000000000000" pitchFamily="2" charset="0"/>
                <a:ea typeface="思源黑体 CN Regular" panose="020B0500000000000000" pitchFamily="34" charset="-122"/>
                <a:cs typeface="Poppins" panose="02000000000000000000" pitchFamily="2" charset="0"/>
              </a:rPr>
              <a:t>义翘神州</a:t>
            </a:r>
            <a:endParaRPr lang="en-US" altLang="zh-CN" sz="1100" dirty="0">
              <a:solidFill>
                <a:schemeClr val="tx1">
                  <a:lumMod val="50000"/>
                  <a:lumOff val="50000"/>
                </a:schemeClr>
              </a:solidFill>
              <a:latin typeface="Poppins" panose="02000000000000000000" pitchFamily="2" charset="0"/>
              <a:ea typeface="思源黑体 CN Regular" panose="020B0500000000000000" pitchFamily="34" charset="-122"/>
              <a:cs typeface="Poppins" panose="02000000000000000000" pitchFamily="2" charset="0"/>
            </a:endParaRPr>
          </a:p>
        </p:txBody>
      </p:sp>
      <p:sp>
        <p:nvSpPr>
          <p:cNvPr id="2" name="TextBox 1"/>
          <p:cNvSpPr txBox="1"/>
          <p:nvPr/>
        </p:nvSpPr>
        <p:spPr>
          <a:xfrm>
            <a:off x="3524463" y="736843"/>
            <a:ext cx="4190571" cy="535724"/>
          </a:xfrm>
          <a:prstGeom prst="rect">
            <a:avLst/>
          </a:prstGeom>
          <a:noFill/>
        </p:spPr>
        <p:txBody>
          <a:bodyPr wrap="none" rtlCol="0">
            <a:spAutoFit/>
          </a:bodyPr>
          <a:lstStyle/>
          <a:p>
            <a:pPr algn="ctr">
              <a:lnSpc>
                <a:spcPct val="90000"/>
              </a:lnSpc>
            </a:pPr>
            <a:r>
              <a:rPr lang="zh-CN" altLang="en-US" sz="3200" b="1" dirty="0">
                <a:solidFill>
                  <a:srgbClr val="007E66"/>
                </a:solidFill>
                <a:latin typeface="Poppins" panose="02000000000000000000" pitchFamily="2" charset="0"/>
                <a:ea typeface="思源黑体 CN Medium" panose="020B0600000000000000" pitchFamily="34" charset="-122"/>
                <a:cs typeface="Poppins" panose="02000000000000000000" pitchFamily="2" charset="0"/>
              </a:rPr>
              <a:t>新兴靶点介绍：</a:t>
            </a:r>
            <a:r>
              <a:rPr lang="en-US" altLang="zh-CN" sz="3200" b="1" dirty="0">
                <a:solidFill>
                  <a:srgbClr val="007E66"/>
                </a:solidFill>
                <a:latin typeface="Poppins" panose="02000000000000000000" pitchFamily="2" charset="0"/>
                <a:ea typeface="思源黑体 CN Regular" panose="020B0500000000000000" pitchFamily="34" charset="-122"/>
                <a:cs typeface="Poppins" panose="02000000000000000000" pitchFamily="2" charset="0"/>
              </a:rPr>
              <a:t>MSLN</a:t>
            </a:r>
          </a:p>
        </p:txBody>
      </p:sp>
      <p:pic>
        <p:nvPicPr>
          <p:cNvPr id="10" name="Picture 9"/>
          <p:cNvPicPr>
            <a:picLocks noChangeAspect="1"/>
          </p:cNvPicPr>
          <p:nvPr/>
        </p:nvPicPr>
        <p:blipFill>
          <a:blip r:embed="rId4" cstate="print"/>
          <a:stretch>
            <a:fillRect/>
          </a:stretch>
        </p:blipFill>
        <p:spPr>
          <a:xfrm>
            <a:off x="1479697" y="1675515"/>
            <a:ext cx="3325475" cy="1569404"/>
          </a:xfrm>
          <a:prstGeom prst="rect">
            <a:avLst/>
          </a:prstGeom>
        </p:spPr>
      </p:pic>
      <p:sp>
        <p:nvSpPr>
          <p:cNvPr id="16" name="TextBox 15"/>
          <p:cNvSpPr txBox="1"/>
          <p:nvPr/>
        </p:nvSpPr>
        <p:spPr>
          <a:xfrm>
            <a:off x="357164" y="2260162"/>
            <a:ext cx="867545" cy="400110"/>
          </a:xfrm>
          <a:prstGeom prst="rect">
            <a:avLst/>
          </a:prstGeom>
          <a:noFill/>
        </p:spPr>
        <p:txBody>
          <a:bodyPr wrap="none" rtlCol="0">
            <a:spAutoFit/>
          </a:bodyPr>
          <a:lstStyle/>
          <a:p>
            <a:r>
              <a:rPr lang="en-US" altLang="zh-CN" sz="2000" b="1" dirty="0">
                <a:solidFill>
                  <a:srgbClr val="007E66"/>
                </a:solidFill>
                <a:latin typeface="Poppins" panose="02000000000000000000" pitchFamily="2" charset="0"/>
                <a:ea typeface="思源黑体 CN Regular" panose="020B0500000000000000" pitchFamily="34" charset="-122"/>
                <a:cs typeface="Poppins" panose="02000000000000000000" pitchFamily="2" charset="0"/>
              </a:rPr>
              <a:t>ELISA</a:t>
            </a:r>
            <a:endParaRPr lang="en-US" sz="2000" b="1" dirty="0">
              <a:solidFill>
                <a:srgbClr val="007E66"/>
              </a:solidFill>
              <a:latin typeface="Poppins" panose="02000000000000000000" pitchFamily="2" charset="0"/>
              <a:ea typeface="思源黑体 CN Regular" panose="020B0500000000000000" pitchFamily="34" charset="-122"/>
              <a:cs typeface="Poppins" panose="02000000000000000000" pitchFamily="2" charset="0"/>
            </a:endParaRPr>
          </a:p>
        </p:txBody>
      </p:sp>
      <p:pic>
        <p:nvPicPr>
          <p:cNvPr id="20" name="Picture 19"/>
          <p:cNvPicPr>
            <a:picLocks noChangeAspect="1"/>
          </p:cNvPicPr>
          <p:nvPr/>
        </p:nvPicPr>
        <p:blipFill>
          <a:blip r:embed="rId5" cstate="print"/>
          <a:stretch>
            <a:fillRect/>
          </a:stretch>
        </p:blipFill>
        <p:spPr>
          <a:xfrm>
            <a:off x="4902634" y="1825230"/>
            <a:ext cx="3033976" cy="1700686"/>
          </a:xfrm>
          <a:prstGeom prst="rect">
            <a:avLst/>
          </a:prstGeom>
        </p:spPr>
      </p:pic>
      <p:pic>
        <p:nvPicPr>
          <p:cNvPr id="23" name="Picture 22"/>
          <p:cNvPicPr>
            <a:picLocks noChangeAspect="1"/>
          </p:cNvPicPr>
          <p:nvPr/>
        </p:nvPicPr>
        <p:blipFill>
          <a:blip r:embed="rId6" cstate="print"/>
          <a:stretch>
            <a:fillRect/>
          </a:stretch>
        </p:blipFill>
        <p:spPr>
          <a:xfrm>
            <a:off x="8116113" y="1649018"/>
            <a:ext cx="3342882" cy="2053109"/>
          </a:xfrm>
          <a:prstGeom prst="rect">
            <a:avLst/>
          </a:prstGeom>
        </p:spPr>
      </p:pic>
      <p:pic>
        <p:nvPicPr>
          <p:cNvPr id="24" name="Picture 23"/>
          <p:cNvPicPr>
            <a:picLocks noChangeAspect="1"/>
          </p:cNvPicPr>
          <p:nvPr/>
        </p:nvPicPr>
        <p:blipFill rotWithShape="1">
          <a:blip r:embed="rId7" cstate="print"/>
          <a:srcRect t="50000"/>
          <a:stretch>
            <a:fillRect/>
          </a:stretch>
        </p:blipFill>
        <p:spPr>
          <a:xfrm>
            <a:off x="1031910" y="4487350"/>
            <a:ext cx="2092289" cy="1887991"/>
          </a:xfrm>
          <a:prstGeom prst="rect">
            <a:avLst/>
          </a:prstGeom>
        </p:spPr>
      </p:pic>
      <p:pic>
        <p:nvPicPr>
          <p:cNvPr id="26" name="Picture 25"/>
          <p:cNvPicPr>
            <a:picLocks noChangeAspect="1"/>
          </p:cNvPicPr>
          <p:nvPr/>
        </p:nvPicPr>
        <p:blipFill>
          <a:blip r:embed="rId8" cstate="print"/>
          <a:stretch>
            <a:fillRect/>
          </a:stretch>
        </p:blipFill>
        <p:spPr>
          <a:xfrm>
            <a:off x="3579751" y="4956844"/>
            <a:ext cx="4384122" cy="1700686"/>
          </a:xfrm>
          <a:prstGeom prst="rect">
            <a:avLst/>
          </a:prstGeom>
        </p:spPr>
      </p:pic>
      <p:pic>
        <p:nvPicPr>
          <p:cNvPr id="28" name="Picture 27"/>
          <p:cNvPicPr>
            <a:picLocks noChangeAspect="1"/>
          </p:cNvPicPr>
          <p:nvPr/>
        </p:nvPicPr>
        <p:blipFill>
          <a:blip r:embed="rId9" cstate="print"/>
          <a:stretch>
            <a:fillRect/>
          </a:stretch>
        </p:blipFill>
        <p:spPr>
          <a:xfrm>
            <a:off x="7756510" y="4501508"/>
            <a:ext cx="4120150" cy="2143310"/>
          </a:xfrm>
          <a:prstGeom prst="rect">
            <a:avLst/>
          </a:prstGeom>
        </p:spPr>
      </p:pic>
      <p:sp>
        <p:nvSpPr>
          <p:cNvPr id="29" name="TextBox 28"/>
          <p:cNvSpPr txBox="1"/>
          <p:nvPr/>
        </p:nvSpPr>
        <p:spPr>
          <a:xfrm>
            <a:off x="8787486" y="4058157"/>
            <a:ext cx="1871025" cy="400110"/>
          </a:xfrm>
          <a:prstGeom prst="rect">
            <a:avLst/>
          </a:prstGeom>
          <a:noFill/>
        </p:spPr>
        <p:txBody>
          <a:bodyPr wrap="none" rtlCol="0">
            <a:spAutoFit/>
          </a:bodyPr>
          <a:lstStyle/>
          <a:p>
            <a:r>
              <a:rPr lang="en-US" sz="2000" b="1" dirty="0">
                <a:solidFill>
                  <a:srgbClr val="007E66"/>
                </a:solidFill>
                <a:latin typeface="Poppins" panose="02000000000000000000" pitchFamily="2" charset="0"/>
                <a:ea typeface="思源黑体 CN Regular" panose="020B0500000000000000" pitchFamily="34" charset="-122"/>
                <a:cs typeface="Poppins" panose="02000000000000000000" pitchFamily="2" charset="0"/>
              </a:rPr>
              <a:t>Survival rate</a:t>
            </a:r>
          </a:p>
        </p:txBody>
      </p:sp>
      <p:sp>
        <p:nvSpPr>
          <p:cNvPr id="30" name="TextBox 29"/>
          <p:cNvSpPr txBox="1"/>
          <p:nvPr/>
        </p:nvSpPr>
        <p:spPr>
          <a:xfrm>
            <a:off x="4510978" y="4246408"/>
            <a:ext cx="1625766" cy="400110"/>
          </a:xfrm>
          <a:prstGeom prst="rect">
            <a:avLst/>
          </a:prstGeom>
          <a:noFill/>
        </p:spPr>
        <p:txBody>
          <a:bodyPr wrap="none" rtlCol="0">
            <a:spAutoFit/>
          </a:bodyPr>
          <a:lstStyle/>
          <a:p>
            <a:r>
              <a:rPr lang="en-US" sz="2000" b="1" dirty="0">
                <a:solidFill>
                  <a:srgbClr val="007E66"/>
                </a:solidFill>
                <a:latin typeface="Poppins" panose="02000000000000000000" pitchFamily="2" charset="0"/>
                <a:ea typeface="思源黑体 CN Regular" panose="020B0500000000000000" pitchFamily="34" charset="-122"/>
                <a:cs typeface="Poppins" panose="02000000000000000000" pitchFamily="2" charset="0"/>
              </a:rPr>
              <a:t>Tumor Size</a:t>
            </a:r>
          </a:p>
        </p:txBody>
      </p:sp>
      <p:sp>
        <p:nvSpPr>
          <p:cNvPr id="31" name="TextBox 30"/>
          <p:cNvSpPr txBox="1"/>
          <p:nvPr/>
        </p:nvSpPr>
        <p:spPr>
          <a:xfrm>
            <a:off x="274973" y="5232379"/>
            <a:ext cx="756938" cy="400110"/>
          </a:xfrm>
          <a:prstGeom prst="rect">
            <a:avLst/>
          </a:prstGeom>
          <a:noFill/>
        </p:spPr>
        <p:txBody>
          <a:bodyPr wrap="none" rtlCol="0">
            <a:spAutoFit/>
          </a:bodyPr>
          <a:lstStyle/>
          <a:p>
            <a:r>
              <a:rPr lang="en-US" altLang="zh-CN" sz="2000" b="1" dirty="0">
                <a:solidFill>
                  <a:srgbClr val="007E66"/>
                </a:solidFill>
                <a:latin typeface="Poppins" panose="02000000000000000000" pitchFamily="2" charset="0"/>
                <a:ea typeface="思源黑体 CN Regular" panose="020B0500000000000000" pitchFamily="34" charset="-122"/>
                <a:cs typeface="Poppins" panose="02000000000000000000" pitchFamily="2" charset="0"/>
              </a:rPr>
              <a:t>FCM</a:t>
            </a:r>
            <a:endParaRPr lang="en-US" sz="2000" b="1" dirty="0">
              <a:solidFill>
                <a:srgbClr val="007E66"/>
              </a:solidFill>
              <a:latin typeface="Poppins" panose="02000000000000000000" pitchFamily="2" charset="0"/>
              <a:ea typeface="思源黑体 CN Regular" panose="020B0500000000000000" pitchFamily="34" charset="-122"/>
              <a:cs typeface="Poppins" panose="02000000000000000000" pitchFamily="2" charset="0"/>
            </a:endParaRPr>
          </a:p>
        </p:txBody>
      </p:sp>
      <p:sp>
        <p:nvSpPr>
          <p:cNvPr id="32" name="TextBox 31"/>
          <p:cNvSpPr txBox="1"/>
          <p:nvPr/>
        </p:nvSpPr>
        <p:spPr>
          <a:xfrm>
            <a:off x="167861" y="3694097"/>
            <a:ext cx="1814861" cy="400110"/>
          </a:xfrm>
          <a:prstGeom prst="rect">
            <a:avLst/>
          </a:prstGeom>
          <a:noFill/>
        </p:spPr>
        <p:txBody>
          <a:bodyPr wrap="square">
            <a:spAutoFit/>
          </a:bodyPr>
          <a:lstStyle/>
          <a:p>
            <a:r>
              <a:rPr lang="zh-CN" altLang="en-US" sz="2000" b="1" dirty="0">
                <a:solidFill>
                  <a:srgbClr val="007E66"/>
                </a:solidFill>
                <a:latin typeface="Poppins" panose="02000000000000000000" pitchFamily="2" charset="0"/>
                <a:ea typeface="思源黑体 CN Regular" panose="020B0500000000000000" pitchFamily="34" charset="-122"/>
                <a:cs typeface="Poppins" panose="02000000000000000000" pitchFamily="2" charset="0"/>
              </a:rPr>
              <a:t>蛋白样品</a:t>
            </a:r>
            <a:endParaRPr lang="en-US" sz="2000" b="1" dirty="0">
              <a:solidFill>
                <a:srgbClr val="007E66"/>
              </a:solidFill>
              <a:latin typeface="Poppins" panose="02000000000000000000" pitchFamily="2" charset="0"/>
              <a:ea typeface="思源黑体 CN Regular" panose="020B0500000000000000" pitchFamily="34" charset="-122"/>
              <a:cs typeface="Poppins" panose="02000000000000000000" pitchFamily="2" charset="0"/>
            </a:endParaRPr>
          </a:p>
        </p:txBody>
      </p:sp>
      <p:sp>
        <p:nvSpPr>
          <p:cNvPr id="33" name="TextBox 32"/>
          <p:cNvSpPr txBox="1"/>
          <p:nvPr/>
        </p:nvSpPr>
        <p:spPr>
          <a:xfrm>
            <a:off x="1456045" y="3705166"/>
            <a:ext cx="10420615" cy="368300"/>
          </a:xfrm>
          <a:prstGeom prst="rect">
            <a:avLst/>
          </a:prstGeom>
          <a:noFill/>
        </p:spPr>
        <p:txBody>
          <a:bodyPr wrap="square">
            <a:spAutoFit/>
          </a:bodyPr>
          <a:lstStyle/>
          <a:p>
            <a:r>
              <a:rPr lang="zh-CN" altLang="en-US" sz="1800" dirty="0">
                <a:latin typeface="Poppins" panose="02000000000000000000" pitchFamily="2" charset="0"/>
                <a:ea typeface="思源黑体 CN Normal" panose="020B0400000000000000" pitchFamily="34" charset="-122"/>
                <a:cs typeface="Poppins" panose="02000000000000000000" pitchFamily="2" charset="0"/>
              </a:rPr>
              <a:t>使用义翘神州鼠源（</a:t>
            </a:r>
            <a:r>
              <a:rPr lang="en-US" altLang="zh-CN" sz="1800" b="1" dirty="0">
                <a:solidFill>
                  <a:srgbClr val="007E66"/>
                </a:solidFill>
                <a:latin typeface="Poppins" panose="02000000000000000000" pitchFamily="2" charset="0"/>
                <a:ea typeface="思源黑体 CN Normal" panose="020B0400000000000000" pitchFamily="34" charset="-122"/>
                <a:cs typeface="Poppins" panose="02000000000000000000" pitchFamily="2" charset="0"/>
              </a:rPr>
              <a:t>5A0830-M49H-B</a:t>
            </a:r>
            <a:r>
              <a:rPr lang="zh-CN" altLang="en-US" sz="1800" dirty="0">
                <a:latin typeface="Poppins" panose="02000000000000000000" pitchFamily="2" charset="0"/>
                <a:ea typeface="思源黑体 CN Normal" panose="020B0400000000000000" pitchFamily="34" charset="-122"/>
                <a:cs typeface="Poppins" panose="02000000000000000000" pitchFamily="2" charset="0"/>
              </a:rPr>
              <a:t>）</a:t>
            </a:r>
            <a:r>
              <a:rPr lang="en-US" altLang="zh-CN" sz="1800" dirty="0">
                <a:latin typeface="Poppins" panose="02000000000000000000" pitchFamily="2" charset="0"/>
                <a:ea typeface="思源黑体 CN Normal" panose="020B0400000000000000" pitchFamily="34" charset="-122"/>
                <a:cs typeface="Poppins" panose="02000000000000000000" pitchFamily="2" charset="0"/>
              </a:rPr>
              <a:t>/</a:t>
            </a:r>
            <a:r>
              <a:rPr lang="zh-CN" altLang="en-US" sz="1800" dirty="0">
                <a:latin typeface="Poppins" panose="02000000000000000000" pitchFamily="2" charset="0"/>
                <a:ea typeface="思源黑体 CN Normal" panose="020B0400000000000000" pitchFamily="34" charset="-122"/>
                <a:cs typeface="Poppins" panose="02000000000000000000" pitchFamily="2" charset="0"/>
              </a:rPr>
              <a:t>猴源（</a:t>
            </a:r>
            <a:r>
              <a:rPr lang="en-US" sz="1800" b="1" i="0" u="none" strike="noStrike" baseline="0" dirty="0">
                <a:solidFill>
                  <a:srgbClr val="007E66"/>
                </a:solidFill>
                <a:latin typeface="Poppins" panose="02000000000000000000" pitchFamily="2" charset="0"/>
                <a:ea typeface="思源黑体 CN Normal" panose="020B0400000000000000" pitchFamily="34" charset="-122"/>
                <a:cs typeface="Poppins" panose="02000000000000000000" pitchFamily="2" charset="0"/>
              </a:rPr>
              <a:t>91009-C08H</a:t>
            </a:r>
            <a:r>
              <a:rPr lang="en-US" sz="1800" b="0" i="0" u="none" strike="noStrike" baseline="0" dirty="0">
                <a:latin typeface="Poppins" panose="02000000000000000000" pitchFamily="2" charset="0"/>
                <a:ea typeface="思源黑体 CN Normal" panose="020B0400000000000000" pitchFamily="34" charset="-122"/>
                <a:cs typeface="Poppins" panose="02000000000000000000" pitchFamily="2" charset="0"/>
              </a:rPr>
              <a:t>)</a:t>
            </a:r>
            <a:r>
              <a:rPr lang="zh-CN" altLang="en-US" dirty="0">
                <a:latin typeface="Poppins" panose="02000000000000000000" pitchFamily="2" charset="0"/>
                <a:ea typeface="思源黑体 CN Normal" panose="020B0400000000000000" pitchFamily="34" charset="-122"/>
                <a:cs typeface="Poppins" panose="02000000000000000000" pitchFamily="2" charset="0"/>
                <a:sym typeface="+mn-ea"/>
              </a:rPr>
              <a:t>蛋白</a:t>
            </a:r>
            <a:r>
              <a:rPr lang="zh-CN" altLang="en-US" sz="1800" dirty="0">
                <a:latin typeface="Poppins" panose="02000000000000000000" pitchFamily="2" charset="0"/>
                <a:ea typeface="思源黑体 CN Normal" panose="020B0400000000000000" pitchFamily="34" charset="-122"/>
                <a:cs typeface="Poppins" panose="02000000000000000000" pitchFamily="2" charset="0"/>
              </a:rPr>
              <a:t>进行</a:t>
            </a:r>
            <a:r>
              <a:rPr lang="en-US" altLang="zh-CN" sz="1800" dirty="0">
                <a:latin typeface="Poppins" panose="02000000000000000000" pitchFamily="2" charset="0"/>
                <a:ea typeface="思源黑体 CN Normal" panose="020B0400000000000000" pitchFamily="34" charset="-122"/>
                <a:cs typeface="Poppins" panose="02000000000000000000" pitchFamily="2" charset="0"/>
              </a:rPr>
              <a:t>Cross-activity</a:t>
            </a:r>
            <a:r>
              <a:rPr lang="zh-CN" altLang="en-US" sz="1800" dirty="0">
                <a:latin typeface="Poppins" panose="02000000000000000000" pitchFamily="2" charset="0"/>
                <a:ea typeface="思源黑体 CN Normal" panose="020B0400000000000000" pitchFamily="34" charset="-122"/>
                <a:cs typeface="Poppins" panose="02000000000000000000" pitchFamily="2" charset="0"/>
              </a:rPr>
              <a:t>验证</a:t>
            </a:r>
            <a:endParaRPr lang="en-US" sz="1800" dirty="0">
              <a:latin typeface="Poppins" panose="02000000000000000000" pitchFamily="2" charset="0"/>
              <a:ea typeface="思源黑体 CN Normal" panose="020B0400000000000000" pitchFamily="34" charset="-122"/>
              <a:cs typeface="Poppins" panose="02000000000000000000" pitchFamily="2" charset="0"/>
            </a:endParaRPr>
          </a:p>
        </p:txBody>
      </p:sp>
      <p:sp>
        <p:nvSpPr>
          <p:cNvPr id="3" name="TextBox 2"/>
          <p:cNvSpPr txBox="1"/>
          <p:nvPr/>
        </p:nvSpPr>
        <p:spPr>
          <a:xfrm>
            <a:off x="0" y="6642556"/>
            <a:ext cx="4552970" cy="215444"/>
          </a:xfrm>
          <a:prstGeom prst="rect">
            <a:avLst/>
          </a:prstGeom>
          <a:noFill/>
        </p:spPr>
        <p:txBody>
          <a:bodyPr wrap="square">
            <a:spAutoFit/>
          </a:bodyPr>
          <a:lstStyle/>
          <a:p>
            <a:r>
              <a:rPr lang="en-US" sz="800" i="1" dirty="0">
                <a:latin typeface="Poppins" panose="02000000000000000000" pitchFamily="2" charset="0"/>
                <a:cs typeface="Poppins" panose="02000000000000000000" pitchFamily="2" charset="0"/>
              </a:rPr>
              <a:t>doi.org/10.1016/j.omto.2023.09.002</a:t>
            </a:r>
          </a:p>
        </p:txBody>
      </p:sp>
    </p:spTree>
  </p:cSld>
  <p:clrMapOvr>
    <a:masterClrMapping/>
  </p:clrMapOvr>
  <mc:AlternateContent xmlns:mc="http://schemas.openxmlformats.org/markup-compatibility/2006">
    <mc:Choice xmlns="" xmlns:p14="http://schemas.microsoft.com/office/powerpoint/2010/main" Requires="p14">
      <p:transition spd="slow" p14:dur="2000" advTm="126917"/>
    </mc:Choice>
    <mc:Fallback>
      <p:transition spd="slow" advTm="126917"/>
    </mc:Fallback>
  </mc:AlternateContent>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 name="任意多边形 17"/>
          <p:cNvSpPr/>
          <p:nvPr/>
        </p:nvSpPr>
        <p:spPr>
          <a:xfrm>
            <a:off x="0" y="0"/>
            <a:ext cx="5619747" cy="571480"/>
          </a:xfrm>
          <a:custGeom>
            <a:avLst/>
            <a:gdLst>
              <a:gd name="connsiteX0" fmla="*/ 0 w 4214810"/>
              <a:gd name="connsiteY0" fmla="*/ 0 h 428610"/>
              <a:gd name="connsiteX1" fmla="*/ 4214810 w 4214810"/>
              <a:gd name="connsiteY1" fmla="*/ 0 h 428610"/>
              <a:gd name="connsiteX2" fmla="*/ 4214810 w 4214810"/>
              <a:gd name="connsiteY2" fmla="*/ 428610 h 428610"/>
              <a:gd name="connsiteX3" fmla="*/ 0 w 4214810"/>
              <a:gd name="connsiteY3" fmla="*/ 428610 h 428610"/>
              <a:gd name="connsiteX4" fmla="*/ 0 w 4214810"/>
              <a:gd name="connsiteY4" fmla="*/ 0 h 428610"/>
              <a:gd name="connsiteX0-1" fmla="*/ 0 w 4214810"/>
              <a:gd name="connsiteY0-2" fmla="*/ 0 h 428610"/>
              <a:gd name="connsiteX1-3" fmla="*/ 4214810 w 4214810"/>
              <a:gd name="connsiteY1-4" fmla="*/ 0 h 428610"/>
              <a:gd name="connsiteX2-5" fmla="*/ 3759200 w 4214810"/>
              <a:gd name="connsiteY2-6" fmla="*/ 421640 h 428610"/>
              <a:gd name="connsiteX3-7" fmla="*/ 0 w 4214810"/>
              <a:gd name="connsiteY3-8" fmla="*/ 428610 h 428610"/>
              <a:gd name="connsiteX4-9" fmla="*/ 0 w 4214810"/>
              <a:gd name="connsiteY4-10" fmla="*/ 0 h 428610"/>
            </a:gdLst>
            <a:ahLst/>
            <a:cxnLst>
              <a:cxn ang="0">
                <a:pos x="connsiteX0-1" y="connsiteY0-2"/>
              </a:cxn>
              <a:cxn ang="0">
                <a:pos x="connsiteX1-3" y="connsiteY1-4"/>
              </a:cxn>
              <a:cxn ang="0">
                <a:pos x="connsiteX2-5" y="connsiteY2-6"/>
              </a:cxn>
              <a:cxn ang="0">
                <a:pos x="connsiteX3-7" y="connsiteY3-8"/>
              </a:cxn>
              <a:cxn ang="0">
                <a:pos x="connsiteX4-9" y="connsiteY4-10"/>
              </a:cxn>
            </a:cxnLst>
            <a:rect l="l" t="t" r="r" b="b"/>
            <a:pathLst>
              <a:path w="4214810" h="428610">
                <a:moveTo>
                  <a:pt x="0" y="0"/>
                </a:moveTo>
                <a:lnTo>
                  <a:pt x="4214810" y="0"/>
                </a:lnTo>
                <a:lnTo>
                  <a:pt x="3759200" y="421640"/>
                </a:lnTo>
                <a:lnTo>
                  <a:pt x="0" y="428610"/>
                </a:lnTo>
                <a:lnTo>
                  <a:pt x="0" y="0"/>
                </a:lnTo>
                <a:close/>
              </a:path>
            </a:pathLst>
          </a:custGeom>
          <a:solidFill>
            <a:srgbClr val="007E6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latin typeface="Poppins" panose="02000000000000000000" pitchFamily="2" charset="0"/>
              <a:ea typeface="思源黑体 CN Regular" panose="020B0500000000000000" pitchFamily="34" charset="-122"/>
              <a:cs typeface="Poppins" panose="02000000000000000000" pitchFamily="2" charset="0"/>
            </a:endParaRPr>
          </a:p>
        </p:txBody>
      </p:sp>
      <p:pic>
        <p:nvPicPr>
          <p:cNvPr id="21" name="Picture 2" descr="D:\桌面\新logo.png"/>
          <p:cNvPicPr>
            <a:picLocks noChangeAspect="1" noChangeArrowheads="1"/>
          </p:cNvPicPr>
          <p:nvPr/>
        </p:nvPicPr>
        <p:blipFill>
          <a:blip r:embed="rId3" cstate="print"/>
          <a:srcRect/>
          <a:stretch>
            <a:fillRect/>
          </a:stretch>
        </p:blipFill>
        <p:spPr bwMode="auto">
          <a:xfrm>
            <a:off x="167861" y="49941"/>
            <a:ext cx="1992000" cy="426288"/>
          </a:xfrm>
          <a:prstGeom prst="rect">
            <a:avLst/>
          </a:prstGeom>
          <a:noFill/>
        </p:spPr>
      </p:pic>
      <p:cxnSp>
        <p:nvCxnSpPr>
          <p:cNvPr id="34" name="直接连接符 33"/>
          <p:cNvCxnSpPr/>
          <p:nvPr/>
        </p:nvCxnSpPr>
        <p:spPr>
          <a:xfrm rot="5400000" flipH="1" flipV="1">
            <a:off x="5333995" y="285728"/>
            <a:ext cx="285752" cy="285752"/>
          </a:xfrm>
          <a:prstGeom prst="line">
            <a:avLst/>
          </a:prstGeom>
          <a:ln w="19050">
            <a:solidFill>
              <a:schemeClr val="bg1">
                <a:lumMod val="85000"/>
              </a:schemeClr>
            </a:solidFill>
          </a:ln>
        </p:spPr>
        <p:style>
          <a:lnRef idx="1">
            <a:schemeClr val="accent1"/>
          </a:lnRef>
          <a:fillRef idx="0">
            <a:schemeClr val="accent1"/>
          </a:fillRef>
          <a:effectRef idx="0">
            <a:schemeClr val="accent1"/>
          </a:effectRef>
          <a:fontRef idx="minor">
            <a:schemeClr val="tx1"/>
          </a:fontRef>
        </p:style>
      </p:cxnSp>
      <p:cxnSp>
        <p:nvCxnSpPr>
          <p:cNvPr id="36" name="直接连接符 35"/>
          <p:cNvCxnSpPr/>
          <p:nvPr/>
        </p:nvCxnSpPr>
        <p:spPr>
          <a:xfrm>
            <a:off x="5619747" y="285728"/>
            <a:ext cx="6572253" cy="2117"/>
          </a:xfrm>
          <a:prstGeom prst="line">
            <a:avLst/>
          </a:prstGeom>
          <a:ln w="19050">
            <a:solidFill>
              <a:schemeClr val="bg1">
                <a:lumMod val="85000"/>
              </a:schemeClr>
            </a:solidFill>
          </a:ln>
        </p:spPr>
        <p:style>
          <a:lnRef idx="1">
            <a:schemeClr val="accent1"/>
          </a:lnRef>
          <a:fillRef idx="0">
            <a:schemeClr val="accent1"/>
          </a:fillRef>
          <a:effectRef idx="0">
            <a:schemeClr val="accent1"/>
          </a:effectRef>
          <a:fontRef idx="minor">
            <a:schemeClr val="tx1"/>
          </a:fontRef>
        </p:style>
      </p:cxnSp>
      <p:sp>
        <p:nvSpPr>
          <p:cNvPr id="27" name="TextBox 26"/>
          <p:cNvSpPr txBox="1"/>
          <p:nvPr/>
        </p:nvSpPr>
        <p:spPr>
          <a:xfrm>
            <a:off x="9072034" y="6489701"/>
            <a:ext cx="3071284" cy="292100"/>
          </a:xfrm>
          <a:prstGeom prst="rect">
            <a:avLst/>
          </a:prstGeom>
          <a:noFill/>
        </p:spPr>
        <p:txBody>
          <a:bodyPr lIns="121914" tIns="60957" rIns="121914" bIns="60957">
            <a:spAutoFit/>
          </a:bodyPr>
          <a:lstStyle/>
          <a:p>
            <a:pPr algn="r" eaLnBrk="1" hangingPunct="1">
              <a:buFont typeface="Arial" panose="020B0604020202020204" pitchFamily="34" charset="0"/>
              <a:buNone/>
              <a:defRPr/>
            </a:pPr>
            <a:r>
              <a:rPr lang="zh-CN" altLang="en-US" sz="1100" dirty="0">
                <a:solidFill>
                  <a:schemeClr val="tx1">
                    <a:lumMod val="50000"/>
                    <a:lumOff val="50000"/>
                  </a:schemeClr>
                </a:solidFill>
                <a:latin typeface="Poppins" panose="02000000000000000000" pitchFamily="2" charset="0"/>
                <a:ea typeface="思源黑体 CN Regular" panose="020B0500000000000000" pitchFamily="34" charset="-122"/>
                <a:cs typeface="Poppins" panose="02000000000000000000" pitchFamily="2" charset="0"/>
              </a:rPr>
              <a:t>义翘神州</a:t>
            </a:r>
            <a:endParaRPr lang="en-US" altLang="zh-CN" sz="1100" dirty="0">
              <a:solidFill>
                <a:schemeClr val="tx1">
                  <a:lumMod val="50000"/>
                  <a:lumOff val="50000"/>
                </a:schemeClr>
              </a:solidFill>
              <a:latin typeface="Poppins" panose="02000000000000000000" pitchFamily="2" charset="0"/>
              <a:ea typeface="思源黑体 CN Regular" panose="020B0500000000000000" pitchFamily="34" charset="-122"/>
              <a:cs typeface="Poppins" panose="02000000000000000000" pitchFamily="2" charset="0"/>
            </a:endParaRPr>
          </a:p>
        </p:txBody>
      </p:sp>
      <p:sp>
        <p:nvSpPr>
          <p:cNvPr id="4" name="TextBox 3"/>
          <p:cNvSpPr txBox="1"/>
          <p:nvPr/>
        </p:nvSpPr>
        <p:spPr>
          <a:xfrm>
            <a:off x="3524463" y="736843"/>
            <a:ext cx="4190571" cy="535724"/>
          </a:xfrm>
          <a:prstGeom prst="rect">
            <a:avLst/>
          </a:prstGeom>
          <a:noFill/>
        </p:spPr>
        <p:txBody>
          <a:bodyPr wrap="none" rtlCol="0">
            <a:spAutoFit/>
          </a:bodyPr>
          <a:lstStyle/>
          <a:p>
            <a:pPr algn="ctr">
              <a:lnSpc>
                <a:spcPct val="90000"/>
              </a:lnSpc>
            </a:pPr>
            <a:r>
              <a:rPr lang="zh-CN" altLang="en-US" sz="3200" b="1" dirty="0">
                <a:solidFill>
                  <a:srgbClr val="007E66"/>
                </a:solidFill>
                <a:latin typeface="Poppins" panose="02000000000000000000" pitchFamily="2" charset="0"/>
                <a:ea typeface="思源黑体 CN Medium" panose="020B0600000000000000" pitchFamily="34" charset="-122"/>
                <a:cs typeface="Poppins" panose="02000000000000000000" pitchFamily="2" charset="0"/>
              </a:rPr>
              <a:t>新兴靶点介绍：</a:t>
            </a:r>
            <a:r>
              <a:rPr lang="en-US" altLang="zh-CN" sz="3200" b="1" dirty="0">
                <a:solidFill>
                  <a:srgbClr val="007E66"/>
                </a:solidFill>
                <a:latin typeface="Poppins" panose="02000000000000000000" pitchFamily="2" charset="0"/>
                <a:ea typeface="思源黑体 CN Regular" panose="020B0500000000000000" pitchFamily="34" charset="-122"/>
                <a:cs typeface="Poppins" panose="02000000000000000000" pitchFamily="2" charset="0"/>
              </a:rPr>
              <a:t>MSLN</a:t>
            </a:r>
          </a:p>
        </p:txBody>
      </p:sp>
      <p:sp>
        <p:nvSpPr>
          <p:cNvPr id="5" name="TextBox 4"/>
          <p:cNvSpPr txBox="1"/>
          <p:nvPr/>
        </p:nvSpPr>
        <p:spPr>
          <a:xfrm>
            <a:off x="449738" y="1721565"/>
            <a:ext cx="3320140" cy="400110"/>
          </a:xfrm>
          <a:prstGeom prst="rect">
            <a:avLst/>
          </a:prstGeom>
          <a:noFill/>
        </p:spPr>
        <p:txBody>
          <a:bodyPr wrap="none" rtlCol="0">
            <a:spAutoFit/>
          </a:bodyPr>
          <a:lstStyle/>
          <a:p>
            <a:r>
              <a:rPr lang="en-US" altLang="zh-CN" sz="2000" b="1" dirty="0">
                <a:solidFill>
                  <a:srgbClr val="007E66"/>
                </a:solidFill>
                <a:latin typeface="Poppins" panose="02000000000000000000" pitchFamily="2" charset="0"/>
                <a:ea typeface="思源黑体 CN Regular" panose="020B0500000000000000" pitchFamily="34" charset="-122"/>
                <a:cs typeface="Poppins" panose="02000000000000000000" pitchFamily="2" charset="0"/>
              </a:rPr>
              <a:t>ADC</a:t>
            </a:r>
            <a:r>
              <a:rPr lang="zh-CN" altLang="en-US" sz="2000" b="1" dirty="0">
                <a:solidFill>
                  <a:srgbClr val="007E66"/>
                </a:solidFill>
                <a:latin typeface="Poppins" panose="02000000000000000000" pitchFamily="2" charset="0"/>
                <a:ea typeface="思源黑体 CN Regular" panose="020B0500000000000000" pitchFamily="34" charset="-122"/>
                <a:cs typeface="Poppins" panose="02000000000000000000" pitchFamily="2" charset="0"/>
              </a:rPr>
              <a:t>抗体研发的关键因素：</a:t>
            </a:r>
            <a:endParaRPr lang="en-US" altLang="zh-CN" sz="2000" b="1" dirty="0">
              <a:solidFill>
                <a:srgbClr val="007E66"/>
              </a:solidFill>
              <a:latin typeface="Poppins" panose="02000000000000000000" pitchFamily="2" charset="0"/>
              <a:ea typeface="思源黑体 CN Regular" panose="020B0500000000000000" pitchFamily="34" charset="-122"/>
              <a:cs typeface="Poppins" panose="02000000000000000000" pitchFamily="2" charset="0"/>
            </a:endParaRPr>
          </a:p>
        </p:txBody>
      </p:sp>
      <p:sp>
        <p:nvSpPr>
          <p:cNvPr id="6" name="TextBox 5"/>
          <p:cNvSpPr txBox="1"/>
          <p:nvPr/>
        </p:nvSpPr>
        <p:spPr>
          <a:xfrm>
            <a:off x="516729" y="2386007"/>
            <a:ext cx="9731242" cy="1477328"/>
          </a:xfrm>
          <a:prstGeom prst="rect">
            <a:avLst/>
          </a:prstGeom>
          <a:noFill/>
        </p:spPr>
        <p:txBody>
          <a:bodyPr wrap="square">
            <a:spAutoFit/>
          </a:bodyPr>
          <a:lstStyle/>
          <a:p>
            <a:pPr marL="285750" indent="-285750">
              <a:buFont typeface="Wingdings" panose="05000000000000000000" pitchFamily="2" charset="2"/>
              <a:buChar char="q"/>
            </a:pPr>
            <a:r>
              <a:rPr lang="zh-CN" altLang="en-US" dirty="0">
                <a:latin typeface="Poppins" panose="02000000000000000000" pitchFamily="2" charset="0"/>
                <a:ea typeface="思源黑体 CN Regular" panose="020B0500000000000000" pitchFamily="34" charset="-122"/>
                <a:cs typeface="Poppins" panose="02000000000000000000" pitchFamily="2" charset="0"/>
              </a:rPr>
              <a:t>高品质</a:t>
            </a:r>
            <a:r>
              <a:rPr lang="en-US" altLang="zh-CN" dirty="0">
                <a:latin typeface="Poppins" panose="02000000000000000000" pitchFamily="2" charset="0"/>
                <a:ea typeface="思源黑体 CN Regular" panose="020B0500000000000000" pitchFamily="34" charset="-122"/>
                <a:cs typeface="Poppins" panose="02000000000000000000" pitchFamily="2" charset="0"/>
              </a:rPr>
              <a:t>/</a:t>
            </a:r>
            <a:r>
              <a:rPr lang="zh-CN" altLang="en-US" dirty="0">
                <a:latin typeface="Poppins" panose="02000000000000000000" pitchFamily="2" charset="0"/>
                <a:ea typeface="思源黑体 CN Regular" panose="020B0500000000000000" pitchFamily="34" charset="-122"/>
                <a:cs typeface="Poppins" panose="02000000000000000000" pitchFamily="2" charset="0"/>
              </a:rPr>
              <a:t>纯度的靶点蛋白用于抗体结合验证</a:t>
            </a:r>
            <a:endParaRPr lang="en-US" altLang="zh-CN" sz="1800" dirty="0">
              <a:latin typeface="Poppins" panose="02000000000000000000" pitchFamily="2" charset="0"/>
              <a:ea typeface="思源黑体 CN Regular" panose="020B0500000000000000" pitchFamily="34" charset="-122"/>
              <a:cs typeface="Poppins" panose="02000000000000000000" pitchFamily="2" charset="0"/>
            </a:endParaRPr>
          </a:p>
          <a:p>
            <a:pPr marL="285750" indent="-285750">
              <a:buFont typeface="Wingdings" panose="05000000000000000000" pitchFamily="2" charset="2"/>
              <a:buChar char="q"/>
            </a:pPr>
            <a:endParaRPr lang="en-US" altLang="zh-CN" dirty="0">
              <a:latin typeface="Poppins" panose="02000000000000000000" pitchFamily="2" charset="0"/>
              <a:ea typeface="思源黑体 CN Regular" panose="020B0500000000000000" pitchFamily="34" charset="-122"/>
              <a:cs typeface="Poppins" panose="02000000000000000000" pitchFamily="2" charset="0"/>
            </a:endParaRPr>
          </a:p>
          <a:p>
            <a:pPr marL="285750" indent="-285750">
              <a:buFont typeface="Wingdings" panose="05000000000000000000" pitchFamily="2" charset="2"/>
              <a:buChar char="q"/>
            </a:pPr>
            <a:r>
              <a:rPr lang="zh-CN" altLang="en-US" sz="1800" dirty="0">
                <a:latin typeface="Poppins" panose="02000000000000000000" pitchFamily="2" charset="0"/>
                <a:ea typeface="思源黑体 CN Regular" panose="020B0500000000000000" pitchFamily="34" charset="-122"/>
                <a:cs typeface="Poppins" panose="02000000000000000000" pitchFamily="2" charset="0"/>
              </a:rPr>
              <a:t>同时检测相同品质的其它种属</a:t>
            </a:r>
            <a:r>
              <a:rPr lang="zh-CN" altLang="en-US" dirty="0">
                <a:latin typeface="Poppins" panose="02000000000000000000" pitchFamily="2" charset="0"/>
                <a:ea typeface="思源黑体 CN Regular" panose="020B0500000000000000" pitchFamily="34" charset="-122"/>
                <a:cs typeface="Poppins" panose="02000000000000000000" pitchFamily="2" charset="0"/>
              </a:rPr>
              <a:t>（</a:t>
            </a:r>
            <a:r>
              <a:rPr lang="zh-CN" altLang="en-US" sz="1800" dirty="0">
                <a:latin typeface="Poppins" panose="02000000000000000000" pitchFamily="2" charset="0"/>
                <a:ea typeface="思源黑体 CN Regular" panose="020B0500000000000000" pitchFamily="34" charset="-122"/>
                <a:cs typeface="Poppins" panose="02000000000000000000" pitchFamily="2" charset="0"/>
              </a:rPr>
              <a:t>鼠</a:t>
            </a:r>
            <a:r>
              <a:rPr lang="en-US" altLang="zh-CN" sz="1800" dirty="0">
                <a:latin typeface="Poppins" panose="02000000000000000000" pitchFamily="2" charset="0"/>
                <a:ea typeface="思源黑体 CN Regular" panose="020B0500000000000000" pitchFamily="34" charset="-122"/>
                <a:cs typeface="Poppins" panose="02000000000000000000" pitchFamily="2" charset="0"/>
              </a:rPr>
              <a:t>/</a:t>
            </a:r>
            <a:r>
              <a:rPr lang="zh-CN" altLang="en-US" sz="1800" dirty="0">
                <a:latin typeface="Poppins" panose="02000000000000000000" pitchFamily="2" charset="0"/>
                <a:ea typeface="思源黑体 CN Regular" panose="020B0500000000000000" pitchFamily="34" charset="-122"/>
                <a:cs typeface="Poppins" panose="02000000000000000000" pitchFamily="2" charset="0"/>
              </a:rPr>
              <a:t>猴）靶点蛋白用于</a:t>
            </a:r>
            <a:r>
              <a:rPr lang="en-US" altLang="zh-CN" sz="1800" dirty="0">
                <a:latin typeface="Poppins" panose="02000000000000000000" pitchFamily="2" charset="0"/>
                <a:ea typeface="思源黑体 CN Regular" panose="020B0500000000000000" pitchFamily="34" charset="-122"/>
                <a:cs typeface="Poppins" panose="02000000000000000000" pitchFamily="2" charset="0"/>
              </a:rPr>
              <a:t>Cross-activity</a:t>
            </a:r>
            <a:r>
              <a:rPr lang="zh-CN" altLang="en-US" sz="1800" dirty="0">
                <a:latin typeface="Poppins" panose="02000000000000000000" pitchFamily="2" charset="0"/>
                <a:ea typeface="思源黑体 CN Regular" panose="020B0500000000000000" pitchFamily="34" charset="-122"/>
                <a:cs typeface="Poppins" panose="02000000000000000000" pitchFamily="2" charset="0"/>
              </a:rPr>
              <a:t>验证</a:t>
            </a:r>
            <a:endParaRPr lang="en-US" altLang="zh-CN" sz="1800" dirty="0">
              <a:latin typeface="Poppins" panose="02000000000000000000" pitchFamily="2" charset="0"/>
              <a:ea typeface="思源黑体 CN Regular" panose="020B0500000000000000" pitchFamily="34" charset="-122"/>
              <a:cs typeface="Poppins" panose="02000000000000000000" pitchFamily="2" charset="0"/>
            </a:endParaRPr>
          </a:p>
          <a:p>
            <a:pPr marL="285750" indent="-285750">
              <a:buFont typeface="Wingdings" panose="05000000000000000000" pitchFamily="2" charset="2"/>
              <a:buChar char="q"/>
            </a:pPr>
            <a:endParaRPr lang="en-US" altLang="zh-CN" dirty="0">
              <a:latin typeface="Poppins" panose="02000000000000000000" pitchFamily="2" charset="0"/>
              <a:ea typeface="思源黑体 CN Regular" panose="020B0500000000000000" pitchFamily="34" charset="-122"/>
              <a:cs typeface="Poppins" panose="02000000000000000000" pitchFamily="2" charset="0"/>
            </a:endParaRPr>
          </a:p>
          <a:p>
            <a:pPr marL="285750" indent="-285750">
              <a:buFont typeface="Wingdings" panose="05000000000000000000" pitchFamily="2" charset="2"/>
              <a:buChar char="q"/>
            </a:pPr>
            <a:r>
              <a:rPr lang="zh-CN" altLang="en-US" dirty="0">
                <a:latin typeface="Poppins" panose="02000000000000000000" pitchFamily="2" charset="0"/>
                <a:ea typeface="思源黑体 CN Regular" panose="020B0500000000000000" pitchFamily="34" charset="-122"/>
                <a:cs typeface="Poppins" panose="02000000000000000000" pitchFamily="2" charset="0"/>
              </a:rPr>
              <a:t>种属间差异决定后期安全性检测的动物模型</a:t>
            </a:r>
            <a:endParaRPr lang="en-US" sz="1800" dirty="0">
              <a:latin typeface="Poppins" panose="02000000000000000000" pitchFamily="2" charset="0"/>
              <a:ea typeface="思源黑体 CN Regular" panose="020B0500000000000000" pitchFamily="34" charset="-122"/>
              <a:cs typeface="Poppins" panose="02000000000000000000" pitchFamily="2" charset="0"/>
            </a:endParaRPr>
          </a:p>
        </p:txBody>
      </p:sp>
      <p:sp>
        <p:nvSpPr>
          <p:cNvPr id="9" name="TextBox 8"/>
          <p:cNvSpPr txBox="1"/>
          <p:nvPr/>
        </p:nvSpPr>
        <p:spPr>
          <a:xfrm>
            <a:off x="497273" y="3991640"/>
            <a:ext cx="4392717" cy="369332"/>
          </a:xfrm>
          <a:prstGeom prst="rect">
            <a:avLst/>
          </a:prstGeom>
          <a:noFill/>
        </p:spPr>
        <p:txBody>
          <a:bodyPr wrap="square">
            <a:spAutoFit/>
          </a:bodyPr>
          <a:lstStyle/>
          <a:p>
            <a:r>
              <a:rPr lang="en-US" b="1" i="0" dirty="0">
                <a:solidFill>
                  <a:srgbClr val="232323"/>
                </a:solidFill>
                <a:effectLst/>
                <a:highlight>
                  <a:srgbClr val="FFFFFF"/>
                </a:highlight>
                <a:latin typeface="Helvetica" panose="020B0604020202020204" pitchFamily="34" charset="0"/>
              </a:rPr>
              <a:t>Human MSLN (</a:t>
            </a:r>
            <a:r>
              <a:rPr lang="en-US" b="1" i="0" dirty="0">
                <a:solidFill>
                  <a:srgbClr val="007E66"/>
                </a:solidFill>
                <a:effectLst/>
                <a:highlight>
                  <a:srgbClr val="FFFFFF"/>
                </a:highlight>
                <a:latin typeface="Helvetica" panose="020B0604020202020204" pitchFamily="34" charset="0"/>
              </a:rPr>
              <a:t>10004-H02H</a:t>
            </a:r>
            <a:r>
              <a:rPr lang="en-US" b="1" i="0" dirty="0">
                <a:solidFill>
                  <a:srgbClr val="232323"/>
                </a:solidFill>
                <a:effectLst/>
                <a:highlight>
                  <a:srgbClr val="FFFFFF"/>
                </a:highlight>
                <a:latin typeface="Helvetica" panose="020B0604020202020204" pitchFamily="34" charset="0"/>
              </a:rPr>
              <a:t>)</a:t>
            </a:r>
            <a:endParaRPr lang="en-US" dirty="0"/>
          </a:p>
        </p:txBody>
      </p:sp>
      <p:sp>
        <p:nvSpPr>
          <p:cNvPr id="11" name="TextBox 10"/>
          <p:cNvSpPr txBox="1"/>
          <p:nvPr/>
        </p:nvSpPr>
        <p:spPr>
          <a:xfrm>
            <a:off x="1172638" y="6577253"/>
            <a:ext cx="2609108" cy="276999"/>
          </a:xfrm>
          <a:prstGeom prst="rect">
            <a:avLst/>
          </a:prstGeom>
          <a:noFill/>
        </p:spPr>
        <p:txBody>
          <a:bodyPr wrap="square">
            <a:spAutoFit/>
          </a:bodyPr>
          <a:lstStyle/>
          <a:p>
            <a:r>
              <a:rPr lang="en-US" sz="1200" b="0" i="0" dirty="0">
                <a:solidFill>
                  <a:srgbClr val="333333"/>
                </a:solidFill>
                <a:effectLst/>
                <a:highlight>
                  <a:srgbClr val="FFFFFF"/>
                </a:highlight>
                <a:latin typeface="Poppins" pitchFamily="2" charset="0"/>
                <a:cs typeface="Poppins" pitchFamily="2" charset="0"/>
              </a:rPr>
              <a:t>EC</a:t>
            </a:r>
            <a:r>
              <a:rPr lang="en-US" sz="1200" b="0" i="0" baseline="-25000" dirty="0">
                <a:solidFill>
                  <a:srgbClr val="333333"/>
                </a:solidFill>
                <a:effectLst/>
                <a:highlight>
                  <a:srgbClr val="FFFFFF"/>
                </a:highlight>
                <a:latin typeface="Poppins" pitchFamily="2" charset="0"/>
                <a:cs typeface="Poppins" pitchFamily="2" charset="0"/>
              </a:rPr>
              <a:t>50</a:t>
            </a:r>
            <a:r>
              <a:rPr lang="en-US" sz="1200" dirty="0">
                <a:solidFill>
                  <a:srgbClr val="333333"/>
                </a:solidFill>
                <a:highlight>
                  <a:srgbClr val="FFFFFF"/>
                </a:highlight>
                <a:latin typeface="Poppins" pitchFamily="2" charset="0"/>
                <a:cs typeface="Poppins" pitchFamily="2" charset="0"/>
              </a:rPr>
              <a:t>=1</a:t>
            </a:r>
            <a:r>
              <a:rPr lang="en-US" sz="1200" b="0" i="0" dirty="0">
                <a:solidFill>
                  <a:srgbClr val="333333"/>
                </a:solidFill>
                <a:effectLst/>
                <a:highlight>
                  <a:srgbClr val="FFFFFF"/>
                </a:highlight>
                <a:latin typeface="Poppins" pitchFamily="2" charset="0"/>
                <a:cs typeface="Poppins" pitchFamily="2" charset="0"/>
              </a:rPr>
              <a:t>.0-3.0 ng/mL</a:t>
            </a:r>
            <a:endParaRPr lang="en-US" sz="1200" dirty="0">
              <a:latin typeface="Poppins" pitchFamily="2" charset="0"/>
              <a:cs typeface="Poppins" pitchFamily="2" charset="0"/>
            </a:endParaRPr>
          </a:p>
        </p:txBody>
      </p:sp>
      <p:pic>
        <p:nvPicPr>
          <p:cNvPr id="16" name="Picture 15"/>
          <p:cNvPicPr>
            <a:picLocks noChangeAspect="1"/>
          </p:cNvPicPr>
          <p:nvPr/>
        </p:nvPicPr>
        <p:blipFill>
          <a:blip r:embed="rId4" cstate="print"/>
          <a:stretch>
            <a:fillRect/>
          </a:stretch>
        </p:blipFill>
        <p:spPr>
          <a:xfrm>
            <a:off x="1088760" y="4441661"/>
            <a:ext cx="2435703" cy="1946232"/>
          </a:xfrm>
          <a:prstGeom prst="rect">
            <a:avLst/>
          </a:prstGeom>
        </p:spPr>
      </p:pic>
      <p:sp>
        <p:nvSpPr>
          <p:cNvPr id="17" name="TextBox 16"/>
          <p:cNvSpPr txBox="1"/>
          <p:nvPr/>
        </p:nvSpPr>
        <p:spPr>
          <a:xfrm>
            <a:off x="3977118" y="3955197"/>
            <a:ext cx="4392717" cy="369332"/>
          </a:xfrm>
          <a:prstGeom prst="rect">
            <a:avLst/>
          </a:prstGeom>
          <a:noFill/>
        </p:spPr>
        <p:txBody>
          <a:bodyPr wrap="square">
            <a:spAutoFit/>
          </a:bodyPr>
          <a:lstStyle/>
          <a:p>
            <a:r>
              <a:rPr lang="en-US" b="1" i="0" dirty="0">
                <a:solidFill>
                  <a:srgbClr val="232323"/>
                </a:solidFill>
                <a:effectLst/>
                <a:highlight>
                  <a:srgbClr val="FFFFFF"/>
                </a:highlight>
                <a:latin typeface="Helvetica" panose="020B0604020202020204" pitchFamily="34" charset="0"/>
              </a:rPr>
              <a:t>Cynomolgus MSLN (</a:t>
            </a:r>
            <a:r>
              <a:rPr lang="en-US" b="1" i="0" dirty="0">
                <a:solidFill>
                  <a:srgbClr val="007E66"/>
                </a:solidFill>
                <a:effectLst/>
                <a:highlight>
                  <a:srgbClr val="FFFFFF"/>
                </a:highlight>
                <a:latin typeface="Helvetica" panose="020B0604020202020204" pitchFamily="34" charset="0"/>
              </a:rPr>
              <a:t>91009-C08H</a:t>
            </a:r>
            <a:r>
              <a:rPr lang="en-US" b="1" i="0" dirty="0">
                <a:solidFill>
                  <a:srgbClr val="232323"/>
                </a:solidFill>
                <a:effectLst/>
                <a:highlight>
                  <a:srgbClr val="FFFFFF"/>
                </a:highlight>
                <a:latin typeface="Helvetica" panose="020B0604020202020204" pitchFamily="34" charset="0"/>
              </a:rPr>
              <a:t>)</a:t>
            </a:r>
            <a:endParaRPr lang="en-US" dirty="0"/>
          </a:p>
        </p:txBody>
      </p:sp>
      <p:sp>
        <p:nvSpPr>
          <p:cNvPr id="19" name="TextBox 18"/>
          <p:cNvSpPr txBox="1"/>
          <p:nvPr/>
        </p:nvSpPr>
        <p:spPr>
          <a:xfrm>
            <a:off x="4519872" y="6577253"/>
            <a:ext cx="2609108" cy="276999"/>
          </a:xfrm>
          <a:prstGeom prst="rect">
            <a:avLst/>
          </a:prstGeom>
          <a:noFill/>
        </p:spPr>
        <p:txBody>
          <a:bodyPr wrap="square">
            <a:spAutoFit/>
          </a:bodyPr>
          <a:lstStyle/>
          <a:p>
            <a:r>
              <a:rPr lang="en-US" sz="1200" b="0" i="0" dirty="0">
                <a:solidFill>
                  <a:srgbClr val="333333"/>
                </a:solidFill>
                <a:effectLst/>
                <a:highlight>
                  <a:srgbClr val="FFFFFF"/>
                </a:highlight>
                <a:latin typeface="Poppins" pitchFamily="2" charset="0"/>
                <a:cs typeface="Poppins" pitchFamily="2" charset="0"/>
              </a:rPr>
              <a:t>EC</a:t>
            </a:r>
            <a:r>
              <a:rPr lang="en-US" sz="1200" b="0" i="0" baseline="-25000" dirty="0">
                <a:solidFill>
                  <a:srgbClr val="333333"/>
                </a:solidFill>
                <a:effectLst/>
                <a:highlight>
                  <a:srgbClr val="FFFFFF"/>
                </a:highlight>
                <a:latin typeface="Poppins" pitchFamily="2" charset="0"/>
                <a:cs typeface="Poppins" pitchFamily="2" charset="0"/>
              </a:rPr>
              <a:t>50</a:t>
            </a:r>
            <a:r>
              <a:rPr lang="en-US" sz="1200" dirty="0">
                <a:solidFill>
                  <a:srgbClr val="333333"/>
                </a:solidFill>
                <a:highlight>
                  <a:srgbClr val="FFFFFF"/>
                </a:highlight>
                <a:latin typeface="Poppins" pitchFamily="2" charset="0"/>
                <a:cs typeface="Poppins" pitchFamily="2" charset="0"/>
              </a:rPr>
              <a:t>=0.9-2.7</a:t>
            </a:r>
            <a:r>
              <a:rPr lang="en-US" sz="1200" b="0" i="0" dirty="0">
                <a:solidFill>
                  <a:srgbClr val="333333"/>
                </a:solidFill>
                <a:effectLst/>
                <a:highlight>
                  <a:srgbClr val="FFFFFF"/>
                </a:highlight>
                <a:latin typeface="Poppins" pitchFamily="2" charset="0"/>
                <a:cs typeface="Poppins" pitchFamily="2" charset="0"/>
              </a:rPr>
              <a:t> ng/mL</a:t>
            </a:r>
            <a:endParaRPr lang="en-US" sz="1200" dirty="0">
              <a:latin typeface="Poppins" pitchFamily="2" charset="0"/>
              <a:cs typeface="Poppins" pitchFamily="2" charset="0"/>
            </a:endParaRPr>
          </a:p>
        </p:txBody>
      </p:sp>
      <p:graphicFrame>
        <p:nvGraphicFramePr>
          <p:cNvPr id="20" name="Table 19"/>
          <p:cNvGraphicFramePr>
            <a:graphicFrameLocks noGrp="1"/>
          </p:cNvGraphicFramePr>
          <p:nvPr/>
        </p:nvGraphicFramePr>
        <p:xfrm>
          <a:off x="7319984" y="4431477"/>
          <a:ext cx="4468288" cy="1844055"/>
        </p:xfrm>
        <a:graphic>
          <a:graphicData uri="http://schemas.openxmlformats.org/drawingml/2006/table">
            <a:tbl>
              <a:tblPr firstRow="1" bandRow="1">
                <a:tableStyleId>{5C22544A-7EE6-4342-B048-85BDC9FD1C3A}</a:tableStyleId>
              </a:tblPr>
              <a:tblGrid>
                <a:gridCol w="1122922">
                  <a:extLst>
                    <a:ext uri="{9D8B030D-6E8A-4147-A177-3AD203B41FA5}">
                      <a16:colId xmlns="" xmlns:a16="http://schemas.microsoft.com/office/drawing/2014/main" val="20000"/>
                    </a:ext>
                  </a:extLst>
                </a:gridCol>
                <a:gridCol w="1958888">
                  <a:extLst>
                    <a:ext uri="{9D8B030D-6E8A-4147-A177-3AD203B41FA5}">
                      <a16:colId xmlns="" xmlns:a16="http://schemas.microsoft.com/office/drawing/2014/main" val="20001"/>
                    </a:ext>
                  </a:extLst>
                </a:gridCol>
                <a:gridCol w="1386478">
                  <a:extLst>
                    <a:ext uri="{9D8B030D-6E8A-4147-A177-3AD203B41FA5}">
                      <a16:colId xmlns="" xmlns:a16="http://schemas.microsoft.com/office/drawing/2014/main" val="20002"/>
                    </a:ext>
                  </a:extLst>
                </a:gridCol>
              </a:tblGrid>
              <a:tr h="368811">
                <a:tc>
                  <a:txBody>
                    <a:bodyPr/>
                    <a:lstStyle/>
                    <a:p>
                      <a:pPr algn="ctr"/>
                      <a:r>
                        <a:rPr lang="zh-CN" altLang="en-US" sz="1800" kern="1200" dirty="0">
                          <a:solidFill>
                            <a:schemeClr val="bg1"/>
                          </a:solidFill>
                          <a:latin typeface="Poppins" panose="02000000000000000000" pitchFamily="2" charset="0"/>
                          <a:ea typeface="思源黑体 CN Regular" panose="020B0500000000000000" pitchFamily="34" charset="-122"/>
                          <a:cs typeface="Poppins" panose="02000000000000000000" pitchFamily="2" charset="0"/>
                        </a:rPr>
                        <a:t>种属</a:t>
                      </a:r>
                      <a:endParaRPr lang="en-US" sz="1800" kern="1200" dirty="0">
                        <a:solidFill>
                          <a:schemeClr val="bg1"/>
                        </a:solidFill>
                        <a:latin typeface="Poppins" panose="02000000000000000000" pitchFamily="2" charset="0"/>
                        <a:ea typeface="思源黑体 CN Regular" panose="020B0500000000000000" pitchFamily="34" charset="-122"/>
                        <a:cs typeface="Poppins" panose="02000000000000000000" pitchFamily="2"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007E66"/>
                    </a:solidFill>
                  </a:tcPr>
                </a:tc>
                <a:tc>
                  <a:txBody>
                    <a:bodyPr/>
                    <a:lstStyle/>
                    <a:p>
                      <a:pPr algn="ctr"/>
                      <a:r>
                        <a:rPr lang="zh-CN" altLang="en-US" sz="1800" kern="1200" dirty="0">
                          <a:solidFill>
                            <a:schemeClr val="bg1"/>
                          </a:solidFill>
                          <a:latin typeface="Poppins" panose="02000000000000000000" pitchFamily="2" charset="0"/>
                          <a:ea typeface="思源黑体 CN Regular" panose="020B0500000000000000" pitchFamily="34" charset="-122"/>
                          <a:cs typeface="Poppins" panose="02000000000000000000" pitchFamily="2" charset="0"/>
                        </a:rPr>
                        <a:t>货号</a:t>
                      </a:r>
                      <a:endParaRPr lang="en-US" sz="1800" kern="1200" dirty="0">
                        <a:solidFill>
                          <a:schemeClr val="bg1"/>
                        </a:solidFill>
                        <a:latin typeface="Poppins" panose="02000000000000000000" pitchFamily="2" charset="0"/>
                        <a:ea typeface="思源黑体 CN Regular" panose="020B0500000000000000" pitchFamily="34" charset="-122"/>
                        <a:cs typeface="Poppins" panose="02000000000000000000" pitchFamily="2"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007E66"/>
                    </a:solidFill>
                  </a:tcPr>
                </a:tc>
                <a:tc>
                  <a:txBody>
                    <a:bodyPr/>
                    <a:lstStyle/>
                    <a:p>
                      <a:pPr algn="ctr"/>
                      <a:r>
                        <a:rPr lang="zh-CN" altLang="en-US" sz="1800" kern="1200" dirty="0">
                          <a:solidFill>
                            <a:schemeClr val="bg1"/>
                          </a:solidFill>
                          <a:latin typeface="Poppins" panose="02000000000000000000" pitchFamily="2" charset="0"/>
                          <a:ea typeface="思源黑体 CN Regular" panose="020B0500000000000000" pitchFamily="34" charset="-122"/>
                          <a:cs typeface="Poppins" panose="02000000000000000000" pitchFamily="2" charset="0"/>
                        </a:rPr>
                        <a:t>纯度</a:t>
                      </a:r>
                      <a:endParaRPr lang="en-US" sz="1800" kern="1200" dirty="0">
                        <a:solidFill>
                          <a:schemeClr val="bg1"/>
                        </a:solidFill>
                        <a:latin typeface="Poppins" panose="02000000000000000000" pitchFamily="2" charset="0"/>
                        <a:ea typeface="思源黑体 CN Regular" panose="020B0500000000000000" pitchFamily="34" charset="-122"/>
                        <a:cs typeface="Poppins" panose="02000000000000000000" pitchFamily="2"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007E66"/>
                    </a:solidFill>
                  </a:tcPr>
                </a:tc>
                <a:extLst>
                  <a:ext uri="{0D108BD9-81ED-4DB2-BD59-A6C34878D82A}">
                    <a16:rowId xmlns="" xmlns:a16="http://schemas.microsoft.com/office/drawing/2014/main" val="10000"/>
                  </a:ext>
                </a:extLst>
              </a:tr>
              <a:tr h="368811">
                <a:tc>
                  <a:txBody>
                    <a:bodyPr/>
                    <a:lstStyle/>
                    <a:p>
                      <a:pPr algn="ctr"/>
                      <a:r>
                        <a:rPr lang="zh-CN" altLang="en-US" sz="1800" kern="1200" dirty="0">
                          <a:solidFill>
                            <a:schemeClr val="tx1"/>
                          </a:solidFill>
                          <a:latin typeface="Poppins" panose="02000000000000000000" pitchFamily="2" charset="0"/>
                          <a:ea typeface="思源黑体 CN Regular" panose="020B0500000000000000" pitchFamily="34" charset="-122"/>
                          <a:cs typeface="Poppins" panose="02000000000000000000" pitchFamily="2" charset="0"/>
                        </a:rPr>
                        <a:t>人</a:t>
                      </a:r>
                      <a:endParaRPr lang="en-US" sz="1800" kern="1200" dirty="0">
                        <a:solidFill>
                          <a:schemeClr val="tx1"/>
                        </a:solidFill>
                        <a:latin typeface="Poppins" panose="02000000000000000000" pitchFamily="2" charset="0"/>
                        <a:ea typeface="思源黑体 CN Regular" panose="020B0500000000000000" pitchFamily="34" charset="-122"/>
                        <a:cs typeface="Poppins" panose="02000000000000000000" pitchFamily="2"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800" kern="1200" dirty="0">
                          <a:solidFill>
                            <a:schemeClr val="tx1"/>
                          </a:solidFill>
                          <a:latin typeface="Poppins" panose="02000000000000000000" pitchFamily="2" charset="0"/>
                          <a:ea typeface="思源黑体 CN Regular" panose="020B0500000000000000" pitchFamily="34" charset="-122"/>
                          <a:cs typeface="Poppins" panose="02000000000000000000" pitchFamily="2" charset="0"/>
                        </a:rPr>
                        <a:t>13128-HNCH</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altLang="zh-CN" sz="1800" kern="1200" dirty="0">
                          <a:solidFill>
                            <a:schemeClr val="tx1"/>
                          </a:solidFill>
                          <a:latin typeface="Poppins" panose="02000000000000000000" pitchFamily="2" charset="0"/>
                          <a:ea typeface="思源黑体 CN Regular" panose="020B0500000000000000" pitchFamily="34" charset="-122"/>
                          <a:cs typeface="Poppins" panose="02000000000000000000" pitchFamily="2" charset="0"/>
                        </a:rPr>
                        <a:t>HPLC&gt;95%</a:t>
                      </a:r>
                      <a:endParaRPr lang="en-US" sz="1800" kern="1200" dirty="0">
                        <a:solidFill>
                          <a:schemeClr val="tx1"/>
                        </a:solidFill>
                        <a:latin typeface="Poppins" panose="02000000000000000000" pitchFamily="2" charset="0"/>
                        <a:ea typeface="思源黑体 CN Regular" panose="020B0500000000000000" pitchFamily="34" charset="-122"/>
                        <a:cs typeface="Poppins" panose="02000000000000000000" pitchFamily="2"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 xmlns:a16="http://schemas.microsoft.com/office/drawing/2014/main" val="10001"/>
                  </a:ext>
                </a:extLst>
              </a:tr>
              <a:tr h="368811">
                <a:tc>
                  <a:txBody>
                    <a:bodyPr/>
                    <a:lstStyle/>
                    <a:p>
                      <a:pPr algn="ctr"/>
                      <a:r>
                        <a:rPr lang="zh-CN" altLang="en-US" sz="1800" kern="1200" dirty="0">
                          <a:solidFill>
                            <a:schemeClr val="tx1"/>
                          </a:solidFill>
                          <a:latin typeface="Poppins" panose="02000000000000000000" pitchFamily="2" charset="0"/>
                          <a:ea typeface="思源黑体 CN Regular" panose="020B0500000000000000" pitchFamily="34" charset="-122"/>
                          <a:cs typeface="Poppins" panose="02000000000000000000" pitchFamily="2" charset="0"/>
                        </a:rPr>
                        <a:t>小鼠</a:t>
                      </a:r>
                      <a:endParaRPr lang="en-US" sz="1800" kern="1200" dirty="0">
                        <a:solidFill>
                          <a:schemeClr val="tx1"/>
                        </a:solidFill>
                        <a:latin typeface="Poppins" panose="02000000000000000000" pitchFamily="2" charset="0"/>
                        <a:ea typeface="思源黑体 CN Regular" panose="020B0500000000000000" pitchFamily="34" charset="-122"/>
                        <a:cs typeface="Poppins" panose="02000000000000000000" pitchFamily="2"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800" kern="1200" dirty="0">
                          <a:solidFill>
                            <a:schemeClr val="tx1"/>
                          </a:solidFill>
                          <a:latin typeface="Poppins" panose="02000000000000000000" pitchFamily="2" charset="0"/>
                          <a:ea typeface="思源黑体 CN Regular" panose="020B0500000000000000" pitchFamily="34" charset="-122"/>
                          <a:cs typeface="Poppins" panose="02000000000000000000" pitchFamily="2" charset="0"/>
                        </a:rPr>
                        <a:t>5A0830-M08H</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defRPr/>
                      </a:pPr>
                      <a:r>
                        <a:rPr lang="en-US" altLang="zh-CN" sz="1800" kern="1200" dirty="0">
                          <a:solidFill>
                            <a:schemeClr val="tx1"/>
                          </a:solidFill>
                          <a:latin typeface="Poppins" panose="02000000000000000000" pitchFamily="2" charset="0"/>
                          <a:ea typeface="思源黑体 CN Regular" panose="020B0500000000000000" pitchFamily="34" charset="-122"/>
                          <a:cs typeface="Poppins" panose="02000000000000000000" pitchFamily="2" charset="0"/>
                        </a:rPr>
                        <a:t>HPLC&gt;95%</a:t>
                      </a:r>
                      <a:endParaRPr lang="en-US" sz="1800" kern="1200" dirty="0">
                        <a:solidFill>
                          <a:schemeClr val="tx1"/>
                        </a:solidFill>
                        <a:latin typeface="Poppins" panose="02000000000000000000" pitchFamily="2" charset="0"/>
                        <a:ea typeface="思源黑体 CN Regular" panose="020B0500000000000000" pitchFamily="34" charset="-122"/>
                        <a:cs typeface="Poppins" panose="02000000000000000000" pitchFamily="2"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 xmlns:a16="http://schemas.microsoft.com/office/drawing/2014/main" val="10002"/>
                  </a:ext>
                </a:extLst>
              </a:tr>
              <a:tr h="368811">
                <a:tc>
                  <a:txBody>
                    <a:bodyPr/>
                    <a:lstStyle/>
                    <a:p>
                      <a:pPr algn="ctr"/>
                      <a:r>
                        <a:rPr lang="zh-CN" altLang="en-US" sz="1800" kern="1200" dirty="0">
                          <a:solidFill>
                            <a:schemeClr val="tx1"/>
                          </a:solidFill>
                          <a:latin typeface="Poppins" panose="02000000000000000000" pitchFamily="2" charset="0"/>
                          <a:ea typeface="思源黑体 CN Regular" panose="020B0500000000000000" pitchFamily="34" charset="-122"/>
                          <a:cs typeface="Poppins" panose="02000000000000000000" pitchFamily="2" charset="0"/>
                        </a:rPr>
                        <a:t>大鼠</a:t>
                      </a:r>
                      <a:endParaRPr lang="en-US" sz="1800" kern="1200" dirty="0">
                        <a:solidFill>
                          <a:schemeClr val="tx1"/>
                        </a:solidFill>
                        <a:latin typeface="Poppins" panose="02000000000000000000" pitchFamily="2" charset="0"/>
                        <a:ea typeface="思源黑体 CN Regular" panose="020B0500000000000000" pitchFamily="34" charset="-122"/>
                        <a:cs typeface="Poppins" panose="02000000000000000000" pitchFamily="2"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800" kern="1200" dirty="0">
                          <a:solidFill>
                            <a:schemeClr val="tx1"/>
                          </a:solidFill>
                          <a:latin typeface="Poppins" panose="02000000000000000000" pitchFamily="2" charset="0"/>
                          <a:ea typeface="思源黑体 CN Regular" panose="020B0500000000000000" pitchFamily="34" charset="-122"/>
                          <a:cs typeface="Poppins" panose="02000000000000000000" pitchFamily="2" charset="0"/>
                        </a:rPr>
                        <a:t>82819-R08H</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defRPr/>
                      </a:pPr>
                      <a:r>
                        <a:rPr lang="en-US" altLang="zh-CN" sz="1800" kern="1200" dirty="0">
                          <a:solidFill>
                            <a:schemeClr val="tx1"/>
                          </a:solidFill>
                          <a:latin typeface="Poppins" panose="02000000000000000000" pitchFamily="2" charset="0"/>
                          <a:ea typeface="思源黑体 CN Regular" panose="020B0500000000000000" pitchFamily="34" charset="-122"/>
                          <a:cs typeface="Poppins" panose="02000000000000000000" pitchFamily="2" charset="0"/>
                        </a:rPr>
                        <a:t>HPLC&gt;95%</a:t>
                      </a:r>
                      <a:endParaRPr lang="en-US" sz="1800" kern="1200" dirty="0">
                        <a:solidFill>
                          <a:schemeClr val="tx1"/>
                        </a:solidFill>
                        <a:latin typeface="Poppins" panose="02000000000000000000" pitchFamily="2" charset="0"/>
                        <a:ea typeface="思源黑体 CN Regular" panose="020B0500000000000000" pitchFamily="34" charset="-122"/>
                        <a:cs typeface="Poppins" panose="02000000000000000000" pitchFamily="2"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 xmlns:a16="http://schemas.microsoft.com/office/drawing/2014/main" val="10003"/>
                  </a:ext>
                </a:extLst>
              </a:tr>
              <a:tr h="368811">
                <a:tc>
                  <a:txBody>
                    <a:bodyPr/>
                    <a:lstStyle/>
                    <a:p>
                      <a:pPr algn="ctr"/>
                      <a:r>
                        <a:rPr lang="zh-CN" altLang="en-US" sz="1800" kern="1200" dirty="0">
                          <a:solidFill>
                            <a:schemeClr val="tx1"/>
                          </a:solidFill>
                          <a:latin typeface="Poppins" panose="02000000000000000000" pitchFamily="2" charset="0"/>
                          <a:ea typeface="思源黑体 CN Regular" panose="020B0500000000000000" pitchFamily="34" charset="-122"/>
                          <a:cs typeface="Poppins" panose="02000000000000000000" pitchFamily="2" charset="0"/>
                        </a:rPr>
                        <a:t>食蟹猴</a:t>
                      </a:r>
                      <a:endParaRPr lang="en-US" sz="1800" kern="1200" dirty="0">
                        <a:solidFill>
                          <a:schemeClr val="tx1"/>
                        </a:solidFill>
                        <a:latin typeface="Poppins" panose="02000000000000000000" pitchFamily="2" charset="0"/>
                        <a:ea typeface="思源黑体 CN Regular" panose="020B0500000000000000" pitchFamily="34" charset="-122"/>
                        <a:cs typeface="Poppins" panose="02000000000000000000" pitchFamily="2"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800" kern="1200" dirty="0">
                          <a:solidFill>
                            <a:schemeClr val="tx1"/>
                          </a:solidFill>
                          <a:latin typeface="Poppins" panose="02000000000000000000" pitchFamily="2" charset="0"/>
                          <a:ea typeface="思源黑体 CN Regular" panose="020B0500000000000000" pitchFamily="34" charset="-122"/>
                          <a:cs typeface="Poppins" panose="02000000000000000000" pitchFamily="2" charset="0"/>
                        </a:rPr>
                        <a:t>91009-C08H</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defRPr/>
                      </a:pPr>
                      <a:r>
                        <a:rPr lang="en-US" altLang="zh-CN" sz="1800" kern="1200" dirty="0">
                          <a:solidFill>
                            <a:schemeClr val="tx1"/>
                          </a:solidFill>
                          <a:latin typeface="Poppins" panose="02000000000000000000" pitchFamily="2" charset="0"/>
                          <a:ea typeface="思源黑体 CN Regular" panose="020B0500000000000000" pitchFamily="34" charset="-122"/>
                          <a:cs typeface="Poppins" panose="02000000000000000000" pitchFamily="2" charset="0"/>
                        </a:rPr>
                        <a:t>HPLC&gt;95%</a:t>
                      </a:r>
                      <a:endParaRPr lang="en-US" sz="1800" kern="1200" dirty="0">
                        <a:solidFill>
                          <a:schemeClr val="tx1"/>
                        </a:solidFill>
                        <a:latin typeface="Poppins" panose="02000000000000000000" pitchFamily="2" charset="0"/>
                        <a:ea typeface="思源黑体 CN Regular" panose="020B0500000000000000" pitchFamily="34" charset="-122"/>
                        <a:cs typeface="Poppins" panose="02000000000000000000" pitchFamily="2"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 xmlns:a16="http://schemas.microsoft.com/office/drawing/2014/main" val="10004"/>
                  </a:ext>
                </a:extLst>
              </a:tr>
            </a:tbl>
          </a:graphicData>
        </a:graphic>
      </p:graphicFrame>
      <p:pic>
        <p:nvPicPr>
          <p:cNvPr id="7" name="图片 6"/>
          <p:cNvPicPr>
            <a:picLocks noChangeAspect="1"/>
          </p:cNvPicPr>
          <p:nvPr/>
        </p:nvPicPr>
        <p:blipFill>
          <a:blip r:embed="rId5" cstate="print"/>
          <a:stretch>
            <a:fillRect/>
          </a:stretch>
        </p:blipFill>
        <p:spPr>
          <a:xfrm>
            <a:off x="936669" y="4557326"/>
            <a:ext cx="2450195" cy="1915364"/>
          </a:xfrm>
          <a:prstGeom prst="rect">
            <a:avLst/>
          </a:prstGeom>
        </p:spPr>
      </p:pic>
      <p:pic>
        <p:nvPicPr>
          <p:cNvPr id="10" name="图片 9"/>
          <p:cNvPicPr>
            <a:picLocks noChangeAspect="1"/>
          </p:cNvPicPr>
          <p:nvPr/>
        </p:nvPicPr>
        <p:blipFill>
          <a:blip r:embed="rId6" cstate="print"/>
          <a:stretch>
            <a:fillRect/>
          </a:stretch>
        </p:blipFill>
        <p:spPr>
          <a:xfrm>
            <a:off x="4167941" y="4552378"/>
            <a:ext cx="2525130" cy="1946233"/>
          </a:xfrm>
          <a:prstGeom prst="rect">
            <a:avLst/>
          </a:prstGeom>
        </p:spPr>
      </p:pic>
    </p:spTree>
  </p:cSld>
  <p:clrMapOvr>
    <a:masterClrMapping/>
  </p:clrMapOvr>
  <mc:AlternateContent xmlns:mc="http://schemas.openxmlformats.org/markup-compatibility/2006">
    <mc:Choice xmlns="" xmlns:p14="http://schemas.microsoft.com/office/powerpoint/2010/main" Requires="p14">
      <p:transition spd="slow" p14:dur="2000" advTm="61813"/>
    </mc:Choice>
    <mc:Fallback>
      <p:transition spd="slow" advTm="61813"/>
    </mc:Fallback>
  </mc:AlternateContent>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 name="任意多边形 17"/>
          <p:cNvSpPr/>
          <p:nvPr/>
        </p:nvSpPr>
        <p:spPr>
          <a:xfrm>
            <a:off x="0" y="0"/>
            <a:ext cx="5619747" cy="571480"/>
          </a:xfrm>
          <a:custGeom>
            <a:avLst/>
            <a:gdLst>
              <a:gd name="connsiteX0" fmla="*/ 0 w 4214810"/>
              <a:gd name="connsiteY0" fmla="*/ 0 h 428610"/>
              <a:gd name="connsiteX1" fmla="*/ 4214810 w 4214810"/>
              <a:gd name="connsiteY1" fmla="*/ 0 h 428610"/>
              <a:gd name="connsiteX2" fmla="*/ 4214810 w 4214810"/>
              <a:gd name="connsiteY2" fmla="*/ 428610 h 428610"/>
              <a:gd name="connsiteX3" fmla="*/ 0 w 4214810"/>
              <a:gd name="connsiteY3" fmla="*/ 428610 h 428610"/>
              <a:gd name="connsiteX4" fmla="*/ 0 w 4214810"/>
              <a:gd name="connsiteY4" fmla="*/ 0 h 428610"/>
              <a:gd name="connsiteX0-1" fmla="*/ 0 w 4214810"/>
              <a:gd name="connsiteY0-2" fmla="*/ 0 h 428610"/>
              <a:gd name="connsiteX1-3" fmla="*/ 4214810 w 4214810"/>
              <a:gd name="connsiteY1-4" fmla="*/ 0 h 428610"/>
              <a:gd name="connsiteX2-5" fmla="*/ 3759200 w 4214810"/>
              <a:gd name="connsiteY2-6" fmla="*/ 421640 h 428610"/>
              <a:gd name="connsiteX3-7" fmla="*/ 0 w 4214810"/>
              <a:gd name="connsiteY3-8" fmla="*/ 428610 h 428610"/>
              <a:gd name="connsiteX4-9" fmla="*/ 0 w 4214810"/>
              <a:gd name="connsiteY4-10" fmla="*/ 0 h 428610"/>
            </a:gdLst>
            <a:ahLst/>
            <a:cxnLst>
              <a:cxn ang="0">
                <a:pos x="connsiteX0-1" y="connsiteY0-2"/>
              </a:cxn>
              <a:cxn ang="0">
                <a:pos x="connsiteX1-3" y="connsiteY1-4"/>
              </a:cxn>
              <a:cxn ang="0">
                <a:pos x="connsiteX2-5" y="connsiteY2-6"/>
              </a:cxn>
              <a:cxn ang="0">
                <a:pos x="connsiteX3-7" y="connsiteY3-8"/>
              </a:cxn>
              <a:cxn ang="0">
                <a:pos x="connsiteX4-9" y="connsiteY4-10"/>
              </a:cxn>
            </a:cxnLst>
            <a:rect l="l" t="t" r="r" b="b"/>
            <a:pathLst>
              <a:path w="4214810" h="428610">
                <a:moveTo>
                  <a:pt x="0" y="0"/>
                </a:moveTo>
                <a:lnTo>
                  <a:pt x="4214810" y="0"/>
                </a:lnTo>
                <a:lnTo>
                  <a:pt x="3759200" y="421640"/>
                </a:lnTo>
                <a:lnTo>
                  <a:pt x="0" y="428610"/>
                </a:lnTo>
                <a:lnTo>
                  <a:pt x="0" y="0"/>
                </a:lnTo>
                <a:close/>
              </a:path>
            </a:pathLst>
          </a:custGeom>
          <a:solidFill>
            <a:srgbClr val="007E6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latin typeface="Poppins" panose="02000000000000000000" pitchFamily="2" charset="0"/>
              <a:ea typeface="思源黑体 CN Regular" panose="020B0500000000000000" pitchFamily="34" charset="-122"/>
              <a:cs typeface="Poppins" panose="02000000000000000000" pitchFamily="2" charset="0"/>
            </a:endParaRPr>
          </a:p>
        </p:txBody>
      </p:sp>
      <p:pic>
        <p:nvPicPr>
          <p:cNvPr id="21" name="Picture 2" descr="D:\桌面\新logo.png"/>
          <p:cNvPicPr>
            <a:picLocks noChangeAspect="1" noChangeArrowheads="1"/>
          </p:cNvPicPr>
          <p:nvPr/>
        </p:nvPicPr>
        <p:blipFill>
          <a:blip r:embed="rId3" cstate="print"/>
          <a:srcRect/>
          <a:stretch>
            <a:fillRect/>
          </a:stretch>
        </p:blipFill>
        <p:spPr bwMode="auto">
          <a:xfrm>
            <a:off x="167861" y="49941"/>
            <a:ext cx="1992000" cy="426288"/>
          </a:xfrm>
          <a:prstGeom prst="rect">
            <a:avLst/>
          </a:prstGeom>
          <a:noFill/>
        </p:spPr>
      </p:pic>
      <p:cxnSp>
        <p:nvCxnSpPr>
          <p:cNvPr id="34" name="直接连接符 33"/>
          <p:cNvCxnSpPr/>
          <p:nvPr/>
        </p:nvCxnSpPr>
        <p:spPr>
          <a:xfrm rot="5400000" flipH="1" flipV="1">
            <a:off x="5333995" y="285728"/>
            <a:ext cx="285752" cy="285752"/>
          </a:xfrm>
          <a:prstGeom prst="line">
            <a:avLst/>
          </a:prstGeom>
          <a:ln w="19050">
            <a:solidFill>
              <a:schemeClr val="bg1">
                <a:lumMod val="85000"/>
              </a:schemeClr>
            </a:solidFill>
          </a:ln>
        </p:spPr>
        <p:style>
          <a:lnRef idx="1">
            <a:schemeClr val="accent1"/>
          </a:lnRef>
          <a:fillRef idx="0">
            <a:schemeClr val="accent1"/>
          </a:fillRef>
          <a:effectRef idx="0">
            <a:schemeClr val="accent1"/>
          </a:effectRef>
          <a:fontRef idx="minor">
            <a:schemeClr val="tx1"/>
          </a:fontRef>
        </p:style>
      </p:cxnSp>
      <p:cxnSp>
        <p:nvCxnSpPr>
          <p:cNvPr id="36" name="直接连接符 35"/>
          <p:cNvCxnSpPr/>
          <p:nvPr/>
        </p:nvCxnSpPr>
        <p:spPr>
          <a:xfrm>
            <a:off x="5619747" y="285728"/>
            <a:ext cx="6572253" cy="2117"/>
          </a:xfrm>
          <a:prstGeom prst="line">
            <a:avLst/>
          </a:prstGeom>
          <a:ln w="19050">
            <a:solidFill>
              <a:schemeClr val="bg1">
                <a:lumMod val="85000"/>
              </a:schemeClr>
            </a:solidFill>
          </a:ln>
        </p:spPr>
        <p:style>
          <a:lnRef idx="1">
            <a:schemeClr val="accent1"/>
          </a:lnRef>
          <a:fillRef idx="0">
            <a:schemeClr val="accent1"/>
          </a:fillRef>
          <a:effectRef idx="0">
            <a:schemeClr val="accent1"/>
          </a:effectRef>
          <a:fontRef idx="minor">
            <a:schemeClr val="tx1"/>
          </a:fontRef>
        </p:style>
      </p:cxnSp>
      <p:sp>
        <p:nvSpPr>
          <p:cNvPr id="27" name="TextBox 26"/>
          <p:cNvSpPr txBox="1"/>
          <p:nvPr/>
        </p:nvSpPr>
        <p:spPr>
          <a:xfrm>
            <a:off x="7985748" y="6489701"/>
            <a:ext cx="3071284" cy="292100"/>
          </a:xfrm>
          <a:prstGeom prst="rect">
            <a:avLst/>
          </a:prstGeom>
          <a:noFill/>
        </p:spPr>
        <p:txBody>
          <a:bodyPr lIns="121914" tIns="60957" rIns="121914" bIns="60957">
            <a:spAutoFit/>
          </a:bodyPr>
          <a:lstStyle/>
          <a:p>
            <a:pPr algn="r" eaLnBrk="1" hangingPunct="1">
              <a:buFont typeface="Arial" panose="020B0604020202020204" pitchFamily="34" charset="0"/>
              <a:buNone/>
              <a:defRPr/>
            </a:pPr>
            <a:r>
              <a:rPr lang="zh-CN" altLang="en-US" sz="1100" dirty="0">
                <a:solidFill>
                  <a:schemeClr val="tx1">
                    <a:lumMod val="50000"/>
                    <a:lumOff val="50000"/>
                  </a:schemeClr>
                </a:solidFill>
                <a:latin typeface="Poppins" panose="02000000000000000000" pitchFamily="2" charset="0"/>
                <a:ea typeface="思源黑体 CN Regular" panose="020B0500000000000000" pitchFamily="34" charset="-122"/>
                <a:cs typeface="Poppins" panose="02000000000000000000" pitchFamily="2" charset="0"/>
              </a:rPr>
              <a:t>义翘神州</a:t>
            </a:r>
            <a:endParaRPr lang="en-US" altLang="zh-CN" sz="1100" dirty="0">
              <a:solidFill>
                <a:schemeClr val="tx1">
                  <a:lumMod val="50000"/>
                  <a:lumOff val="50000"/>
                </a:schemeClr>
              </a:solidFill>
              <a:latin typeface="Poppins" panose="02000000000000000000" pitchFamily="2" charset="0"/>
              <a:ea typeface="思源黑体 CN Regular" panose="020B0500000000000000" pitchFamily="34" charset="-122"/>
              <a:cs typeface="Poppins" panose="02000000000000000000" pitchFamily="2" charset="0"/>
            </a:endParaRPr>
          </a:p>
        </p:txBody>
      </p:sp>
      <p:sp>
        <p:nvSpPr>
          <p:cNvPr id="2" name="TextBox 1"/>
          <p:cNvSpPr txBox="1"/>
          <p:nvPr/>
        </p:nvSpPr>
        <p:spPr>
          <a:xfrm>
            <a:off x="0" y="571480"/>
            <a:ext cx="2646878" cy="584775"/>
          </a:xfrm>
          <a:prstGeom prst="rect">
            <a:avLst/>
          </a:prstGeom>
          <a:noFill/>
        </p:spPr>
        <p:txBody>
          <a:bodyPr wrap="none" rtlCol="0">
            <a:spAutoFit/>
          </a:bodyPr>
          <a:lstStyle/>
          <a:p>
            <a:r>
              <a:rPr lang="zh-CN" altLang="en-US" sz="3200" b="1" dirty="0">
                <a:solidFill>
                  <a:srgbClr val="007E66"/>
                </a:solidFill>
                <a:latin typeface="Poppins" panose="02000000000000000000" pitchFamily="2" charset="0"/>
                <a:ea typeface="思源黑体 CN Regular" panose="020B0500000000000000" pitchFamily="34" charset="-122"/>
                <a:cs typeface="Poppins" panose="02000000000000000000" pitchFamily="2" charset="0"/>
              </a:rPr>
              <a:t>更多新兴靶点</a:t>
            </a:r>
            <a:endParaRPr lang="en-US" sz="3200" b="1" dirty="0">
              <a:solidFill>
                <a:srgbClr val="007E66"/>
              </a:solidFill>
              <a:latin typeface="Poppins" panose="02000000000000000000" pitchFamily="2" charset="0"/>
              <a:ea typeface="思源黑体 CN Regular" panose="020B0500000000000000" pitchFamily="34" charset="-122"/>
              <a:cs typeface="Poppins" panose="02000000000000000000" pitchFamily="2" charset="0"/>
            </a:endParaRPr>
          </a:p>
        </p:txBody>
      </p:sp>
      <p:graphicFrame>
        <p:nvGraphicFramePr>
          <p:cNvPr id="7" name="Table 6"/>
          <p:cNvGraphicFramePr>
            <a:graphicFrameLocks noGrp="1"/>
          </p:cNvGraphicFramePr>
          <p:nvPr/>
        </p:nvGraphicFramePr>
        <p:xfrm>
          <a:off x="329954" y="1251506"/>
          <a:ext cx="1231654" cy="2806700"/>
        </p:xfrm>
        <a:graphic>
          <a:graphicData uri="http://schemas.openxmlformats.org/drawingml/2006/table">
            <a:tbl>
              <a:tblPr>
                <a:tableStyleId>{5C22544A-7EE6-4342-B048-85BDC9FD1C3A}</a:tableStyleId>
              </a:tblPr>
              <a:tblGrid>
                <a:gridCol w="1231654">
                  <a:extLst>
                    <a:ext uri="{9D8B030D-6E8A-4147-A177-3AD203B41FA5}">
                      <a16:colId xmlns="" xmlns:a16="http://schemas.microsoft.com/office/drawing/2014/main" val="20000"/>
                    </a:ext>
                  </a:extLst>
                </a:gridCol>
              </a:tblGrid>
              <a:tr h="184150">
                <a:tc>
                  <a:txBody>
                    <a:bodyPr/>
                    <a:lstStyle/>
                    <a:p>
                      <a:pPr algn="l" fontAlgn="b"/>
                      <a:r>
                        <a:rPr lang="en-US" sz="1800" kern="1200" dirty="0">
                          <a:solidFill>
                            <a:schemeClr val="tx1"/>
                          </a:solidFill>
                          <a:latin typeface="Poppins" panose="02000000000000000000" pitchFamily="2" charset="0"/>
                          <a:ea typeface="思源黑体 CN Regular" panose="020B0500000000000000" pitchFamily="34" charset="-122"/>
                          <a:cs typeface="Poppins" panose="02000000000000000000" pitchFamily="2" charset="0"/>
                        </a:rPr>
                        <a:t>HAVCR1</a:t>
                      </a:r>
                    </a:p>
                  </a:txBody>
                  <a:tcPr marL="6350" marR="6350" marT="6350" marB="0" anchor="b">
                    <a:noFill/>
                  </a:tcPr>
                </a:tc>
                <a:extLst>
                  <a:ext uri="{0D108BD9-81ED-4DB2-BD59-A6C34878D82A}">
                    <a16:rowId xmlns="" xmlns:a16="http://schemas.microsoft.com/office/drawing/2014/main" val="10000"/>
                  </a:ext>
                </a:extLst>
              </a:tr>
              <a:tr h="184150">
                <a:tc>
                  <a:txBody>
                    <a:bodyPr/>
                    <a:lstStyle/>
                    <a:p>
                      <a:pPr algn="l" fontAlgn="b"/>
                      <a:r>
                        <a:rPr lang="en-US" sz="1800" kern="1200" dirty="0">
                          <a:solidFill>
                            <a:schemeClr val="tx1"/>
                          </a:solidFill>
                          <a:latin typeface="Poppins" panose="02000000000000000000" pitchFamily="2" charset="0"/>
                          <a:ea typeface="思源黑体 CN Regular" panose="020B0500000000000000" pitchFamily="34" charset="-122"/>
                          <a:cs typeface="Poppins" panose="02000000000000000000" pitchFamily="2" charset="0"/>
                        </a:rPr>
                        <a:t>FGFR4</a:t>
                      </a:r>
                    </a:p>
                  </a:txBody>
                  <a:tcPr marL="6350" marR="6350" marT="6350" marB="0" anchor="b">
                    <a:noFill/>
                  </a:tcPr>
                </a:tc>
                <a:extLst>
                  <a:ext uri="{0D108BD9-81ED-4DB2-BD59-A6C34878D82A}">
                    <a16:rowId xmlns="" xmlns:a16="http://schemas.microsoft.com/office/drawing/2014/main" val="10001"/>
                  </a:ext>
                </a:extLst>
              </a:tr>
              <a:tr h="184150">
                <a:tc>
                  <a:txBody>
                    <a:bodyPr/>
                    <a:lstStyle/>
                    <a:p>
                      <a:pPr algn="l" fontAlgn="b"/>
                      <a:r>
                        <a:rPr lang="en-US" sz="1800" kern="1200" dirty="0">
                          <a:solidFill>
                            <a:schemeClr val="tx1"/>
                          </a:solidFill>
                          <a:latin typeface="Poppins" panose="02000000000000000000" pitchFamily="2" charset="0"/>
                          <a:ea typeface="思源黑体 CN Regular" panose="020B0500000000000000" pitchFamily="34" charset="-122"/>
                          <a:cs typeface="Poppins" panose="02000000000000000000" pitchFamily="2" charset="0"/>
                        </a:rPr>
                        <a:t>NECTIN2</a:t>
                      </a:r>
                    </a:p>
                  </a:txBody>
                  <a:tcPr marL="6350" marR="6350" marT="6350" marB="0" anchor="b">
                    <a:noFill/>
                  </a:tcPr>
                </a:tc>
                <a:extLst>
                  <a:ext uri="{0D108BD9-81ED-4DB2-BD59-A6C34878D82A}">
                    <a16:rowId xmlns="" xmlns:a16="http://schemas.microsoft.com/office/drawing/2014/main" val="10002"/>
                  </a:ext>
                </a:extLst>
              </a:tr>
              <a:tr h="0">
                <a:tc>
                  <a:txBody>
                    <a:bodyPr/>
                    <a:lstStyle/>
                    <a:p>
                      <a:pPr algn="l" fontAlgn="b"/>
                      <a:r>
                        <a:rPr lang="en-US" sz="1800" kern="1200">
                          <a:solidFill>
                            <a:schemeClr val="tx1"/>
                          </a:solidFill>
                          <a:latin typeface="Poppins" panose="02000000000000000000" pitchFamily="2" charset="0"/>
                          <a:ea typeface="思源黑体 CN Regular" panose="020B0500000000000000" pitchFamily="34" charset="-122"/>
                          <a:cs typeface="Poppins" panose="02000000000000000000" pitchFamily="2" charset="0"/>
                        </a:rPr>
                        <a:t>EphA3</a:t>
                      </a:r>
                    </a:p>
                  </a:txBody>
                  <a:tcPr marL="6350" marR="6350" marT="6350" marB="0" anchor="b">
                    <a:noFill/>
                  </a:tcPr>
                </a:tc>
                <a:extLst>
                  <a:ext uri="{0D108BD9-81ED-4DB2-BD59-A6C34878D82A}">
                    <a16:rowId xmlns="" xmlns:a16="http://schemas.microsoft.com/office/drawing/2014/main" val="10003"/>
                  </a:ext>
                </a:extLst>
              </a:tr>
              <a:tr h="184150">
                <a:tc>
                  <a:txBody>
                    <a:bodyPr/>
                    <a:lstStyle/>
                    <a:p>
                      <a:pPr algn="l" fontAlgn="b"/>
                      <a:r>
                        <a:rPr lang="en-US" sz="1800" kern="1200" dirty="0">
                          <a:solidFill>
                            <a:schemeClr val="tx1"/>
                          </a:solidFill>
                          <a:latin typeface="Poppins" panose="02000000000000000000" pitchFamily="2" charset="0"/>
                          <a:ea typeface="思源黑体 CN Regular" panose="020B0500000000000000" pitchFamily="34" charset="-122"/>
                          <a:cs typeface="Poppins" panose="02000000000000000000" pitchFamily="2" charset="0"/>
                        </a:rPr>
                        <a:t>DDR1</a:t>
                      </a:r>
                    </a:p>
                  </a:txBody>
                  <a:tcPr marL="6350" marR="6350" marT="6350" marB="0" anchor="b">
                    <a:noFill/>
                  </a:tcPr>
                </a:tc>
                <a:extLst>
                  <a:ext uri="{0D108BD9-81ED-4DB2-BD59-A6C34878D82A}">
                    <a16:rowId xmlns="" xmlns:a16="http://schemas.microsoft.com/office/drawing/2014/main" val="10004"/>
                  </a:ext>
                </a:extLst>
              </a:tr>
              <a:tr h="184150">
                <a:tc>
                  <a:txBody>
                    <a:bodyPr/>
                    <a:lstStyle/>
                    <a:p>
                      <a:pPr algn="l" fontAlgn="b"/>
                      <a:r>
                        <a:rPr lang="en-US" sz="1800" kern="1200" dirty="0">
                          <a:solidFill>
                            <a:schemeClr val="tx1"/>
                          </a:solidFill>
                          <a:latin typeface="Poppins" panose="02000000000000000000" pitchFamily="2" charset="0"/>
                          <a:ea typeface="思源黑体 CN Regular" panose="020B0500000000000000" pitchFamily="34" charset="-122"/>
                          <a:cs typeface="Poppins" panose="02000000000000000000" pitchFamily="2" charset="0"/>
                        </a:rPr>
                        <a:t>GFRA1</a:t>
                      </a:r>
                    </a:p>
                  </a:txBody>
                  <a:tcPr marL="6350" marR="6350" marT="6350" marB="0" anchor="b">
                    <a:noFill/>
                  </a:tcPr>
                </a:tc>
                <a:extLst>
                  <a:ext uri="{0D108BD9-81ED-4DB2-BD59-A6C34878D82A}">
                    <a16:rowId xmlns="" xmlns:a16="http://schemas.microsoft.com/office/drawing/2014/main" val="10005"/>
                  </a:ext>
                </a:extLst>
              </a:tr>
              <a:tr h="184150">
                <a:tc>
                  <a:txBody>
                    <a:bodyPr/>
                    <a:lstStyle/>
                    <a:p>
                      <a:pPr algn="l" fontAlgn="b"/>
                      <a:r>
                        <a:rPr lang="en-US" sz="1800" kern="1200" dirty="0">
                          <a:solidFill>
                            <a:schemeClr val="tx1"/>
                          </a:solidFill>
                          <a:latin typeface="Poppins" panose="02000000000000000000" pitchFamily="2" charset="0"/>
                          <a:ea typeface="思源黑体 CN Regular" panose="020B0500000000000000" pitchFamily="34" charset="-122"/>
                          <a:cs typeface="Poppins" panose="02000000000000000000" pitchFamily="2" charset="0"/>
                        </a:rPr>
                        <a:t>TNFRSF10B</a:t>
                      </a:r>
                    </a:p>
                  </a:txBody>
                  <a:tcPr marL="6350" marR="6350" marT="6350" marB="0" anchor="b">
                    <a:noFill/>
                  </a:tcPr>
                </a:tc>
                <a:extLst>
                  <a:ext uri="{0D108BD9-81ED-4DB2-BD59-A6C34878D82A}">
                    <a16:rowId xmlns="" xmlns:a16="http://schemas.microsoft.com/office/drawing/2014/main" val="10006"/>
                  </a:ext>
                </a:extLst>
              </a:tr>
              <a:tr h="184150">
                <a:tc>
                  <a:txBody>
                    <a:bodyPr/>
                    <a:lstStyle/>
                    <a:p>
                      <a:pPr algn="l" fontAlgn="b"/>
                      <a:r>
                        <a:rPr lang="en-US" sz="1800" kern="1200" dirty="0">
                          <a:solidFill>
                            <a:schemeClr val="tx1"/>
                          </a:solidFill>
                          <a:latin typeface="Poppins" panose="02000000000000000000" pitchFamily="2" charset="0"/>
                          <a:ea typeface="思源黑体 CN Regular" panose="020B0500000000000000" pitchFamily="34" charset="-122"/>
                          <a:cs typeface="Poppins" panose="02000000000000000000" pitchFamily="2" charset="0"/>
                        </a:rPr>
                        <a:t>SDC1</a:t>
                      </a:r>
                    </a:p>
                  </a:txBody>
                  <a:tcPr marL="6350" marR="6350" marT="6350" marB="0" anchor="b">
                    <a:noFill/>
                  </a:tcPr>
                </a:tc>
                <a:extLst>
                  <a:ext uri="{0D108BD9-81ED-4DB2-BD59-A6C34878D82A}">
                    <a16:rowId xmlns="" xmlns:a16="http://schemas.microsoft.com/office/drawing/2014/main" val="10007"/>
                  </a:ext>
                </a:extLst>
              </a:tr>
              <a:tr h="184150">
                <a:tc>
                  <a:txBody>
                    <a:bodyPr/>
                    <a:lstStyle/>
                    <a:p>
                      <a:pPr algn="l" fontAlgn="b"/>
                      <a:r>
                        <a:rPr lang="en-US" sz="1800" kern="1200" dirty="0">
                          <a:solidFill>
                            <a:schemeClr val="tx1"/>
                          </a:solidFill>
                          <a:latin typeface="Poppins" panose="02000000000000000000" pitchFamily="2" charset="0"/>
                          <a:ea typeface="思源黑体 CN Regular" panose="020B0500000000000000" pitchFamily="34" charset="-122"/>
                          <a:cs typeface="Poppins" panose="02000000000000000000" pitchFamily="2" charset="0"/>
                        </a:rPr>
                        <a:t>ASGR1</a:t>
                      </a:r>
                    </a:p>
                  </a:txBody>
                  <a:tcPr marL="6350" marR="6350" marT="6350" marB="0" anchor="b">
                    <a:noFill/>
                  </a:tcPr>
                </a:tc>
                <a:extLst>
                  <a:ext uri="{0D108BD9-81ED-4DB2-BD59-A6C34878D82A}">
                    <a16:rowId xmlns="" xmlns:a16="http://schemas.microsoft.com/office/drawing/2014/main" val="10008"/>
                  </a:ext>
                </a:extLst>
              </a:tr>
              <a:tr h="184150">
                <a:tc>
                  <a:txBody>
                    <a:bodyPr/>
                    <a:lstStyle/>
                    <a:p>
                      <a:pPr algn="l" fontAlgn="b"/>
                      <a:r>
                        <a:rPr lang="en-US" sz="1800" kern="1200" dirty="0">
                          <a:solidFill>
                            <a:schemeClr val="tx1"/>
                          </a:solidFill>
                          <a:latin typeface="Poppins" panose="02000000000000000000" pitchFamily="2" charset="0"/>
                          <a:ea typeface="思源黑体 CN Regular" panose="020B0500000000000000" pitchFamily="34" charset="-122"/>
                          <a:cs typeface="Poppins" panose="02000000000000000000" pitchFamily="2" charset="0"/>
                        </a:rPr>
                        <a:t>BCAM</a:t>
                      </a:r>
                    </a:p>
                  </a:txBody>
                  <a:tcPr marL="6350" marR="6350" marT="6350" marB="0" anchor="b">
                    <a:noFill/>
                  </a:tcPr>
                </a:tc>
                <a:extLst>
                  <a:ext uri="{0D108BD9-81ED-4DB2-BD59-A6C34878D82A}">
                    <a16:rowId xmlns="" xmlns:a16="http://schemas.microsoft.com/office/drawing/2014/main" val="10009"/>
                  </a:ext>
                </a:extLst>
              </a:tr>
            </a:tbl>
          </a:graphicData>
        </a:graphic>
      </p:graphicFrame>
      <p:graphicFrame>
        <p:nvGraphicFramePr>
          <p:cNvPr id="8" name="Table 7"/>
          <p:cNvGraphicFramePr>
            <a:graphicFrameLocks noGrp="1"/>
          </p:cNvGraphicFramePr>
          <p:nvPr/>
        </p:nvGraphicFramePr>
        <p:xfrm>
          <a:off x="1660196" y="1251506"/>
          <a:ext cx="952500" cy="2806700"/>
        </p:xfrm>
        <a:graphic>
          <a:graphicData uri="http://schemas.openxmlformats.org/drawingml/2006/table">
            <a:tbl>
              <a:tblPr>
                <a:tableStyleId>{5C22544A-7EE6-4342-B048-85BDC9FD1C3A}</a:tableStyleId>
              </a:tblPr>
              <a:tblGrid>
                <a:gridCol w="952500">
                  <a:extLst>
                    <a:ext uri="{9D8B030D-6E8A-4147-A177-3AD203B41FA5}">
                      <a16:colId xmlns="" xmlns:a16="http://schemas.microsoft.com/office/drawing/2014/main" val="20000"/>
                    </a:ext>
                  </a:extLst>
                </a:gridCol>
              </a:tblGrid>
              <a:tr h="184150">
                <a:tc>
                  <a:txBody>
                    <a:bodyPr/>
                    <a:lstStyle/>
                    <a:p>
                      <a:pPr algn="l" fontAlgn="b"/>
                      <a:r>
                        <a:rPr lang="en-US" sz="1800" kern="1200" dirty="0">
                          <a:solidFill>
                            <a:schemeClr val="tx1"/>
                          </a:solidFill>
                          <a:latin typeface="Poppins" panose="02000000000000000000" pitchFamily="2" charset="0"/>
                          <a:ea typeface="思源黑体 CN Regular" panose="020B0500000000000000" pitchFamily="34" charset="-122"/>
                          <a:cs typeface="Poppins" panose="02000000000000000000" pitchFamily="2" charset="0"/>
                        </a:rPr>
                        <a:t>CD99</a:t>
                      </a:r>
                    </a:p>
                  </a:txBody>
                  <a:tcPr marL="6350" marR="6350" marT="6350" marB="0" anchor="b">
                    <a:noFill/>
                  </a:tcPr>
                </a:tc>
                <a:extLst>
                  <a:ext uri="{0D108BD9-81ED-4DB2-BD59-A6C34878D82A}">
                    <a16:rowId xmlns="" xmlns:a16="http://schemas.microsoft.com/office/drawing/2014/main" val="10000"/>
                  </a:ext>
                </a:extLst>
              </a:tr>
              <a:tr h="184150">
                <a:tc>
                  <a:txBody>
                    <a:bodyPr/>
                    <a:lstStyle/>
                    <a:p>
                      <a:pPr algn="l" fontAlgn="b"/>
                      <a:r>
                        <a:rPr lang="en-US" sz="1800" kern="1200">
                          <a:solidFill>
                            <a:schemeClr val="tx1"/>
                          </a:solidFill>
                          <a:latin typeface="Poppins" panose="02000000000000000000" pitchFamily="2" charset="0"/>
                          <a:ea typeface="思源黑体 CN Regular" panose="020B0500000000000000" pitchFamily="34" charset="-122"/>
                          <a:cs typeface="Poppins" panose="02000000000000000000" pitchFamily="2" charset="0"/>
                        </a:rPr>
                        <a:t>IL12Rb1</a:t>
                      </a:r>
                    </a:p>
                  </a:txBody>
                  <a:tcPr marL="6350" marR="6350" marT="6350" marB="0" anchor="b">
                    <a:noFill/>
                  </a:tcPr>
                </a:tc>
                <a:extLst>
                  <a:ext uri="{0D108BD9-81ED-4DB2-BD59-A6C34878D82A}">
                    <a16:rowId xmlns="" xmlns:a16="http://schemas.microsoft.com/office/drawing/2014/main" val="10001"/>
                  </a:ext>
                </a:extLst>
              </a:tr>
              <a:tr h="184150">
                <a:tc>
                  <a:txBody>
                    <a:bodyPr/>
                    <a:lstStyle/>
                    <a:p>
                      <a:pPr algn="l" fontAlgn="b"/>
                      <a:r>
                        <a:rPr lang="en-US" sz="1800" kern="1200" dirty="0">
                          <a:solidFill>
                            <a:schemeClr val="tx1"/>
                          </a:solidFill>
                          <a:latin typeface="Poppins" panose="02000000000000000000" pitchFamily="2" charset="0"/>
                          <a:ea typeface="思源黑体 CN Regular" panose="020B0500000000000000" pitchFamily="34" charset="-122"/>
                          <a:cs typeface="Poppins" panose="02000000000000000000" pitchFamily="2" charset="0"/>
                        </a:rPr>
                        <a:t>SLAMF6</a:t>
                      </a:r>
                    </a:p>
                  </a:txBody>
                  <a:tcPr marL="6350" marR="6350" marT="6350" marB="0" anchor="b">
                    <a:noFill/>
                  </a:tcPr>
                </a:tc>
                <a:extLst>
                  <a:ext uri="{0D108BD9-81ED-4DB2-BD59-A6C34878D82A}">
                    <a16:rowId xmlns="" xmlns:a16="http://schemas.microsoft.com/office/drawing/2014/main" val="10002"/>
                  </a:ext>
                </a:extLst>
              </a:tr>
              <a:tr h="184150">
                <a:tc>
                  <a:txBody>
                    <a:bodyPr/>
                    <a:lstStyle/>
                    <a:p>
                      <a:pPr algn="l" fontAlgn="b"/>
                      <a:r>
                        <a:rPr lang="en-US" sz="1800" kern="1200">
                          <a:solidFill>
                            <a:schemeClr val="tx1"/>
                          </a:solidFill>
                          <a:latin typeface="Poppins" panose="02000000000000000000" pitchFamily="2" charset="0"/>
                          <a:ea typeface="思源黑体 CN Regular" panose="020B0500000000000000" pitchFamily="34" charset="-122"/>
                          <a:cs typeface="Poppins" panose="02000000000000000000" pitchFamily="2" charset="0"/>
                        </a:rPr>
                        <a:t>CLEC7A</a:t>
                      </a:r>
                    </a:p>
                  </a:txBody>
                  <a:tcPr marL="6350" marR="6350" marT="6350" marB="0" anchor="b">
                    <a:noFill/>
                  </a:tcPr>
                </a:tc>
                <a:extLst>
                  <a:ext uri="{0D108BD9-81ED-4DB2-BD59-A6C34878D82A}">
                    <a16:rowId xmlns="" xmlns:a16="http://schemas.microsoft.com/office/drawing/2014/main" val="10003"/>
                  </a:ext>
                </a:extLst>
              </a:tr>
              <a:tr h="184150">
                <a:tc>
                  <a:txBody>
                    <a:bodyPr/>
                    <a:lstStyle/>
                    <a:p>
                      <a:pPr algn="l" fontAlgn="b"/>
                      <a:r>
                        <a:rPr lang="en-US" sz="1800" kern="1200" dirty="0">
                          <a:solidFill>
                            <a:schemeClr val="tx1"/>
                          </a:solidFill>
                          <a:latin typeface="Poppins" panose="02000000000000000000" pitchFamily="2" charset="0"/>
                          <a:ea typeface="思源黑体 CN Regular" panose="020B0500000000000000" pitchFamily="34" charset="-122"/>
                          <a:cs typeface="Poppins" panose="02000000000000000000" pitchFamily="2" charset="0"/>
                        </a:rPr>
                        <a:t>GPNMB</a:t>
                      </a:r>
                    </a:p>
                  </a:txBody>
                  <a:tcPr marL="6350" marR="6350" marT="6350" marB="0" anchor="b">
                    <a:noFill/>
                  </a:tcPr>
                </a:tc>
                <a:extLst>
                  <a:ext uri="{0D108BD9-81ED-4DB2-BD59-A6C34878D82A}">
                    <a16:rowId xmlns="" xmlns:a16="http://schemas.microsoft.com/office/drawing/2014/main" val="10004"/>
                  </a:ext>
                </a:extLst>
              </a:tr>
              <a:tr h="184150">
                <a:tc>
                  <a:txBody>
                    <a:bodyPr/>
                    <a:lstStyle/>
                    <a:p>
                      <a:pPr algn="l" fontAlgn="b"/>
                      <a:r>
                        <a:rPr lang="en-US" sz="1800" kern="1200" dirty="0">
                          <a:solidFill>
                            <a:schemeClr val="tx1"/>
                          </a:solidFill>
                          <a:latin typeface="Poppins" panose="02000000000000000000" pitchFamily="2" charset="0"/>
                          <a:ea typeface="思源黑体 CN Regular" panose="020B0500000000000000" pitchFamily="34" charset="-122"/>
                          <a:cs typeface="Poppins" panose="02000000000000000000" pitchFamily="2" charset="0"/>
                        </a:rPr>
                        <a:t>DCLK1</a:t>
                      </a:r>
                    </a:p>
                  </a:txBody>
                  <a:tcPr marL="6350" marR="6350" marT="6350" marB="0" anchor="b">
                    <a:noFill/>
                  </a:tcPr>
                </a:tc>
                <a:extLst>
                  <a:ext uri="{0D108BD9-81ED-4DB2-BD59-A6C34878D82A}">
                    <a16:rowId xmlns="" xmlns:a16="http://schemas.microsoft.com/office/drawing/2014/main" val="10005"/>
                  </a:ext>
                </a:extLst>
              </a:tr>
              <a:tr h="184150">
                <a:tc>
                  <a:txBody>
                    <a:bodyPr/>
                    <a:lstStyle/>
                    <a:p>
                      <a:pPr algn="l" fontAlgn="b"/>
                      <a:r>
                        <a:rPr lang="en-US" sz="1800" kern="1200">
                          <a:solidFill>
                            <a:schemeClr val="tx1"/>
                          </a:solidFill>
                          <a:latin typeface="Poppins" panose="02000000000000000000" pitchFamily="2" charset="0"/>
                          <a:ea typeface="思源黑体 CN Regular" panose="020B0500000000000000" pitchFamily="34" charset="-122"/>
                          <a:cs typeface="Poppins" panose="02000000000000000000" pitchFamily="2" charset="0"/>
                        </a:rPr>
                        <a:t>LYPD3</a:t>
                      </a:r>
                    </a:p>
                  </a:txBody>
                  <a:tcPr marL="6350" marR="6350" marT="6350" marB="0" anchor="b">
                    <a:noFill/>
                  </a:tcPr>
                </a:tc>
                <a:extLst>
                  <a:ext uri="{0D108BD9-81ED-4DB2-BD59-A6C34878D82A}">
                    <a16:rowId xmlns="" xmlns:a16="http://schemas.microsoft.com/office/drawing/2014/main" val="10006"/>
                  </a:ext>
                </a:extLst>
              </a:tr>
              <a:tr h="184150">
                <a:tc>
                  <a:txBody>
                    <a:bodyPr/>
                    <a:lstStyle/>
                    <a:p>
                      <a:pPr algn="l" fontAlgn="b"/>
                      <a:r>
                        <a:rPr lang="en-US" sz="1800" kern="1200" dirty="0">
                          <a:solidFill>
                            <a:schemeClr val="tx1"/>
                          </a:solidFill>
                          <a:latin typeface="Poppins" panose="02000000000000000000" pitchFamily="2" charset="0"/>
                          <a:ea typeface="思源黑体 CN Regular" panose="020B0500000000000000" pitchFamily="34" charset="-122"/>
                          <a:cs typeface="Poppins" panose="02000000000000000000" pitchFamily="2" charset="0"/>
                        </a:rPr>
                        <a:t>SRC</a:t>
                      </a:r>
                    </a:p>
                  </a:txBody>
                  <a:tcPr marL="6350" marR="6350" marT="6350" marB="0" anchor="b">
                    <a:noFill/>
                  </a:tcPr>
                </a:tc>
                <a:extLst>
                  <a:ext uri="{0D108BD9-81ED-4DB2-BD59-A6C34878D82A}">
                    <a16:rowId xmlns="" xmlns:a16="http://schemas.microsoft.com/office/drawing/2014/main" val="10007"/>
                  </a:ext>
                </a:extLst>
              </a:tr>
              <a:tr h="184150">
                <a:tc>
                  <a:txBody>
                    <a:bodyPr/>
                    <a:lstStyle/>
                    <a:p>
                      <a:pPr algn="l" fontAlgn="b"/>
                      <a:r>
                        <a:rPr lang="en-US" sz="1800" kern="1200" dirty="0">
                          <a:solidFill>
                            <a:schemeClr val="tx1"/>
                          </a:solidFill>
                          <a:latin typeface="Poppins" panose="02000000000000000000" pitchFamily="2" charset="0"/>
                          <a:ea typeface="思源黑体 CN Regular" panose="020B0500000000000000" pitchFamily="34" charset="-122"/>
                          <a:cs typeface="Poppins" panose="02000000000000000000" pitchFamily="2" charset="0"/>
                        </a:rPr>
                        <a:t>ENO1</a:t>
                      </a:r>
                    </a:p>
                  </a:txBody>
                  <a:tcPr marL="6350" marR="6350" marT="6350" marB="0" anchor="b">
                    <a:noFill/>
                  </a:tcPr>
                </a:tc>
                <a:extLst>
                  <a:ext uri="{0D108BD9-81ED-4DB2-BD59-A6C34878D82A}">
                    <a16:rowId xmlns="" xmlns:a16="http://schemas.microsoft.com/office/drawing/2014/main" val="10008"/>
                  </a:ext>
                </a:extLst>
              </a:tr>
              <a:tr h="184150">
                <a:tc>
                  <a:txBody>
                    <a:bodyPr/>
                    <a:lstStyle/>
                    <a:p>
                      <a:pPr algn="l" fontAlgn="b"/>
                      <a:r>
                        <a:rPr lang="en-US" sz="1800" kern="1200" dirty="0">
                          <a:solidFill>
                            <a:schemeClr val="tx1"/>
                          </a:solidFill>
                          <a:latin typeface="Poppins" panose="02000000000000000000" pitchFamily="2" charset="0"/>
                          <a:ea typeface="思源黑体 CN Regular" panose="020B0500000000000000" pitchFamily="34" charset="-122"/>
                          <a:cs typeface="Poppins" panose="02000000000000000000" pitchFamily="2" charset="0"/>
                        </a:rPr>
                        <a:t>LAMP1</a:t>
                      </a:r>
                    </a:p>
                  </a:txBody>
                  <a:tcPr marL="6350" marR="6350" marT="6350" marB="0" anchor="b">
                    <a:noFill/>
                  </a:tcPr>
                </a:tc>
                <a:extLst>
                  <a:ext uri="{0D108BD9-81ED-4DB2-BD59-A6C34878D82A}">
                    <a16:rowId xmlns="" xmlns:a16="http://schemas.microsoft.com/office/drawing/2014/main" val="10009"/>
                  </a:ext>
                </a:extLst>
              </a:tr>
            </a:tbl>
          </a:graphicData>
        </a:graphic>
      </p:graphicFrame>
      <p:graphicFrame>
        <p:nvGraphicFramePr>
          <p:cNvPr id="9" name="Table 8"/>
          <p:cNvGraphicFramePr>
            <a:graphicFrameLocks noGrp="1"/>
          </p:cNvGraphicFramePr>
          <p:nvPr/>
        </p:nvGraphicFramePr>
        <p:xfrm>
          <a:off x="2809873" y="1251506"/>
          <a:ext cx="1231654" cy="2806700"/>
        </p:xfrm>
        <a:graphic>
          <a:graphicData uri="http://schemas.openxmlformats.org/drawingml/2006/table">
            <a:tbl>
              <a:tblPr>
                <a:tableStyleId>{5C22544A-7EE6-4342-B048-85BDC9FD1C3A}</a:tableStyleId>
              </a:tblPr>
              <a:tblGrid>
                <a:gridCol w="1231654">
                  <a:extLst>
                    <a:ext uri="{9D8B030D-6E8A-4147-A177-3AD203B41FA5}">
                      <a16:colId xmlns="" xmlns:a16="http://schemas.microsoft.com/office/drawing/2014/main" val="20000"/>
                    </a:ext>
                  </a:extLst>
                </a:gridCol>
              </a:tblGrid>
              <a:tr h="184150">
                <a:tc>
                  <a:txBody>
                    <a:bodyPr/>
                    <a:lstStyle/>
                    <a:p>
                      <a:pPr marL="0" algn="l" defTabSz="914400" rtl="0" eaLnBrk="1" fontAlgn="b" latinLnBrk="0" hangingPunct="1"/>
                      <a:r>
                        <a:rPr lang="en-US" sz="1800" kern="1200" dirty="0">
                          <a:solidFill>
                            <a:schemeClr val="tx1"/>
                          </a:solidFill>
                          <a:latin typeface="Poppins" panose="02000000000000000000" pitchFamily="2" charset="0"/>
                          <a:ea typeface="思源黑体 CN Regular" panose="020B0500000000000000" pitchFamily="34" charset="-122"/>
                          <a:cs typeface="Poppins" panose="02000000000000000000" pitchFamily="2" charset="0"/>
                        </a:rPr>
                        <a:t>CFD</a:t>
                      </a:r>
                    </a:p>
                  </a:txBody>
                  <a:tcPr marL="6350" marR="6350" marT="6350" marB="0" anchor="b">
                    <a:noFill/>
                  </a:tcPr>
                </a:tc>
                <a:extLst>
                  <a:ext uri="{0D108BD9-81ED-4DB2-BD59-A6C34878D82A}">
                    <a16:rowId xmlns="" xmlns:a16="http://schemas.microsoft.com/office/drawing/2014/main" val="10000"/>
                  </a:ext>
                </a:extLst>
              </a:tr>
              <a:tr h="184150">
                <a:tc>
                  <a:txBody>
                    <a:bodyPr/>
                    <a:lstStyle/>
                    <a:p>
                      <a:pPr marL="0" algn="l" defTabSz="914400" rtl="0" eaLnBrk="1" fontAlgn="b" latinLnBrk="0" hangingPunct="1"/>
                      <a:r>
                        <a:rPr lang="en-US" sz="1800" kern="1200" dirty="0">
                          <a:solidFill>
                            <a:schemeClr val="tx1"/>
                          </a:solidFill>
                          <a:latin typeface="Poppins" panose="02000000000000000000" pitchFamily="2" charset="0"/>
                          <a:ea typeface="思源黑体 CN Regular" panose="020B0500000000000000" pitchFamily="34" charset="-122"/>
                          <a:cs typeface="Poppins" panose="02000000000000000000" pitchFamily="2" charset="0"/>
                        </a:rPr>
                        <a:t>SLITRK6</a:t>
                      </a:r>
                    </a:p>
                  </a:txBody>
                  <a:tcPr marL="6350" marR="6350" marT="6350" marB="0" anchor="b">
                    <a:noFill/>
                  </a:tcPr>
                </a:tc>
                <a:extLst>
                  <a:ext uri="{0D108BD9-81ED-4DB2-BD59-A6C34878D82A}">
                    <a16:rowId xmlns="" xmlns:a16="http://schemas.microsoft.com/office/drawing/2014/main" val="10001"/>
                  </a:ext>
                </a:extLst>
              </a:tr>
              <a:tr h="184150">
                <a:tc>
                  <a:txBody>
                    <a:bodyPr/>
                    <a:lstStyle/>
                    <a:p>
                      <a:pPr marL="0" algn="l" defTabSz="914400" rtl="0" eaLnBrk="1" fontAlgn="b" latinLnBrk="0" hangingPunct="1"/>
                      <a:r>
                        <a:rPr lang="en-US" sz="1800" kern="1200" dirty="0">
                          <a:solidFill>
                            <a:schemeClr val="tx1"/>
                          </a:solidFill>
                          <a:latin typeface="Poppins" panose="02000000000000000000" pitchFamily="2" charset="0"/>
                          <a:ea typeface="思源黑体 CN Regular" panose="020B0500000000000000" pitchFamily="34" charset="-122"/>
                          <a:cs typeface="Poppins" panose="02000000000000000000" pitchFamily="2" charset="0"/>
                        </a:rPr>
                        <a:t>PRNP</a:t>
                      </a:r>
                    </a:p>
                  </a:txBody>
                  <a:tcPr marL="6350" marR="6350" marT="6350" marB="0" anchor="b">
                    <a:noFill/>
                  </a:tcPr>
                </a:tc>
                <a:extLst>
                  <a:ext uri="{0D108BD9-81ED-4DB2-BD59-A6C34878D82A}">
                    <a16:rowId xmlns="" xmlns:a16="http://schemas.microsoft.com/office/drawing/2014/main" val="10002"/>
                  </a:ext>
                </a:extLst>
              </a:tr>
              <a:tr h="184150">
                <a:tc>
                  <a:txBody>
                    <a:bodyPr/>
                    <a:lstStyle/>
                    <a:p>
                      <a:pPr marL="0" algn="l" defTabSz="914400" rtl="0" eaLnBrk="1" fontAlgn="b" latinLnBrk="0" hangingPunct="1"/>
                      <a:r>
                        <a:rPr lang="en-US" sz="1800" kern="1200" dirty="0">
                          <a:solidFill>
                            <a:schemeClr val="tx1"/>
                          </a:solidFill>
                          <a:latin typeface="Poppins" panose="02000000000000000000" pitchFamily="2" charset="0"/>
                          <a:ea typeface="思源黑体 CN Regular" panose="020B0500000000000000" pitchFamily="34" charset="-122"/>
                          <a:cs typeface="Poppins" panose="02000000000000000000" pitchFamily="2" charset="0"/>
                        </a:rPr>
                        <a:t>UBA1</a:t>
                      </a:r>
                    </a:p>
                  </a:txBody>
                  <a:tcPr marL="6350" marR="6350" marT="6350" marB="0" anchor="b">
                    <a:noFill/>
                  </a:tcPr>
                </a:tc>
                <a:extLst>
                  <a:ext uri="{0D108BD9-81ED-4DB2-BD59-A6C34878D82A}">
                    <a16:rowId xmlns="" xmlns:a16="http://schemas.microsoft.com/office/drawing/2014/main" val="10003"/>
                  </a:ext>
                </a:extLst>
              </a:tr>
              <a:tr h="184150">
                <a:tc>
                  <a:txBody>
                    <a:bodyPr/>
                    <a:lstStyle/>
                    <a:p>
                      <a:pPr marL="0" algn="l" defTabSz="914400" rtl="0" eaLnBrk="1" fontAlgn="b" latinLnBrk="0" hangingPunct="1"/>
                      <a:r>
                        <a:rPr lang="en-US" sz="1800" kern="1200" dirty="0">
                          <a:solidFill>
                            <a:schemeClr val="tx1"/>
                          </a:solidFill>
                          <a:latin typeface="Poppins" panose="02000000000000000000" pitchFamily="2" charset="0"/>
                          <a:ea typeface="思源黑体 CN Regular" panose="020B0500000000000000" pitchFamily="34" charset="-122"/>
                          <a:cs typeface="Poppins" panose="02000000000000000000" pitchFamily="2" charset="0"/>
                        </a:rPr>
                        <a:t>PTGFRN</a:t>
                      </a:r>
                    </a:p>
                  </a:txBody>
                  <a:tcPr marL="6350" marR="6350" marT="6350" marB="0" anchor="b">
                    <a:noFill/>
                  </a:tcPr>
                </a:tc>
                <a:extLst>
                  <a:ext uri="{0D108BD9-81ED-4DB2-BD59-A6C34878D82A}">
                    <a16:rowId xmlns="" xmlns:a16="http://schemas.microsoft.com/office/drawing/2014/main" val="10004"/>
                  </a:ext>
                </a:extLst>
              </a:tr>
              <a:tr h="184150">
                <a:tc>
                  <a:txBody>
                    <a:bodyPr/>
                    <a:lstStyle/>
                    <a:p>
                      <a:pPr marL="0" algn="l" defTabSz="914400" rtl="0" eaLnBrk="1" fontAlgn="b" latinLnBrk="0" hangingPunct="1"/>
                      <a:r>
                        <a:rPr lang="en-US" sz="1800" kern="1200">
                          <a:solidFill>
                            <a:schemeClr val="tx1"/>
                          </a:solidFill>
                          <a:latin typeface="Poppins" panose="02000000000000000000" pitchFamily="2" charset="0"/>
                          <a:ea typeface="思源黑体 CN Regular" panose="020B0500000000000000" pitchFamily="34" charset="-122"/>
                          <a:cs typeface="Poppins" panose="02000000000000000000" pitchFamily="2" charset="0"/>
                        </a:rPr>
                        <a:t>GPX4</a:t>
                      </a:r>
                    </a:p>
                  </a:txBody>
                  <a:tcPr marL="6350" marR="6350" marT="6350" marB="0" anchor="b">
                    <a:noFill/>
                  </a:tcPr>
                </a:tc>
                <a:extLst>
                  <a:ext uri="{0D108BD9-81ED-4DB2-BD59-A6C34878D82A}">
                    <a16:rowId xmlns="" xmlns:a16="http://schemas.microsoft.com/office/drawing/2014/main" val="10005"/>
                  </a:ext>
                </a:extLst>
              </a:tr>
              <a:tr h="184150">
                <a:tc>
                  <a:txBody>
                    <a:bodyPr/>
                    <a:lstStyle/>
                    <a:p>
                      <a:pPr marL="0" algn="l" defTabSz="914400" rtl="0" eaLnBrk="1" fontAlgn="b" latinLnBrk="0" hangingPunct="1"/>
                      <a:r>
                        <a:rPr lang="en-US" sz="1800" kern="1200">
                          <a:solidFill>
                            <a:schemeClr val="tx1"/>
                          </a:solidFill>
                          <a:latin typeface="Poppins" panose="02000000000000000000" pitchFamily="2" charset="0"/>
                          <a:ea typeface="思源黑体 CN Regular" panose="020B0500000000000000" pitchFamily="34" charset="-122"/>
                          <a:cs typeface="Poppins" panose="02000000000000000000" pitchFamily="2" charset="0"/>
                        </a:rPr>
                        <a:t>ADAM17</a:t>
                      </a:r>
                    </a:p>
                  </a:txBody>
                  <a:tcPr marL="6350" marR="6350" marT="6350" marB="0" anchor="b">
                    <a:noFill/>
                  </a:tcPr>
                </a:tc>
                <a:extLst>
                  <a:ext uri="{0D108BD9-81ED-4DB2-BD59-A6C34878D82A}">
                    <a16:rowId xmlns="" xmlns:a16="http://schemas.microsoft.com/office/drawing/2014/main" val="10006"/>
                  </a:ext>
                </a:extLst>
              </a:tr>
              <a:tr h="184150">
                <a:tc>
                  <a:txBody>
                    <a:bodyPr/>
                    <a:lstStyle/>
                    <a:p>
                      <a:pPr marL="0" algn="l" defTabSz="914400" rtl="0" eaLnBrk="1" fontAlgn="b" latinLnBrk="0" hangingPunct="1"/>
                      <a:r>
                        <a:rPr lang="en-US" sz="1800" kern="1200" dirty="0">
                          <a:solidFill>
                            <a:schemeClr val="tx1"/>
                          </a:solidFill>
                          <a:latin typeface="Poppins" panose="02000000000000000000" pitchFamily="2" charset="0"/>
                          <a:ea typeface="思源黑体 CN Regular" panose="020B0500000000000000" pitchFamily="34" charset="-122"/>
                          <a:cs typeface="Poppins" panose="02000000000000000000" pitchFamily="2" charset="0"/>
                        </a:rPr>
                        <a:t>KLK3</a:t>
                      </a:r>
                    </a:p>
                  </a:txBody>
                  <a:tcPr marL="6350" marR="6350" marT="6350" marB="0" anchor="b">
                    <a:noFill/>
                  </a:tcPr>
                </a:tc>
                <a:extLst>
                  <a:ext uri="{0D108BD9-81ED-4DB2-BD59-A6C34878D82A}">
                    <a16:rowId xmlns="" xmlns:a16="http://schemas.microsoft.com/office/drawing/2014/main" val="10007"/>
                  </a:ext>
                </a:extLst>
              </a:tr>
              <a:tr h="184150">
                <a:tc>
                  <a:txBody>
                    <a:bodyPr/>
                    <a:lstStyle/>
                    <a:p>
                      <a:pPr marL="0" algn="l" defTabSz="914400" rtl="0" eaLnBrk="1" fontAlgn="b" latinLnBrk="0" hangingPunct="1"/>
                      <a:r>
                        <a:rPr lang="en-US" sz="1800" kern="1200" dirty="0">
                          <a:solidFill>
                            <a:schemeClr val="tx1"/>
                          </a:solidFill>
                          <a:latin typeface="Poppins" panose="02000000000000000000" pitchFamily="2" charset="0"/>
                          <a:ea typeface="思源黑体 CN Regular" panose="020B0500000000000000" pitchFamily="34" charset="-122"/>
                          <a:cs typeface="Poppins" panose="02000000000000000000" pitchFamily="2" charset="0"/>
                        </a:rPr>
                        <a:t>TNFRSF12A</a:t>
                      </a:r>
                    </a:p>
                  </a:txBody>
                  <a:tcPr marL="6350" marR="6350" marT="6350" marB="0" anchor="b">
                    <a:noFill/>
                  </a:tcPr>
                </a:tc>
                <a:extLst>
                  <a:ext uri="{0D108BD9-81ED-4DB2-BD59-A6C34878D82A}">
                    <a16:rowId xmlns="" xmlns:a16="http://schemas.microsoft.com/office/drawing/2014/main" val="10008"/>
                  </a:ext>
                </a:extLst>
              </a:tr>
              <a:tr h="184150">
                <a:tc>
                  <a:txBody>
                    <a:bodyPr/>
                    <a:lstStyle/>
                    <a:p>
                      <a:pPr marL="0" algn="l" defTabSz="914400" rtl="0" eaLnBrk="1" fontAlgn="b" latinLnBrk="0" hangingPunct="1"/>
                      <a:r>
                        <a:rPr lang="en-US" sz="1800" kern="1200" dirty="0">
                          <a:solidFill>
                            <a:schemeClr val="tx1"/>
                          </a:solidFill>
                          <a:latin typeface="Poppins" panose="02000000000000000000" pitchFamily="2" charset="0"/>
                          <a:ea typeface="思源黑体 CN Regular" panose="020B0500000000000000" pitchFamily="34" charset="-122"/>
                          <a:cs typeface="Poppins" panose="02000000000000000000" pitchFamily="2" charset="0"/>
                        </a:rPr>
                        <a:t>MST1R</a:t>
                      </a:r>
                    </a:p>
                  </a:txBody>
                  <a:tcPr marL="6350" marR="6350" marT="6350" marB="0" anchor="b">
                    <a:noFill/>
                  </a:tcPr>
                </a:tc>
                <a:extLst>
                  <a:ext uri="{0D108BD9-81ED-4DB2-BD59-A6C34878D82A}">
                    <a16:rowId xmlns="" xmlns:a16="http://schemas.microsoft.com/office/drawing/2014/main" val="10009"/>
                  </a:ext>
                </a:extLst>
              </a:tr>
            </a:tbl>
          </a:graphicData>
        </a:graphic>
      </p:graphicFrame>
      <p:sp>
        <p:nvSpPr>
          <p:cNvPr id="10" name="TextBox 9"/>
          <p:cNvSpPr txBox="1"/>
          <p:nvPr/>
        </p:nvSpPr>
        <p:spPr>
          <a:xfrm>
            <a:off x="0" y="4318436"/>
            <a:ext cx="3057247" cy="584775"/>
          </a:xfrm>
          <a:prstGeom prst="rect">
            <a:avLst/>
          </a:prstGeom>
          <a:noFill/>
        </p:spPr>
        <p:txBody>
          <a:bodyPr wrap="none" rtlCol="0">
            <a:spAutoFit/>
          </a:bodyPr>
          <a:lstStyle/>
          <a:p>
            <a:r>
              <a:rPr lang="zh-CN" altLang="en-US" sz="3200" b="1" dirty="0">
                <a:solidFill>
                  <a:srgbClr val="007E66"/>
                </a:solidFill>
                <a:latin typeface="Poppins" panose="02000000000000000000" pitchFamily="2" charset="0"/>
                <a:ea typeface="思源黑体 CN Regular" panose="020B0500000000000000" pitchFamily="34" charset="-122"/>
                <a:cs typeface="Poppins" panose="02000000000000000000" pitchFamily="2" charset="0"/>
              </a:rPr>
              <a:t>重要多种属靶点</a:t>
            </a:r>
            <a:endParaRPr lang="en-US" sz="3200" b="1" dirty="0">
              <a:solidFill>
                <a:srgbClr val="007E66"/>
              </a:solidFill>
              <a:latin typeface="Poppins" panose="02000000000000000000" pitchFamily="2" charset="0"/>
              <a:ea typeface="思源黑体 CN Regular" panose="020B0500000000000000" pitchFamily="34" charset="-122"/>
              <a:cs typeface="Poppins" panose="02000000000000000000" pitchFamily="2" charset="0"/>
            </a:endParaRPr>
          </a:p>
        </p:txBody>
      </p:sp>
      <p:graphicFrame>
        <p:nvGraphicFramePr>
          <p:cNvPr id="12" name="Table 11"/>
          <p:cNvGraphicFramePr>
            <a:graphicFrameLocks noGrp="1"/>
          </p:cNvGraphicFramePr>
          <p:nvPr/>
        </p:nvGraphicFramePr>
        <p:xfrm>
          <a:off x="134877" y="5049325"/>
          <a:ext cx="1492335" cy="1403350"/>
        </p:xfrm>
        <a:graphic>
          <a:graphicData uri="http://schemas.openxmlformats.org/drawingml/2006/table">
            <a:tbl>
              <a:tblPr>
                <a:tableStyleId>{5C22544A-7EE6-4342-B048-85BDC9FD1C3A}</a:tableStyleId>
              </a:tblPr>
              <a:tblGrid>
                <a:gridCol w="1492335">
                  <a:extLst>
                    <a:ext uri="{9D8B030D-6E8A-4147-A177-3AD203B41FA5}">
                      <a16:colId xmlns="" xmlns:a16="http://schemas.microsoft.com/office/drawing/2014/main" val="20000"/>
                    </a:ext>
                  </a:extLst>
                </a:gridCol>
              </a:tblGrid>
              <a:tr h="204518">
                <a:tc>
                  <a:txBody>
                    <a:bodyPr/>
                    <a:lstStyle/>
                    <a:p>
                      <a:pPr algn="l" fontAlgn="b"/>
                      <a:r>
                        <a:rPr lang="en-US" sz="1800" kern="1200" dirty="0">
                          <a:solidFill>
                            <a:schemeClr val="tx1"/>
                          </a:solidFill>
                          <a:latin typeface="Poppins" panose="02000000000000000000" pitchFamily="2" charset="0"/>
                          <a:ea typeface="思源黑体 CN Regular" panose="020B0500000000000000" pitchFamily="34" charset="-122"/>
                          <a:cs typeface="Poppins" panose="02000000000000000000" pitchFamily="2" charset="0"/>
                        </a:rPr>
                        <a:t>ERBB2</a:t>
                      </a:r>
                    </a:p>
                  </a:txBody>
                  <a:tcPr marL="6350" marR="6350" marT="6350" marB="0" anchor="b">
                    <a:noFill/>
                  </a:tcPr>
                </a:tc>
                <a:extLst>
                  <a:ext uri="{0D108BD9-81ED-4DB2-BD59-A6C34878D82A}">
                    <a16:rowId xmlns="" xmlns:a16="http://schemas.microsoft.com/office/drawing/2014/main" val="10000"/>
                  </a:ext>
                </a:extLst>
              </a:tr>
              <a:tr h="204518">
                <a:tc>
                  <a:txBody>
                    <a:bodyPr/>
                    <a:lstStyle/>
                    <a:p>
                      <a:pPr algn="l" fontAlgn="b"/>
                      <a:r>
                        <a:rPr lang="en-US" sz="1800" kern="1200" dirty="0">
                          <a:solidFill>
                            <a:schemeClr val="tx1"/>
                          </a:solidFill>
                          <a:latin typeface="Poppins" panose="02000000000000000000" pitchFamily="2" charset="0"/>
                          <a:ea typeface="思源黑体 CN Regular" panose="020B0500000000000000" pitchFamily="34" charset="-122"/>
                          <a:cs typeface="Poppins" panose="02000000000000000000" pitchFamily="2" charset="0"/>
                        </a:rPr>
                        <a:t>CD274</a:t>
                      </a:r>
                    </a:p>
                  </a:txBody>
                  <a:tcPr marL="6350" marR="6350" marT="6350" marB="0" anchor="b">
                    <a:noFill/>
                  </a:tcPr>
                </a:tc>
                <a:extLst>
                  <a:ext uri="{0D108BD9-81ED-4DB2-BD59-A6C34878D82A}">
                    <a16:rowId xmlns="" xmlns:a16="http://schemas.microsoft.com/office/drawing/2014/main" val="10001"/>
                  </a:ext>
                </a:extLst>
              </a:tr>
              <a:tr h="204518">
                <a:tc>
                  <a:txBody>
                    <a:bodyPr/>
                    <a:lstStyle/>
                    <a:p>
                      <a:pPr algn="l" fontAlgn="b"/>
                      <a:r>
                        <a:rPr lang="en-US" sz="1800" kern="1200" dirty="0">
                          <a:solidFill>
                            <a:schemeClr val="tx1"/>
                          </a:solidFill>
                          <a:latin typeface="Poppins" panose="02000000000000000000" pitchFamily="2" charset="0"/>
                          <a:ea typeface="思源黑体 CN Regular" panose="020B0500000000000000" pitchFamily="34" charset="-122"/>
                          <a:cs typeface="Poppins" panose="02000000000000000000" pitchFamily="2" charset="0"/>
                        </a:rPr>
                        <a:t>CD38</a:t>
                      </a:r>
                    </a:p>
                  </a:txBody>
                  <a:tcPr marL="6350" marR="6350" marT="6350" marB="0" anchor="b">
                    <a:noFill/>
                  </a:tcPr>
                </a:tc>
                <a:extLst>
                  <a:ext uri="{0D108BD9-81ED-4DB2-BD59-A6C34878D82A}">
                    <a16:rowId xmlns="" xmlns:a16="http://schemas.microsoft.com/office/drawing/2014/main" val="10002"/>
                  </a:ext>
                </a:extLst>
              </a:tr>
              <a:tr h="204518">
                <a:tc>
                  <a:txBody>
                    <a:bodyPr/>
                    <a:lstStyle/>
                    <a:p>
                      <a:pPr algn="l" fontAlgn="b"/>
                      <a:r>
                        <a:rPr lang="en-US" sz="1800" kern="1200" dirty="0">
                          <a:solidFill>
                            <a:schemeClr val="tx1"/>
                          </a:solidFill>
                          <a:latin typeface="Poppins" panose="02000000000000000000" pitchFamily="2" charset="0"/>
                          <a:ea typeface="思源黑体 CN Regular" panose="020B0500000000000000" pitchFamily="34" charset="-122"/>
                          <a:cs typeface="Poppins" panose="02000000000000000000" pitchFamily="2" charset="0"/>
                        </a:rPr>
                        <a:t>TACSTD2</a:t>
                      </a:r>
                    </a:p>
                  </a:txBody>
                  <a:tcPr marL="6350" marR="6350" marT="6350" marB="0" anchor="b">
                    <a:noFill/>
                  </a:tcPr>
                </a:tc>
                <a:extLst>
                  <a:ext uri="{0D108BD9-81ED-4DB2-BD59-A6C34878D82A}">
                    <a16:rowId xmlns="" xmlns:a16="http://schemas.microsoft.com/office/drawing/2014/main" val="10003"/>
                  </a:ext>
                </a:extLst>
              </a:tr>
              <a:tr h="204518">
                <a:tc>
                  <a:txBody>
                    <a:bodyPr/>
                    <a:lstStyle/>
                    <a:p>
                      <a:pPr algn="l" fontAlgn="b"/>
                      <a:r>
                        <a:rPr lang="en-US" sz="1800" kern="1200" dirty="0">
                          <a:solidFill>
                            <a:schemeClr val="tx1"/>
                          </a:solidFill>
                          <a:latin typeface="Poppins" panose="02000000000000000000" pitchFamily="2" charset="0"/>
                          <a:ea typeface="思源黑体 CN Regular" panose="020B0500000000000000" pitchFamily="34" charset="-122"/>
                          <a:cs typeface="Poppins" panose="02000000000000000000" pitchFamily="2" charset="0"/>
                        </a:rPr>
                        <a:t>CD276</a:t>
                      </a:r>
                    </a:p>
                  </a:txBody>
                  <a:tcPr marL="6350" marR="6350" marT="6350" marB="0" anchor="b">
                    <a:noFill/>
                  </a:tcPr>
                </a:tc>
                <a:extLst>
                  <a:ext uri="{0D108BD9-81ED-4DB2-BD59-A6C34878D82A}">
                    <a16:rowId xmlns="" xmlns:a16="http://schemas.microsoft.com/office/drawing/2014/main" val="10004"/>
                  </a:ext>
                </a:extLst>
              </a:tr>
            </a:tbl>
          </a:graphicData>
        </a:graphic>
      </p:graphicFrame>
      <p:graphicFrame>
        <p:nvGraphicFramePr>
          <p:cNvPr id="13" name="Table 12"/>
          <p:cNvGraphicFramePr>
            <a:graphicFrameLocks noGrp="1"/>
          </p:cNvGraphicFramePr>
          <p:nvPr/>
        </p:nvGraphicFramePr>
        <p:xfrm>
          <a:off x="1627212" y="5049325"/>
          <a:ext cx="1217758" cy="1403350"/>
        </p:xfrm>
        <a:graphic>
          <a:graphicData uri="http://schemas.openxmlformats.org/drawingml/2006/table">
            <a:tbl>
              <a:tblPr>
                <a:tableStyleId>{5C22544A-7EE6-4342-B048-85BDC9FD1C3A}</a:tableStyleId>
              </a:tblPr>
              <a:tblGrid>
                <a:gridCol w="1217758">
                  <a:extLst>
                    <a:ext uri="{9D8B030D-6E8A-4147-A177-3AD203B41FA5}">
                      <a16:colId xmlns="" xmlns:a16="http://schemas.microsoft.com/office/drawing/2014/main" val="20000"/>
                    </a:ext>
                  </a:extLst>
                </a:gridCol>
              </a:tblGrid>
              <a:tr h="184150">
                <a:tc>
                  <a:txBody>
                    <a:bodyPr/>
                    <a:lstStyle/>
                    <a:p>
                      <a:pPr algn="l" fontAlgn="b"/>
                      <a:r>
                        <a:rPr lang="en-US" sz="1800" kern="1200" dirty="0">
                          <a:solidFill>
                            <a:schemeClr val="tx1"/>
                          </a:solidFill>
                          <a:latin typeface="Poppins" panose="02000000000000000000" pitchFamily="2" charset="0"/>
                          <a:ea typeface="思源黑体 CN Regular" panose="020B0500000000000000" pitchFamily="34" charset="-122"/>
                          <a:cs typeface="Poppins" panose="02000000000000000000" pitchFamily="2" charset="0"/>
                        </a:rPr>
                        <a:t>TNFRSF17</a:t>
                      </a:r>
                    </a:p>
                  </a:txBody>
                  <a:tcPr marL="6350" marR="6350" marT="6350" marB="0" anchor="b">
                    <a:noFill/>
                  </a:tcPr>
                </a:tc>
                <a:extLst>
                  <a:ext uri="{0D108BD9-81ED-4DB2-BD59-A6C34878D82A}">
                    <a16:rowId xmlns="" xmlns:a16="http://schemas.microsoft.com/office/drawing/2014/main" val="10000"/>
                  </a:ext>
                </a:extLst>
              </a:tr>
              <a:tr h="184150">
                <a:tc>
                  <a:txBody>
                    <a:bodyPr/>
                    <a:lstStyle/>
                    <a:p>
                      <a:pPr algn="l" fontAlgn="b"/>
                      <a:r>
                        <a:rPr lang="en-US" sz="1800" kern="1200" dirty="0">
                          <a:solidFill>
                            <a:schemeClr val="tx1"/>
                          </a:solidFill>
                          <a:latin typeface="Poppins" panose="02000000000000000000" pitchFamily="2" charset="0"/>
                          <a:ea typeface="思源黑体 CN Regular" panose="020B0500000000000000" pitchFamily="34" charset="-122"/>
                          <a:cs typeface="Poppins" panose="02000000000000000000" pitchFamily="2" charset="0"/>
                        </a:rPr>
                        <a:t>EGFR</a:t>
                      </a:r>
                    </a:p>
                  </a:txBody>
                  <a:tcPr marL="6350" marR="6350" marT="6350" marB="0" anchor="b">
                    <a:noFill/>
                  </a:tcPr>
                </a:tc>
                <a:extLst>
                  <a:ext uri="{0D108BD9-81ED-4DB2-BD59-A6C34878D82A}">
                    <a16:rowId xmlns="" xmlns:a16="http://schemas.microsoft.com/office/drawing/2014/main" val="10001"/>
                  </a:ext>
                </a:extLst>
              </a:tr>
              <a:tr h="184150">
                <a:tc>
                  <a:txBody>
                    <a:bodyPr/>
                    <a:lstStyle/>
                    <a:p>
                      <a:pPr algn="l" fontAlgn="b"/>
                      <a:r>
                        <a:rPr lang="en-US" sz="1800" kern="1200" dirty="0">
                          <a:solidFill>
                            <a:schemeClr val="tx1"/>
                          </a:solidFill>
                          <a:latin typeface="Poppins" panose="02000000000000000000" pitchFamily="2" charset="0"/>
                          <a:ea typeface="思源黑体 CN Regular" panose="020B0500000000000000" pitchFamily="34" charset="-122"/>
                          <a:cs typeface="Poppins" panose="02000000000000000000" pitchFamily="2" charset="0"/>
                        </a:rPr>
                        <a:t>LRRC15</a:t>
                      </a:r>
                    </a:p>
                  </a:txBody>
                  <a:tcPr marL="6350" marR="6350" marT="6350" marB="0" anchor="b">
                    <a:noFill/>
                  </a:tcPr>
                </a:tc>
                <a:extLst>
                  <a:ext uri="{0D108BD9-81ED-4DB2-BD59-A6C34878D82A}">
                    <a16:rowId xmlns="" xmlns:a16="http://schemas.microsoft.com/office/drawing/2014/main" val="10002"/>
                  </a:ext>
                </a:extLst>
              </a:tr>
              <a:tr h="0">
                <a:tc>
                  <a:txBody>
                    <a:bodyPr/>
                    <a:lstStyle/>
                    <a:p>
                      <a:pPr algn="l" fontAlgn="b"/>
                      <a:r>
                        <a:rPr lang="en-US" sz="1800" kern="1200">
                          <a:solidFill>
                            <a:schemeClr val="tx1"/>
                          </a:solidFill>
                          <a:latin typeface="Poppins" panose="02000000000000000000" pitchFamily="2" charset="0"/>
                          <a:ea typeface="思源黑体 CN Regular" panose="020B0500000000000000" pitchFamily="34" charset="-122"/>
                          <a:cs typeface="Poppins" panose="02000000000000000000" pitchFamily="2" charset="0"/>
                        </a:rPr>
                        <a:t>MSLN</a:t>
                      </a:r>
                    </a:p>
                  </a:txBody>
                  <a:tcPr marL="6350" marR="6350" marT="6350" marB="0" anchor="b">
                    <a:noFill/>
                  </a:tcPr>
                </a:tc>
                <a:extLst>
                  <a:ext uri="{0D108BD9-81ED-4DB2-BD59-A6C34878D82A}">
                    <a16:rowId xmlns="" xmlns:a16="http://schemas.microsoft.com/office/drawing/2014/main" val="10003"/>
                  </a:ext>
                </a:extLst>
              </a:tr>
              <a:tr h="0">
                <a:tc>
                  <a:txBody>
                    <a:bodyPr/>
                    <a:lstStyle/>
                    <a:p>
                      <a:pPr algn="l" fontAlgn="b"/>
                      <a:r>
                        <a:rPr lang="en-US" sz="1800" kern="1200" dirty="0">
                          <a:solidFill>
                            <a:schemeClr val="tx1"/>
                          </a:solidFill>
                          <a:latin typeface="Poppins" panose="02000000000000000000" pitchFamily="2" charset="0"/>
                          <a:ea typeface="思源黑体 CN Regular" panose="020B0500000000000000" pitchFamily="34" charset="-122"/>
                          <a:cs typeface="Poppins" panose="02000000000000000000" pitchFamily="2" charset="0"/>
                        </a:rPr>
                        <a:t>KDR</a:t>
                      </a:r>
                    </a:p>
                  </a:txBody>
                  <a:tcPr marL="6350" marR="6350" marT="6350" marB="0" anchor="b">
                    <a:noFill/>
                  </a:tcPr>
                </a:tc>
                <a:extLst>
                  <a:ext uri="{0D108BD9-81ED-4DB2-BD59-A6C34878D82A}">
                    <a16:rowId xmlns="" xmlns:a16="http://schemas.microsoft.com/office/drawing/2014/main" val="10004"/>
                  </a:ext>
                </a:extLst>
              </a:tr>
            </a:tbl>
          </a:graphicData>
        </a:graphic>
      </p:graphicFrame>
      <p:graphicFrame>
        <p:nvGraphicFramePr>
          <p:cNvPr id="15" name="Table 14"/>
          <p:cNvGraphicFramePr>
            <a:graphicFrameLocks noGrp="1"/>
          </p:cNvGraphicFramePr>
          <p:nvPr/>
        </p:nvGraphicFramePr>
        <p:xfrm>
          <a:off x="2844970" y="5049325"/>
          <a:ext cx="1933737" cy="1403350"/>
        </p:xfrm>
        <a:graphic>
          <a:graphicData uri="http://schemas.openxmlformats.org/drawingml/2006/table">
            <a:tbl>
              <a:tblPr>
                <a:tableStyleId>{5C22544A-7EE6-4342-B048-85BDC9FD1C3A}</a:tableStyleId>
              </a:tblPr>
              <a:tblGrid>
                <a:gridCol w="1933737">
                  <a:extLst>
                    <a:ext uri="{9D8B030D-6E8A-4147-A177-3AD203B41FA5}">
                      <a16:colId xmlns="" xmlns:a16="http://schemas.microsoft.com/office/drawing/2014/main" val="20000"/>
                    </a:ext>
                  </a:extLst>
                </a:gridCol>
              </a:tblGrid>
              <a:tr h="184150">
                <a:tc>
                  <a:txBody>
                    <a:bodyPr/>
                    <a:lstStyle/>
                    <a:p>
                      <a:pPr marL="0" algn="l" defTabSz="914400" rtl="0" eaLnBrk="1" fontAlgn="b" latinLnBrk="0" hangingPunct="1"/>
                      <a:r>
                        <a:rPr lang="en-US" sz="1800" kern="1200" dirty="0">
                          <a:solidFill>
                            <a:schemeClr val="tx1"/>
                          </a:solidFill>
                          <a:latin typeface="Poppins" panose="02000000000000000000" pitchFamily="2" charset="0"/>
                          <a:ea typeface="思源黑体 CN Regular" panose="020B0500000000000000" pitchFamily="34" charset="-122"/>
                          <a:cs typeface="Poppins" panose="02000000000000000000" pitchFamily="2" charset="0"/>
                        </a:rPr>
                        <a:t>MET</a:t>
                      </a:r>
                    </a:p>
                  </a:txBody>
                  <a:tcPr marL="6350" marR="6350" marT="6350" marB="0" anchor="b">
                    <a:noFill/>
                  </a:tcPr>
                </a:tc>
                <a:extLst>
                  <a:ext uri="{0D108BD9-81ED-4DB2-BD59-A6C34878D82A}">
                    <a16:rowId xmlns="" xmlns:a16="http://schemas.microsoft.com/office/drawing/2014/main" val="10000"/>
                  </a:ext>
                </a:extLst>
              </a:tr>
              <a:tr h="184150">
                <a:tc>
                  <a:txBody>
                    <a:bodyPr/>
                    <a:lstStyle/>
                    <a:p>
                      <a:pPr marL="0" algn="l" defTabSz="914400" rtl="0" eaLnBrk="1" fontAlgn="b" latinLnBrk="0" hangingPunct="1"/>
                      <a:r>
                        <a:rPr lang="en-US" sz="1800" kern="1200" dirty="0">
                          <a:solidFill>
                            <a:schemeClr val="tx1"/>
                          </a:solidFill>
                          <a:latin typeface="Poppins" panose="02000000000000000000" pitchFamily="2" charset="0"/>
                          <a:ea typeface="思源黑体 CN Regular" panose="020B0500000000000000" pitchFamily="34" charset="-122"/>
                          <a:cs typeface="Poppins" panose="02000000000000000000" pitchFamily="2" charset="0"/>
                        </a:rPr>
                        <a:t>CTLA4</a:t>
                      </a:r>
                    </a:p>
                  </a:txBody>
                  <a:tcPr marL="6350" marR="6350" marT="6350" marB="0" anchor="b">
                    <a:noFill/>
                  </a:tcPr>
                </a:tc>
                <a:extLst>
                  <a:ext uri="{0D108BD9-81ED-4DB2-BD59-A6C34878D82A}">
                    <a16:rowId xmlns="" xmlns:a16="http://schemas.microsoft.com/office/drawing/2014/main" val="10001"/>
                  </a:ext>
                </a:extLst>
              </a:tr>
              <a:tr h="184150">
                <a:tc>
                  <a:txBody>
                    <a:bodyPr/>
                    <a:lstStyle/>
                    <a:p>
                      <a:pPr marL="0" algn="l" defTabSz="914400" rtl="0" eaLnBrk="1" fontAlgn="b" latinLnBrk="0" hangingPunct="1"/>
                      <a:r>
                        <a:rPr lang="en-US" sz="1800" kern="1200" dirty="0">
                          <a:solidFill>
                            <a:schemeClr val="tx1"/>
                          </a:solidFill>
                          <a:latin typeface="Poppins" panose="02000000000000000000" pitchFamily="2" charset="0"/>
                          <a:ea typeface="思源黑体 CN Regular" panose="020B0500000000000000" pitchFamily="34" charset="-122"/>
                          <a:cs typeface="Poppins" panose="02000000000000000000" pitchFamily="2" charset="0"/>
                        </a:rPr>
                        <a:t>ERBB3</a:t>
                      </a:r>
                    </a:p>
                  </a:txBody>
                  <a:tcPr marL="6350" marR="6350" marT="6350" marB="0" anchor="b">
                    <a:noFill/>
                  </a:tcPr>
                </a:tc>
                <a:extLst>
                  <a:ext uri="{0D108BD9-81ED-4DB2-BD59-A6C34878D82A}">
                    <a16:rowId xmlns="" xmlns:a16="http://schemas.microsoft.com/office/drawing/2014/main" val="10002"/>
                  </a:ext>
                </a:extLst>
              </a:tr>
              <a:tr h="184150">
                <a:tc>
                  <a:txBody>
                    <a:bodyPr/>
                    <a:lstStyle/>
                    <a:p>
                      <a:pPr marL="0" algn="l" defTabSz="914400" rtl="0" eaLnBrk="1" fontAlgn="b" latinLnBrk="0" hangingPunct="1"/>
                      <a:r>
                        <a:rPr lang="en-US" sz="1800" kern="1200" dirty="0">
                          <a:solidFill>
                            <a:schemeClr val="tx1"/>
                          </a:solidFill>
                          <a:latin typeface="Poppins" panose="02000000000000000000" pitchFamily="2" charset="0"/>
                          <a:ea typeface="思源黑体 CN Regular" panose="020B0500000000000000" pitchFamily="34" charset="-122"/>
                          <a:cs typeface="Poppins" panose="02000000000000000000" pitchFamily="2" charset="0"/>
                        </a:rPr>
                        <a:t>CD40</a:t>
                      </a:r>
                    </a:p>
                  </a:txBody>
                  <a:tcPr marL="6350" marR="6350" marT="6350" marB="0" anchor="b">
                    <a:noFill/>
                  </a:tcPr>
                </a:tc>
                <a:extLst>
                  <a:ext uri="{0D108BD9-81ED-4DB2-BD59-A6C34878D82A}">
                    <a16:rowId xmlns="" xmlns:a16="http://schemas.microsoft.com/office/drawing/2014/main" val="10003"/>
                  </a:ext>
                </a:extLst>
              </a:tr>
              <a:tr h="184150">
                <a:tc>
                  <a:txBody>
                    <a:bodyPr/>
                    <a:lstStyle/>
                    <a:p>
                      <a:pPr marL="0" algn="l" defTabSz="914400" rtl="0" eaLnBrk="1" fontAlgn="b" latinLnBrk="0" hangingPunct="1"/>
                      <a:r>
                        <a:rPr lang="en-US" sz="1800" kern="1200" dirty="0">
                          <a:solidFill>
                            <a:schemeClr val="tx1"/>
                          </a:solidFill>
                          <a:latin typeface="Poppins" panose="02000000000000000000" pitchFamily="2" charset="0"/>
                          <a:ea typeface="思源黑体 CN Regular" panose="020B0500000000000000" pitchFamily="34" charset="-122"/>
                          <a:cs typeface="Poppins" panose="02000000000000000000" pitchFamily="2" charset="0"/>
                        </a:rPr>
                        <a:t>…</a:t>
                      </a:r>
                    </a:p>
                  </a:txBody>
                  <a:tcPr marL="6350" marR="6350" marT="6350" marB="0" anchor="b">
                    <a:noFill/>
                  </a:tcPr>
                </a:tc>
                <a:extLst>
                  <a:ext uri="{0D108BD9-81ED-4DB2-BD59-A6C34878D82A}">
                    <a16:rowId xmlns="" xmlns:a16="http://schemas.microsoft.com/office/drawing/2014/main" val="10004"/>
                  </a:ext>
                </a:extLst>
              </a:tr>
            </a:tbl>
          </a:graphicData>
        </a:graphic>
      </p:graphicFrame>
      <p:sp>
        <p:nvSpPr>
          <p:cNvPr id="16" name="TextBox 15"/>
          <p:cNvSpPr txBox="1"/>
          <p:nvPr/>
        </p:nvSpPr>
        <p:spPr>
          <a:xfrm>
            <a:off x="6321520" y="0"/>
            <a:ext cx="5119137" cy="430887"/>
          </a:xfrm>
          <a:prstGeom prst="rect">
            <a:avLst/>
          </a:prstGeom>
          <a:noFill/>
        </p:spPr>
        <p:txBody>
          <a:bodyPr wrap="square">
            <a:spAutoFit/>
          </a:bodyPr>
          <a:lstStyle/>
          <a:p>
            <a:r>
              <a:rPr lang="zh-CN" altLang="en-US" sz="2200" b="1" i="0" dirty="0">
                <a:solidFill>
                  <a:srgbClr val="007E66"/>
                </a:solidFill>
                <a:effectLst/>
                <a:latin typeface="Poppins" panose="02000000000000000000" pitchFamily="2" charset="0"/>
                <a:ea typeface="思源黑体 CN Regular" panose="020B0500000000000000" pitchFamily="34" charset="-122"/>
                <a:cs typeface="Poppins" panose="02000000000000000000" pitchFamily="2" charset="0"/>
              </a:rPr>
              <a:t>义翘神州助力</a:t>
            </a:r>
            <a:r>
              <a:rPr lang="en-US" altLang="zh-CN" sz="2200" b="1" i="0" dirty="0">
                <a:solidFill>
                  <a:srgbClr val="007E66"/>
                </a:solidFill>
                <a:effectLst/>
                <a:latin typeface="Poppins" panose="02000000000000000000" pitchFamily="2" charset="0"/>
                <a:ea typeface="思源黑体 CN Regular" panose="020B0500000000000000" pitchFamily="34" charset="-122"/>
                <a:cs typeface="Poppins" panose="02000000000000000000" pitchFamily="2" charset="0"/>
              </a:rPr>
              <a:t>ADC</a:t>
            </a:r>
            <a:r>
              <a:rPr lang="zh-CN" altLang="en-US" sz="2200" b="1" i="0" dirty="0">
                <a:solidFill>
                  <a:srgbClr val="007E66"/>
                </a:solidFill>
                <a:effectLst/>
                <a:latin typeface="Poppins" panose="02000000000000000000" pitchFamily="2" charset="0"/>
                <a:ea typeface="思源黑体 CN Regular" panose="020B0500000000000000" pitchFamily="34" charset="-122"/>
                <a:cs typeface="Poppins" panose="02000000000000000000" pitchFamily="2" charset="0"/>
              </a:rPr>
              <a:t>药物研发</a:t>
            </a:r>
            <a:endParaRPr lang="en-US" sz="2200" dirty="0">
              <a:solidFill>
                <a:srgbClr val="007E66"/>
              </a:solidFill>
              <a:latin typeface="Poppins" panose="02000000000000000000" pitchFamily="2" charset="0"/>
              <a:ea typeface="思源黑体 CN Regular" panose="020B0500000000000000" pitchFamily="34" charset="-122"/>
              <a:cs typeface="Poppins" panose="02000000000000000000" pitchFamily="2" charset="0"/>
            </a:endParaRPr>
          </a:p>
        </p:txBody>
      </p:sp>
      <p:sp>
        <p:nvSpPr>
          <p:cNvPr id="17" name="Rectangle: Rounded Corners 16"/>
          <p:cNvSpPr/>
          <p:nvPr/>
        </p:nvSpPr>
        <p:spPr>
          <a:xfrm>
            <a:off x="4778708" y="935543"/>
            <a:ext cx="2123975" cy="631926"/>
          </a:xfrm>
          <a:prstGeom prst="roundRect">
            <a:avLst/>
          </a:prstGeom>
          <a:solidFill>
            <a:srgbClr val="007E66"/>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zh-CN" altLang="en-US" b="1" dirty="0">
                <a:solidFill>
                  <a:schemeClr val="bg1"/>
                </a:solidFill>
                <a:latin typeface="Poppins" panose="02000000000000000000" pitchFamily="2" charset="0"/>
                <a:ea typeface="思源黑体 CN Regular" panose="020B0500000000000000" pitchFamily="34" charset="-122"/>
                <a:cs typeface="Poppins" panose="02000000000000000000" pitchFamily="2" charset="0"/>
              </a:rPr>
              <a:t>先导抗体发现</a:t>
            </a:r>
          </a:p>
        </p:txBody>
      </p:sp>
      <p:sp>
        <p:nvSpPr>
          <p:cNvPr id="19" name="Rectangle: Rounded Corners 18"/>
          <p:cNvSpPr/>
          <p:nvPr/>
        </p:nvSpPr>
        <p:spPr>
          <a:xfrm>
            <a:off x="4778707" y="2089823"/>
            <a:ext cx="2123975" cy="631926"/>
          </a:xfrm>
          <a:prstGeom prst="roundRect">
            <a:avLst/>
          </a:prstGeom>
          <a:solidFill>
            <a:srgbClr val="007E66"/>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zh-CN" altLang="en-US" b="1" dirty="0">
                <a:solidFill>
                  <a:schemeClr val="bg1"/>
                </a:solidFill>
                <a:latin typeface="Poppins" panose="02000000000000000000" pitchFamily="2" charset="0"/>
                <a:ea typeface="思源黑体 CN Regular" panose="020B0500000000000000" pitchFamily="34" charset="-122"/>
                <a:cs typeface="Poppins" panose="02000000000000000000" pitchFamily="2" charset="0"/>
              </a:rPr>
              <a:t>抗体优化</a:t>
            </a:r>
          </a:p>
        </p:txBody>
      </p:sp>
      <p:sp>
        <p:nvSpPr>
          <p:cNvPr id="20" name="Rectangle: Rounded Corners 19"/>
          <p:cNvSpPr/>
          <p:nvPr/>
        </p:nvSpPr>
        <p:spPr>
          <a:xfrm>
            <a:off x="4778708" y="3133855"/>
            <a:ext cx="2145052" cy="631926"/>
          </a:xfrm>
          <a:prstGeom prst="roundRect">
            <a:avLst/>
          </a:prstGeom>
          <a:solidFill>
            <a:srgbClr val="007E66"/>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altLang="zh-CN" b="1" dirty="0">
                <a:solidFill>
                  <a:schemeClr val="bg1"/>
                </a:solidFill>
                <a:latin typeface="Poppins" panose="02000000000000000000" pitchFamily="2" charset="0"/>
                <a:ea typeface="思源黑体 CN Regular" panose="020B0500000000000000" pitchFamily="34" charset="-122"/>
                <a:cs typeface="Poppins" panose="02000000000000000000" pitchFamily="2" charset="0"/>
              </a:rPr>
              <a:t>ADC</a:t>
            </a:r>
            <a:r>
              <a:rPr lang="zh-CN" altLang="en-US" b="1" dirty="0">
                <a:solidFill>
                  <a:schemeClr val="bg1"/>
                </a:solidFill>
                <a:latin typeface="Poppins" panose="02000000000000000000" pitchFamily="2" charset="0"/>
                <a:ea typeface="思源黑体 CN Regular" panose="020B0500000000000000" pitchFamily="34" charset="-122"/>
                <a:cs typeface="Poppins" panose="02000000000000000000" pitchFamily="2" charset="0"/>
              </a:rPr>
              <a:t>分子检测试剂</a:t>
            </a:r>
          </a:p>
        </p:txBody>
      </p:sp>
      <p:sp>
        <p:nvSpPr>
          <p:cNvPr id="22" name="Rectangle: Rounded Corners 21"/>
          <p:cNvSpPr/>
          <p:nvPr/>
        </p:nvSpPr>
        <p:spPr>
          <a:xfrm>
            <a:off x="4778707" y="3992395"/>
            <a:ext cx="2123975" cy="631926"/>
          </a:xfrm>
          <a:prstGeom prst="roundRect">
            <a:avLst/>
          </a:prstGeom>
          <a:solidFill>
            <a:srgbClr val="007E66"/>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zh-CN" altLang="en-US" b="1" dirty="0">
                <a:solidFill>
                  <a:schemeClr val="bg1"/>
                </a:solidFill>
                <a:latin typeface="Poppins" panose="02000000000000000000" pitchFamily="2" charset="0"/>
                <a:ea typeface="思源黑体 CN Regular" panose="020B0500000000000000" pitchFamily="34" charset="-122"/>
                <a:cs typeface="Poppins" panose="02000000000000000000" pitchFamily="2" charset="0"/>
              </a:rPr>
              <a:t>质量控制</a:t>
            </a:r>
          </a:p>
        </p:txBody>
      </p:sp>
      <p:sp>
        <p:nvSpPr>
          <p:cNvPr id="23" name="Rectangle: Rounded Corners 22"/>
          <p:cNvSpPr/>
          <p:nvPr/>
        </p:nvSpPr>
        <p:spPr>
          <a:xfrm>
            <a:off x="4778707" y="4860916"/>
            <a:ext cx="2123975" cy="631926"/>
          </a:xfrm>
          <a:prstGeom prst="roundRect">
            <a:avLst/>
          </a:prstGeom>
          <a:solidFill>
            <a:srgbClr val="007E66"/>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zh-CN" altLang="en-US" b="1" dirty="0">
                <a:solidFill>
                  <a:schemeClr val="bg1"/>
                </a:solidFill>
                <a:latin typeface="Poppins" panose="02000000000000000000" pitchFamily="2" charset="0"/>
                <a:ea typeface="思源黑体 CN Regular" panose="020B0500000000000000" pitchFamily="34" charset="-122"/>
                <a:cs typeface="Poppins" panose="02000000000000000000" pitchFamily="2" charset="0"/>
              </a:rPr>
              <a:t>成药性评估</a:t>
            </a:r>
          </a:p>
        </p:txBody>
      </p:sp>
      <p:sp>
        <p:nvSpPr>
          <p:cNvPr id="24" name="Rectangle: Rounded Corners 23"/>
          <p:cNvSpPr/>
          <p:nvPr/>
        </p:nvSpPr>
        <p:spPr>
          <a:xfrm>
            <a:off x="4789246" y="5911295"/>
            <a:ext cx="2123975" cy="631926"/>
          </a:xfrm>
          <a:prstGeom prst="roundRect">
            <a:avLst/>
          </a:prstGeom>
          <a:solidFill>
            <a:srgbClr val="007E66"/>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zh-CN" altLang="en-US" b="1" dirty="0">
                <a:solidFill>
                  <a:schemeClr val="bg1"/>
                </a:solidFill>
                <a:latin typeface="Poppins" panose="02000000000000000000" pitchFamily="2" charset="0"/>
                <a:ea typeface="思源黑体 CN Regular" panose="020B0500000000000000" pitchFamily="34" charset="-122"/>
                <a:cs typeface="Poppins" panose="02000000000000000000" pitchFamily="2" charset="0"/>
              </a:rPr>
              <a:t>药代动力学</a:t>
            </a:r>
            <a:endParaRPr lang="en-US" altLang="zh-CN" b="1" dirty="0">
              <a:solidFill>
                <a:schemeClr val="bg1"/>
              </a:solidFill>
              <a:latin typeface="Poppins" panose="02000000000000000000" pitchFamily="2" charset="0"/>
              <a:ea typeface="思源黑体 CN Regular" panose="020B0500000000000000" pitchFamily="34" charset="-122"/>
              <a:cs typeface="Poppins" panose="02000000000000000000" pitchFamily="2" charset="0"/>
            </a:endParaRPr>
          </a:p>
          <a:p>
            <a:pPr algn="ctr"/>
            <a:r>
              <a:rPr lang="en-US" altLang="zh-CN" b="1" dirty="0">
                <a:solidFill>
                  <a:schemeClr val="bg1"/>
                </a:solidFill>
                <a:latin typeface="Poppins" panose="02000000000000000000" pitchFamily="2" charset="0"/>
                <a:ea typeface="思源黑体 CN Regular" panose="020B0500000000000000" pitchFamily="34" charset="-122"/>
                <a:cs typeface="Poppins" panose="02000000000000000000" pitchFamily="2" charset="0"/>
              </a:rPr>
              <a:t>/</a:t>
            </a:r>
            <a:r>
              <a:rPr lang="zh-CN" altLang="en-US" b="1" dirty="0">
                <a:solidFill>
                  <a:schemeClr val="bg1"/>
                </a:solidFill>
                <a:latin typeface="Poppins" panose="02000000000000000000" pitchFamily="2" charset="0"/>
                <a:ea typeface="思源黑体 CN Regular" panose="020B0500000000000000" pitchFamily="34" charset="-122"/>
                <a:cs typeface="Poppins" panose="02000000000000000000" pitchFamily="2" charset="0"/>
              </a:rPr>
              <a:t>毒理研究</a:t>
            </a:r>
          </a:p>
        </p:txBody>
      </p:sp>
      <p:sp>
        <p:nvSpPr>
          <p:cNvPr id="26" name="TextBox 25"/>
          <p:cNvSpPr txBox="1"/>
          <p:nvPr/>
        </p:nvSpPr>
        <p:spPr>
          <a:xfrm>
            <a:off x="6902682" y="921138"/>
            <a:ext cx="2123975" cy="646331"/>
          </a:xfrm>
          <a:prstGeom prst="rect">
            <a:avLst/>
          </a:prstGeom>
          <a:noFill/>
        </p:spPr>
        <p:txBody>
          <a:bodyPr wrap="square">
            <a:spAutoFit/>
          </a:bodyPr>
          <a:lstStyle/>
          <a:p>
            <a:pPr marL="171450" indent="-171450">
              <a:buFont typeface="Arial" panose="020B0604020202020204" pitchFamily="34" charset="0"/>
              <a:buChar char="•"/>
            </a:pPr>
            <a:r>
              <a:rPr lang="zh-CN" altLang="en-US" dirty="0">
                <a:latin typeface="Poppins" panose="02000000000000000000" pitchFamily="2" charset="0"/>
                <a:ea typeface="思源黑体 CN Regular" panose="020B0500000000000000" pitchFamily="34" charset="-122"/>
                <a:cs typeface="Poppins" panose="02000000000000000000" pitchFamily="2" charset="0"/>
              </a:rPr>
              <a:t>靶点蛋白及定制</a:t>
            </a:r>
            <a:endParaRPr lang="en-US" altLang="zh-CN" dirty="0">
              <a:latin typeface="Poppins" panose="02000000000000000000" pitchFamily="2" charset="0"/>
              <a:ea typeface="思源黑体 CN Regular" panose="020B0500000000000000" pitchFamily="34" charset="-122"/>
              <a:cs typeface="Poppins" panose="02000000000000000000" pitchFamily="2" charset="0"/>
            </a:endParaRPr>
          </a:p>
          <a:p>
            <a:pPr marL="171450" indent="-171450">
              <a:buFont typeface="Arial" panose="020B0604020202020204" pitchFamily="34" charset="0"/>
              <a:buChar char="•"/>
            </a:pPr>
            <a:r>
              <a:rPr lang="zh-CN" altLang="en-US" dirty="0">
                <a:latin typeface="Poppins" panose="02000000000000000000" pitchFamily="2" charset="0"/>
                <a:ea typeface="思源黑体 CN Regular" panose="020B0500000000000000" pitchFamily="34" charset="-122"/>
                <a:cs typeface="Poppins" panose="02000000000000000000" pitchFamily="2" charset="0"/>
              </a:rPr>
              <a:t>抗体开发平台</a:t>
            </a:r>
            <a:endParaRPr lang="en-US" altLang="zh-CN" dirty="0">
              <a:latin typeface="Poppins" panose="02000000000000000000" pitchFamily="2" charset="0"/>
              <a:ea typeface="思源黑体 CN Regular" panose="020B0500000000000000" pitchFamily="34" charset="-122"/>
              <a:cs typeface="Poppins" panose="02000000000000000000" pitchFamily="2" charset="0"/>
            </a:endParaRPr>
          </a:p>
        </p:txBody>
      </p:sp>
      <p:sp>
        <p:nvSpPr>
          <p:cNvPr id="30" name="TextBox 29"/>
          <p:cNvSpPr txBox="1"/>
          <p:nvPr/>
        </p:nvSpPr>
        <p:spPr>
          <a:xfrm>
            <a:off x="9655624" y="911370"/>
            <a:ext cx="2123975" cy="646331"/>
          </a:xfrm>
          <a:prstGeom prst="rect">
            <a:avLst/>
          </a:prstGeom>
          <a:noFill/>
        </p:spPr>
        <p:txBody>
          <a:bodyPr wrap="square">
            <a:spAutoFit/>
          </a:bodyPr>
          <a:lstStyle/>
          <a:p>
            <a:pPr marL="171450" indent="-171450">
              <a:buFont typeface="Arial" panose="020B0604020202020204" pitchFamily="34" charset="0"/>
              <a:buChar char="•"/>
            </a:pPr>
            <a:r>
              <a:rPr lang="zh-CN" altLang="en-US" dirty="0">
                <a:latin typeface="Poppins" panose="02000000000000000000" pitchFamily="2" charset="0"/>
                <a:ea typeface="思源黑体 CN Regular" panose="020B0500000000000000" pitchFamily="34" charset="-122"/>
                <a:cs typeface="Poppins" panose="02000000000000000000" pitchFamily="2" charset="0"/>
              </a:rPr>
              <a:t>亲和力检测</a:t>
            </a:r>
            <a:endParaRPr lang="en-US" altLang="zh-CN" dirty="0">
              <a:latin typeface="Poppins" panose="02000000000000000000" pitchFamily="2" charset="0"/>
              <a:ea typeface="思源黑体 CN Regular" panose="020B0500000000000000" pitchFamily="34" charset="-122"/>
              <a:cs typeface="Poppins" panose="02000000000000000000" pitchFamily="2" charset="0"/>
            </a:endParaRPr>
          </a:p>
          <a:p>
            <a:pPr marL="171450" indent="-171450">
              <a:buFont typeface="Arial" panose="020B0604020202020204" pitchFamily="34" charset="0"/>
              <a:buChar char="•"/>
            </a:pPr>
            <a:r>
              <a:rPr lang="zh-CN" altLang="en-US" dirty="0">
                <a:latin typeface="Poppins" panose="02000000000000000000" pitchFamily="2" charset="0"/>
                <a:ea typeface="思源黑体 CN Regular" panose="020B0500000000000000" pitchFamily="34" charset="-122"/>
                <a:cs typeface="Poppins" panose="02000000000000000000" pitchFamily="2" charset="0"/>
              </a:rPr>
              <a:t>对照抗体生产</a:t>
            </a:r>
            <a:endParaRPr lang="en-US" altLang="zh-CN" dirty="0">
              <a:latin typeface="Poppins" panose="02000000000000000000" pitchFamily="2" charset="0"/>
              <a:ea typeface="思源黑体 CN Regular" panose="020B0500000000000000" pitchFamily="34" charset="-122"/>
              <a:cs typeface="Poppins" panose="02000000000000000000" pitchFamily="2" charset="0"/>
            </a:endParaRPr>
          </a:p>
        </p:txBody>
      </p:sp>
      <p:sp>
        <p:nvSpPr>
          <p:cNvPr id="31" name="TextBox 30"/>
          <p:cNvSpPr txBox="1"/>
          <p:nvPr/>
        </p:nvSpPr>
        <p:spPr>
          <a:xfrm>
            <a:off x="6902682" y="2075418"/>
            <a:ext cx="2123975" cy="646331"/>
          </a:xfrm>
          <a:prstGeom prst="rect">
            <a:avLst/>
          </a:prstGeom>
          <a:noFill/>
        </p:spPr>
        <p:txBody>
          <a:bodyPr wrap="square">
            <a:spAutoFit/>
          </a:bodyPr>
          <a:lstStyle/>
          <a:p>
            <a:pPr marL="171450" indent="-171450">
              <a:buFont typeface="Arial" panose="020B0604020202020204" pitchFamily="34" charset="0"/>
              <a:buChar char="•"/>
            </a:pPr>
            <a:r>
              <a:rPr lang="zh-CN" altLang="en-US" dirty="0">
                <a:latin typeface="Poppins" panose="02000000000000000000" pitchFamily="2" charset="0"/>
                <a:ea typeface="思源黑体 CN Regular" panose="020B0500000000000000" pitchFamily="34" charset="-122"/>
                <a:cs typeface="Poppins" panose="02000000000000000000" pitchFamily="2" charset="0"/>
              </a:rPr>
              <a:t>抗体人源化</a:t>
            </a:r>
            <a:endParaRPr lang="en-US" altLang="zh-CN" dirty="0">
              <a:latin typeface="Poppins" panose="02000000000000000000" pitchFamily="2" charset="0"/>
              <a:ea typeface="思源黑体 CN Regular" panose="020B0500000000000000" pitchFamily="34" charset="-122"/>
              <a:cs typeface="Poppins" panose="02000000000000000000" pitchFamily="2" charset="0"/>
            </a:endParaRPr>
          </a:p>
          <a:p>
            <a:pPr marL="171450" indent="-171450">
              <a:buFont typeface="Arial" panose="020B0604020202020204" pitchFamily="34" charset="0"/>
              <a:buChar char="•"/>
            </a:pPr>
            <a:r>
              <a:rPr lang="zh-CN" altLang="en-US" dirty="0">
                <a:latin typeface="Poppins" panose="02000000000000000000" pitchFamily="2" charset="0"/>
                <a:ea typeface="思源黑体 CN Regular" panose="020B0500000000000000" pitchFamily="34" charset="-122"/>
                <a:cs typeface="Poppins" panose="02000000000000000000" pitchFamily="2" charset="0"/>
              </a:rPr>
              <a:t>高通量抗体生产</a:t>
            </a:r>
            <a:endParaRPr lang="en-US" altLang="zh-CN" dirty="0">
              <a:latin typeface="Poppins" panose="02000000000000000000" pitchFamily="2" charset="0"/>
              <a:ea typeface="思源黑体 CN Regular" panose="020B0500000000000000" pitchFamily="34" charset="-122"/>
              <a:cs typeface="Poppins" panose="02000000000000000000" pitchFamily="2" charset="0"/>
            </a:endParaRPr>
          </a:p>
        </p:txBody>
      </p:sp>
      <p:sp>
        <p:nvSpPr>
          <p:cNvPr id="32" name="TextBox 31"/>
          <p:cNvSpPr txBox="1"/>
          <p:nvPr/>
        </p:nvSpPr>
        <p:spPr>
          <a:xfrm>
            <a:off x="9655624" y="2076424"/>
            <a:ext cx="2123975" cy="646331"/>
          </a:xfrm>
          <a:prstGeom prst="rect">
            <a:avLst/>
          </a:prstGeom>
          <a:noFill/>
        </p:spPr>
        <p:txBody>
          <a:bodyPr wrap="square">
            <a:spAutoFit/>
          </a:bodyPr>
          <a:lstStyle/>
          <a:p>
            <a:pPr marL="171450" indent="-171450">
              <a:buFont typeface="Arial" panose="020B0604020202020204" pitchFamily="34" charset="0"/>
              <a:buChar char="•"/>
            </a:pPr>
            <a:r>
              <a:rPr lang="en-US" altLang="zh-CN" dirty="0" err="1">
                <a:latin typeface="Poppins" panose="02000000000000000000" pitchFamily="2" charset="0"/>
                <a:ea typeface="思源黑体 CN Regular" panose="020B0500000000000000" pitchFamily="34" charset="-122"/>
                <a:cs typeface="Poppins" panose="02000000000000000000" pitchFamily="2" charset="0"/>
              </a:rPr>
              <a:t>FcR</a:t>
            </a:r>
            <a:r>
              <a:rPr lang="zh-CN" altLang="en-US" dirty="0">
                <a:latin typeface="Poppins" panose="02000000000000000000" pitchFamily="2" charset="0"/>
                <a:ea typeface="思源黑体 CN Regular" panose="020B0500000000000000" pitchFamily="34" charset="-122"/>
                <a:cs typeface="Poppins" panose="02000000000000000000" pitchFamily="2" charset="0"/>
              </a:rPr>
              <a:t>和</a:t>
            </a:r>
            <a:r>
              <a:rPr lang="en-US" altLang="zh-CN" dirty="0" err="1">
                <a:latin typeface="Poppins" panose="02000000000000000000" pitchFamily="2" charset="0"/>
                <a:ea typeface="思源黑体 CN Regular" panose="020B0500000000000000" pitchFamily="34" charset="-122"/>
                <a:cs typeface="Poppins" panose="02000000000000000000" pitchFamily="2" charset="0"/>
              </a:rPr>
              <a:t>FcRn</a:t>
            </a:r>
            <a:r>
              <a:rPr lang="zh-CN" altLang="en-US" dirty="0">
                <a:latin typeface="Poppins" panose="02000000000000000000" pitchFamily="2" charset="0"/>
                <a:ea typeface="思源黑体 CN Regular" panose="020B0500000000000000" pitchFamily="34" charset="-122"/>
                <a:cs typeface="Poppins" panose="02000000000000000000" pitchFamily="2" charset="0"/>
              </a:rPr>
              <a:t>蛋白</a:t>
            </a:r>
          </a:p>
          <a:p>
            <a:pPr marL="171450" indent="-171450">
              <a:buFont typeface="Arial" panose="020B0604020202020204" pitchFamily="34" charset="0"/>
              <a:buChar char="•"/>
            </a:pPr>
            <a:r>
              <a:rPr lang="zh-CN" altLang="en-US" dirty="0">
                <a:latin typeface="Poppins" panose="02000000000000000000" pitchFamily="2" charset="0"/>
                <a:ea typeface="思源黑体 CN Regular" panose="020B0500000000000000" pitchFamily="34" charset="-122"/>
                <a:cs typeface="Poppins" panose="02000000000000000000" pitchFamily="2" charset="0"/>
              </a:rPr>
              <a:t>同型对照抗体</a:t>
            </a:r>
            <a:endParaRPr lang="en-US" altLang="zh-CN" dirty="0">
              <a:latin typeface="Poppins" panose="02000000000000000000" pitchFamily="2" charset="0"/>
              <a:ea typeface="思源黑体 CN Regular" panose="020B0500000000000000" pitchFamily="34" charset="-122"/>
              <a:cs typeface="Poppins" panose="02000000000000000000" pitchFamily="2" charset="0"/>
            </a:endParaRPr>
          </a:p>
        </p:txBody>
      </p:sp>
      <p:sp>
        <p:nvSpPr>
          <p:cNvPr id="33" name="TextBox 32"/>
          <p:cNvSpPr txBox="1"/>
          <p:nvPr/>
        </p:nvSpPr>
        <p:spPr>
          <a:xfrm>
            <a:off x="6902682" y="3208649"/>
            <a:ext cx="4063247" cy="369332"/>
          </a:xfrm>
          <a:prstGeom prst="rect">
            <a:avLst/>
          </a:prstGeom>
          <a:noFill/>
        </p:spPr>
        <p:txBody>
          <a:bodyPr wrap="square">
            <a:spAutoFit/>
          </a:bodyPr>
          <a:lstStyle/>
          <a:p>
            <a:pPr marL="171450" indent="-171450">
              <a:buFont typeface="Arial" panose="020B0604020202020204" pitchFamily="34" charset="0"/>
              <a:buChar char="•"/>
            </a:pPr>
            <a:r>
              <a:rPr lang="en-US" altLang="zh-CN" dirty="0">
                <a:latin typeface="Poppins" panose="02000000000000000000" pitchFamily="2" charset="0"/>
                <a:ea typeface="思源黑体 CN Regular" panose="020B0500000000000000" pitchFamily="34" charset="-122"/>
                <a:cs typeface="Poppins" panose="02000000000000000000" pitchFamily="2" charset="0"/>
              </a:rPr>
              <a:t>Linker</a:t>
            </a:r>
            <a:r>
              <a:rPr lang="zh-CN" altLang="en-US" dirty="0">
                <a:latin typeface="Poppins" panose="02000000000000000000" pitchFamily="2" charset="0"/>
                <a:ea typeface="思源黑体 CN Regular" panose="020B0500000000000000" pitchFamily="34" charset="-122"/>
                <a:cs typeface="Poppins" panose="02000000000000000000" pitchFamily="2" charset="0"/>
              </a:rPr>
              <a:t>裂解酶</a:t>
            </a:r>
            <a:endParaRPr lang="en-US" altLang="zh-CN" dirty="0">
              <a:latin typeface="Poppins" panose="02000000000000000000" pitchFamily="2" charset="0"/>
              <a:ea typeface="思源黑体 CN Regular" panose="020B0500000000000000" pitchFamily="34" charset="-122"/>
              <a:cs typeface="Poppins" panose="02000000000000000000" pitchFamily="2" charset="0"/>
            </a:endParaRPr>
          </a:p>
        </p:txBody>
      </p:sp>
      <p:sp>
        <p:nvSpPr>
          <p:cNvPr id="35" name="TextBox 34"/>
          <p:cNvSpPr txBox="1"/>
          <p:nvPr/>
        </p:nvSpPr>
        <p:spPr>
          <a:xfrm>
            <a:off x="6902682" y="3928509"/>
            <a:ext cx="2123975" cy="646331"/>
          </a:xfrm>
          <a:prstGeom prst="rect">
            <a:avLst/>
          </a:prstGeom>
          <a:noFill/>
        </p:spPr>
        <p:txBody>
          <a:bodyPr wrap="square">
            <a:spAutoFit/>
          </a:bodyPr>
          <a:lstStyle/>
          <a:p>
            <a:pPr marL="171450" indent="-171450">
              <a:buFont typeface="Arial" panose="020B0604020202020204" pitchFamily="34" charset="0"/>
              <a:buChar char="•"/>
            </a:pPr>
            <a:r>
              <a:rPr lang="zh-CN" altLang="en-US" dirty="0">
                <a:latin typeface="Poppins" panose="02000000000000000000" pitchFamily="2" charset="0"/>
                <a:ea typeface="思源黑体 CN Regular" panose="020B0500000000000000" pitchFamily="34" charset="-122"/>
                <a:cs typeface="Poppins" panose="02000000000000000000" pitchFamily="2" charset="0"/>
              </a:rPr>
              <a:t>抗</a:t>
            </a:r>
            <a:r>
              <a:rPr lang="en-US" altLang="zh-CN" dirty="0">
                <a:latin typeface="Poppins" panose="02000000000000000000" pitchFamily="2" charset="0"/>
                <a:ea typeface="思源黑体 CN Regular" panose="020B0500000000000000" pitchFamily="34" charset="-122"/>
                <a:cs typeface="Poppins" panose="02000000000000000000" pitchFamily="2" charset="0"/>
              </a:rPr>
              <a:t>payload</a:t>
            </a:r>
            <a:r>
              <a:rPr lang="zh-CN" altLang="en-US" dirty="0">
                <a:latin typeface="Poppins" panose="02000000000000000000" pitchFamily="2" charset="0"/>
                <a:ea typeface="思源黑体 CN Regular" panose="020B0500000000000000" pitchFamily="34" charset="-122"/>
                <a:cs typeface="Poppins" panose="02000000000000000000" pitchFamily="2" charset="0"/>
              </a:rPr>
              <a:t>抗体</a:t>
            </a:r>
            <a:endParaRPr lang="en-US" altLang="zh-CN" dirty="0">
              <a:latin typeface="Poppins" panose="02000000000000000000" pitchFamily="2" charset="0"/>
              <a:ea typeface="思源黑体 CN Regular" panose="020B0500000000000000" pitchFamily="34" charset="-122"/>
              <a:cs typeface="Poppins" panose="02000000000000000000" pitchFamily="2" charset="0"/>
            </a:endParaRPr>
          </a:p>
          <a:p>
            <a:pPr marL="171450" indent="-171450">
              <a:buFont typeface="Arial" panose="020B0604020202020204" pitchFamily="34" charset="0"/>
              <a:buChar char="•"/>
            </a:pPr>
            <a:r>
              <a:rPr lang="zh-CN" altLang="en-US" dirty="0">
                <a:latin typeface="Poppins" panose="02000000000000000000" pitchFamily="2" charset="0"/>
                <a:ea typeface="思源黑体 CN Regular" panose="020B0500000000000000" pitchFamily="34" charset="-122"/>
                <a:cs typeface="Poppins" panose="02000000000000000000" pitchFamily="2" charset="0"/>
              </a:rPr>
              <a:t>靶点蛋白及定制</a:t>
            </a:r>
            <a:endParaRPr lang="en-US" altLang="zh-CN" dirty="0">
              <a:latin typeface="Poppins" panose="02000000000000000000" pitchFamily="2" charset="0"/>
              <a:ea typeface="思源黑体 CN Regular" panose="020B0500000000000000" pitchFamily="34" charset="-122"/>
              <a:cs typeface="Poppins" panose="02000000000000000000" pitchFamily="2" charset="0"/>
            </a:endParaRPr>
          </a:p>
        </p:txBody>
      </p:sp>
      <p:sp>
        <p:nvSpPr>
          <p:cNvPr id="37" name="TextBox 36"/>
          <p:cNvSpPr txBox="1"/>
          <p:nvPr/>
        </p:nvSpPr>
        <p:spPr>
          <a:xfrm>
            <a:off x="9655624" y="3913355"/>
            <a:ext cx="2123975" cy="646331"/>
          </a:xfrm>
          <a:prstGeom prst="rect">
            <a:avLst/>
          </a:prstGeom>
          <a:noFill/>
        </p:spPr>
        <p:txBody>
          <a:bodyPr wrap="square">
            <a:spAutoFit/>
          </a:bodyPr>
          <a:lstStyle/>
          <a:p>
            <a:pPr marL="171450" indent="-171450">
              <a:buFont typeface="Arial" panose="020B0604020202020204" pitchFamily="34" charset="0"/>
              <a:buChar char="•"/>
            </a:pPr>
            <a:r>
              <a:rPr lang="zh-CN" altLang="en-US" dirty="0">
                <a:latin typeface="Poppins" panose="02000000000000000000" pitchFamily="2" charset="0"/>
                <a:ea typeface="思源黑体 CN Regular" panose="020B0500000000000000" pitchFamily="34" charset="-122"/>
                <a:cs typeface="Poppins" panose="02000000000000000000" pitchFamily="2" charset="0"/>
              </a:rPr>
              <a:t>全能核酸酶</a:t>
            </a:r>
            <a:endParaRPr lang="en-US" altLang="zh-CN" dirty="0">
              <a:latin typeface="Poppins" panose="02000000000000000000" pitchFamily="2" charset="0"/>
              <a:ea typeface="思源黑体 CN Regular" panose="020B0500000000000000" pitchFamily="34" charset="-122"/>
              <a:cs typeface="Poppins" panose="02000000000000000000" pitchFamily="2" charset="0"/>
            </a:endParaRPr>
          </a:p>
          <a:p>
            <a:pPr marL="171450" indent="-171450">
              <a:buFont typeface="Arial" panose="020B0604020202020204" pitchFamily="34" charset="0"/>
              <a:buChar char="•"/>
            </a:pPr>
            <a:r>
              <a:rPr lang="zh-CN" altLang="en-US" dirty="0">
                <a:latin typeface="Poppins" panose="02000000000000000000" pitchFamily="2" charset="0"/>
                <a:ea typeface="思源黑体 CN Regular" panose="020B0500000000000000" pitchFamily="34" charset="-122"/>
                <a:cs typeface="Poppins" panose="02000000000000000000" pitchFamily="2" charset="0"/>
              </a:rPr>
              <a:t>检测试剂盒</a:t>
            </a:r>
            <a:endParaRPr lang="en-US" altLang="zh-CN" dirty="0">
              <a:latin typeface="Poppins" panose="02000000000000000000" pitchFamily="2" charset="0"/>
              <a:ea typeface="思源黑体 CN Regular" panose="020B0500000000000000" pitchFamily="34" charset="-122"/>
              <a:cs typeface="Poppins" panose="02000000000000000000" pitchFamily="2" charset="0"/>
            </a:endParaRPr>
          </a:p>
        </p:txBody>
      </p:sp>
      <p:sp>
        <p:nvSpPr>
          <p:cNvPr id="38" name="TextBox 37"/>
          <p:cNvSpPr txBox="1"/>
          <p:nvPr/>
        </p:nvSpPr>
        <p:spPr>
          <a:xfrm>
            <a:off x="6902682" y="4846511"/>
            <a:ext cx="2554742" cy="646331"/>
          </a:xfrm>
          <a:prstGeom prst="rect">
            <a:avLst/>
          </a:prstGeom>
          <a:noFill/>
        </p:spPr>
        <p:txBody>
          <a:bodyPr wrap="square">
            <a:spAutoFit/>
          </a:bodyPr>
          <a:lstStyle/>
          <a:p>
            <a:pPr marL="171450" indent="-171450">
              <a:buFont typeface="Arial" panose="020B0604020202020204" pitchFamily="34" charset="0"/>
              <a:buChar char="•"/>
            </a:pPr>
            <a:r>
              <a:rPr lang="zh-CN" altLang="en-US" dirty="0">
                <a:latin typeface="Poppins" panose="02000000000000000000" pitchFamily="2" charset="0"/>
                <a:ea typeface="思源黑体 CN Regular" panose="020B0500000000000000" pitchFamily="34" charset="-122"/>
                <a:cs typeface="Poppins" panose="02000000000000000000" pitchFamily="2" charset="0"/>
              </a:rPr>
              <a:t>抗体内化检测</a:t>
            </a:r>
          </a:p>
          <a:p>
            <a:pPr marL="171450" indent="-171450">
              <a:buFont typeface="Arial" panose="020B0604020202020204" pitchFamily="34" charset="0"/>
              <a:buChar char="•"/>
            </a:pPr>
            <a:r>
              <a:rPr lang="en-US" altLang="zh-CN" dirty="0">
                <a:latin typeface="Poppins" panose="02000000000000000000" pitchFamily="2" charset="0"/>
                <a:ea typeface="思源黑体 CN Regular" panose="020B0500000000000000" pitchFamily="34" charset="-122"/>
                <a:cs typeface="Poppins" panose="02000000000000000000" pitchFamily="2" charset="0"/>
              </a:rPr>
              <a:t>ADCC/CDC/ADCP</a:t>
            </a:r>
          </a:p>
        </p:txBody>
      </p:sp>
      <p:sp>
        <p:nvSpPr>
          <p:cNvPr id="39" name="TextBox 38"/>
          <p:cNvSpPr txBox="1"/>
          <p:nvPr/>
        </p:nvSpPr>
        <p:spPr>
          <a:xfrm>
            <a:off x="9655624" y="4846511"/>
            <a:ext cx="2554742" cy="646331"/>
          </a:xfrm>
          <a:prstGeom prst="rect">
            <a:avLst/>
          </a:prstGeom>
          <a:noFill/>
        </p:spPr>
        <p:txBody>
          <a:bodyPr wrap="square">
            <a:spAutoFit/>
          </a:bodyPr>
          <a:lstStyle/>
          <a:p>
            <a:pPr marL="171450" indent="-171450">
              <a:buFont typeface="Arial" panose="020B0604020202020204" pitchFamily="34" charset="0"/>
              <a:buChar char="•"/>
            </a:pPr>
            <a:r>
              <a:rPr lang="zh-CN" altLang="en-US" dirty="0">
                <a:latin typeface="Poppins" panose="02000000000000000000" pitchFamily="2" charset="0"/>
                <a:ea typeface="思源黑体 CN Regular" panose="020B0500000000000000" pitchFamily="34" charset="-122"/>
                <a:cs typeface="Poppins" panose="02000000000000000000" pitchFamily="2" charset="0"/>
              </a:rPr>
              <a:t>细胞因子释放</a:t>
            </a:r>
            <a:endParaRPr lang="en-US" altLang="zh-CN" dirty="0">
              <a:latin typeface="Poppins" panose="02000000000000000000" pitchFamily="2" charset="0"/>
              <a:ea typeface="思源黑体 CN Regular" panose="020B0500000000000000" pitchFamily="34" charset="-122"/>
              <a:cs typeface="Poppins" panose="02000000000000000000" pitchFamily="2" charset="0"/>
            </a:endParaRPr>
          </a:p>
          <a:p>
            <a:pPr marL="171450" indent="-171450">
              <a:buFont typeface="Arial" panose="020B0604020202020204" pitchFamily="34" charset="0"/>
              <a:buChar char="•"/>
            </a:pPr>
            <a:r>
              <a:rPr lang="en-US" altLang="zh-CN" dirty="0">
                <a:latin typeface="Poppins" panose="02000000000000000000" pitchFamily="2" charset="0"/>
                <a:ea typeface="思源黑体 CN Regular" panose="020B0500000000000000" pitchFamily="34" charset="-122"/>
                <a:cs typeface="Poppins" panose="02000000000000000000" pitchFamily="2" charset="0"/>
              </a:rPr>
              <a:t>Fab</a:t>
            </a:r>
            <a:r>
              <a:rPr lang="zh-CN" altLang="en-US" dirty="0">
                <a:latin typeface="Poppins" panose="02000000000000000000" pitchFamily="2" charset="0"/>
                <a:ea typeface="思源黑体 CN Regular" panose="020B0500000000000000" pitchFamily="34" charset="-122"/>
                <a:cs typeface="Poppins" panose="02000000000000000000" pitchFamily="2" charset="0"/>
              </a:rPr>
              <a:t>结合活性</a:t>
            </a:r>
            <a:endParaRPr lang="en-US" altLang="zh-CN" dirty="0">
              <a:latin typeface="Poppins" panose="02000000000000000000" pitchFamily="2" charset="0"/>
              <a:ea typeface="思源黑体 CN Regular" panose="020B0500000000000000" pitchFamily="34" charset="-122"/>
              <a:cs typeface="Poppins" panose="02000000000000000000" pitchFamily="2" charset="0"/>
            </a:endParaRPr>
          </a:p>
        </p:txBody>
      </p:sp>
      <p:sp>
        <p:nvSpPr>
          <p:cNvPr id="40" name="TextBox 39"/>
          <p:cNvSpPr txBox="1"/>
          <p:nvPr/>
        </p:nvSpPr>
        <p:spPr>
          <a:xfrm>
            <a:off x="6902682" y="5904092"/>
            <a:ext cx="3020023" cy="646331"/>
          </a:xfrm>
          <a:prstGeom prst="rect">
            <a:avLst/>
          </a:prstGeom>
          <a:noFill/>
        </p:spPr>
        <p:txBody>
          <a:bodyPr wrap="square">
            <a:spAutoFit/>
          </a:bodyPr>
          <a:lstStyle/>
          <a:p>
            <a:pPr marL="171450" indent="-171450">
              <a:buFont typeface="Arial" panose="020B0604020202020204" pitchFamily="34" charset="0"/>
              <a:buChar char="•"/>
            </a:pPr>
            <a:r>
              <a:rPr lang="en-US" altLang="zh-CN" dirty="0">
                <a:latin typeface="Poppins" panose="02000000000000000000" pitchFamily="2" charset="0"/>
                <a:ea typeface="思源黑体 CN Regular" panose="020B0500000000000000" pitchFamily="34" charset="-122"/>
                <a:cs typeface="Poppins" panose="02000000000000000000" pitchFamily="2" charset="0"/>
              </a:rPr>
              <a:t>PK/ADA</a:t>
            </a:r>
            <a:r>
              <a:rPr lang="zh-CN" altLang="en-US" dirty="0">
                <a:latin typeface="Poppins" panose="02000000000000000000" pitchFamily="2" charset="0"/>
                <a:ea typeface="思源黑体 CN Regular" panose="020B0500000000000000" pitchFamily="34" charset="-122"/>
                <a:cs typeface="Poppins" panose="02000000000000000000" pitchFamily="2" charset="0"/>
              </a:rPr>
              <a:t>抗体制备服务</a:t>
            </a:r>
          </a:p>
          <a:p>
            <a:pPr marL="171450" indent="-171450">
              <a:buFont typeface="Arial" panose="020B0604020202020204" pitchFamily="34" charset="0"/>
              <a:buChar char="•"/>
            </a:pPr>
            <a:r>
              <a:rPr lang="en-US" altLang="zh-CN" dirty="0">
                <a:latin typeface="Poppins" panose="02000000000000000000" pitchFamily="2" charset="0"/>
                <a:ea typeface="思源黑体 CN Regular" panose="020B0500000000000000" pitchFamily="34" charset="-122"/>
                <a:cs typeface="Poppins" panose="02000000000000000000" pitchFamily="2" charset="0"/>
              </a:rPr>
              <a:t>ADCC/CDC/ADCP</a:t>
            </a:r>
          </a:p>
        </p:txBody>
      </p:sp>
      <p:sp>
        <p:nvSpPr>
          <p:cNvPr id="41" name="TextBox 40"/>
          <p:cNvSpPr txBox="1"/>
          <p:nvPr/>
        </p:nvSpPr>
        <p:spPr>
          <a:xfrm>
            <a:off x="9655624" y="5873732"/>
            <a:ext cx="3020023" cy="646331"/>
          </a:xfrm>
          <a:prstGeom prst="rect">
            <a:avLst/>
          </a:prstGeom>
          <a:noFill/>
        </p:spPr>
        <p:txBody>
          <a:bodyPr wrap="square">
            <a:spAutoFit/>
          </a:bodyPr>
          <a:lstStyle/>
          <a:p>
            <a:pPr marL="171450" indent="-171450">
              <a:buFont typeface="Arial" panose="020B0604020202020204" pitchFamily="34" charset="0"/>
              <a:buChar char="•"/>
            </a:pPr>
            <a:r>
              <a:rPr lang="zh-CN" altLang="en-US" dirty="0">
                <a:latin typeface="Poppins" panose="02000000000000000000" pitchFamily="2" charset="0"/>
                <a:ea typeface="思源黑体 CN Regular" panose="020B0500000000000000" pitchFamily="34" charset="-122"/>
                <a:cs typeface="Poppins" panose="02000000000000000000" pitchFamily="2" charset="0"/>
              </a:rPr>
              <a:t>多种属蛋白</a:t>
            </a:r>
            <a:endParaRPr lang="en-US" altLang="zh-CN" dirty="0">
              <a:latin typeface="Poppins" panose="02000000000000000000" pitchFamily="2" charset="0"/>
              <a:ea typeface="思源黑体 CN Regular" panose="020B0500000000000000" pitchFamily="34" charset="-122"/>
              <a:cs typeface="Poppins" panose="02000000000000000000" pitchFamily="2" charset="0"/>
            </a:endParaRPr>
          </a:p>
          <a:p>
            <a:pPr marL="171450" indent="-171450">
              <a:buFont typeface="Arial" panose="020B0604020202020204" pitchFamily="34" charset="0"/>
              <a:buChar char="•"/>
            </a:pPr>
            <a:r>
              <a:rPr lang="zh-CN" altLang="en-US" dirty="0">
                <a:latin typeface="Poppins" panose="02000000000000000000" pitchFamily="2" charset="0"/>
                <a:ea typeface="思源黑体 CN Regular" panose="020B0500000000000000" pitchFamily="34" charset="-122"/>
                <a:cs typeface="Poppins" panose="02000000000000000000" pitchFamily="2" charset="0"/>
              </a:rPr>
              <a:t>细胞因子</a:t>
            </a:r>
            <a:r>
              <a:rPr lang="en-US" altLang="zh-CN" dirty="0">
                <a:latin typeface="Poppins" panose="02000000000000000000" pitchFamily="2" charset="0"/>
                <a:ea typeface="思源黑体 CN Regular" panose="020B0500000000000000" pitchFamily="34" charset="-122"/>
                <a:cs typeface="Poppins" panose="02000000000000000000" pitchFamily="2" charset="0"/>
              </a:rPr>
              <a:t>ELISA kits</a:t>
            </a:r>
          </a:p>
        </p:txBody>
      </p:sp>
      <p:sp>
        <p:nvSpPr>
          <p:cNvPr id="42" name="Arrow: Curved Down 41"/>
          <p:cNvSpPr/>
          <p:nvPr/>
        </p:nvSpPr>
        <p:spPr>
          <a:xfrm rot="5400000" flipV="1">
            <a:off x="1605981" y="3141269"/>
            <a:ext cx="6113324" cy="1249024"/>
          </a:xfrm>
          <a:prstGeom prst="curvedDownArrow">
            <a:avLst/>
          </a:prstGeom>
          <a:solidFill>
            <a:schemeClr val="accent6"/>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tx1"/>
              </a:solidFill>
            </a:endParaRPr>
          </a:p>
        </p:txBody>
      </p:sp>
    </p:spTree>
  </p:cSld>
  <p:clrMapOvr>
    <a:masterClrMapping/>
  </p:clrMapOvr>
  <mc:AlternateContent xmlns:mc="http://schemas.openxmlformats.org/markup-compatibility/2006">
    <mc:Choice xmlns="" xmlns:p14="http://schemas.microsoft.com/office/powerpoint/2010/main" Requires="p14">
      <p:transition spd="slow" p14:dur="2000" advTm="47854"/>
    </mc:Choice>
    <mc:Fallback>
      <p:transition spd="slow" advTm="47854"/>
    </mc:Fallback>
  </mc:AlternateContent>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3010" name="Picture 2"/>
          <p:cNvPicPr>
            <a:picLocks noChangeAspect="1" noChangeArrowheads="1"/>
          </p:cNvPicPr>
          <p:nvPr/>
        </p:nvPicPr>
        <p:blipFill>
          <a:blip r:embed="rId3" cstate="print"/>
          <a:srcRect/>
          <a:stretch>
            <a:fillRect/>
          </a:stretch>
        </p:blipFill>
        <p:spPr bwMode="auto">
          <a:xfrm>
            <a:off x="10991851" y="2216151"/>
            <a:ext cx="592667" cy="1081616"/>
          </a:xfrm>
          <a:prstGeom prst="rect">
            <a:avLst/>
          </a:prstGeom>
          <a:noFill/>
          <a:ln w="9525">
            <a:noFill/>
            <a:miter lim="800000"/>
            <a:headEnd/>
            <a:tailEnd/>
          </a:ln>
        </p:spPr>
      </p:pic>
      <p:sp>
        <p:nvSpPr>
          <p:cNvPr id="43011" name="矩形 9"/>
          <p:cNvSpPr>
            <a:spLocks noChangeArrowheads="1"/>
          </p:cNvSpPr>
          <p:nvPr/>
        </p:nvSpPr>
        <p:spPr bwMode="auto">
          <a:xfrm>
            <a:off x="4233" y="165100"/>
            <a:ext cx="374433" cy="138485"/>
          </a:xfrm>
          <a:prstGeom prst="rect">
            <a:avLst/>
          </a:prstGeom>
          <a:noFill/>
          <a:ln w="9525">
            <a:noFill/>
            <a:miter lim="800000"/>
          </a:ln>
        </p:spPr>
        <p:txBody>
          <a:bodyPr wrap="none" lIns="121906" tIns="60953" rIns="121906" bIns="60953">
            <a:spAutoFit/>
          </a:bodyPr>
          <a:lstStyle/>
          <a:p>
            <a:pPr>
              <a:spcBef>
                <a:spcPts val="1350"/>
              </a:spcBef>
            </a:pPr>
            <a:r>
              <a:rPr lang="zh-CN" altLang="en-US" sz="100" dirty="0">
                <a:solidFill>
                  <a:schemeClr val="bg1"/>
                </a:solidFill>
                <a:latin typeface="Poppins" panose="02000000000000000000" pitchFamily="2" charset="0"/>
                <a:ea typeface="思源黑体 CN Regular" panose="020B0500000000000000" pitchFamily="34" charset="-122"/>
                <a:cs typeface="Poppins" panose="02000000000000000000" pitchFamily="2" charset="0"/>
              </a:rPr>
              <a:t>关于“北京义翘神州”</a:t>
            </a:r>
          </a:p>
        </p:txBody>
      </p:sp>
      <p:sp>
        <p:nvSpPr>
          <p:cNvPr id="12" name="TextBox 24"/>
          <p:cNvSpPr txBox="1">
            <a:spLocks noChangeArrowheads="1"/>
          </p:cNvSpPr>
          <p:nvPr/>
        </p:nvSpPr>
        <p:spPr bwMode="auto">
          <a:xfrm>
            <a:off x="330200" y="933451"/>
            <a:ext cx="2245784" cy="416983"/>
          </a:xfrm>
          <a:prstGeom prst="rect">
            <a:avLst/>
          </a:prstGeom>
          <a:noFill/>
          <a:ln w="9525">
            <a:noFill/>
            <a:miter lim="800000"/>
          </a:ln>
        </p:spPr>
        <p:txBody>
          <a:bodyPr wrap="none" lIns="121906" tIns="60953" rIns="121906" bIns="60953">
            <a:spAutoFit/>
          </a:bodyPr>
          <a:lstStyle/>
          <a:p>
            <a:pPr>
              <a:defRPr/>
            </a:pPr>
            <a:r>
              <a:rPr lang="zh-CN" altLang="en-US" sz="1900" b="1" dirty="0">
                <a:solidFill>
                  <a:schemeClr val="tx1">
                    <a:lumMod val="65000"/>
                    <a:lumOff val="35000"/>
                  </a:schemeClr>
                </a:solidFill>
                <a:latin typeface="Poppins" panose="02000000000000000000" pitchFamily="2" charset="0"/>
                <a:ea typeface="思源黑体 CN Regular" panose="020B0500000000000000" pitchFamily="34" charset="-122"/>
                <a:cs typeface="Poppins" panose="02000000000000000000" pitchFamily="2" charset="0"/>
              </a:rPr>
              <a:t>坚持自主研发生产</a:t>
            </a:r>
          </a:p>
        </p:txBody>
      </p:sp>
      <p:sp>
        <p:nvSpPr>
          <p:cNvPr id="13" name="矩形 12"/>
          <p:cNvSpPr/>
          <p:nvPr/>
        </p:nvSpPr>
        <p:spPr>
          <a:xfrm>
            <a:off x="334434" y="1316567"/>
            <a:ext cx="10850033" cy="368300"/>
          </a:xfrm>
          <a:prstGeom prst="rect">
            <a:avLst/>
          </a:prstGeom>
        </p:spPr>
        <p:txBody>
          <a:bodyPr lIns="121906" tIns="60953" rIns="121906" bIns="60953">
            <a:spAutoFit/>
          </a:bodyPr>
          <a:lstStyle/>
          <a:p>
            <a:pPr>
              <a:buFont typeface="Arial" panose="020B0604020202020204" pitchFamily="34" charset="0"/>
              <a:buChar char="•"/>
              <a:defRPr/>
            </a:pPr>
            <a:r>
              <a:rPr lang="zh-CN" altLang="en-US" sz="1600" dirty="0">
                <a:solidFill>
                  <a:schemeClr val="tx1">
                    <a:lumMod val="65000"/>
                    <a:lumOff val="35000"/>
                  </a:schemeClr>
                </a:solidFill>
                <a:latin typeface="Poppins" panose="02000000000000000000" pitchFamily="2" charset="0"/>
                <a:ea typeface="思源黑体 CN Regular" panose="020B0500000000000000" pitchFamily="34" charset="-122"/>
                <a:cs typeface="Poppins" panose="02000000000000000000" pitchFamily="2" charset="0"/>
              </a:rPr>
              <a:t> 打造中国生命科学研究“一站式”试剂与服务支撑平台</a:t>
            </a:r>
            <a:endParaRPr lang="en-US" altLang="zh-CN" sz="1600" dirty="0">
              <a:solidFill>
                <a:schemeClr val="tx1">
                  <a:lumMod val="65000"/>
                  <a:lumOff val="35000"/>
                </a:schemeClr>
              </a:solidFill>
              <a:latin typeface="Poppins" panose="02000000000000000000" pitchFamily="2" charset="0"/>
              <a:ea typeface="思源黑体 CN Regular" panose="020B0500000000000000" pitchFamily="34" charset="-122"/>
              <a:cs typeface="Poppins" panose="02000000000000000000" pitchFamily="2" charset="0"/>
            </a:endParaRPr>
          </a:p>
        </p:txBody>
      </p:sp>
      <p:sp>
        <p:nvSpPr>
          <p:cNvPr id="14" name="TextBox 24"/>
          <p:cNvSpPr txBox="1">
            <a:spLocks noChangeArrowheads="1"/>
          </p:cNvSpPr>
          <p:nvPr/>
        </p:nvSpPr>
        <p:spPr bwMode="auto">
          <a:xfrm>
            <a:off x="410634" y="3577167"/>
            <a:ext cx="1496484" cy="416984"/>
          </a:xfrm>
          <a:prstGeom prst="rect">
            <a:avLst/>
          </a:prstGeom>
          <a:noFill/>
          <a:ln w="9525">
            <a:noFill/>
            <a:miter lim="800000"/>
          </a:ln>
        </p:spPr>
        <p:txBody>
          <a:bodyPr wrap="none" lIns="121906" tIns="60953" rIns="121906" bIns="60953">
            <a:spAutoFit/>
          </a:bodyPr>
          <a:lstStyle/>
          <a:p>
            <a:pPr>
              <a:defRPr/>
            </a:pPr>
            <a:r>
              <a:rPr lang="zh-CN" altLang="en-US" sz="1900" b="1" dirty="0">
                <a:solidFill>
                  <a:schemeClr val="tx1">
                    <a:lumMod val="65000"/>
                    <a:lumOff val="35000"/>
                  </a:schemeClr>
                </a:solidFill>
                <a:latin typeface="Poppins" panose="02000000000000000000" pitchFamily="2" charset="0"/>
                <a:ea typeface="思源黑体 CN Regular" panose="020B0500000000000000" pitchFamily="34" charset="-122"/>
                <a:cs typeface="Poppins" panose="02000000000000000000" pitchFamily="2" charset="0"/>
              </a:rPr>
              <a:t>人才与设施</a:t>
            </a:r>
          </a:p>
        </p:txBody>
      </p:sp>
      <p:sp>
        <p:nvSpPr>
          <p:cNvPr id="15" name="TextBox 24"/>
          <p:cNvSpPr txBox="1">
            <a:spLocks noChangeArrowheads="1"/>
          </p:cNvSpPr>
          <p:nvPr/>
        </p:nvSpPr>
        <p:spPr bwMode="auto">
          <a:xfrm>
            <a:off x="3841751" y="3615267"/>
            <a:ext cx="1246716" cy="416984"/>
          </a:xfrm>
          <a:prstGeom prst="rect">
            <a:avLst/>
          </a:prstGeom>
          <a:noFill/>
          <a:ln w="9525">
            <a:noFill/>
            <a:miter lim="800000"/>
          </a:ln>
        </p:spPr>
        <p:txBody>
          <a:bodyPr wrap="none" lIns="121906" tIns="60953" rIns="121906" bIns="60953">
            <a:spAutoFit/>
          </a:bodyPr>
          <a:lstStyle/>
          <a:p>
            <a:pPr>
              <a:defRPr/>
            </a:pPr>
            <a:r>
              <a:rPr lang="zh-CN" altLang="en-US" sz="1900" b="1" dirty="0">
                <a:solidFill>
                  <a:schemeClr val="tx1">
                    <a:lumMod val="65000"/>
                    <a:lumOff val="35000"/>
                  </a:schemeClr>
                </a:solidFill>
                <a:latin typeface="Poppins" panose="02000000000000000000" pitchFamily="2" charset="0"/>
                <a:ea typeface="思源黑体 CN Regular" panose="020B0500000000000000" pitchFamily="34" charset="-122"/>
                <a:cs typeface="Poppins" panose="02000000000000000000" pitchFamily="2" charset="0"/>
              </a:rPr>
              <a:t>荣誉资质</a:t>
            </a:r>
          </a:p>
        </p:txBody>
      </p:sp>
      <p:sp>
        <p:nvSpPr>
          <p:cNvPr id="16" name="矩形 15"/>
          <p:cNvSpPr/>
          <p:nvPr/>
        </p:nvSpPr>
        <p:spPr>
          <a:xfrm>
            <a:off x="527051" y="4216400"/>
            <a:ext cx="3168649" cy="2120900"/>
          </a:xfrm>
          <a:prstGeom prst="rect">
            <a:avLst/>
          </a:prstGeom>
        </p:spPr>
        <p:txBody>
          <a:bodyPr lIns="121906" tIns="60953" rIns="121906" bIns="60953">
            <a:spAutoFit/>
          </a:bodyPr>
          <a:lstStyle/>
          <a:p>
            <a:pPr>
              <a:buFont typeface="Arial" panose="020B0604020202020204" pitchFamily="34" charset="0"/>
              <a:buChar char="•"/>
              <a:defRPr/>
            </a:pPr>
            <a:r>
              <a:rPr lang="zh-CN" altLang="en-US" sz="1600" b="1" dirty="0">
                <a:solidFill>
                  <a:schemeClr val="tx1">
                    <a:lumMod val="65000"/>
                    <a:lumOff val="35000"/>
                  </a:schemeClr>
                </a:solidFill>
                <a:latin typeface="Poppins" panose="02000000000000000000" pitchFamily="2" charset="0"/>
                <a:ea typeface="思源黑体 CN Regular" panose="020B0500000000000000" pitchFamily="34" charset="-122"/>
                <a:cs typeface="Poppins" panose="02000000000000000000" pitchFamily="2" charset="0"/>
              </a:rPr>
              <a:t> 设施：</a:t>
            </a:r>
            <a:endParaRPr lang="en-US" altLang="zh-CN" sz="1600" b="1" dirty="0">
              <a:solidFill>
                <a:schemeClr val="tx1">
                  <a:lumMod val="65000"/>
                  <a:lumOff val="35000"/>
                </a:schemeClr>
              </a:solidFill>
              <a:latin typeface="Poppins" panose="02000000000000000000" pitchFamily="2" charset="0"/>
              <a:ea typeface="思源黑体 CN Regular" panose="020B0500000000000000" pitchFamily="34" charset="-122"/>
              <a:cs typeface="Poppins" panose="02000000000000000000" pitchFamily="2" charset="0"/>
            </a:endParaRPr>
          </a:p>
          <a:p>
            <a:pPr>
              <a:defRPr/>
            </a:pPr>
            <a:r>
              <a:rPr lang="en-US" altLang="zh-CN" sz="1900" dirty="0">
                <a:solidFill>
                  <a:schemeClr val="tx1">
                    <a:lumMod val="65000"/>
                    <a:lumOff val="35000"/>
                  </a:schemeClr>
                </a:solidFill>
                <a:latin typeface="Poppins" panose="02000000000000000000" pitchFamily="2" charset="0"/>
                <a:ea typeface="思源黑体 CN Regular" panose="020B0500000000000000" pitchFamily="34" charset="-122"/>
                <a:cs typeface="Poppins" panose="02000000000000000000" pitchFamily="2" charset="0"/>
              </a:rPr>
              <a:t>  ---</a:t>
            </a:r>
            <a:r>
              <a:rPr lang="en-US" altLang="zh-CN" sz="1600" dirty="0">
                <a:solidFill>
                  <a:schemeClr val="tx1">
                    <a:lumMod val="65000"/>
                    <a:lumOff val="35000"/>
                  </a:schemeClr>
                </a:solidFill>
                <a:latin typeface="Poppins" panose="02000000000000000000" pitchFamily="2" charset="0"/>
                <a:ea typeface="思源黑体 CN Regular" panose="020B0500000000000000" pitchFamily="34" charset="-122"/>
                <a:cs typeface="Poppins" panose="02000000000000000000" pitchFamily="2" charset="0"/>
              </a:rPr>
              <a:t>26,000+</a:t>
            </a:r>
            <a:r>
              <a:rPr lang="zh-CN" altLang="en-US" sz="1600" dirty="0">
                <a:solidFill>
                  <a:schemeClr val="tx1">
                    <a:lumMod val="65000"/>
                    <a:lumOff val="35000"/>
                  </a:schemeClr>
                </a:solidFill>
                <a:latin typeface="Poppins" panose="02000000000000000000" pitchFamily="2" charset="0"/>
                <a:ea typeface="思源黑体 CN Regular" panose="020B0500000000000000" pitchFamily="34" charset="-122"/>
                <a:cs typeface="Poppins" panose="02000000000000000000" pitchFamily="2" charset="0"/>
              </a:rPr>
              <a:t>平米研发中心</a:t>
            </a:r>
            <a:endParaRPr lang="en-US" altLang="zh-CN" sz="1600" dirty="0">
              <a:solidFill>
                <a:schemeClr val="tx1">
                  <a:lumMod val="65000"/>
                  <a:lumOff val="35000"/>
                </a:schemeClr>
              </a:solidFill>
              <a:latin typeface="Poppins" panose="02000000000000000000" pitchFamily="2" charset="0"/>
              <a:ea typeface="思源黑体 CN Regular" panose="020B0500000000000000" pitchFamily="34" charset="-122"/>
              <a:cs typeface="Poppins" panose="02000000000000000000" pitchFamily="2" charset="0"/>
            </a:endParaRPr>
          </a:p>
          <a:p>
            <a:pPr>
              <a:defRPr/>
            </a:pPr>
            <a:r>
              <a:rPr lang="en-US" altLang="zh-CN" sz="1600" dirty="0">
                <a:solidFill>
                  <a:schemeClr val="tx1">
                    <a:lumMod val="65000"/>
                    <a:lumOff val="35000"/>
                  </a:schemeClr>
                </a:solidFill>
                <a:latin typeface="Poppins" panose="02000000000000000000" pitchFamily="2" charset="0"/>
                <a:ea typeface="思源黑体 CN Regular" panose="020B0500000000000000" pitchFamily="34" charset="-122"/>
                <a:cs typeface="Poppins" panose="02000000000000000000" pitchFamily="2" charset="0"/>
              </a:rPr>
              <a:t> </a:t>
            </a:r>
            <a:r>
              <a:rPr lang="en-US" altLang="zh-CN" sz="1900" dirty="0">
                <a:solidFill>
                  <a:schemeClr val="tx1">
                    <a:lumMod val="65000"/>
                    <a:lumOff val="35000"/>
                  </a:schemeClr>
                </a:solidFill>
                <a:latin typeface="Poppins" panose="02000000000000000000" pitchFamily="2" charset="0"/>
                <a:ea typeface="思源黑体 CN Regular" panose="020B0500000000000000" pitchFamily="34" charset="-122"/>
                <a:cs typeface="Poppins" panose="02000000000000000000" pitchFamily="2" charset="0"/>
              </a:rPr>
              <a:t> --- </a:t>
            </a:r>
            <a:r>
              <a:rPr lang="en-US" altLang="zh-CN" sz="1600" dirty="0">
                <a:solidFill>
                  <a:schemeClr val="tx1">
                    <a:lumMod val="65000"/>
                    <a:lumOff val="35000"/>
                  </a:schemeClr>
                </a:solidFill>
                <a:latin typeface="Poppins" panose="02000000000000000000" pitchFamily="2" charset="0"/>
                <a:ea typeface="思源黑体 CN Regular" panose="020B0500000000000000" pitchFamily="34" charset="-122"/>
                <a:cs typeface="Poppins" panose="02000000000000000000" pitchFamily="2" charset="0"/>
              </a:rPr>
              <a:t>7,000</a:t>
            </a:r>
            <a:r>
              <a:rPr lang="zh-CN" altLang="en-US" sz="1600" dirty="0">
                <a:solidFill>
                  <a:schemeClr val="tx1">
                    <a:lumMod val="65000"/>
                    <a:lumOff val="35000"/>
                  </a:schemeClr>
                </a:solidFill>
                <a:latin typeface="Poppins" panose="02000000000000000000" pitchFamily="2" charset="0"/>
                <a:ea typeface="思源黑体 CN Regular" panose="020B0500000000000000" pitchFamily="34" charset="-122"/>
                <a:cs typeface="Poppins" panose="02000000000000000000" pitchFamily="2" charset="0"/>
              </a:rPr>
              <a:t>平米洁净车间</a:t>
            </a:r>
            <a:endParaRPr lang="en-US" altLang="zh-CN" sz="1600" dirty="0">
              <a:solidFill>
                <a:schemeClr val="tx1">
                  <a:lumMod val="65000"/>
                  <a:lumOff val="35000"/>
                </a:schemeClr>
              </a:solidFill>
              <a:latin typeface="Poppins" panose="02000000000000000000" pitchFamily="2" charset="0"/>
              <a:ea typeface="思源黑体 CN Regular" panose="020B0500000000000000" pitchFamily="34" charset="-122"/>
              <a:cs typeface="Poppins" panose="02000000000000000000" pitchFamily="2" charset="0"/>
            </a:endParaRPr>
          </a:p>
          <a:p>
            <a:pPr>
              <a:defRPr/>
            </a:pPr>
            <a:endParaRPr lang="zh-CN" altLang="en-US" sz="1900" dirty="0">
              <a:solidFill>
                <a:schemeClr val="tx1">
                  <a:lumMod val="65000"/>
                  <a:lumOff val="35000"/>
                </a:schemeClr>
              </a:solidFill>
              <a:latin typeface="Poppins" panose="02000000000000000000" pitchFamily="2" charset="0"/>
              <a:ea typeface="思源黑体 CN Regular" panose="020B0500000000000000" pitchFamily="34" charset="-122"/>
              <a:cs typeface="Poppins" panose="02000000000000000000" pitchFamily="2" charset="0"/>
            </a:endParaRPr>
          </a:p>
          <a:p>
            <a:pPr>
              <a:buFont typeface="Arial" panose="020B0604020202020204" pitchFamily="34" charset="0"/>
              <a:buChar char="•"/>
              <a:defRPr/>
            </a:pPr>
            <a:r>
              <a:rPr lang="zh-CN" altLang="en-US" sz="1900" dirty="0">
                <a:solidFill>
                  <a:schemeClr val="tx1">
                    <a:lumMod val="65000"/>
                    <a:lumOff val="35000"/>
                  </a:schemeClr>
                </a:solidFill>
                <a:latin typeface="Poppins" panose="02000000000000000000" pitchFamily="2" charset="0"/>
                <a:ea typeface="思源黑体 CN Regular" panose="020B0500000000000000" pitchFamily="34" charset="-122"/>
                <a:cs typeface="Poppins" panose="02000000000000000000" pitchFamily="2" charset="0"/>
              </a:rPr>
              <a:t> </a:t>
            </a:r>
            <a:r>
              <a:rPr lang="zh-CN" altLang="en-US" sz="1600" b="1" dirty="0">
                <a:solidFill>
                  <a:schemeClr val="tx1">
                    <a:lumMod val="65000"/>
                    <a:lumOff val="35000"/>
                  </a:schemeClr>
                </a:solidFill>
                <a:latin typeface="Poppins" panose="02000000000000000000" pitchFamily="2" charset="0"/>
                <a:ea typeface="思源黑体 CN Regular" panose="020B0500000000000000" pitchFamily="34" charset="-122"/>
                <a:cs typeface="Poppins" panose="02000000000000000000" pitchFamily="2" charset="0"/>
              </a:rPr>
              <a:t>团队：近</a:t>
            </a:r>
            <a:r>
              <a:rPr lang="en-US" altLang="zh-CN" sz="1600" b="1" dirty="0">
                <a:solidFill>
                  <a:schemeClr val="tx1">
                    <a:lumMod val="65000"/>
                    <a:lumOff val="35000"/>
                  </a:schemeClr>
                </a:solidFill>
                <a:latin typeface="Poppins" panose="02000000000000000000" pitchFamily="2" charset="0"/>
                <a:ea typeface="思源黑体 CN Regular" panose="020B0500000000000000" pitchFamily="34" charset="-122"/>
                <a:cs typeface="Poppins" panose="02000000000000000000" pitchFamily="2" charset="0"/>
              </a:rPr>
              <a:t>1000</a:t>
            </a:r>
            <a:r>
              <a:rPr lang="zh-CN" altLang="en-US" sz="1600" b="1" dirty="0">
                <a:solidFill>
                  <a:schemeClr val="tx1">
                    <a:lumMod val="65000"/>
                    <a:lumOff val="35000"/>
                  </a:schemeClr>
                </a:solidFill>
                <a:latin typeface="Poppins" panose="02000000000000000000" pitchFamily="2" charset="0"/>
                <a:ea typeface="思源黑体 CN Regular" panose="020B0500000000000000" pitchFamily="34" charset="-122"/>
                <a:cs typeface="Poppins" panose="02000000000000000000" pitchFamily="2" charset="0"/>
              </a:rPr>
              <a:t>人</a:t>
            </a:r>
            <a:endParaRPr lang="en-US" altLang="zh-CN" sz="1900" b="1" dirty="0">
              <a:solidFill>
                <a:schemeClr val="tx1">
                  <a:lumMod val="65000"/>
                  <a:lumOff val="35000"/>
                </a:schemeClr>
              </a:solidFill>
              <a:latin typeface="Poppins" panose="02000000000000000000" pitchFamily="2" charset="0"/>
              <a:ea typeface="思源黑体 CN Regular" panose="020B0500000000000000" pitchFamily="34" charset="-122"/>
              <a:cs typeface="Poppins" panose="02000000000000000000" pitchFamily="2" charset="0"/>
            </a:endParaRPr>
          </a:p>
          <a:p>
            <a:pPr>
              <a:defRPr/>
            </a:pPr>
            <a:r>
              <a:rPr lang="en-US" altLang="zh-CN" sz="1900" dirty="0">
                <a:solidFill>
                  <a:schemeClr val="tx1">
                    <a:lumMod val="65000"/>
                    <a:lumOff val="35000"/>
                  </a:schemeClr>
                </a:solidFill>
                <a:latin typeface="Poppins" panose="02000000000000000000" pitchFamily="2" charset="0"/>
                <a:ea typeface="思源黑体 CN Regular" panose="020B0500000000000000" pitchFamily="34" charset="-122"/>
                <a:cs typeface="Poppins" panose="02000000000000000000" pitchFamily="2" charset="0"/>
              </a:rPr>
              <a:t>   --- </a:t>
            </a:r>
            <a:r>
              <a:rPr lang="zh-CN" altLang="en-US" sz="1600" dirty="0">
                <a:solidFill>
                  <a:schemeClr val="tx1">
                    <a:lumMod val="65000"/>
                    <a:lumOff val="35000"/>
                  </a:schemeClr>
                </a:solidFill>
                <a:latin typeface="Poppins" panose="02000000000000000000" pitchFamily="2" charset="0"/>
                <a:ea typeface="思源黑体 CN Regular" panose="020B0500000000000000" pitchFamily="34" charset="-122"/>
                <a:cs typeface="Poppins" panose="02000000000000000000" pitchFamily="2" charset="0"/>
              </a:rPr>
              <a:t>硕士以上学历占</a:t>
            </a:r>
            <a:r>
              <a:rPr lang="en-US" altLang="zh-CN" sz="1600" dirty="0">
                <a:solidFill>
                  <a:schemeClr val="tx1">
                    <a:lumMod val="65000"/>
                    <a:lumOff val="35000"/>
                  </a:schemeClr>
                </a:solidFill>
                <a:latin typeface="Poppins" panose="02000000000000000000" pitchFamily="2" charset="0"/>
                <a:ea typeface="思源黑体 CN Regular" panose="020B0500000000000000" pitchFamily="34" charset="-122"/>
                <a:cs typeface="Poppins" panose="02000000000000000000" pitchFamily="2" charset="0"/>
              </a:rPr>
              <a:t>1/3</a:t>
            </a:r>
          </a:p>
          <a:p>
            <a:pPr>
              <a:defRPr/>
            </a:pPr>
            <a:r>
              <a:rPr lang="en-US" altLang="zh-CN" sz="1900" dirty="0">
                <a:solidFill>
                  <a:schemeClr val="tx1">
                    <a:lumMod val="65000"/>
                    <a:lumOff val="35000"/>
                  </a:schemeClr>
                </a:solidFill>
                <a:latin typeface="Poppins" panose="02000000000000000000" pitchFamily="2" charset="0"/>
                <a:ea typeface="思源黑体 CN Regular" panose="020B0500000000000000" pitchFamily="34" charset="-122"/>
                <a:cs typeface="Poppins" panose="02000000000000000000" pitchFamily="2" charset="0"/>
              </a:rPr>
              <a:t>   --- </a:t>
            </a:r>
            <a:r>
              <a:rPr lang="en-US" altLang="zh-CN" sz="1600" dirty="0">
                <a:solidFill>
                  <a:schemeClr val="tx1">
                    <a:lumMod val="65000"/>
                    <a:lumOff val="35000"/>
                  </a:schemeClr>
                </a:solidFill>
                <a:latin typeface="Poppins" panose="02000000000000000000" pitchFamily="2" charset="0"/>
                <a:ea typeface="思源黑体 CN Regular" panose="020B0500000000000000" pitchFamily="34" charset="-122"/>
                <a:cs typeface="Poppins" panose="02000000000000000000" pitchFamily="2" charset="0"/>
              </a:rPr>
              <a:t>10+ </a:t>
            </a:r>
            <a:r>
              <a:rPr lang="zh-CN" altLang="en-US" sz="1600" dirty="0">
                <a:solidFill>
                  <a:schemeClr val="tx1">
                    <a:lumMod val="65000"/>
                    <a:lumOff val="35000"/>
                  </a:schemeClr>
                </a:solidFill>
                <a:latin typeface="Poppins" panose="02000000000000000000" pitchFamily="2" charset="0"/>
                <a:ea typeface="思源黑体 CN Regular" panose="020B0500000000000000" pitchFamily="34" charset="-122"/>
                <a:cs typeface="Poppins" panose="02000000000000000000" pitchFamily="2" charset="0"/>
              </a:rPr>
              <a:t>欧美深造经历</a:t>
            </a:r>
            <a:endParaRPr lang="en-US" altLang="zh-CN" sz="1600" dirty="0">
              <a:solidFill>
                <a:schemeClr val="tx1">
                  <a:lumMod val="65000"/>
                  <a:lumOff val="35000"/>
                </a:schemeClr>
              </a:solidFill>
              <a:latin typeface="Poppins" panose="02000000000000000000" pitchFamily="2" charset="0"/>
              <a:ea typeface="思源黑体 CN Regular" panose="020B0500000000000000" pitchFamily="34" charset="-122"/>
              <a:cs typeface="Poppins" panose="02000000000000000000" pitchFamily="2" charset="0"/>
            </a:endParaRPr>
          </a:p>
        </p:txBody>
      </p:sp>
      <p:sp>
        <p:nvSpPr>
          <p:cNvPr id="20" name="矩形 19"/>
          <p:cNvSpPr/>
          <p:nvPr/>
        </p:nvSpPr>
        <p:spPr>
          <a:xfrm>
            <a:off x="527051" y="4047068"/>
            <a:ext cx="2880783" cy="2351617"/>
          </a:xfrm>
          <a:prstGeom prst="rect">
            <a:avLst/>
          </a:prstGeom>
          <a:noFill/>
          <a:ln w="9525">
            <a:solidFill>
              <a:srgbClr val="225248"/>
            </a:solidFill>
            <a:prstDash val="lgDashDot"/>
          </a:ln>
        </p:spPr>
        <p:style>
          <a:lnRef idx="2">
            <a:schemeClr val="accent1">
              <a:shade val="50000"/>
            </a:schemeClr>
          </a:lnRef>
          <a:fillRef idx="1">
            <a:schemeClr val="accent1"/>
          </a:fillRef>
          <a:effectRef idx="0">
            <a:schemeClr val="accent1"/>
          </a:effectRef>
          <a:fontRef idx="minor">
            <a:schemeClr val="lt1"/>
          </a:fontRef>
        </p:style>
        <p:txBody>
          <a:bodyPr lIns="121906" tIns="60953" rIns="121906" bIns="60953" anchor="ctr"/>
          <a:lstStyle/>
          <a:p>
            <a:pPr algn="ctr">
              <a:defRPr/>
            </a:pPr>
            <a:endParaRPr lang="zh-CN" altLang="en-US" sz="100" dirty="0">
              <a:latin typeface="Poppins" panose="02000000000000000000" pitchFamily="2" charset="0"/>
              <a:ea typeface="思源黑体 CN Regular" panose="020B0500000000000000" pitchFamily="34" charset="-122"/>
              <a:cs typeface="Poppins" panose="02000000000000000000" pitchFamily="2" charset="0"/>
            </a:endParaRPr>
          </a:p>
        </p:txBody>
      </p:sp>
      <p:sp>
        <p:nvSpPr>
          <p:cNvPr id="22" name="矩形 21"/>
          <p:cNvSpPr/>
          <p:nvPr/>
        </p:nvSpPr>
        <p:spPr>
          <a:xfrm>
            <a:off x="3024717" y="2137834"/>
            <a:ext cx="2495549" cy="1257300"/>
          </a:xfrm>
          <a:prstGeom prst="rect">
            <a:avLst/>
          </a:prstGeom>
          <a:noFill/>
          <a:ln w="9525">
            <a:solidFill>
              <a:srgbClr val="285A4E"/>
            </a:solidFill>
            <a:prstDash val="lgDashDot"/>
          </a:ln>
        </p:spPr>
        <p:style>
          <a:lnRef idx="2">
            <a:schemeClr val="accent1">
              <a:shade val="50000"/>
            </a:schemeClr>
          </a:lnRef>
          <a:fillRef idx="1">
            <a:schemeClr val="accent1"/>
          </a:fillRef>
          <a:effectRef idx="0">
            <a:schemeClr val="accent1"/>
          </a:effectRef>
          <a:fontRef idx="minor">
            <a:schemeClr val="lt1"/>
          </a:fontRef>
        </p:style>
        <p:txBody>
          <a:bodyPr lIns="121906" tIns="60953" rIns="121906" bIns="60953" anchor="ctr"/>
          <a:lstStyle/>
          <a:p>
            <a:pPr>
              <a:defRPr/>
            </a:pPr>
            <a:r>
              <a:rPr lang="en-US" altLang="zh-CN" sz="1600" b="1" dirty="0">
                <a:solidFill>
                  <a:srgbClr val="377D6C"/>
                </a:solidFill>
                <a:latin typeface="Poppins" panose="02000000000000000000" pitchFamily="2" charset="0"/>
                <a:ea typeface="思源黑体 CN Regular" panose="020B0500000000000000" pitchFamily="34" charset="-122"/>
                <a:cs typeface="Poppins" panose="02000000000000000000" pitchFamily="2" charset="0"/>
              </a:rPr>
              <a:t>14,000 +</a:t>
            </a:r>
            <a:r>
              <a:rPr lang="en-US" altLang="zh-CN" sz="1600" dirty="0">
                <a:solidFill>
                  <a:srgbClr val="377D6C"/>
                </a:solidFill>
                <a:latin typeface="Poppins" panose="02000000000000000000" pitchFamily="2" charset="0"/>
                <a:ea typeface="思源黑体 CN Regular" panose="020B0500000000000000" pitchFamily="34" charset="-122"/>
                <a:cs typeface="Poppins" panose="02000000000000000000" pitchFamily="2" charset="0"/>
              </a:rPr>
              <a:t> </a:t>
            </a:r>
          </a:p>
          <a:p>
            <a:pPr>
              <a:defRPr/>
            </a:pPr>
            <a:r>
              <a:rPr lang="zh-CN" altLang="en-US" sz="1600" dirty="0">
                <a:solidFill>
                  <a:schemeClr val="tx1"/>
                </a:solidFill>
                <a:latin typeface="Poppins" panose="02000000000000000000" pitchFamily="2" charset="0"/>
                <a:ea typeface="思源黑体 CN Regular" panose="020B0500000000000000" pitchFamily="34" charset="-122"/>
                <a:cs typeface="Poppins" panose="02000000000000000000" pitchFamily="2" charset="0"/>
              </a:rPr>
              <a:t>精品抗体</a:t>
            </a:r>
          </a:p>
        </p:txBody>
      </p:sp>
      <p:sp>
        <p:nvSpPr>
          <p:cNvPr id="23" name="矩形 22"/>
          <p:cNvSpPr/>
          <p:nvPr/>
        </p:nvSpPr>
        <p:spPr>
          <a:xfrm>
            <a:off x="431800" y="2137834"/>
            <a:ext cx="2497667" cy="1257300"/>
          </a:xfrm>
          <a:prstGeom prst="rect">
            <a:avLst/>
          </a:prstGeom>
          <a:noFill/>
          <a:ln w="9525">
            <a:solidFill>
              <a:srgbClr val="285A4E"/>
            </a:solidFill>
            <a:prstDash val="lgDashDot"/>
          </a:ln>
        </p:spPr>
        <p:style>
          <a:lnRef idx="2">
            <a:schemeClr val="accent1">
              <a:shade val="50000"/>
            </a:schemeClr>
          </a:lnRef>
          <a:fillRef idx="1">
            <a:schemeClr val="accent1"/>
          </a:fillRef>
          <a:effectRef idx="0">
            <a:schemeClr val="accent1"/>
          </a:effectRef>
          <a:fontRef idx="minor">
            <a:schemeClr val="lt1"/>
          </a:fontRef>
        </p:style>
        <p:txBody>
          <a:bodyPr lIns="121906" tIns="60953" rIns="121906" bIns="60953" anchor="ctr"/>
          <a:lstStyle/>
          <a:p>
            <a:pPr>
              <a:defRPr/>
            </a:pPr>
            <a:r>
              <a:rPr lang="en-US" altLang="zh-CN" sz="1600" b="1" dirty="0">
                <a:solidFill>
                  <a:srgbClr val="377D6C"/>
                </a:solidFill>
                <a:latin typeface="Poppins" panose="02000000000000000000" pitchFamily="2" charset="0"/>
                <a:ea typeface="思源黑体 CN Regular" panose="020B0500000000000000" pitchFamily="34" charset="-122"/>
                <a:cs typeface="Poppins" panose="02000000000000000000" pitchFamily="2" charset="0"/>
              </a:rPr>
              <a:t>6,900 +</a:t>
            </a:r>
            <a:r>
              <a:rPr lang="en-US" altLang="zh-CN" sz="1600" dirty="0">
                <a:solidFill>
                  <a:schemeClr val="tx1"/>
                </a:solidFill>
                <a:latin typeface="Poppins" panose="02000000000000000000" pitchFamily="2" charset="0"/>
                <a:ea typeface="思源黑体 CN Regular" panose="020B0500000000000000" pitchFamily="34" charset="-122"/>
                <a:cs typeface="Poppins" panose="02000000000000000000" pitchFamily="2" charset="0"/>
              </a:rPr>
              <a:t> </a:t>
            </a:r>
          </a:p>
          <a:p>
            <a:pPr>
              <a:defRPr/>
            </a:pPr>
            <a:r>
              <a:rPr lang="zh-CN" altLang="en-US" sz="1600" dirty="0">
                <a:solidFill>
                  <a:schemeClr val="tx1"/>
                </a:solidFill>
                <a:latin typeface="Poppins" panose="02000000000000000000" pitchFamily="2" charset="0"/>
                <a:ea typeface="思源黑体 CN Regular" panose="020B0500000000000000" pitchFamily="34" charset="-122"/>
                <a:cs typeface="Poppins" panose="02000000000000000000" pitchFamily="2" charset="0"/>
              </a:rPr>
              <a:t>重组蛋白</a:t>
            </a:r>
          </a:p>
        </p:txBody>
      </p:sp>
      <p:sp>
        <p:nvSpPr>
          <p:cNvPr id="24" name="矩形 23"/>
          <p:cNvSpPr/>
          <p:nvPr/>
        </p:nvSpPr>
        <p:spPr>
          <a:xfrm>
            <a:off x="5617634" y="2137834"/>
            <a:ext cx="2495551" cy="1257300"/>
          </a:xfrm>
          <a:prstGeom prst="rect">
            <a:avLst/>
          </a:prstGeom>
          <a:noFill/>
          <a:ln w="9525">
            <a:solidFill>
              <a:srgbClr val="285A4E"/>
            </a:solidFill>
            <a:prstDash val="lgDashDot"/>
          </a:ln>
        </p:spPr>
        <p:style>
          <a:lnRef idx="2">
            <a:schemeClr val="accent1">
              <a:shade val="50000"/>
            </a:schemeClr>
          </a:lnRef>
          <a:fillRef idx="1">
            <a:schemeClr val="accent1"/>
          </a:fillRef>
          <a:effectRef idx="0">
            <a:schemeClr val="accent1"/>
          </a:effectRef>
          <a:fontRef idx="minor">
            <a:schemeClr val="lt1"/>
          </a:fontRef>
        </p:style>
        <p:txBody>
          <a:bodyPr lIns="121906" tIns="60953" rIns="121906" bIns="60953" anchor="ctr"/>
          <a:lstStyle/>
          <a:p>
            <a:pPr>
              <a:defRPr/>
            </a:pPr>
            <a:r>
              <a:rPr lang="en-US" altLang="zh-CN" sz="1600" b="1" dirty="0">
                <a:solidFill>
                  <a:srgbClr val="007E66"/>
                </a:solidFill>
                <a:latin typeface="Poppins" panose="02000000000000000000" pitchFamily="2" charset="0"/>
                <a:ea typeface="思源黑体 CN Regular" panose="020B0500000000000000" pitchFamily="34" charset="-122"/>
                <a:cs typeface="Poppins" panose="02000000000000000000" pitchFamily="2" charset="0"/>
              </a:rPr>
              <a:t>49,000+</a:t>
            </a:r>
          </a:p>
          <a:p>
            <a:pPr>
              <a:defRPr/>
            </a:pPr>
            <a:r>
              <a:rPr lang="zh-CN" altLang="en-US" sz="1600" dirty="0">
                <a:solidFill>
                  <a:schemeClr val="tx1"/>
                </a:solidFill>
                <a:latin typeface="Poppins" panose="02000000000000000000" pitchFamily="2" charset="0"/>
                <a:ea typeface="思源黑体 CN Regular" panose="020B0500000000000000" pitchFamily="34" charset="-122"/>
                <a:cs typeface="Poppins" panose="02000000000000000000" pitchFamily="2" charset="0"/>
              </a:rPr>
              <a:t>基因产品</a:t>
            </a:r>
          </a:p>
        </p:txBody>
      </p:sp>
      <p:pic>
        <p:nvPicPr>
          <p:cNvPr id="43022" name="Picture 3" descr="C:\Users\s\Documents\Tencent Files\2585936105\FileRecv\2(1).png"/>
          <p:cNvPicPr>
            <a:picLocks noChangeAspect="1" noChangeArrowheads="1"/>
          </p:cNvPicPr>
          <p:nvPr/>
        </p:nvPicPr>
        <p:blipFill>
          <a:blip r:embed="rId4" cstate="print"/>
          <a:srcRect/>
          <a:stretch>
            <a:fillRect/>
          </a:stretch>
        </p:blipFill>
        <p:spPr bwMode="auto">
          <a:xfrm>
            <a:off x="1871134" y="2313517"/>
            <a:ext cx="853017" cy="872067"/>
          </a:xfrm>
          <a:prstGeom prst="rect">
            <a:avLst/>
          </a:prstGeom>
          <a:noFill/>
          <a:ln w="9525">
            <a:noFill/>
            <a:miter lim="800000"/>
            <a:headEnd/>
            <a:tailEnd/>
          </a:ln>
        </p:spPr>
      </p:pic>
      <p:pic>
        <p:nvPicPr>
          <p:cNvPr id="43023" name="Picture 4" descr="C:\Users\s\Documents\Tencent Files\2585936105\FileRecv\3.png"/>
          <p:cNvPicPr>
            <a:picLocks noChangeAspect="1" noChangeArrowheads="1"/>
          </p:cNvPicPr>
          <p:nvPr/>
        </p:nvPicPr>
        <p:blipFill>
          <a:blip r:embed="rId5" cstate="print"/>
          <a:srcRect/>
          <a:stretch>
            <a:fillRect/>
          </a:stretch>
        </p:blipFill>
        <p:spPr bwMode="auto">
          <a:xfrm>
            <a:off x="4464052" y="2313517"/>
            <a:ext cx="994833" cy="1016000"/>
          </a:xfrm>
          <a:prstGeom prst="rect">
            <a:avLst/>
          </a:prstGeom>
          <a:noFill/>
          <a:ln w="9525">
            <a:noFill/>
            <a:miter lim="800000"/>
            <a:headEnd/>
            <a:tailEnd/>
          </a:ln>
        </p:spPr>
      </p:pic>
      <p:pic>
        <p:nvPicPr>
          <p:cNvPr id="43024" name="Picture 5" descr="C:\Users\s\Documents\Tencent Files\2585936105\FileRecv\1(3).png"/>
          <p:cNvPicPr>
            <a:picLocks noChangeAspect="1" noChangeArrowheads="1"/>
          </p:cNvPicPr>
          <p:nvPr/>
        </p:nvPicPr>
        <p:blipFill>
          <a:blip r:embed="rId6" cstate="print"/>
          <a:srcRect/>
          <a:stretch>
            <a:fillRect/>
          </a:stretch>
        </p:blipFill>
        <p:spPr bwMode="auto">
          <a:xfrm rot="2290080">
            <a:off x="7209367" y="2296585"/>
            <a:ext cx="609600" cy="1020233"/>
          </a:xfrm>
          <a:prstGeom prst="rect">
            <a:avLst/>
          </a:prstGeom>
          <a:noFill/>
          <a:ln w="9525">
            <a:noFill/>
            <a:miter lim="800000"/>
            <a:headEnd/>
            <a:tailEnd/>
          </a:ln>
        </p:spPr>
      </p:pic>
      <p:sp>
        <p:nvSpPr>
          <p:cNvPr id="28" name="矩形 27"/>
          <p:cNvSpPr/>
          <p:nvPr/>
        </p:nvSpPr>
        <p:spPr>
          <a:xfrm>
            <a:off x="8401051" y="2120901"/>
            <a:ext cx="3456516" cy="1259417"/>
          </a:xfrm>
          <a:prstGeom prst="rect">
            <a:avLst/>
          </a:prstGeom>
          <a:noFill/>
          <a:ln w="9525">
            <a:solidFill>
              <a:srgbClr val="285A4E"/>
            </a:solidFill>
            <a:prstDash val="lgDashDot"/>
          </a:ln>
        </p:spPr>
        <p:style>
          <a:lnRef idx="2">
            <a:schemeClr val="accent1">
              <a:shade val="50000"/>
            </a:schemeClr>
          </a:lnRef>
          <a:fillRef idx="1">
            <a:schemeClr val="accent1"/>
          </a:fillRef>
          <a:effectRef idx="0">
            <a:schemeClr val="accent1"/>
          </a:effectRef>
          <a:fontRef idx="minor">
            <a:schemeClr val="lt1"/>
          </a:fontRef>
        </p:style>
        <p:txBody>
          <a:bodyPr lIns="121906" tIns="60953" rIns="121906" bIns="60953" anchor="ctr"/>
          <a:lstStyle/>
          <a:p>
            <a:pPr>
              <a:defRPr/>
            </a:pPr>
            <a:r>
              <a:rPr lang="en-US" altLang="zh-CN" sz="1600" dirty="0">
                <a:solidFill>
                  <a:schemeClr val="tx1"/>
                </a:solidFill>
                <a:latin typeface="Poppins" panose="02000000000000000000" pitchFamily="2" charset="0"/>
                <a:ea typeface="思源黑体 CN Regular" panose="020B0500000000000000" pitchFamily="34" charset="-122"/>
                <a:cs typeface="Poppins" panose="02000000000000000000" pitchFamily="2" charset="0"/>
              </a:rPr>
              <a:t>ELISA </a:t>
            </a:r>
            <a:r>
              <a:rPr lang="zh-CN" altLang="en-US" sz="1600" dirty="0">
                <a:solidFill>
                  <a:schemeClr val="tx1"/>
                </a:solidFill>
                <a:latin typeface="Poppins" panose="02000000000000000000" pitchFamily="2" charset="0"/>
                <a:ea typeface="思源黑体 CN Regular" panose="020B0500000000000000" pitchFamily="34" charset="-122"/>
                <a:cs typeface="Poppins" panose="02000000000000000000" pitchFamily="2" charset="0"/>
              </a:rPr>
              <a:t>试剂盒、培养基、</a:t>
            </a:r>
            <a:endParaRPr lang="en-US" altLang="zh-CN" sz="1600" dirty="0">
              <a:solidFill>
                <a:schemeClr val="tx1"/>
              </a:solidFill>
              <a:latin typeface="Poppins" panose="02000000000000000000" pitchFamily="2" charset="0"/>
              <a:ea typeface="思源黑体 CN Regular" panose="020B0500000000000000" pitchFamily="34" charset="-122"/>
              <a:cs typeface="Poppins" panose="02000000000000000000" pitchFamily="2" charset="0"/>
            </a:endParaRPr>
          </a:p>
          <a:p>
            <a:pPr>
              <a:defRPr/>
            </a:pPr>
            <a:r>
              <a:rPr lang="en-US" altLang="zh-CN" sz="1600" dirty="0">
                <a:solidFill>
                  <a:schemeClr val="tx1"/>
                </a:solidFill>
                <a:latin typeface="Poppins" panose="02000000000000000000" pitchFamily="2" charset="0"/>
                <a:ea typeface="思源黑体 CN Regular" panose="020B0500000000000000" pitchFamily="34" charset="-122"/>
                <a:cs typeface="Poppins" panose="02000000000000000000" pitchFamily="2" charset="0"/>
              </a:rPr>
              <a:t>GMP</a:t>
            </a:r>
            <a:r>
              <a:rPr lang="zh-CN" altLang="en-US" sz="1600" dirty="0">
                <a:solidFill>
                  <a:schemeClr val="tx1"/>
                </a:solidFill>
                <a:latin typeface="Poppins" panose="02000000000000000000" pitchFamily="2" charset="0"/>
                <a:ea typeface="思源黑体 CN Regular" panose="020B0500000000000000" pitchFamily="34" charset="-122"/>
                <a:cs typeface="Poppins" panose="02000000000000000000" pitchFamily="2" charset="0"/>
              </a:rPr>
              <a:t>级核酸酶等特色产品</a:t>
            </a:r>
          </a:p>
        </p:txBody>
      </p:sp>
      <p:sp>
        <p:nvSpPr>
          <p:cNvPr id="32" name="TextBox 24"/>
          <p:cNvSpPr txBox="1">
            <a:spLocks noChangeArrowheads="1"/>
          </p:cNvSpPr>
          <p:nvPr/>
        </p:nvSpPr>
        <p:spPr bwMode="auto">
          <a:xfrm>
            <a:off x="410634" y="1701800"/>
            <a:ext cx="1246717" cy="414867"/>
          </a:xfrm>
          <a:prstGeom prst="rect">
            <a:avLst/>
          </a:prstGeom>
          <a:noFill/>
          <a:ln w="9525">
            <a:noFill/>
            <a:miter lim="800000"/>
          </a:ln>
        </p:spPr>
        <p:txBody>
          <a:bodyPr wrap="none" lIns="121906" tIns="60953" rIns="121906" bIns="60953">
            <a:spAutoFit/>
          </a:bodyPr>
          <a:lstStyle/>
          <a:p>
            <a:pPr>
              <a:defRPr/>
            </a:pPr>
            <a:r>
              <a:rPr lang="zh-CN" altLang="en-US" sz="1900" b="1" dirty="0">
                <a:solidFill>
                  <a:schemeClr val="tx1">
                    <a:lumMod val="65000"/>
                    <a:lumOff val="35000"/>
                  </a:schemeClr>
                </a:solidFill>
                <a:latin typeface="Poppins" panose="02000000000000000000" pitchFamily="2" charset="0"/>
                <a:ea typeface="思源黑体 CN Regular" panose="020B0500000000000000" pitchFamily="34" charset="-122"/>
                <a:cs typeface="Poppins" panose="02000000000000000000" pitchFamily="2" charset="0"/>
              </a:rPr>
              <a:t>现货供应</a:t>
            </a:r>
          </a:p>
        </p:txBody>
      </p:sp>
      <p:sp>
        <p:nvSpPr>
          <p:cNvPr id="33" name="任意多边形 32"/>
          <p:cNvSpPr/>
          <p:nvPr/>
        </p:nvSpPr>
        <p:spPr>
          <a:xfrm>
            <a:off x="1" y="1"/>
            <a:ext cx="5619751" cy="571500"/>
          </a:xfrm>
          <a:custGeom>
            <a:avLst/>
            <a:gdLst>
              <a:gd name="connsiteX0" fmla="*/ 0 w 4214810"/>
              <a:gd name="connsiteY0" fmla="*/ 0 h 428610"/>
              <a:gd name="connsiteX1" fmla="*/ 4214810 w 4214810"/>
              <a:gd name="connsiteY1" fmla="*/ 0 h 428610"/>
              <a:gd name="connsiteX2" fmla="*/ 4214810 w 4214810"/>
              <a:gd name="connsiteY2" fmla="*/ 428610 h 428610"/>
              <a:gd name="connsiteX3" fmla="*/ 0 w 4214810"/>
              <a:gd name="connsiteY3" fmla="*/ 428610 h 428610"/>
              <a:gd name="connsiteX4" fmla="*/ 0 w 4214810"/>
              <a:gd name="connsiteY4" fmla="*/ 0 h 428610"/>
              <a:gd name="connsiteX0-1" fmla="*/ 0 w 4214810"/>
              <a:gd name="connsiteY0-2" fmla="*/ 0 h 428610"/>
              <a:gd name="connsiteX1-3" fmla="*/ 4214810 w 4214810"/>
              <a:gd name="connsiteY1-4" fmla="*/ 0 h 428610"/>
              <a:gd name="connsiteX2-5" fmla="*/ 3759200 w 4214810"/>
              <a:gd name="connsiteY2-6" fmla="*/ 421640 h 428610"/>
              <a:gd name="connsiteX3-7" fmla="*/ 0 w 4214810"/>
              <a:gd name="connsiteY3-8" fmla="*/ 428610 h 428610"/>
              <a:gd name="connsiteX4-9" fmla="*/ 0 w 4214810"/>
              <a:gd name="connsiteY4-10" fmla="*/ 0 h 428610"/>
            </a:gdLst>
            <a:ahLst/>
            <a:cxnLst>
              <a:cxn ang="0">
                <a:pos x="connsiteX0-1" y="connsiteY0-2"/>
              </a:cxn>
              <a:cxn ang="0">
                <a:pos x="connsiteX1-3" y="connsiteY1-4"/>
              </a:cxn>
              <a:cxn ang="0">
                <a:pos x="connsiteX2-5" y="connsiteY2-6"/>
              </a:cxn>
              <a:cxn ang="0">
                <a:pos x="connsiteX3-7" y="connsiteY3-8"/>
              </a:cxn>
              <a:cxn ang="0">
                <a:pos x="connsiteX4-9" y="connsiteY4-10"/>
              </a:cxn>
            </a:cxnLst>
            <a:rect l="l" t="t" r="r" b="b"/>
            <a:pathLst>
              <a:path w="4214810" h="428610">
                <a:moveTo>
                  <a:pt x="0" y="0"/>
                </a:moveTo>
                <a:lnTo>
                  <a:pt x="4214810" y="0"/>
                </a:lnTo>
                <a:lnTo>
                  <a:pt x="3759200" y="421640"/>
                </a:lnTo>
                <a:lnTo>
                  <a:pt x="0" y="428610"/>
                </a:lnTo>
                <a:lnTo>
                  <a:pt x="0" y="0"/>
                </a:lnTo>
                <a:close/>
              </a:path>
            </a:pathLst>
          </a:custGeom>
          <a:solidFill>
            <a:srgbClr val="007E66"/>
          </a:solidFill>
          <a:ln>
            <a:noFill/>
          </a:ln>
        </p:spPr>
        <p:style>
          <a:lnRef idx="2">
            <a:schemeClr val="accent1">
              <a:shade val="50000"/>
            </a:schemeClr>
          </a:lnRef>
          <a:fillRef idx="1">
            <a:schemeClr val="accent1"/>
          </a:fillRef>
          <a:effectRef idx="0">
            <a:schemeClr val="accent1"/>
          </a:effectRef>
          <a:fontRef idx="minor">
            <a:schemeClr val="lt1"/>
          </a:fontRef>
        </p:style>
        <p:txBody>
          <a:bodyPr lIns="91438" tIns="45719" rIns="91438" bIns="45719" anchor="ctr"/>
          <a:lstStyle/>
          <a:p>
            <a:pPr algn="ctr">
              <a:defRPr/>
            </a:pPr>
            <a:endParaRPr lang="zh-CN" altLang="en-US" dirty="0">
              <a:latin typeface="Poppins" panose="02000000000000000000" pitchFamily="2" charset="0"/>
              <a:ea typeface="思源黑体 CN Regular" panose="020B0500000000000000" pitchFamily="34" charset="-122"/>
              <a:cs typeface="Poppins" panose="02000000000000000000" pitchFamily="2" charset="0"/>
            </a:endParaRPr>
          </a:p>
        </p:txBody>
      </p:sp>
      <p:pic>
        <p:nvPicPr>
          <p:cNvPr id="43028" name="Picture 2" descr="D:\桌面\新logo.png"/>
          <p:cNvPicPr>
            <a:picLocks noChangeAspect="1" noChangeArrowheads="1"/>
          </p:cNvPicPr>
          <p:nvPr/>
        </p:nvPicPr>
        <p:blipFill>
          <a:blip r:embed="rId7" cstate="print"/>
          <a:srcRect/>
          <a:stretch>
            <a:fillRect/>
          </a:stretch>
        </p:blipFill>
        <p:spPr bwMode="auto">
          <a:xfrm>
            <a:off x="167218" y="50800"/>
            <a:ext cx="1991783" cy="425451"/>
          </a:xfrm>
          <a:prstGeom prst="rect">
            <a:avLst/>
          </a:prstGeom>
          <a:noFill/>
          <a:ln w="9525">
            <a:noFill/>
            <a:miter lim="800000"/>
            <a:headEnd/>
            <a:tailEnd/>
          </a:ln>
        </p:spPr>
      </p:pic>
      <p:cxnSp>
        <p:nvCxnSpPr>
          <p:cNvPr id="35" name="直接连接符 34"/>
          <p:cNvCxnSpPr/>
          <p:nvPr/>
        </p:nvCxnSpPr>
        <p:spPr>
          <a:xfrm>
            <a:off x="5619751" y="285751"/>
            <a:ext cx="6572249" cy="2116"/>
          </a:xfrm>
          <a:prstGeom prst="line">
            <a:avLst/>
          </a:prstGeom>
          <a:ln w="19050">
            <a:solidFill>
              <a:schemeClr val="bg1">
                <a:lumMod val="85000"/>
              </a:schemeClr>
            </a:solidFill>
          </a:ln>
        </p:spPr>
        <p:style>
          <a:lnRef idx="1">
            <a:schemeClr val="accent1"/>
          </a:lnRef>
          <a:fillRef idx="0">
            <a:schemeClr val="accent1"/>
          </a:fillRef>
          <a:effectRef idx="0">
            <a:schemeClr val="accent1"/>
          </a:effectRef>
          <a:fontRef idx="minor">
            <a:schemeClr val="tx1"/>
          </a:fontRef>
        </p:style>
      </p:cxnSp>
      <p:cxnSp>
        <p:nvCxnSpPr>
          <p:cNvPr id="36" name="直接连接符 35"/>
          <p:cNvCxnSpPr/>
          <p:nvPr/>
        </p:nvCxnSpPr>
        <p:spPr>
          <a:xfrm rot="5400000" flipH="1" flipV="1">
            <a:off x="5334002" y="285750"/>
            <a:ext cx="285749" cy="285751"/>
          </a:xfrm>
          <a:prstGeom prst="line">
            <a:avLst/>
          </a:prstGeom>
          <a:ln w="19050">
            <a:solidFill>
              <a:schemeClr val="bg1">
                <a:lumMod val="85000"/>
              </a:schemeClr>
            </a:solidFill>
          </a:ln>
        </p:spPr>
        <p:style>
          <a:lnRef idx="1">
            <a:schemeClr val="accent1"/>
          </a:lnRef>
          <a:fillRef idx="0">
            <a:schemeClr val="accent1"/>
          </a:fillRef>
          <a:effectRef idx="0">
            <a:schemeClr val="accent1"/>
          </a:effectRef>
          <a:fontRef idx="minor">
            <a:schemeClr val="tx1"/>
          </a:fontRef>
        </p:style>
      </p:cxnSp>
      <p:sp>
        <p:nvSpPr>
          <p:cNvPr id="30" name="TextBox 29"/>
          <p:cNvSpPr txBox="1"/>
          <p:nvPr/>
        </p:nvSpPr>
        <p:spPr>
          <a:xfrm>
            <a:off x="9072034" y="6489701"/>
            <a:ext cx="3071284" cy="292100"/>
          </a:xfrm>
          <a:prstGeom prst="rect">
            <a:avLst/>
          </a:prstGeom>
          <a:noFill/>
        </p:spPr>
        <p:txBody>
          <a:bodyPr lIns="121914" tIns="60957" rIns="121914" bIns="60957">
            <a:spAutoFit/>
          </a:bodyPr>
          <a:lstStyle/>
          <a:p>
            <a:pPr algn="r" eaLnBrk="1" hangingPunct="1">
              <a:buFont typeface="Arial" panose="020B0604020202020204" pitchFamily="34" charset="0"/>
              <a:buNone/>
              <a:defRPr/>
            </a:pPr>
            <a:r>
              <a:rPr lang="zh-CN" altLang="en-US" sz="1100" dirty="0">
                <a:solidFill>
                  <a:schemeClr val="tx1">
                    <a:lumMod val="50000"/>
                    <a:lumOff val="50000"/>
                  </a:schemeClr>
                </a:solidFill>
                <a:latin typeface="Poppins" panose="02000000000000000000" pitchFamily="2" charset="0"/>
                <a:ea typeface="思源黑体 CN Regular" panose="020B0500000000000000" pitchFamily="34" charset="-122"/>
                <a:cs typeface="Poppins" panose="02000000000000000000" pitchFamily="2" charset="0"/>
              </a:rPr>
              <a:t>义翘神州</a:t>
            </a:r>
            <a:endParaRPr lang="en-US" altLang="zh-CN" sz="1100" dirty="0">
              <a:solidFill>
                <a:schemeClr val="tx1">
                  <a:lumMod val="50000"/>
                  <a:lumOff val="50000"/>
                </a:schemeClr>
              </a:solidFill>
              <a:latin typeface="Poppins" panose="02000000000000000000" pitchFamily="2" charset="0"/>
              <a:ea typeface="思源黑体 CN Regular" panose="020B0500000000000000" pitchFamily="34" charset="-122"/>
              <a:cs typeface="Poppins" panose="02000000000000000000" pitchFamily="2" charset="0"/>
            </a:endParaRPr>
          </a:p>
        </p:txBody>
      </p:sp>
      <p:sp>
        <p:nvSpPr>
          <p:cNvPr id="3" name="矩形 2"/>
          <p:cNvSpPr/>
          <p:nvPr/>
        </p:nvSpPr>
        <p:spPr>
          <a:xfrm>
            <a:off x="4099560" y="4040505"/>
            <a:ext cx="7757795" cy="2425700"/>
          </a:xfrm>
          <a:prstGeom prst="rect">
            <a:avLst/>
          </a:prstGeom>
          <a:noFill/>
          <a:ln w="9525">
            <a:solidFill>
              <a:srgbClr val="225248"/>
            </a:solidFill>
            <a:prstDash val="lgDashDot"/>
          </a:ln>
        </p:spPr>
        <p:style>
          <a:lnRef idx="2">
            <a:schemeClr val="accent1">
              <a:shade val="50000"/>
            </a:schemeClr>
          </a:lnRef>
          <a:fillRef idx="1">
            <a:schemeClr val="accent1"/>
          </a:fillRef>
          <a:effectRef idx="0">
            <a:schemeClr val="accent1"/>
          </a:effectRef>
          <a:fontRef idx="minor">
            <a:schemeClr val="lt1"/>
          </a:fontRef>
        </p:style>
        <p:txBody>
          <a:bodyPr lIns="91430" tIns="45715" rIns="91430" bIns="45715" anchor="ctr"/>
          <a:lstStyle/>
          <a:p>
            <a:pPr algn="ctr">
              <a:defRPr/>
            </a:pPr>
            <a:endParaRPr lang="zh-CN" altLang="en-US" sz="100" dirty="0">
              <a:latin typeface="思源黑体 CN Normal" panose="020B0400000000000000" pitchFamily="34" charset="-122"/>
              <a:ea typeface="思源黑体 CN Normal" panose="020B0400000000000000" pitchFamily="34" charset="-122"/>
            </a:endParaRPr>
          </a:p>
        </p:txBody>
      </p:sp>
      <p:pic>
        <p:nvPicPr>
          <p:cNvPr id="31" name="Picture 2"/>
          <p:cNvPicPr>
            <a:picLocks noChangeAspect="1" noChangeArrowheads="1"/>
          </p:cNvPicPr>
          <p:nvPr/>
        </p:nvPicPr>
        <p:blipFill>
          <a:blip r:embed="rId8" cstate="print"/>
          <a:srcRect/>
          <a:stretch>
            <a:fillRect/>
          </a:stretch>
        </p:blipFill>
        <p:spPr bwMode="auto">
          <a:xfrm>
            <a:off x="4099560" y="4046855"/>
            <a:ext cx="2042795" cy="1337310"/>
          </a:xfrm>
          <a:prstGeom prst="rect">
            <a:avLst/>
          </a:prstGeom>
          <a:noFill/>
          <a:ln w="9525">
            <a:noFill/>
            <a:miter lim="800000"/>
            <a:headEnd/>
            <a:tailEnd/>
          </a:ln>
        </p:spPr>
      </p:pic>
      <p:pic>
        <p:nvPicPr>
          <p:cNvPr id="4" name="Picture 5"/>
          <p:cNvPicPr>
            <a:picLocks noChangeAspect="1" noChangeArrowheads="1"/>
          </p:cNvPicPr>
          <p:nvPr/>
        </p:nvPicPr>
        <p:blipFill>
          <a:blip r:embed="rId9" cstate="print"/>
          <a:srcRect/>
          <a:stretch>
            <a:fillRect/>
          </a:stretch>
        </p:blipFill>
        <p:spPr bwMode="auto">
          <a:xfrm>
            <a:off x="10405110" y="4101465"/>
            <a:ext cx="1376680" cy="2228215"/>
          </a:xfrm>
          <a:prstGeom prst="rect">
            <a:avLst/>
          </a:prstGeom>
          <a:noFill/>
          <a:ln w="9525">
            <a:noFill/>
            <a:miter lim="800000"/>
            <a:headEnd/>
            <a:tailEnd/>
          </a:ln>
        </p:spPr>
      </p:pic>
      <p:pic>
        <p:nvPicPr>
          <p:cNvPr id="5" name="Picture 2" descr="\\192.168.3.235\SE campaigns\@公司证件类\ISO9001-2024-2027-1.png"/>
          <p:cNvPicPr>
            <a:picLocks noChangeAspect="1" noChangeArrowheads="1"/>
          </p:cNvPicPr>
          <p:nvPr/>
        </p:nvPicPr>
        <p:blipFill>
          <a:blip r:embed="rId10" cstate="print"/>
          <a:srcRect/>
          <a:stretch>
            <a:fillRect/>
          </a:stretch>
        </p:blipFill>
        <p:spPr bwMode="auto">
          <a:xfrm>
            <a:off x="7525385" y="4109085"/>
            <a:ext cx="1447800" cy="2228215"/>
          </a:xfrm>
          <a:prstGeom prst="rect">
            <a:avLst/>
          </a:prstGeom>
          <a:noFill/>
        </p:spPr>
      </p:pic>
      <p:pic>
        <p:nvPicPr>
          <p:cNvPr id="6" name="Picture 3" descr="\\192.168.3.235\SE campaigns\@公司证件类\13485-中文.png"/>
          <p:cNvPicPr>
            <a:picLocks noChangeAspect="1" noChangeArrowheads="1"/>
          </p:cNvPicPr>
          <p:nvPr/>
        </p:nvPicPr>
        <p:blipFill>
          <a:blip r:embed="rId11" cstate="print"/>
          <a:srcRect/>
          <a:stretch>
            <a:fillRect/>
          </a:stretch>
        </p:blipFill>
        <p:spPr bwMode="auto">
          <a:xfrm>
            <a:off x="8973185" y="4109085"/>
            <a:ext cx="1431925" cy="2228215"/>
          </a:xfrm>
          <a:prstGeom prst="rect">
            <a:avLst/>
          </a:prstGeom>
          <a:noFill/>
        </p:spPr>
      </p:pic>
      <p:pic>
        <p:nvPicPr>
          <p:cNvPr id="34" name="图片 33" descr="专精特新中小企业-义翘神州"/>
          <p:cNvPicPr>
            <a:picLocks noChangeAspect="1"/>
          </p:cNvPicPr>
          <p:nvPr/>
        </p:nvPicPr>
        <p:blipFill>
          <a:blip r:embed="rId12" cstate="print"/>
          <a:srcRect l="7664" t="2371" r="1833" b="2782"/>
          <a:stretch>
            <a:fillRect/>
          </a:stretch>
        </p:blipFill>
        <p:spPr>
          <a:xfrm>
            <a:off x="5507355" y="5061585"/>
            <a:ext cx="1972310" cy="1337310"/>
          </a:xfrm>
          <a:prstGeom prst="rect">
            <a:avLst/>
          </a:prstGeom>
        </p:spPr>
      </p:pic>
    </p:spTree>
  </p:cSld>
  <p:clrMapOvr>
    <a:masterClrMapping/>
  </p:clrMapOvr>
  <p:transition advTm="72431"/>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9938" name="Picture 2" descr="D:\桌面\新logo-黑.png"/>
          <p:cNvPicPr>
            <a:picLocks noChangeAspect="1" noChangeArrowheads="1"/>
          </p:cNvPicPr>
          <p:nvPr/>
        </p:nvPicPr>
        <p:blipFill>
          <a:blip r:embed="rId3" cstate="print"/>
          <a:srcRect/>
          <a:stretch>
            <a:fillRect/>
          </a:stretch>
        </p:blipFill>
        <p:spPr bwMode="auto">
          <a:xfrm>
            <a:off x="167218" y="165101"/>
            <a:ext cx="1991783" cy="480484"/>
          </a:xfrm>
          <a:prstGeom prst="rect">
            <a:avLst/>
          </a:prstGeom>
          <a:noFill/>
          <a:ln w="9525">
            <a:noFill/>
            <a:miter lim="800000"/>
            <a:headEnd/>
            <a:tailEnd/>
          </a:ln>
        </p:spPr>
      </p:pic>
      <p:sp>
        <p:nvSpPr>
          <p:cNvPr id="4" name="副标题 2"/>
          <p:cNvSpPr txBox="1"/>
          <p:nvPr/>
        </p:nvSpPr>
        <p:spPr>
          <a:xfrm>
            <a:off x="719667" y="1720851"/>
            <a:ext cx="10560051" cy="1536700"/>
          </a:xfrm>
          <a:prstGeom prst="rect">
            <a:avLst/>
          </a:prstGeom>
        </p:spPr>
        <p:txBody>
          <a:bodyPr lIns="121912" tIns="60956" rIns="121912" bIns="60956">
            <a:normAutofit/>
          </a:bodyPr>
          <a:lstStyle/>
          <a:p>
            <a:pPr fontAlgn="auto">
              <a:lnSpc>
                <a:spcPct val="90000"/>
              </a:lnSpc>
              <a:buFont typeface="Arial" panose="020B0604020202020204" pitchFamily="34" charset="0"/>
              <a:buNone/>
              <a:defRPr/>
            </a:pPr>
            <a:r>
              <a:rPr lang="en-US" altLang="zh-CN" sz="5820" b="1" noProof="1">
                <a:solidFill>
                  <a:srgbClr val="007E66"/>
                </a:solidFill>
                <a:latin typeface="Poppins" panose="02000000000000000000" pitchFamily="2" charset="0"/>
                <a:ea typeface="思源黑体 CN Regular" panose="020B0500000000000000" pitchFamily="34" charset="-122"/>
                <a:cs typeface="Poppins" panose="02000000000000000000" pitchFamily="2" charset="0"/>
              </a:rPr>
              <a:t>THANK YOU</a:t>
            </a:r>
          </a:p>
        </p:txBody>
      </p:sp>
      <p:sp>
        <p:nvSpPr>
          <p:cNvPr id="14" name="圆角矩形 13"/>
          <p:cNvSpPr/>
          <p:nvPr/>
        </p:nvSpPr>
        <p:spPr>
          <a:xfrm>
            <a:off x="912284" y="2950633"/>
            <a:ext cx="575733" cy="59267"/>
          </a:xfrm>
          <a:prstGeom prst="roundRect">
            <a:avLst/>
          </a:prstGeom>
          <a:solidFill>
            <a:schemeClr val="bg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21912" tIns="60956" rIns="121912" bIns="60956" anchor="ctr"/>
          <a:lstStyle/>
          <a:p>
            <a:pPr algn="ctr" fontAlgn="auto">
              <a:defRPr/>
            </a:pPr>
            <a:endParaRPr lang="zh-CN" altLang="en-US" sz="1905" noProof="1"/>
          </a:p>
        </p:txBody>
      </p:sp>
      <p:sp>
        <p:nvSpPr>
          <p:cNvPr id="8" name="椭圆 7"/>
          <p:cNvSpPr/>
          <p:nvPr/>
        </p:nvSpPr>
        <p:spPr>
          <a:xfrm>
            <a:off x="6641075" y="-3674103"/>
            <a:ext cx="8095885" cy="8094645"/>
          </a:xfrm>
          <a:prstGeom prst="ellipse">
            <a:avLst/>
          </a:prstGeom>
          <a:gradFill flip="none" rotWithShape="1">
            <a:gsLst>
              <a:gs pos="0">
                <a:srgbClr val="007E66">
                  <a:shade val="30000"/>
                  <a:satMod val="115000"/>
                </a:srgbClr>
              </a:gs>
              <a:gs pos="50000">
                <a:srgbClr val="007E66">
                  <a:shade val="67500"/>
                  <a:satMod val="115000"/>
                </a:srgbClr>
              </a:gs>
              <a:gs pos="100000">
                <a:srgbClr val="00C898"/>
              </a:gs>
            </a:gsLst>
            <a:path path="circl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lIns="121912" tIns="60956" rIns="121912" bIns="60956" anchor="ctr"/>
          <a:lstStyle/>
          <a:p>
            <a:pPr algn="ctr" fontAlgn="auto">
              <a:defRPr/>
            </a:pPr>
            <a:endParaRPr lang="zh-CN" altLang="en-US" sz="1905" noProof="1"/>
          </a:p>
        </p:txBody>
      </p:sp>
      <p:sp>
        <p:nvSpPr>
          <p:cNvPr id="6" name="TextBox 11"/>
          <p:cNvSpPr txBox="1"/>
          <p:nvPr/>
        </p:nvSpPr>
        <p:spPr>
          <a:xfrm>
            <a:off x="719667" y="4565651"/>
            <a:ext cx="6144684" cy="2036960"/>
          </a:xfrm>
          <a:prstGeom prst="rect">
            <a:avLst/>
          </a:prstGeom>
          <a:noFill/>
        </p:spPr>
        <p:txBody>
          <a:bodyPr lIns="121912" tIns="60956" rIns="121912" bIns="60956">
            <a:spAutoFit/>
          </a:bodyPr>
          <a:lstStyle/>
          <a:p>
            <a:pPr fontAlgn="auto">
              <a:lnSpc>
                <a:spcPct val="150000"/>
              </a:lnSpc>
              <a:defRPr/>
            </a:pPr>
            <a:r>
              <a:rPr lang="zh-CN" altLang="zh-CN" sz="1585" noProof="1">
                <a:latin typeface="思源黑体 CN Regular" panose="020B0500000000000000" pitchFamily="34" charset="-122"/>
                <a:ea typeface="思源黑体 CN Regular" panose="020B0500000000000000" pitchFamily="34" charset="-122"/>
              </a:rPr>
              <a:t>北京义翘神州科技股份有限公司</a:t>
            </a:r>
            <a:r>
              <a:rPr lang="en-US" altLang="zh-CN" sz="1585" noProof="1">
                <a:latin typeface="思源黑体 CN Regular" panose="020B0500000000000000" pitchFamily="34" charset="-122"/>
                <a:ea typeface="思源黑体 CN Regular" panose="020B0500000000000000" pitchFamily="34" charset="-122"/>
              </a:rPr>
              <a:t> </a:t>
            </a:r>
            <a:r>
              <a:rPr lang="en-US" altLang="zh-CN" sz="1375" noProof="1">
                <a:latin typeface="思源黑体 CN Regular" panose="020B0500000000000000" pitchFamily="34" charset="-122"/>
                <a:ea typeface="思源黑体 CN Regular" panose="020B0500000000000000" pitchFamily="34" charset="-122"/>
              </a:rPr>
              <a:t> </a:t>
            </a:r>
            <a:endParaRPr lang="zh-CN" altLang="zh-CN" sz="1375" noProof="1">
              <a:latin typeface="思源黑体 CN Regular" panose="020B0500000000000000" pitchFamily="34" charset="-122"/>
              <a:ea typeface="思源黑体 CN Regular" panose="020B0500000000000000" pitchFamily="34" charset="-122"/>
            </a:endParaRPr>
          </a:p>
          <a:p>
            <a:pPr fontAlgn="auto">
              <a:lnSpc>
                <a:spcPct val="150000"/>
              </a:lnSpc>
              <a:defRPr/>
            </a:pPr>
            <a:r>
              <a:rPr lang="zh-CN" altLang="zh-CN" sz="1375" noProof="1">
                <a:latin typeface="思源黑体 CN Regular" panose="020B0500000000000000" pitchFamily="34" charset="-122"/>
                <a:ea typeface="思源黑体 CN Regular" panose="020B0500000000000000" pitchFamily="34" charset="-122"/>
              </a:rPr>
              <a:t>地址：北京市经济技术开发区科创十街</a:t>
            </a:r>
            <a:r>
              <a:rPr lang="en-US" altLang="zh-CN" sz="1375" noProof="1">
                <a:latin typeface="思源黑体 CN Regular" panose="020B0500000000000000" pitchFamily="34" charset="-122"/>
                <a:ea typeface="思源黑体 CN Regular" panose="020B0500000000000000" pitchFamily="34" charset="-122"/>
              </a:rPr>
              <a:t>18</a:t>
            </a:r>
            <a:r>
              <a:rPr lang="zh-CN" altLang="zh-CN" sz="1375" noProof="1">
                <a:latin typeface="思源黑体 CN Regular" panose="020B0500000000000000" pitchFamily="34" charset="-122"/>
                <a:ea typeface="思源黑体 CN Regular" panose="020B0500000000000000" pitchFamily="34" charset="-122"/>
              </a:rPr>
              <a:t>号院</a:t>
            </a:r>
            <a:r>
              <a:rPr lang="en-US" altLang="zh-CN" sz="1375" noProof="1">
                <a:latin typeface="思源黑体 CN Regular" panose="020B0500000000000000" pitchFamily="34" charset="-122"/>
                <a:ea typeface="思源黑体 CN Regular" panose="020B0500000000000000" pitchFamily="34" charset="-122"/>
              </a:rPr>
              <a:t>9</a:t>
            </a:r>
            <a:r>
              <a:rPr lang="zh-CN" altLang="zh-CN" sz="1375" noProof="1">
                <a:latin typeface="思源黑体 CN Regular" panose="020B0500000000000000" pitchFamily="34" charset="-122"/>
                <a:ea typeface="思源黑体 CN Regular" panose="020B0500000000000000" pitchFamily="34" charset="-122"/>
              </a:rPr>
              <a:t>号楼</a:t>
            </a:r>
            <a:endParaRPr lang="en-US" altLang="zh-CN" sz="1375" noProof="1">
              <a:latin typeface="思源黑体 CN Regular" panose="020B0500000000000000" pitchFamily="34" charset="-122"/>
              <a:ea typeface="思源黑体 CN Regular" panose="020B0500000000000000" pitchFamily="34" charset="-122"/>
            </a:endParaRPr>
          </a:p>
          <a:p>
            <a:pPr fontAlgn="auto">
              <a:lnSpc>
                <a:spcPct val="150000"/>
              </a:lnSpc>
              <a:defRPr/>
            </a:pPr>
            <a:r>
              <a:rPr lang="zh-CN" altLang="zh-CN" sz="1375" noProof="1">
                <a:latin typeface="思源黑体 CN Regular" panose="020B0500000000000000" pitchFamily="34" charset="-122"/>
                <a:ea typeface="思源黑体 CN Regular" panose="020B0500000000000000" pitchFamily="34" charset="-122"/>
              </a:rPr>
              <a:t>电话：</a:t>
            </a:r>
            <a:r>
              <a:rPr lang="en-US" altLang="zh-CN" sz="1375" noProof="1">
                <a:latin typeface="思源黑体 CN Regular" panose="020B0500000000000000" pitchFamily="34" charset="-122"/>
                <a:ea typeface="思源黑体 CN Regular" panose="020B0500000000000000" pitchFamily="34" charset="-122"/>
              </a:rPr>
              <a:t>+86-400-890-9989   </a:t>
            </a:r>
            <a:r>
              <a:rPr lang="zh-CN" altLang="zh-CN" sz="1375" noProof="1">
                <a:latin typeface="思源黑体 CN Regular" panose="020B0500000000000000" pitchFamily="34" charset="-122"/>
                <a:ea typeface="思源黑体 CN Regular" panose="020B0500000000000000" pitchFamily="34" charset="-122"/>
              </a:rPr>
              <a:t>传真：</a:t>
            </a:r>
            <a:r>
              <a:rPr lang="en-US" altLang="zh-CN" sz="1375" noProof="1">
                <a:latin typeface="思源黑体 CN Regular" panose="020B0500000000000000" pitchFamily="34" charset="-122"/>
                <a:ea typeface="思源黑体 CN Regular" panose="020B0500000000000000" pitchFamily="34" charset="-122"/>
              </a:rPr>
              <a:t>+86-10-5095-3282</a:t>
            </a:r>
          </a:p>
          <a:p>
            <a:pPr fontAlgn="auto">
              <a:lnSpc>
                <a:spcPct val="150000"/>
              </a:lnSpc>
              <a:defRPr/>
            </a:pPr>
            <a:r>
              <a:rPr lang="zh-CN" altLang="zh-CN" sz="1375" noProof="1">
                <a:latin typeface="思源黑体 CN Regular" panose="020B0500000000000000" pitchFamily="34" charset="-122"/>
                <a:ea typeface="思源黑体 CN Regular" panose="020B0500000000000000" pitchFamily="34" charset="-122"/>
              </a:rPr>
              <a:t>网址：</a:t>
            </a:r>
            <a:r>
              <a:rPr lang="en-US" altLang="zh-CN" sz="1375" noProof="1">
                <a:latin typeface="思源黑体 CN Regular" panose="020B0500000000000000" pitchFamily="34" charset="-122"/>
                <a:ea typeface="思源黑体 CN Regular" panose="020B0500000000000000" pitchFamily="34" charset="-122"/>
              </a:rPr>
              <a:t>cn.sinobiological.com  </a:t>
            </a:r>
            <a:endParaRPr lang="zh-CN" altLang="zh-CN" sz="1375" noProof="1">
              <a:latin typeface="思源黑体 CN Regular" panose="020B0500000000000000" pitchFamily="34" charset="-122"/>
              <a:ea typeface="思源黑体 CN Regular" panose="020B0500000000000000" pitchFamily="34" charset="-122"/>
            </a:endParaRPr>
          </a:p>
          <a:p>
            <a:pPr fontAlgn="auto">
              <a:lnSpc>
                <a:spcPct val="150000"/>
              </a:lnSpc>
              <a:defRPr/>
            </a:pPr>
            <a:r>
              <a:rPr lang="zh-CN" altLang="en-US" sz="1375" noProof="1">
                <a:latin typeface="思源黑体 CN Regular" panose="020B0500000000000000" pitchFamily="34" charset="-122"/>
                <a:ea typeface="思源黑体 CN Regular" panose="020B0500000000000000" pitchFamily="34" charset="-122"/>
              </a:rPr>
              <a:t>邮箱：</a:t>
            </a:r>
            <a:r>
              <a:rPr lang="en-US" altLang="zh-CN" sz="1375" noProof="1">
                <a:latin typeface="思源黑体 CN Regular" panose="020B0500000000000000" pitchFamily="34" charset="-122"/>
                <a:ea typeface="思源黑体 CN Regular" panose="020B0500000000000000" pitchFamily="34" charset="-122"/>
              </a:rPr>
              <a:t>order@Sinobiological.com</a:t>
            </a:r>
            <a:endParaRPr lang="zh-CN" altLang="zh-CN" sz="1375" noProof="1">
              <a:latin typeface="思源黑体 CN Regular" panose="020B0500000000000000" pitchFamily="34" charset="-122"/>
              <a:ea typeface="思源黑体 CN Regular" panose="020B0500000000000000" pitchFamily="34" charset="-122"/>
            </a:endParaRPr>
          </a:p>
          <a:p>
            <a:pPr fontAlgn="auto">
              <a:lnSpc>
                <a:spcPct val="150000"/>
              </a:lnSpc>
              <a:defRPr/>
            </a:pPr>
            <a:r>
              <a:rPr lang="en-US" altLang="zh-CN" sz="1375" noProof="1">
                <a:latin typeface="思源黑体 CN Regular" panose="020B0500000000000000" pitchFamily="34" charset="-122"/>
                <a:ea typeface="思源黑体 CN Regular" panose="020B0500000000000000" pitchFamily="34" charset="-122"/>
              </a:rPr>
              <a:t> </a:t>
            </a:r>
          </a:p>
        </p:txBody>
      </p:sp>
      <p:pic>
        <p:nvPicPr>
          <p:cNvPr id="39945" name="Picture 2" descr="D:\桌面\公众号新二维码\qrcode_for_gh_b65e4f6dadb6_1280.jpg"/>
          <p:cNvPicPr>
            <a:picLocks noChangeAspect="1" noChangeArrowheads="1"/>
          </p:cNvPicPr>
          <p:nvPr/>
        </p:nvPicPr>
        <p:blipFill>
          <a:blip r:embed="rId4" cstate="print"/>
          <a:srcRect/>
          <a:stretch>
            <a:fillRect/>
          </a:stretch>
        </p:blipFill>
        <p:spPr bwMode="auto">
          <a:xfrm>
            <a:off x="910167" y="3223685"/>
            <a:ext cx="1341967" cy="1341967"/>
          </a:xfrm>
          <a:prstGeom prst="rect">
            <a:avLst/>
          </a:prstGeom>
          <a:noFill/>
          <a:ln w="9525">
            <a:noFill/>
            <a:miter lim="800000"/>
            <a:headEnd/>
            <a:tailEnd/>
          </a:ln>
        </p:spPr>
      </p:pic>
      <p:sp>
        <p:nvSpPr>
          <p:cNvPr id="39946" name="TextBox 8"/>
          <p:cNvSpPr txBox="1">
            <a:spLocks noChangeArrowheads="1"/>
          </p:cNvSpPr>
          <p:nvPr/>
        </p:nvSpPr>
        <p:spPr bwMode="auto">
          <a:xfrm>
            <a:off x="9072034" y="6489701"/>
            <a:ext cx="3071284" cy="256545"/>
          </a:xfrm>
          <a:prstGeom prst="rect">
            <a:avLst/>
          </a:prstGeom>
          <a:noFill/>
          <a:ln w="9525">
            <a:noFill/>
            <a:miter lim="800000"/>
          </a:ln>
        </p:spPr>
        <p:txBody>
          <a:bodyPr>
            <a:spAutoFit/>
          </a:bodyPr>
          <a:lstStyle/>
          <a:p>
            <a:pPr algn="r">
              <a:buFont typeface="Arial" panose="020B0604020202020204" pitchFamily="34" charset="0"/>
              <a:buNone/>
            </a:pPr>
            <a:r>
              <a:rPr lang="zh-CN" altLang="en-US" sz="1065">
                <a:solidFill>
                  <a:srgbClr val="808080"/>
                </a:solidFill>
                <a:latin typeface="思源黑体 CN Normal" panose="020B0400000000000000" pitchFamily="34" charset="-122"/>
                <a:ea typeface="思源黑体 CN Normal" panose="020B0400000000000000" pitchFamily="34" charset="-122"/>
              </a:rPr>
              <a:t>义翘神州</a:t>
            </a:r>
            <a:endParaRPr lang="en-US" altLang="zh-CN" sz="1065">
              <a:solidFill>
                <a:srgbClr val="808080"/>
              </a:solidFill>
              <a:latin typeface="思源黑体 CN Normal" panose="020B0400000000000000" pitchFamily="34" charset="-122"/>
              <a:ea typeface="思源黑体 CN Normal" panose="020B0400000000000000" pitchFamily="34" charset="-122"/>
            </a:endParaRPr>
          </a:p>
        </p:txBody>
      </p:sp>
    </p:spTree>
  </p:cSld>
  <p:clrMapOvr>
    <a:masterClrMapping/>
  </p:clrMapOvr>
  <mc:AlternateContent xmlns:mc="http://schemas.openxmlformats.org/markup-compatibility/2006">
    <mc:Choice xmlns="" xmlns:p14="http://schemas.microsoft.com/office/powerpoint/2010/main" Requires="p14">
      <p:transition spd="slow" p14:dur="2000" advTm="6186"/>
    </mc:Choice>
    <mc:Fallback>
      <p:transition spd="slow" advTm="6186"/>
    </mc:Fallback>
  </mc:AlternateContent>
  <p:timing>
    <p:tnLst>
      <p:par>
        <p:cTn id="1" dur="indefinite" restart="never" nodeType="tmRoot"/>
      </p:par>
    </p:tnLst>
  </p:timing>
</p:sld>
</file>

<file path=ppt/tags/tag1.xml><?xml version="1.0" encoding="utf-8"?>
<p:tagLst xmlns:a="http://schemas.openxmlformats.org/drawingml/2006/main" xmlns:r="http://schemas.openxmlformats.org/officeDocument/2006/relationships" xmlns:p="http://schemas.openxmlformats.org/presentationml/2006/main">
  <p:tag name="COMMONDATA" val="eyJoZGlkIjoiODE5NDQxZTc1MjFjM2QzZTUwNTA0NmJjODg5ZDYzZTcifQ=="/>
</p:tagLst>
</file>

<file path=ppt/tags/tag2.xml><?xml version="1.0" encoding="utf-8"?>
<p:tagLst xmlns:a="http://schemas.openxmlformats.org/drawingml/2006/main" xmlns:r="http://schemas.openxmlformats.org/officeDocument/2006/relationships" xmlns:p="http://schemas.openxmlformats.org/presentationml/2006/main">
  <p:tag name="TABLE_ENDDRAG_ORIGIN_RECT" val="879*470"/>
  <p:tag name="TABLE_ENDDRAG_RECT" val="0*0*879*470"/>
</p:tagLst>
</file>

<file path=ppt/tags/tag3.xml><?xml version="1.0" encoding="utf-8"?>
<p:tagLst xmlns:a="http://schemas.openxmlformats.org/drawingml/2006/main" xmlns:r="http://schemas.openxmlformats.org/officeDocument/2006/relationships" xmlns:p="http://schemas.openxmlformats.org/presentationml/2006/main">
  <p:tag name="KSO_WM_DIAGRAM_VIRTUALLY_FRAME" val="{&quot;height&quot;:341.50007874015745,&quot;left&quot;:79,&quot;top&quot;:153.5,&quot;width&quot;:831.55}"/>
</p:tagLst>
</file>

<file path=ppt/tags/tag4.xml><?xml version="1.0" encoding="utf-8"?>
<p:tagLst xmlns:a="http://schemas.openxmlformats.org/drawingml/2006/main" xmlns:r="http://schemas.openxmlformats.org/officeDocument/2006/relationships" xmlns:p="http://schemas.openxmlformats.org/presentationml/2006/main">
  <p:tag name="KSO_WM_DIAGRAM_VIRTUALLY_FRAME" val="{&quot;height&quot;:341.50007874015745,&quot;left&quot;:79,&quot;top&quot;:153.5,&quot;width&quot;:831.55}"/>
</p:tagLst>
</file>

<file path=ppt/tags/tag5.xml><?xml version="1.0" encoding="utf-8"?>
<p:tagLst xmlns:a="http://schemas.openxmlformats.org/drawingml/2006/main" xmlns:r="http://schemas.openxmlformats.org/officeDocument/2006/relationships" xmlns:p="http://schemas.openxmlformats.org/presentationml/2006/main">
  <p:tag name="KSO_WM_DIAGRAM_VIRTUALLY_FRAME" val="{&quot;height&quot;:341.50007874015745,&quot;left&quot;:79,&quot;top&quot;:153.5,&quot;width&quot;:831.55}"/>
</p:tagLst>
</file>

<file path=ppt/tags/tag6.xml><?xml version="1.0" encoding="utf-8"?>
<p:tagLst xmlns:a="http://schemas.openxmlformats.org/drawingml/2006/main" xmlns:r="http://schemas.openxmlformats.org/officeDocument/2006/relationships" xmlns:p="http://schemas.openxmlformats.org/presentationml/2006/main">
  <p:tag name="KSO_WM_DIAGRAM_VIRTUALLY_FRAME" val="{&quot;height&quot;:341.50007874015745,&quot;left&quot;:79,&quot;top&quot;:153.5,&quot;width&quot;:831.55}"/>
</p:tagLst>
</file>

<file path=ppt/tags/tag7.xml><?xml version="1.0" encoding="utf-8"?>
<p:tagLst xmlns:a="http://schemas.openxmlformats.org/drawingml/2006/main" xmlns:r="http://schemas.openxmlformats.org/officeDocument/2006/relationships" xmlns:p="http://schemas.openxmlformats.org/presentationml/2006/main">
  <p:tag name="KSO_WM_DIAGRAM_VIRTUALLY_FRAME" val="{&quot;height&quot;:412.58629921259836,&quot;left&quot;:38,&quot;top&quot;:110.72259842519684,&quot;width&quot;:809.05}"/>
</p:tagLst>
</file>

<file path=ppt/tags/tag8.xml><?xml version="1.0" encoding="utf-8"?>
<p:tagLst xmlns:a="http://schemas.openxmlformats.org/drawingml/2006/main" xmlns:r="http://schemas.openxmlformats.org/officeDocument/2006/relationships" xmlns:p="http://schemas.openxmlformats.org/presentationml/2006/main">
  <p:tag name="KSO_WM_DIAGRAM_VIRTUALLY_FRAME" val="{&quot;height&quot;:412.58629921259836,&quot;left&quot;:38,&quot;top&quot;:110.72259842519684,&quot;width&quot;:809.05}"/>
</p:tagLst>
</file>

<file path=ppt/tags/tag9.xml><?xml version="1.0" encoding="utf-8"?>
<p:tagLst xmlns:a="http://schemas.openxmlformats.org/drawingml/2006/main" xmlns:r="http://schemas.openxmlformats.org/officeDocument/2006/relationships" xmlns:p="http://schemas.openxmlformats.org/presentationml/2006/main">
  <p:tag name="KSO_WM_DIAGRAM_VIRTUALLY_FRAME" val="{&quot;height&quot;:412.58629921259836,&quot;left&quot;:38,&quot;top&quot;:110.72259842519684,&quot;width&quot;:809.05}"/>
</p:tagLst>
</file>

<file path=ppt/tags/tag10.xml><?xml version="1.0" encoding="utf-8"?>
<p:tagLst xmlns:a="http://schemas.openxmlformats.org/drawingml/2006/main" xmlns:r="http://schemas.openxmlformats.org/officeDocument/2006/relationships" xmlns:p="http://schemas.openxmlformats.org/presentationml/2006/main">
  <p:tag name="KSO_WM_DIAGRAM_VIRTUALLY_FRAME" val="{&quot;height&quot;:412.58629921259836,&quot;left&quot;:38,&quot;top&quot;:110.72259842519684,&quot;width&quot;:809.05}"/>
</p:tagLst>
</file>

<file path=ppt/tags/tag11.xml><?xml version="1.0" encoding="utf-8"?>
<p:tagLst xmlns:a="http://schemas.openxmlformats.org/drawingml/2006/main" xmlns:r="http://schemas.openxmlformats.org/officeDocument/2006/relationships" xmlns:p="http://schemas.openxmlformats.org/presentationml/2006/main">
  <p:tag name="KSO_WM_DIAGRAM_VIRTUALLY_FRAME" val="{&quot;height&quot;:412.58629921259836,&quot;left&quot;:38,&quot;top&quot;:110.72259842519684,&quot;width&quot;:809.05}"/>
</p:tagLst>
</file>

<file path=ppt/tags/tag12.xml><?xml version="1.0" encoding="utf-8"?>
<p:tagLst xmlns:a="http://schemas.openxmlformats.org/drawingml/2006/main" xmlns:r="http://schemas.openxmlformats.org/officeDocument/2006/relationships" xmlns:p="http://schemas.openxmlformats.org/presentationml/2006/main">
  <p:tag name="KSO_WM_DIAGRAM_VIRTUALLY_FRAME" val="{&quot;height&quot;:412.58629921259836,&quot;left&quot;:38,&quot;top&quot;:110.72259842519684,&quot;width&quot;:809.05}"/>
</p:tagLst>
</file>

<file path=ppt/tags/tag13.xml><?xml version="1.0" encoding="utf-8"?>
<p:tagLst xmlns:a="http://schemas.openxmlformats.org/drawingml/2006/main" xmlns:r="http://schemas.openxmlformats.org/officeDocument/2006/relationships" xmlns:p="http://schemas.openxmlformats.org/presentationml/2006/main">
  <p:tag name="KSO_WM_DIAGRAM_VIRTUALLY_FRAME" val="{&quot;height&quot;:412.58629921259836,&quot;left&quot;:38,&quot;top&quot;:110.72259842519684,&quot;width&quot;:809.05}"/>
</p:tagLst>
</file>

<file path=ppt/tags/tag14.xml><?xml version="1.0" encoding="utf-8"?>
<p:tagLst xmlns:a="http://schemas.openxmlformats.org/drawingml/2006/main" xmlns:r="http://schemas.openxmlformats.org/officeDocument/2006/relationships" xmlns:p="http://schemas.openxmlformats.org/presentationml/2006/main">
  <p:tag name="KSO_WM_DIAGRAM_VIRTUALLY_FRAME" val="{&quot;height&quot;:412.58629921259836,&quot;left&quot;:38,&quot;top&quot;:110.72259842519684,&quot;width&quot;:809.05}"/>
</p:tagLst>
</file>

<file path=ppt/tags/tag15.xml><?xml version="1.0" encoding="utf-8"?>
<p:tagLst xmlns:a="http://schemas.openxmlformats.org/drawingml/2006/main" xmlns:r="http://schemas.openxmlformats.org/officeDocument/2006/relationships" xmlns:p="http://schemas.openxmlformats.org/presentationml/2006/main">
  <p:tag name="KSO_WM_DIAGRAM_VIRTUALLY_FRAME" val="{&quot;height&quot;:412.58629921259836,&quot;left&quot;:38,&quot;top&quot;:110.72259842519684,&quot;width&quot;:809.05}"/>
</p:tagLst>
</file>

<file path=ppt/tags/tag16.xml><?xml version="1.0" encoding="utf-8"?>
<p:tagLst xmlns:a="http://schemas.openxmlformats.org/drawingml/2006/main" xmlns:r="http://schemas.openxmlformats.org/officeDocument/2006/relationships" xmlns:p="http://schemas.openxmlformats.org/presentationml/2006/main">
  <p:tag name="KSO_WM_DIAGRAM_VIRTUALLY_FRAME" val="{&quot;height&quot;:412.58629921259836,&quot;left&quot;:38,&quot;top&quot;:110.72259842519684,&quot;width&quot;:809.05}"/>
</p:tagLst>
</file>

<file path=ppt/tags/tag17.xml><?xml version="1.0" encoding="utf-8"?>
<p:tagLst xmlns:a="http://schemas.openxmlformats.org/drawingml/2006/main" xmlns:r="http://schemas.openxmlformats.org/officeDocument/2006/relationships" xmlns:p="http://schemas.openxmlformats.org/presentationml/2006/main">
  <p:tag name="KSO_WM_DIAGRAM_VIRTUALLY_FRAME" val="{&quot;height&quot;:412.58629921259836,&quot;left&quot;:38,&quot;top&quot;:110.72259842519684,&quot;width&quot;:809.05}"/>
</p:tagLst>
</file>

<file path=ppt/tags/tag18.xml><?xml version="1.0" encoding="utf-8"?>
<p:tagLst xmlns:a="http://schemas.openxmlformats.org/drawingml/2006/main" xmlns:r="http://schemas.openxmlformats.org/officeDocument/2006/relationships" xmlns:p="http://schemas.openxmlformats.org/presentationml/2006/main">
  <p:tag name="KSO_WM_DIAGRAM_VIRTUALLY_FRAME" val="{&quot;height&quot;:412.58629921259836,&quot;left&quot;:38,&quot;top&quot;:110.72259842519684,&quot;width&quot;:809.05}"/>
</p:tagLst>
</file>

<file path=ppt/tags/tag19.xml><?xml version="1.0" encoding="utf-8"?>
<p:tagLst xmlns:a="http://schemas.openxmlformats.org/drawingml/2006/main" xmlns:r="http://schemas.openxmlformats.org/officeDocument/2006/relationships" xmlns:p="http://schemas.openxmlformats.org/presentationml/2006/main">
  <p:tag name="KSO_WM_DIAGRAM_VIRTUALLY_FRAME" val="{&quot;height&quot;:91.45,&quot;left&quot;:214.6,&quot;top&quot;:364.95,&quot;width&quot;:559.3}"/>
</p:tagLst>
</file>

<file path=ppt/tags/tag20.xml><?xml version="1.0" encoding="utf-8"?>
<p:tagLst xmlns:a="http://schemas.openxmlformats.org/drawingml/2006/main" xmlns:r="http://schemas.openxmlformats.org/officeDocument/2006/relationships" xmlns:p="http://schemas.openxmlformats.org/presentationml/2006/main">
  <p:tag name="KSO_WM_DIAGRAM_VIRTUALLY_FRAME" val="{&quot;height&quot;:91.45,&quot;left&quot;:214.6,&quot;top&quot;:364.95,&quot;width&quot;:559.3}"/>
</p:tagLst>
</file>

<file path=ppt/tags/tag21.xml><?xml version="1.0" encoding="utf-8"?>
<p:tagLst xmlns:a="http://schemas.openxmlformats.org/drawingml/2006/main" xmlns:r="http://schemas.openxmlformats.org/officeDocument/2006/relationships" xmlns:p="http://schemas.openxmlformats.org/presentationml/2006/main">
  <p:tag name="KSO_WM_DIAGRAM_VIRTUALLY_FRAME" val="{&quot;height&quot;:91.45,&quot;left&quot;:214.6,&quot;top&quot;:364.95,&quot;width&quot;:559.3}"/>
</p:tagLst>
</file>

<file path=ppt/tags/tag22.xml><?xml version="1.0" encoding="utf-8"?>
<p:tagLst xmlns:a="http://schemas.openxmlformats.org/drawingml/2006/main" xmlns:r="http://schemas.openxmlformats.org/officeDocument/2006/relationships" xmlns:p="http://schemas.openxmlformats.org/presentationml/2006/main">
  <p:tag name="KSO_WM_DIAGRAM_VIRTUALLY_FRAME" val="{&quot;height&quot;:91.45,&quot;left&quot;:214.6,&quot;top&quot;:364.95,&quot;width&quot;:559.3}"/>
</p:tagLst>
</file>

<file path=ppt/tags/tag23.xml><?xml version="1.0" encoding="utf-8"?>
<p:tagLst xmlns:a="http://schemas.openxmlformats.org/drawingml/2006/main" xmlns:r="http://schemas.openxmlformats.org/officeDocument/2006/relationships" xmlns:p="http://schemas.openxmlformats.org/presentationml/2006/main">
  <p:tag name="KSO_WM_DIAGRAM_VIRTUALLY_FRAME" val="{&quot;height&quot;:414.43015748031496,&quot;left&quot;:478.35,&quot;top&quot;:99.54708661417322,&quot;width&quot;:502.04330708661416}"/>
</p:tagLst>
</file>

<file path=ppt/tags/tag24.xml><?xml version="1.0" encoding="utf-8"?>
<p:tagLst xmlns:a="http://schemas.openxmlformats.org/drawingml/2006/main" xmlns:r="http://schemas.openxmlformats.org/officeDocument/2006/relationships" xmlns:p="http://schemas.openxmlformats.org/presentationml/2006/main">
  <p:tag name="KSO_WM_DIAGRAM_VIRTUALLY_FRAME" val="{&quot;height&quot;:414.43015748031496,&quot;left&quot;:478.35,&quot;top&quot;:99.54708661417322,&quot;width&quot;:502.04330708661416}"/>
</p:tagLst>
</file>

<file path=ppt/tags/tag25.xml><?xml version="1.0" encoding="utf-8"?>
<p:tagLst xmlns:a="http://schemas.openxmlformats.org/drawingml/2006/main" xmlns:r="http://schemas.openxmlformats.org/officeDocument/2006/relationships" xmlns:p="http://schemas.openxmlformats.org/presentationml/2006/main">
  <p:tag name="KSO_WM_DIAGRAM_VIRTUALLY_FRAME" val="{&quot;height&quot;:414.43015748031496,&quot;left&quot;:478.35,&quot;top&quot;:99.54708661417322,&quot;width&quot;:502.04330708661416}"/>
</p:tagLst>
</file>

<file path=ppt/tags/tag26.xml><?xml version="1.0" encoding="utf-8"?>
<p:tagLst xmlns:a="http://schemas.openxmlformats.org/drawingml/2006/main" xmlns:r="http://schemas.openxmlformats.org/officeDocument/2006/relationships" xmlns:p="http://schemas.openxmlformats.org/presentationml/2006/main">
  <p:tag name="KSO_WM_DIAGRAM_VIRTUALLY_FRAME" val="{&quot;height&quot;:414.43015748031496,&quot;left&quot;:478.35,&quot;top&quot;:99.54708661417322,&quot;width&quot;:502.04330708661416}"/>
</p:tagLst>
</file>

<file path=ppt/tags/tag27.xml><?xml version="1.0" encoding="utf-8"?>
<p:tagLst xmlns:a="http://schemas.openxmlformats.org/drawingml/2006/main" xmlns:r="http://schemas.openxmlformats.org/officeDocument/2006/relationships" xmlns:p="http://schemas.openxmlformats.org/presentationml/2006/main">
  <p:tag name="KSO_WM_DIAGRAM_VIRTUALLY_FRAME" val="{&quot;height&quot;:414.43015748031496,&quot;left&quot;:478.35,&quot;top&quot;:99.54708661417322,&quot;width&quot;:502.04330708661416}"/>
</p:tagLst>
</file>

<file path=ppt/tags/tag28.xml><?xml version="1.0" encoding="utf-8"?>
<p:tagLst xmlns:a="http://schemas.openxmlformats.org/drawingml/2006/main" xmlns:r="http://schemas.openxmlformats.org/officeDocument/2006/relationships" xmlns:p="http://schemas.openxmlformats.org/presentationml/2006/main">
  <p:tag name="KSO_WM_DIAGRAM_VIRTUALLY_FRAME" val="{&quot;height&quot;:414.43015748031496,&quot;left&quot;:478.35,&quot;top&quot;:99.54708661417322,&quot;width&quot;:502.04330708661416}"/>
</p:tagLst>
</file>

<file path=ppt/tags/tag29.xml><?xml version="1.0" encoding="utf-8"?>
<p:tagLst xmlns:a="http://schemas.openxmlformats.org/drawingml/2006/main" xmlns:r="http://schemas.openxmlformats.org/officeDocument/2006/relationships" xmlns:p="http://schemas.openxmlformats.org/presentationml/2006/main">
  <p:tag name="KSO_WM_DIAGRAM_VIRTUALLY_FRAME" val="{&quot;height&quot;:414.43015748031496,&quot;left&quot;:478.35,&quot;top&quot;:99.54708661417322,&quot;width&quot;:502.04330708661416}"/>
</p:tagLst>
</file>

<file path=ppt/tags/tag30.xml><?xml version="1.0" encoding="utf-8"?>
<p:tagLst xmlns:a="http://schemas.openxmlformats.org/drawingml/2006/main" xmlns:r="http://schemas.openxmlformats.org/officeDocument/2006/relationships" xmlns:p="http://schemas.openxmlformats.org/presentationml/2006/main">
  <p:tag name="KSO_WM_DIAGRAM_VIRTUALLY_FRAME" val="{&quot;height&quot;:414.43015748031496,&quot;left&quot;:478.35,&quot;top&quot;:99.54708661417322,&quot;width&quot;:502.04330708661416}"/>
</p:tagLst>
</file>

<file path=ppt/tags/tag31.xml><?xml version="1.0" encoding="utf-8"?>
<p:tagLst xmlns:a="http://schemas.openxmlformats.org/drawingml/2006/main" xmlns:r="http://schemas.openxmlformats.org/officeDocument/2006/relationships" xmlns:p="http://schemas.openxmlformats.org/presentationml/2006/main">
  <p:tag name="KSO_WM_DIAGRAM_VIRTUALLY_FRAME" val="{&quot;height&quot;:414.43015748031496,&quot;left&quot;:478.35,&quot;top&quot;:99.54708661417322,&quot;width&quot;:502.04330708661416}"/>
</p:tagLst>
</file>

<file path=ppt/tags/tag32.xml><?xml version="1.0" encoding="utf-8"?>
<p:tagLst xmlns:a="http://schemas.openxmlformats.org/drawingml/2006/main" xmlns:r="http://schemas.openxmlformats.org/officeDocument/2006/relationships" xmlns:p="http://schemas.openxmlformats.org/presentationml/2006/main">
  <p:tag name="KSO_WM_DIAGRAM_VIRTUALLY_FRAME" val="{&quot;height&quot;:412.4114173228346,&quot;left&quot;:511.36889763779527,&quot;top&quot;:99.54708661417322,&quot;width&quot;:469.0244094488189}"/>
</p:tagLst>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txDef>
      <a:spPr>
        <a:noFill/>
      </a:spPr>
      <a:bodyPr wrap="none" rtlCol="0">
        <a:spAutoFit/>
      </a:bodyPr>
      <a:lstStyle>
        <a:defPPr>
          <a:defRPr sz="3200" b="1" dirty="0">
            <a:solidFill>
              <a:srgbClr val="007E66"/>
            </a:solidFill>
            <a:latin typeface="Poppins" panose="02000000000000000000" pitchFamily="2" charset="0"/>
            <a:ea typeface="思源黑体 CN Regular" panose="020B0500000000000000" pitchFamily="34" charset="-122"/>
            <a:cs typeface="Poppins" panose="02000000000000000000" pitchFamily="2" charset="0"/>
          </a:defRPr>
        </a:defPPr>
      </a:lstStyle>
    </a:txDef>
  </a:objectDefaults>
  <a:extraClrSchemeLst/>
  <a:extLst>
    <a:ext uri="{05A4C25C-085E-4340-85A3-A5531E510DB2}">
      <thm15:themeFamily xmlns=""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1_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txDef>
      <a:spPr>
        <a:noFill/>
      </a:spPr>
      <a:bodyPr wrap="none" rtlCol="0">
        <a:spAutoFit/>
      </a:bodyPr>
      <a:lstStyle>
        <a:defPPr>
          <a:defRPr sz="3200" b="1" dirty="0">
            <a:solidFill>
              <a:srgbClr val="007E66"/>
            </a:solidFill>
            <a:latin typeface="Poppins" panose="02000000000000000000" pitchFamily="2" charset="0"/>
            <a:ea typeface="思源黑体 CN Regular" panose="020B0500000000000000" pitchFamily="34" charset="-122"/>
            <a:cs typeface="Poppins" panose="02000000000000000000" pitchFamily="2" charset="0"/>
          </a:defRPr>
        </a:defPPr>
      </a:lstStyle>
    </a:txDef>
  </a:objectDefaults>
  <a:extraClrSchemeLst/>
  <a:extLst>
    <a:ext uri="{05A4C25C-085E-4340-85A3-A5531E510DB2}">
      <thm15:themeFamily xmlns=""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 xmlns:thm15="http://schemas.microsoft.com/office/thememl/2012/main" name="Office Theme" id="{62F939B6-93AF-4DB8-9C6B-D6C7DFDC589F}" vid="{4A3C46E8-61CC-4603-A589-7422A47A8E4A}"/>
    </a:ext>
  </a:extLst>
</a:theme>
</file>

<file path=ppt/theme/themeOverride1.xml><?xml version="1.0" encoding="utf-8"?>
<a:themeOverride xmlns:a="http://schemas.openxmlformats.org/drawingml/2006/main">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themeOverride>
</file>

<file path=docProps/app.xml><?xml version="1.0" encoding="utf-8"?>
<Properties xmlns="http://schemas.openxmlformats.org/officeDocument/2006/extended-properties" xmlns:vt="http://schemas.openxmlformats.org/officeDocument/2006/docPropsVTypes">
  <TotalTime>201</TotalTime>
  <Words>6487</Words>
  <Application>Microsoft Office PowerPoint</Application>
  <PresentationFormat>自定义</PresentationFormat>
  <Paragraphs>788</Paragraphs>
  <Slides>31</Slides>
  <Notes>28</Notes>
  <HiddenSlides>0</HiddenSlides>
  <MMClips>0</MMClips>
  <ScaleCrop>false</ScaleCrop>
  <HeadingPairs>
    <vt:vector size="4" baseType="variant">
      <vt:variant>
        <vt:lpstr>主题</vt:lpstr>
      </vt:variant>
      <vt:variant>
        <vt:i4>2</vt:i4>
      </vt:variant>
      <vt:variant>
        <vt:lpstr>幻灯片标题</vt:lpstr>
      </vt:variant>
      <vt:variant>
        <vt:i4>31</vt:i4>
      </vt:variant>
    </vt:vector>
  </HeadingPairs>
  <TitlesOfParts>
    <vt:vector size="33" baseType="lpstr">
      <vt:lpstr>Office Theme</vt:lpstr>
      <vt:lpstr>1_Office Theme</vt:lpstr>
      <vt:lpstr>幻灯片 1</vt:lpstr>
      <vt:lpstr>幻灯片 2</vt:lpstr>
      <vt:lpstr>幻灯片 3</vt:lpstr>
      <vt:lpstr>幻灯片 4</vt:lpstr>
      <vt:lpstr>幻灯片 5</vt:lpstr>
      <vt:lpstr>幻灯片 6</vt:lpstr>
      <vt:lpstr>幻灯片 7</vt:lpstr>
      <vt:lpstr>幻灯片 8</vt:lpstr>
      <vt:lpstr>幻灯片 9</vt:lpstr>
      <vt:lpstr>幻灯片 10</vt:lpstr>
      <vt:lpstr>幻灯片 11</vt:lpstr>
      <vt:lpstr>幻灯片 12</vt:lpstr>
      <vt:lpstr>幻灯片 13</vt:lpstr>
      <vt:lpstr>幻灯片 14</vt:lpstr>
      <vt:lpstr>幻灯片 15</vt:lpstr>
      <vt:lpstr>幻灯片 16</vt:lpstr>
      <vt:lpstr>幻灯片 17</vt:lpstr>
      <vt:lpstr>幻灯片 18</vt:lpstr>
      <vt:lpstr>幻灯片 19</vt:lpstr>
      <vt:lpstr>幻灯片 20</vt:lpstr>
      <vt:lpstr>幻灯片 21</vt:lpstr>
      <vt:lpstr>幻灯片 22</vt:lpstr>
      <vt:lpstr>幻灯片 23</vt:lpstr>
      <vt:lpstr>幻灯片 24</vt:lpstr>
      <vt:lpstr>幻灯片 25</vt:lpstr>
      <vt:lpstr>幻灯片 26</vt:lpstr>
      <vt:lpstr>幻灯片 27</vt:lpstr>
      <vt:lpstr>幻灯片 28</vt:lpstr>
      <vt:lpstr>幻灯片 29</vt:lpstr>
      <vt:lpstr>幻灯片 30</vt:lpstr>
      <vt:lpstr>幻灯片 31</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Tong Huo</dc:creator>
  <cp:lastModifiedBy>Digital marketing</cp:lastModifiedBy>
  <cp:revision>172</cp:revision>
  <dcterms:created xsi:type="dcterms:W3CDTF">2023-08-22T16:38:00Z</dcterms:created>
  <dcterms:modified xsi:type="dcterms:W3CDTF">2024-05-22T00:59:56Z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ICV">
    <vt:lpwstr>6C4F08D6EE0D4C6A8EF55E4D4669C6CB_12</vt:lpwstr>
  </property>
  <property fmtid="{D5CDD505-2E9C-101B-9397-08002B2CF9AE}" pid="3" name="KSOProductBuildVer">
    <vt:lpwstr>2052-12.1.0.16929</vt:lpwstr>
  </property>
</Properties>
</file>