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67" r:id="rId1"/>
    <p:sldMasterId id="2147485504" r:id="rId2"/>
  </p:sldMasterIdLst>
  <p:notesMasterIdLst>
    <p:notesMasterId r:id="rId3"/>
  </p:notesMasterIdLst>
  <p:sldIdLst>
    <p:sldId id="1081" r:id="rId4"/>
    <p:sldId id="1085" r:id="rId5"/>
    <p:sldId id="1088" r:id="rId6"/>
    <p:sldId id="1091" r:id="rId7"/>
    <p:sldId id="1097" r:id="rId9"/>
    <p:sldId id="1100" r:id="rId10"/>
    <p:sldId id="1103" r:id="rId11"/>
    <p:sldId id="1106" r:id="rId12"/>
    <p:sldId id="1109" r:id="rId13"/>
    <p:sldId id="1115" r:id="rId15"/>
    <p:sldId id="1118" r:id="rId16"/>
    <p:sldId id="1121" r:id="rId17"/>
    <p:sldId id="1124" r:id="rId18"/>
    <p:sldId id="1127" r:id="rId19"/>
    <p:sldId id="1133" r:id="rId21"/>
    <p:sldId id="1136" r:id="rId22"/>
    <p:sldId id="1139" r:id="rId23"/>
    <p:sldId id="1142" r:id="rId24"/>
    <p:sldId id="1145" r:id="rId25"/>
    <p:sldId id="1151" r:id="rId27"/>
    <p:sldId id="1154" r:id="rId28"/>
    <p:sldId id="1157" r:id="rId29"/>
    <p:sldId id="1160" r:id="rId30"/>
    <p:sldId id="1163" r:id="rId31"/>
    <p:sldId id="1169" r:id="rId33"/>
    <p:sldId id="1172" r:id="rId34"/>
    <p:sldId id="1175" r:id="rId35"/>
    <p:sldId id="1178" r:id="rId36"/>
    <p:sldId id="118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68" r:id="rId1"/>
    <p:sldLayoutId id="2147485469" r:id="rId2"/>
    <p:sldLayoutId id="2147485470" r:id="rId3"/>
    <p:sldLayoutId id="2147485471" r:id="rId4"/>
    <p:sldLayoutId id="2147485472" r:id="rId5"/>
    <p:sldLayoutId id="2147485473" r:id="rId6"/>
    <p:sldLayoutId id="2147485474" r:id="rId7"/>
    <p:sldLayoutId id="2147485475" r:id="rId8"/>
    <p:sldLayoutId id="2147485476" r:id="rId9"/>
    <p:sldLayoutId id="2147485477" r:id="rId10"/>
    <p:sldLayoutId id="21474854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05" r:id="rId1"/>
    <p:sldLayoutId id="2147485506" r:id="rId2"/>
    <p:sldLayoutId id="2147485507" r:id="rId3"/>
    <p:sldLayoutId id="2147485508" r:id="rId4"/>
    <p:sldLayoutId id="2147485509" r:id="rId5"/>
    <p:sldLayoutId id="2147485510" r:id="rId6"/>
    <p:sldLayoutId id="2147485511" r:id="rId7"/>
    <p:sldLayoutId id="2147485512" r:id="rId8"/>
    <p:sldLayoutId id="2147485513" r:id="rId9"/>
    <p:sldLayoutId id="2147485514" r:id="rId10"/>
    <p:sldLayoutId id="21474855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tags" Target="../tags/tag276.xml"/><Relationship Id="rId22" Type="http://schemas.openxmlformats.org/officeDocument/2006/relationships/tags" Target="../tags/tag277.xml"/><Relationship Id="rId23" Type="http://schemas.openxmlformats.org/officeDocument/2006/relationships/tags" Target="../tags/tag278.xml"/><Relationship Id="rId24" Type="http://schemas.openxmlformats.org/officeDocument/2006/relationships/tags" Target="../tags/tag279.xml"/><Relationship Id="rId25" Type="http://schemas.openxmlformats.org/officeDocument/2006/relationships/tags" Target="../tags/tag280.xml"/><Relationship Id="rId26" Type="http://schemas.openxmlformats.org/officeDocument/2006/relationships/tags" Target="../tags/tag281.xml"/><Relationship Id="rId27" Type="http://schemas.openxmlformats.org/officeDocument/2006/relationships/tags" Target="../tags/tag282.xml"/><Relationship Id="rId28" Type="http://schemas.openxmlformats.org/officeDocument/2006/relationships/tags" Target="../tags/tag283.xml"/><Relationship Id="rId29" Type="http://schemas.openxmlformats.org/officeDocument/2006/relationships/tags" Target="../tags/tag284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2024年度行业发展回顾及工作情况展示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2024年度行业概况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2024年度工作总结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2024年度行业热点事件回顾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2024年度工作亮点展示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未来发展规划及展望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2024年度行业概况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行业发展背景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宏观经济环境分析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行业政策法规影响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89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2024年度行业规模：总产值、企业数量、从业人员等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行业增长情况：增长率、增长贡献因素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行业发展趋势：未来预测、市场前景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行业挑战与机遇：面临的挑战、发展机遇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行业主要趋势</a:t>
            </a:r>
            <a:endParaRPr altLang="en-US" lang="zh-CN"/>
          </a:p>
        </p:txBody>
      </p:sp>
      <p:sp>
        <p:nvSpPr>
          <p:cNvPr id="10490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跨界融合与创新发展成为行业新动力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绿色环保成为行业新常态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智能化技术广泛应用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0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行业挑战：市场竞争激烈、技术更新迅速、政策法规调整等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行业机遇：新兴市场崛起、技术创新驱动、政策支持推动等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应对策略：加强技术创新、拓展市场份额、提高品牌影响力等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未来展望：行业发展趋势、市场前景预测、未来挑战与机遇等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2024年度工作总结</a:t>
            </a:r>
            <a:endParaRPr altLang="en-US" lang="zh-CN"/>
          </a:p>
        </p:txBody>
      </p:sp>
      <p:sp>
        <p:nvSpPr>
          <p:cNvPr id="10491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工作目标及完成情况</a:t>
            </a:r>
            <a:endParaRPr altLang="en-US" lang="zh-CN"/>
          </a:p>
        </p:txBody>
      </p:sp>
      <p:sp>
        <p:nvSpPr>
          <p:cNvPr id="10491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制定年度工作目标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遇到的问题及解决方案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经验教训总结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完成情况及成果展示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工作亮点及成果</a:t>
            </a:r>
            <a:endParaRPr altLang="en-US" lang="zh-CN"/>
          </a:p>
        </p:txBody>
      </p:sp>
      <p:sp>
        <p:nvSpPr>
          <p:cNvPr id="10492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完成项目数量及质量：详细列出完成的项目，并评估其质量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客户满意度：评估客户对产品和服务的满意度，并给出具体数据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团队建设与文化：介绍团队建设和企业文化方面的成果和亮点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创新与研发：介绍在产品或服务方面的创新和研发成果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工作不足及原因分析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工作进度缓慢：原因在于项目分配不均、资源不足或团队成员技能不足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团队协作不佳：沟通不畅、目标不明确或团队成员之间缺乏信任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客户满意度不高：产品或服务质量未达到预期、客户服务不够周到或市场反馈不及时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创新能力不足：缺乏创新思维、技术研发能力或市场洞察力，导致产品或服务缺乏竞争力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改进措施及未来计划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未来计划：根据2024年度工作总结的经验和教训，制定未来发展的计划和目标，明确时间节点和责任人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改进措施：针对2024年度工作总结中存在的问题和不足，提出具体的改进措施和方案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资源调配：合理调配资源，确保未来计划的顺利实施，提高工作效率和质量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团队协作：加强团队协作，发挥团队优势，共同推动未来计划的实现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2024年度行业热点事件回顾</a:t>
            </a:r>
            <a:endParaRPr altLang="en-US" lang="zh-CN"/>
          </a:p>
        </p:txBody>
      </p:sp>
      <p:sp>
        <p:nvSpPr>
          <p:cNvPr id="10494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重要政策出台及影响</a:t>
            </a:r>
            <a:endParaRPr altLang="en-US" lang="zh-CN"/>
          </a:p>
        </p:txBody>
      </p:sp>
      <p:sp>
        <p:nvSpPr>
          <p:cNvPr id="10494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政策对行业的影响及作用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政策名称及发布时间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政策主要内容及重点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行业内的反响及评价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行业热点事件回顾</a:t>
            </a:r>
            <a:endParaRPr altLang="en-US" lang="zh-CN"/>
          </a:p>
        </p:txBody>
      </p:sp>
      <p:sp>
        <p:nvSpPr>
          <p:cNvPr id="1049534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数字化转型和智能化升级在各行业的推进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0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新能源技术的突破和推广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自动驾驶技术的研发和商业化进程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6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区块链技术在金融、供应链等领域的应用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人工智能在各行业的广泛应用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8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行业技术创新进展</a:t>
            </a:r>
            <a:endParaRPr altLang="en-US" lang="zh-CN"/>
          </a:p>
        </p:txBody>
      </p:sp>
      <p:sp>
        <p:nvSpPr>
          <p:cNvPr id="10496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区块链技术在行业中的应用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云计算技术的普及和升级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行业市场变化及趋势</a:t>
            </a:r>
            <a:endParaRPr altLang="en-US" lang="zh-CN"/>
          </a:p>
        </p:txBody>
      </p:sp>
      <p:sp>
        <p:nvSpPr>
          <p:cNvPr id="10496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行业市场规模增长情况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行业市场结构变化情况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行业市场未来发展前景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2024年度工作亮点展示</a:t>
            </a:r>
            <a:endParaRPr altLang="en-US" lang="zh-CN"/>
          </a:p>
        </p:txBody>
      </p:sp>
      <p:sp>
        <p:nvSpPr>
          <p:cNvPr id="10496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创新工作方式方法</a:t>
            </a:r>
            <a:endParaRPr altLang="en-US" lang="zh-CN"/>
          </a:p>
        </p:txBody>
      </p:sp>
      <p:sp>
        <p:nvSpPr>
          <p:cNvPr id="10497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引入先进技术：采用人工智能、大数据等先进技术，提高工作效率和质量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激励机制：建立科学的激励机制，激发员工积极性和创造力，促进工作创新发展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员工培训与发展：注重员工技能培训和职业发展，提高员工综合素质和创新能力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跨部门协作：加强与其他部门的沟通与合作，形成合力，共同推动工作进展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提升工作效率效果</a:t>
            </a:r>
            <a:endParaRPr altLang="en-US" lang="zh-CN"/>
          </a:p>
        </p:txBody>
      </p:sp>
      <p:sp>
        <p:nvSpPr>
          <p:cNvPr id="10498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团队协作：加强团队成员之间的沟通与协作，形成合力，共同完成任务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优化工作流程：通过简化流程、减少冗余环节，提高工作效率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引入先进技术：利用自动化、智能化技术，减少人工操作，降低出错率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激励机制：通过设立奖励机制，激发员工工作积极性，提高工作效率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加强团队协作配合</a:t>
            </a:r>
            <a:endParaRPr altLang="en-US" lang="zh-CN"/>
          </a:p>
        </p:txBody>
      </p:sp>
      <p:sp>
        <p:nvSpPr>
          <p:cNvPr id="1049888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建立高效沟通机制：通过定期会议、邮件、电话等多种方式，保持团队成员之间的紧密联系和沟通，确保信息畅通。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明确分工与合作：根据团队成员的特长和经验，合理分配工作任务，实现优势互补，提高工作效率。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鼓励团队成员互相支持：在工作中遇到困难时，鼓励团队成员互相帮助、共同解决问题，形成良好的团队氛围。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定期评估与调整：定期对团队成员的工作表现进行评估，及时发现问题并进行调整，确保团队始终保持高效运转。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推动行业交流合作</a:t>
            </a:r>
            <a:endParaRPr altLang="en-US" lang="zh-CN"/>
          </a:p>
        </p:txBody>
      </p:sp>
      <p:sp>
        <p:nvSpPr>
          <p:cNvPr id="10499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促进行业内部交流：组织行业内部研讨会、座谈会等活动，加强企业间的沟通与合作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加强与政府部门的沟通：积极与政府部门沟通，了解政策走向，为行业发展争取更多支持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拓展国际合作：参加国际展会、论坛等活动，与国际同行交流，拓展合作渠道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推动行业标准制定：积极参与行业标准制定工作，推动行业规范化发展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未来发展规划及展望</a:t>
            </a:r>
            <a:endParaRPr altLang="en-US" lang="zh-CN"/>
          </a:p>
        </p:txBody>
      </p:sp>
      <p:sp>
        <p:nvSpPr>
          <p:cNvPr id="10499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行业发展前景展望</a:t>
            </a:r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行业发展趋势：分析当前行业的发展趋势，包括市场规模、增长速度、竞争格局等方面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未来发展规划：阐述公司未来的发展规划，包括产品研发、市场拓展、品牌建设等方面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政策环境分析：分析国家政策对行业发展的影响，以及公司如何应对政策变化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技术创新与突破：介绍公司在技术创新方面的突破和成果，以及未来技术创新的方向和目标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工作目标及计划安排</a:t>
            </a:r>
            <a:endParaRPr altLang="en-US" lang="zh-CN"/>
          </a:p>
        </p:txBody>
      </p:sp>
      <p:sp>
        <p:nvSpPr>
          <p:cNvPr id="10501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未来发展规划：明确公司未来发展方向和目标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计划安排：制定具体的工作计划和时间表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资源保障：确保人力、物力等资源的充足和有效利用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风险应对：针对可能出现的风险和问题，制定相应的应对措施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提升自身能力素质要求</a:t>
            </a:r>
            <a:endParaRPr altLang="en-US" lang="zh-CN"/>
          </a:p>
        </p:txBody>
      </p:sp>
      <p:sp>
        <p:nvSpPr>
          <p:cNvPr id="1050164" name="正文"/>
          <p:cNvSpPr txBox="1"/>
          <p:nvPr>
            <p:custDataLst>
              <p:tags r:id="rId1"/>
            </p:custDataLst>
          </p:nvPr>
        </p:nvSpPr>
        <p:spPr>
          <a:xfrm>
            <a:off x="3147665" y="1823723"/>
            <a:ext cx="5896670" cy="412249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标题"/>
          <p:cNvSpPr txBox="1"/>
          <p:nvPr>
            <p:custDataLst>
              <p:tags r:id="rId2"/>
            </p:custDataLst>
          </p:nvPr>
        </p:nvSpPr>
        <p:spPr>
          <a:xfrm>
            <a:off x="3148271" y="1364400"/>
            <a:ext cx="5896670" cy="4008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学习能力：不断学习新知识，提高自身素质和竞争力 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68" name="正文"/>
          <p:cNvSpPr txBox="1"/>
          <p:nvPr>
            <p:custDataLst>
              <p:tags r:id="rId3"/>
            </p:custDataLst>
          </p:nvPr>
        </p:nvSpPr>
        <p:spPr>
          <a:xfrm>
            <a:off x="3147665" y="2809027"/>
            <a:ext cx="5896670" cy="412249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标题"/>
          <p:cNvSpPr txBox="1"/>
          <p:nvPr>
            <p:custDataLst>
              <p:tags r:id="rId4"/>
            </p:custDataLst>
          </p:nvPr>
        </p:nvSpPr>
        <p:spPr>
          <a:xfrm>
            <a:off x="3148271" y="2350309"/>
            <a:ext cx="5896670" cy="400804"/>
          </a:xfrm>
          <a:prstGeom prst="rect"/>
          <a:noFill/>
        </p:spPr>
        <p:txBody>
          <a:bodyPr anchor="b" bIns="0" lIns="0" rIns="0" rtlCol="0" tIns="0" wrap="square">
            <a:normAutofit fontScale="6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沟通能力：加强与同事、客户和合作伙伴的沟通，提高团队协作效率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2" name="正文"/>
          <p:cNvSpPr txBox="1"/>
          <p:nvPr>
            <p:custDataLst>
              <p:tags r:id="rId5"/>
            </p:custDataLst>
          </p:nvPr>
        </p:nvSpPr>
        <p:spPr>
          <a:xfrm>
            <a:off x="3147665" y="3794936"/>
            <a:ext cx="5896670" cy="412249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标题"/>
          <p:cNvSpPr txBox="1"/>
          <p:nvPr>
            <p:custDataLst>
              <p:tags r:id="rId6"/>
            </p:custDataLst>
          </p:nvPr>
        </p:nvSpPr>
        <p:spPr>
          <a:xfrm>
            <a:off x="3148271" y="3335612"/>
            <a:ext cx="5896670" cy="4008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创新能力：鼓励创新思维，提高解决问题的能力 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6" name="正文"/>
          <p:cNvSpPr txBox="1"/>
          <p:nvPr>
            <p:custDataLst>
              <p:tags r:id="rId7"/>
            </p:custDataLst>
          </p:nvPr>
        </p:nvSpPr>
        <p:spPr>
          <a:xfrm>
            <a:off x="3147665" y="4780239"/>
            <a:ext cx="5896670" cy="412249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标题"/>
          <p:cNvSpPr txBox="1"/>
          <p:nvPr>
            <p:custDataLst>
              <p:tags r:id="rId8"/>
            </p:custDataLst>
          </p:nvPr>
        </p:nvSpPr>
        <p:spPr>
          <a:xfrm>
            <a:off x="3148271" y="4320915"/>
            <a:ext cx="5896670" cy="4008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领导能力：培养领导力，带领团队实现共同目标 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80" name="正文"/>
          <p:cNvSpPr txBox="1"/>
          <p:nvPr>
            <p:custDataLst>
              <p:tags r:id="rId9"/>
            </p:custDataLst>
          </p:nvPr>
        </p:nvSpPr>
        <p:spPr>
          <a:xfrm>
            <a:off x="3147665" y="5765542"/>
            <a:ext cx="5896670" cy="412249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标题"/>
          <p:cNvSpPr txBox="1"/>
          <p:nvPr>
            <p:custDataLst>
              <p:tags r:id="rId10"/>
            </p:custDataLst>
          </p:nvPr>
        </p:nvSpPr>
        <p:spPr>
          <a:xfrm>
            <a:off x="3148271" y="5306219"/>
            <a:ext cx="5896670" cy="4008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自我管理能力：提高自我管理能力，保持高效的工作状态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加强行业交流合作建议</a:t>
            </a:r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建立行业交流平台：通过线上或线下的方式，定期举办行业交流会议，促进企业之间的合作与交流。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分享经验与技术：鼓励企业分享在行业中的经验和技术，推动行业整体发展。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合作开展研发项目：通过合作开展研发项目，共同解决行业中的技术难题，推动技术创新。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建立信息共享机制：通过建立信息共享机制，及时了解行业动态和趋势，为企业决策提供参考。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6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5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5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5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5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5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5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5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5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07_5*l_h_f*1_5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07_5*l_h_a*1_5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2023-12-17T21:31:35Z</dcterms:created>
  <dcterms:modified xsi:type="dcterms:W3CDTF">2023-12-17T21:31:35Z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e59afa578b3540eaa03e6e4edcf5cd1e_21</vt:lpwstr>
  </property>
</Properties>
</file>