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062" r:id="rId1"/>
    <p:sldMasterId id="2147485099" r:id="rId2"/>
  </p:sldMasterIdLst>
  <p:notesMasterIdLst>
    <p:notesMasterId r:id="rId3"/>
  </p:notesMasterIdLst>
  <p:sldIdLst>
    <p:sldId id="892" r:id="rId4"/>
    <p:sldId id="897" r:id="rId5"/>
    <p:sldId id="901" r:id="rId6"/>
    <p:sldId id="904" r:id="rId7"/>
    <p:sldId id="907" r:id="rId8"/>
    <p:sldId id="910" r:id="rId9"/>
    <p:sldId id="913" r:id="rId10"/>
    <p:sldId id="916" r:id="rId11"/>
    <p:sldId id="919" r:id="rId12"/>
    <p:sldId id="922" r:id="rId13"/>
    <p:sldId id="925" r:id="rId14"/>
    <p:sldId id="928" r:id="rId15"/>
    <p:sldId id="931" r:id="rId16"/>
    <p:sldId id="934" r:id="rId17"/>
    <p:sldId id="937" r:id="rId18"/>
    <p:sldId id="940" r:id="rId19"/>
    <p:sldId id="943" r:id="rId20"/>
    <p:sldId id="946" r:id="rId21"/>
    <p:sldId id="949" r:id="rId22"/>
    <p:sldId id="952" r:id="rId23"/>
    <p:sldId id="955" r:id="rId24"/>
    <p:sldId id="958" r:id="rId25"/>
    <p:sldId id="961" r:id="rId26"/>
    <p:sldId id="964" r:id="rId27"/>
    <p:sldId id="967" r:id="rId28"/>
    <p:sldId id="970" r:id="rId29"/>
    <p:sldId id="97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063" r:id="rId1"/>
    <p:sldLayoutId id="2147485064" r:id="rId2"/>
    <p:sldLayoutId id="2147485065" r:id="rId3"/>
    <p:sldLayoutId id="2147485066" r:id="rId4"/>
    <p:sldLayoutId id="2147485067" r:id="rId5"/>
    <p:sldLayoutId id="2147485068" r:id="rId6"/>
    <p:sldLayoutId id="2147485069" r:id="rId7"/>
    <p:sldLayoutId id="2147485070" r:id="rId8"/>
    <p:sldLayoutId id="2147485071" r:id="rId9"/>
    <p:sldLayoutId id="2147485072" r:id="rId10"/>
    <p:sldLayoutId id="214748507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100" r:id="rId1"/>
    <p:sldLayoutId id="2147485101" r:id="rId2"/>
    <p:sldLayoutId id="2147485102" r:id="rId3"/>
    <p:sldLayoutId id="2147485103" r:id="rId4"/>
    <p:sldLayoutId id="2147485104" r:id="rId5"/>
    <p:sldLayoutId id="2147485105" r:id="rId6"/>
    <p:sldLayoutId id="2147485106" r:id="rId7"/>
    <p:sldLayoutId id="2147485107" r:id="rId8"/>
    <p:sldLayoutId id="2147485108" r:id="rId9"/>
    <p:sldLayoutId id="2147485109" r:id="rId10"/>
    <p:sldLayoutId id="2147485110"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tags" Target="../tags/tag197.xml"/><Relationship Id="rId18" Type="http://schemas.openxmlformats.org/officeDocument/2006/relationships/tags" Target="../tags/tag198.xml"/><Relationship Id="rId19" Type="http://schemas.openxmlformats.org/officeDocument/2006/relationships/tags" Target="../tags/tag199.xml"/><Relationship Id="rId20" Type="http://schemas.openxmlformats.org/officeDocument/2006/relationships/tags" Target="../tags/tag200.xml"/><Relationship Id="rId21" Type="http://schemas.openxmlformats.org/officeDocument/2006/relationships/tags" Target="../tags/tag201.xml"/><Relationship Id="rId22" Type="http://schemas.openxmlformats.org/officeDocument/2006/relationships/tags" Target="../tags/tag202.xml"/><Relationship Id="rId23" Type="http://schemas.openxmlformats.org/officeDocument/2006/relationships/tags" Target="../tags/tag203.xml"/><Relationship Id="rId24" Type="http://schemas.openxmlformats.org/officeDocument/2006/relationships/tags" Target="../tags/tag204.xml"/><Relationship Id="rId25" Type="http://schemas.openxmlformats.org/officeDocument/2006/relationships/tags" Target="../tags/tag205.xml"/><Relationship Id="rId26" Type="http://schemas.openxmlformats.org/officeDocument/2006/relationships/tags" Target="../tags/tag206.xml"/><Relationship Id="rId27" Type="http://schemas.openxmlformats.org/officeDocument/2006/relationships/tags" Target="../tags/tag207.xml"/><Relationship Id="rId28" Type="http://schemas.openxmlformats.org/officeDocument/2006/relationships/tags" Target="../tags/tag208.xml"/><Relationship Id="rId29" Type="http://schemas.openxmlformats.org/officeDocument/2006/relationships/tags" Target="../tags/tag209.xml"/><Relationship Id="rId30"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tags" Target="../tags/tag229.xml"/><Relationship Id="rId18" Type="http://schemas.openxmlformats.org/officeDocument/2006/relationships/tags" Target="../tags/tag230.xml"/><Relationship Id="rId19" Type="http://schemas.openxmlformats.org/officeDocument/2006/relationships/tags" Target="../tags/tag231.xml"/><Relationship Id="rId20" Type="http://schemas.openxmlformats.org/officeDocument/2006/relationships/tags" Target="../tags/tag232.xml"/><Relationship Id="rId2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2024年电子游戏与虚拟现实技术投资潜力测评</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电子游戏与虚拟现实技术概述</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电子游戏市场现状与趋势</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虚拟现实技术市场现状与趋势</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fontScale="94167" lnSpcReduction="20000"/>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电子游戏与虚拟现实技术投资潜力分析</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电子游戏与虚拟现实技术未来展望</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结论</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电子游戏与虚拟现实技术概述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标题 1"/>
          <p:cNvSpPr>
            <a:spLocks noGrp="1"/>
          </p:cNvSpPr>
          <p:nvPr>
            <p:ph type="title" idx="2"/>
          </p:nvPr>
        </p:nvSpPr>
        <p:spPr/>
        <p:txBody>
          <a:bodyPr/>
          <a:p>
            <a:r>
              <a:rPr altLang="en-US" lang="zh-CN"/>
              <a:t>电子游戏与虚拟现实技术的定义</a:t>
            </a:r>
            <a:endParaRPr altLang="en-US" lang="zh-CN"/>
          </a:p>
        </p:txBody>
      </p:sp>
      <p:sp>
        <p:nvSpPr>
          <p:cNvPr id="1048928" name="矩形 31"/>
          <p:cNvSpPr/>
          <p:nvPr>
            <p:custDataLst>
              <p:tags r:id="rId1"/>
            </p:custDataLst>
          </p:nvPr>
        </p:nvSpPr>
        <p:spPr>
          <a:xfrm>
            <a:off x="608330" y="2032337"/>
            <a:ext cx="10971236" cy="169184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电子游戏：通过电子设备操作，以娱乐为主要目的的交互式计算机程序。</a:t>
            </a:r>
            <a:endParaRPr altLang="en-US" dirty="0" sz="1200" lang="zh-CN" spc="150">
              <a:solidFill>
                <a:schemeClr val="tx1">
                  <a:lumMod val="65000"/>
                  <a:lumOff val="35000"/>
                </a:schemeClr>
              </a:solidFill>
              <a:latin typeface="+mn-ea"/>
              <a:sym typeface="+mn-ea"/>
            </a:endParaRPr>
          </a:p>
        </p:txBody>
      </p:sp>
      <p:sp>
        <p:nvSpPr>
          <p:cNvPr id="1048930" name="矩形 4"/>
          <p:cNvSpPr/>
          <p:nvPr>
            <p:custDataLst>
              <p:tags r:id="rId2"/>
            </p:custDataLst>
          </p:nvPr>
        </p:nvSpPr>
        <p:spPr>
          <a:xfrm>
            <a:off x="608330" y="4015829"/>
            <a:ext cx="10971236" cy="169184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虚拟现实技术：利用计算机生成的三维模拟环境，通过特殊的输入设备实现人机交互，使用户沉浸在虚拟环境中。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1"/>
          <p:cNvSpPr>
            <a:spLocks noGrp="1"/>
          </p:cNvSpPr>
          <p:nvPr>
            <p:ph type="title" idx="2"/>
          </p:nvPr>
        </p:nvSpPr>
        <p:spPr/>
        <p:txBody>
          <a:bodyPr/>
          <a:p>
            <a:r>
              <a:rPr altLang="en-US" lang="zh-CN"/>
              <a:t>电子游戏与虚拟现实技术的发展历程</a:t>
            </a:r>
            <a:endParaRPr altLang="en-US" lang="zh-CN"/>
          </a:p>
        </p:txBody>
      </p:sp>
      <p:sp>
        <p:nvSpPr>
          <p:cNvPr id="1048966"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8"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电子游戏的起源：20世纪50年代的初代电子游戏</a:t>
            </a:r>
            <a:endParaRPr altLang="en-US" dirty="0" sz="2000" lang="zh-CN" spc="150">
              <a:solidFill>
                <a:schemeClr val="tx1">
                  <a:lumMod val="75000"/>
                  <a:lumOff val="25000"/>
                </a:schemeClr>
              </a:solidFill>
              <a:latin typeface="+mn-ea"/>
              <a:sym typeface="+mn-ea"/>
            </a:endParaRPr>
          </a:p>
        </p:txBody>
      </p:sp>
      <p:sp>
        <p:nvSpPr>
          <p:cNvPr id="1048970"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2"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4"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虚拟现实技术的诞生：20世纪80年代的虚拟现实概念</a:t>
            </a:r>
            <a:endParaRPr altLang="en-US" dirty="0" sz="2000" lang="zh-CN" spc="150">
              <a:solidFill>
                <a:schemeClr val="tx1">
                  <a:lumMod val="75000"/>
                  <a:lumOff val="25000"/>
                </a:schemeClr>
              </a:solidFill>
              <a:latin typeface="+mn-ea"/>
              <a:sym typeface="+mn-ea"/>
            </a:endParaRPr>
          </a:p>
        </p:txBody>
      </p:sp>
      <p:sp>
        <p:nvSpPr>
          <p:cNvPr id="1048976"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8"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0"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电子游戏的发展：从像素到3D，再到现在的VR/AR游戏</a:t>
            </a:r>
            <a:endParaRPr altLang="en-US" dirty="0" sz="2000" lang="zh-CN" spc="150">
              <a:solidFill>
                <a:schemeClr val="tx1">
                  <a:lumMod val="75000"/>
                  <a:lumOff val="25000"/>
                </a:schemeClr>
              </a:solidFill>
              <a:latin typeface="+mn-ea"/>
              <a:sym typeface="+mn-ea"/>
            </a:endParaRPr>
          </a:p>
        </p:txBody>
      </p:sp>
      <p:sp>
        <p:nvSpPr>
          <p:cNvPr id="1048982"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4"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6"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虚拟现实技术的进步：从简单的3D模拟到现在的沉浸式体验</a:t>
            </a:r>
            <a:endParaRPr altLang="en-US" dirty="0" sz="2000" lang="zh-CN" spc="150">
              <a:solidFill>
                <a:schemeClr val="tx1">
                  <a:lumMod val="75000"/>
                  <a:lumOff val="25000"/>
                </a:schemeClr>
              </a:solidFill>
              <a:latin typeface="+mn-ea"/>
              <a:sym typeface="+mn-ea"/>
            </a:endParaRPr>
          </a:p>
        </p:txBody>
      </p:sp>
      <p:sp>
        <p:nvSpPr>
          <p:cNvPr id="1048988"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2" name="标题 1"/>
          <p:cNvSpPr>
            <a:spLocks noGrp="1"/>
          </p:cNvSpPr>
          <p:nvPr>
            <p:ph type="title" idx="2"/>
          </p:nvPr>
        </p:nvSpPr>
        <p:spPr/>
        <p:txBody>
          <a:bodyPr/>
          <a:p>
            <a:r>
              <a:rPr altLang="en-US" lang="zh-CN"/>
              <a:t>电子游戏与虚拟现实技术的应用场景</a:t>
            </a:r>
            <a:endParaRPr altLang="en-US" lang="zh-CN"/>
          </a:p>
        </p:txBody>
      </p:sp>
      <p:sp>
        <p:nvSpPr>
          <p:cNvPr id="1049024"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0"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2"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教育领域：虚拟现实技术可以模拟真实场景，帮助学生更好地理解和掌握知识，提高学习效果。</a:t>
            </a:r>
            <a:endParaRPr altLang="en-US" sz="1400" lang="zh-CN" spc="150">
              <a:solidFill>
                <a:schemeClr val="tx1"/>
              </a:solidFill>
              <a:effectLst/>
              <a:latin typeface="+mn-ea"/>
              <a:sym typeface="+mn-ea"/>
            </a:endParaRPr>
          </a:p>
        </p:txBody>
      </p:sp>
      <p:sp>
        <p:nvSpPr>
          <p:cNvPr id="1049034"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娱乐领域：电子游戏和虚拟现实技术为玩家提供沉浸式游戏体验，创造更加丰富和真实的游戏世界。</a:t>
            </a:r>
            <a:endParaRPr altLang="en-US" dirty="0" sz="1400" lang="zh-CN" spc="150">
              <a:solidFill>
                <a:schemeClr val="tx1"/>
              </a:solidFill>
              <a:effectLst/>
              <a:latin typeface="+mn-ea"/>
              <a:sym typeface="+mn-ea"/>
            </a:endParaRPr>
          </a:p>
        </p:txBody>
      </p:sp>
      <p:sp>
        <p:nvSpPr>
          <p:cNvPr id="1049036"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医疗领域：虚拟现实技术可用于手术模拟训练、康复治疗以及疼痛管理等方面，提高医疗水平和治疗效果。</a:t>
            </a:r>
            <a:endParaRPr altLang="en-US" sz="1400" lang="zh-CN" spc="150">
              <a:solidFill>
                <a:schemeClr val="tx1"/>
              </a:solidFill>
              <a:effectLst/>
              <a:latin typeface="+mn-ea"/>
              <a:sym typeface="+mn-ea"/>
            </a:endParaRPr>
          </a:p>
        </p:txBody>
      </p:sp>
      <p:sp>
        <p:nvSpPr>
          <p:cNvPr id="1049038"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军事领域：虚拟现实技术可用于军事训练和模拟战斗场景，提高士兵的战斗技能和应对能力。</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2" name="文本占位符 1"/>
          <p:cNvSpPr>
            <a:spLocks noGrp="1"/>
          </p:cNvSpPr>
          <p:nvPr>
            <p:ph type="body" idx="2"/>
            <p:custDataLst>
              <p:tags r:id="rId1"/>
            </p:custDataLst>
          </p:nvPr>
        </p:nvSpPr>
        <p:spPr/>
        <p:txBody>
          <a:bodyPr/>
          <a:p>
            <a:r>
              <a:rPr altLang="en-US" lang="zh-CN"/>
              <a:t>Part Two</a:t>
            </a:r>
            <a:endParaRPr altLang="en-US" lang="zh-CN"/>
          </a:p>
        </p:txBody>
      </p:sp>
      <p:sp>
        <p:nvSpPr>
          <p:cNvPr id="1049074" name="标题 3"/>
          <p:cNvSpPr>
            <a:spLocks noGrp="1"/>
          </p:cNvSpPr>
          <p:nvPr>
            <p:ph type="title" idx="1"/>
            <p:custDataLst>
              <p:tags r:id="rId2"/>
            </p:custDataLst>
          </p:nvPr>
        </p:nvSpPr>
        <p:spPr/>
        <p:txBody>
          <a:bodyPr/>
          <a:p>
            <a:r>
              <a:rPr altLang="en-US" lang="zh-CN"/>
              <a:t>电子游戏市场现状与趋势</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8" name="标题 1"/>
          <p:cNvSpPr>
            <a:spLocks noGrp="1"/>
          </p:cNvSpPr>
          <p:nvPr>
            <p:ph type="title" idx="2"/>
          </p:nvPr>
        </p:nvSpPr>
        <p:spPr/>
        <p:txBody>
          <a:bodyPr/>
          <a:p>
            <a:r>
              <a:rPr altLang="en-US" lang="zh-CN"/>
              <a:t>全球电子游戏市场规模</a:t>
            </a:r>
            <a:endParaRPr altLang="en-US" lang="zh-CN"/>
          </a:p>
        </p:txBody>
      </p:sp>
      <p:sp>
        <p:nvSpPr>
          <p:cNvPr id="104911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2022年全球电子游戏市场规模达到1840亿美元</a:t>
            </a:r>
            <a:endParaRPr altLang="en-US" dirty="0" sz="2000" lang="zh-CN" spc="150">
              <a:solidFill>
                <a:schemeClr val="tx1">
                  <a:lumMod val="85000"/>
                  <a:lumOff val="15000"/>
                </a:schemeClr>
              </a:solidFill>
              <a:latin typeface="+mn-ea"/>
              <a:sym typeface="+mn-ea"/>
            </a:endParaRPr>
          </a:p>
        </p:txBody>
      </p:sp>
      <p:sp>
        <p:nvSpPr>
          <p:cNvPr id="104911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预计到2025年，全球电子游戏市场规模将突破2000亿美元</a:t>
            </a:r>
            <a:endParaRPr altLang="en-US" dirty="0" sz="2000" lang="zh-CN" spc="150">
              <a:solidFill>
                <a:schemeClr val="tx1">
                  <a:lumMod val="85000"/>
                  <a:lumOff val="15000"/>
                </a:schemeClr>
              </a:solidFill>
              <a:latin typeface="+mn-ea"/>
              <a:sym typeface="+mn-ea"/>
            </a:endParaRPr>
          </a:p>
        </p:txBody>
      </p:sp>
      <p:sp>
        <p:nvSpPr>
          <p:cNvPr id="104912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移动游戏市场规模占比最大，其次是PC游戏和主机游戏</a:t>
            </a:r>
            <a:endParaRPr altLang="en-US" dirty="0" sz="2000" lang="zh-CN" spc="150">
              <a:solidFill>
                <a:schemeClr val="tx1">
                  <a:lumMod val="85000"/>
                  <a:lumOff val="15000"/>
                </a:schemeClr>
              </a:solidFill>
              <a:latin typeface="+mn-ea"/>
              <a:sym typeface="+mn-ea"/>
            </a:endParaRPr>
          </a:p>
        </p:txBody>
      </p:sp>
      <p:sp>
        <p:nvSpPr>
          <p:cNvPr id="104912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电子竞技市场规模持续增长，成为全球电子游戏市场的重要组成部分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6" name="标题 1"/>
          <p:cNvSpPr>
            <a:spLocks noGrp="1"/>
          </p:cNvSpPr>
          <p:nvPr>
            <p:ph type="title" idx="2"/>
          </p:nvPr>
        </p:nvSpPr>
        <p:spPr/>
        <p:txBody>
          <a:bodyPr/>
          <a:p>
            <a:r>
              <a:rPr altLang="en-US" lang="zh-CN"/>
              <a:t>电子游戏市场的主要玩家</a:t>
            </a:r>
            <a:endParaRPr altLang="en-US" lang="zh-CN"/>
          </a:p>
        </p:txBody>
      </p:sp>
      <p:sp>
        <p:nvSpPr>
          <p:cNvPr id="1049168"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腾讯：全球最大的游戏公司之一，拥有众多知名游戏IP</a:t>
            </a:r>
            <a:endParaRPr altLang="en-US" dirty="0" sz="1200" lang="zh-CN" spc="150">
              <a:solidFill>
                <a:schemeClr val="tx1">
                  <a:lumMod val="65000"/>
                  <a:lumOff val="35000"/>
                </a:schemeClr>
              </a:solidFill>
              <a:latin typeface="+mn-ea"/>
              <a:sym typeface="+mn-ea"/>
            </a:endParaRPr>
          </a:p>
        </p:txBody>
      </p:sp>
      <p:sp>
        <p:nvSpPr>
          <p:cNvPr id="1049170"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网易：国内游戏行业的领军企业，拥有众多热门游戏</a:t>
            </a:r>
            <a:endParaRPr altLang="en-US" dirty="0" sz="1200" lang="zh-CN" spc="150">
              <a:solidFill>
                <a:schemeClr val="tx1">
                  <a:lumMod val="65000"/>
                  <a:lumOff val="35000"/>
                </a:schemeClr>
              </a:solidFill>
              <a:latin typeface="+mn-ea"/>
              <a:sym typeface="+mn-ea"/>
            </a:endParaRPr>
          </a:p>
        </p:txBody>
      </p:sp>
      <p:sp>
        <p:nvSpPr>
          <p:cNvPr id="1049172"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巨人网络：以《征途》系列为代表，致力于开发大型多人在线游戏</a:t>
            </a:r>
            <a:endParaRPr altLang="en-US" dirty="0" sz="1200" lang="zh-CN" spc="150">
              <a:solidFill>
                <a:schemeClr val="tx1">
                  <a:lumMod val="65000"/>
                  <a:lumOff val="35000"/>
                </a:schemeClr>
              </a:solidFill>
              <a:latin typeface="+mn-ea"/>
              <a:sym typeface="+mn-ea"/>
            </a:endParaRPr>
          </a:p>
        </p:txBody>
      </p:sp>
      <p:sp>
        <p:nvSpPr>
          <p:cNvPr id="1049174"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完美世界：涉及游戏开发、发行及游戏平台业务，产品线丰富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8" name="标题 1"/>
          <p:cNvSpPr>
            <a:spLocks noGrp="1"/>
          </p:cNvSpPr>
          <p:nvPr>
            <p:ph type="title" idx="2"/>
          </p:nvPr>
        </p:nvSpPr>
        <p:spPr/>
        <p:txBody>
          <a:bodyPr/>
          <a:p>
            <a:r>
              <a:rPr altLang="en-US" lang="zh-CN"/>
              <a:t>电子游戏市场的发展趋势</a:t>
            </a:r>
            <a:endParaRPr altLang="en-US" lang="zh-CN"/>
          </a:p>
        </p:txBody>
      </p:sp>
      <p:sp>
        <p:nvSpPr>
          <p:cNvPr id="104921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移动游戏成为主流：随着智能手机的普及，移动游戏市场持续增长，成为电子游戏市场的主要组成部分。</a:t>
            </a:r>
            <a:endParaRPr altLang="en-US" dirty="0" sz="2000" lang="zh-CN" spc="150">
              <a:solidFill>
                <a:schemeClr val="tx1">
                  <a:lumMod val="85000"/>
                  <a:lumOff val="15000"/>
                </a:schemeClr>
              </a:solidFill>
              <a:latin typeface="+mn-ea"/>
              <a:sym typeface="+mn-ea"/>
            </a:endParaRPr>
          </a:p>
        </p:txBody>
      </p:sp>
      <p:sp>
        <p:nvSpPr>
          <p:cNvPr id="104921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虚拟现实技术融合：虚拟现实技术的不断进步为电子游戏市场带来新的机遇，将为玩家提供更加沉浸式的游戏体验。</a:t>
            </a:r>
            <a:endParaRPr altLang="en-US" dirty="0" sz="2000" lang="zh-CN" spc="150">
              <a:solidFill>
                <a:schemeClr val="tx1">
                  <a:lumMod val="85000"/>
                  <a:lumOff val="15000"/>
                </a:schemeClr>
              </a:solidFill>
              <a:latin typeface="+mn-ea"/>
              <a:sym typeface="+mn-ea"/>
            </a:endParaRPr>
          </a:p>
        </p:txBody>
      </p:sp>
      <p:sp>
        <p:nvSpPr>
          <p:cNvPr id="104922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云游戏成为未来趋势：云游戏技术使得玩家无需购买昂贵的硬件设备，即可享受高品质的游戏体验，预计未来将有更大的发展空间。</a:t>
            </a:r>
            <a:endParaRPr altLang="en-US" dirty="0" sz="2000" lang="zh-CN" spc="150">
              <a:solidFill>
                <a:schemeClr val="tx1">
                  <a:lumMod val="85000"/>
                  <a:lumOff val="15000"/>
                </a:schemeClr>
              </a:solidFill>
              <a:latin typeface="+mn-ea"/>
              <a:sym typeface="+mn-ea"/>
            </a:endParaRPr>
          </a:p>
        </p:txBody>
      </p:sp>
      <p:sp>
        <p:nvSpPr>
          <p:cNvPr id="104922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游戏社交化趋势明显：随着社交媒体的普及，游戏与社交的结合成为一种新的趋势，玩家可以通过游戏结交朋友，增强社交互动。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68" name="标题 3"/>
          <p:cNvSpPr>
            <a:spLocks noGrp="1"/>
          </p:cNvSpPr>
          <p:nvPr>
            <p:ph type="title" idx="1"/>
            <p:custDataLst>
              <p:tags r:id="rId2"/>
            </p:custDataLst>
          </p:nvPr>
        </p:nvSpPr>
        <p:spPr/>
        <p:txBody>
          <a:bodyPr/>
          <a:p>
            <a:r>
              <a:rPr altLang="en-US" lang="zh-CN"/>
              <a:t>虚拟现实技术市场现状与趋势</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2" name="标题 1"/>
          <p:cNvSpPr>
            <a:spLocks noGrp="1"/>
          </p:cNvSpPr>
          <p:nvPr>
            <p:ph type="title" idx="2"/>
          </p:nvPr>
        </p:nvSpPr>
        <p:spPr/>
        <p:txBody>
          <a:bodyPr/>
          <a:p>
            <a:r>
              <a:rPr altLang="en-US" lang="zh-CN"/>
              <a:t>全球虚拟现实市场规模</a:t>
            </a:r>
            <a:endParaRPr altLang="en-US" lang="zh-CN"/>
          </a:p>
        </p:txBody>
      </p:sp>
      <p:sp>
        <p:nvSpPr>
          <p:cNvPr id="1049304"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2024年全球虚拟现实市场规模预计达到209亿美元，年复合增长率为18.3%。</a:t>
            </a:r>
            <a:endParaRPr altLang="en-US" dirty="0" sz="1200" lang="zh-CN" spc="150">
              <a:solidFill>
                <a:schemeClr val="tx1">
                  <a:lumMod val="65000"/>
                  <a:lumOff val="35000"/>
                </a:schemeClr>
              </a:solidFill>
              <a:latin typeface="+mn-ea"/>
              <a:sym typeface="+mn-ea"/>
            </a:endParaRPr>
          </a:p>
        </p:txBody>
      </p:sp>
      <p:sp>
        <p:nvSpPr>
          <p:cNvPr id="1049306"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虚拟现实技术在游戏、教育、医疗等领域的应用不断拓展，市场规模持续扩大。</a:t>
            </a:r>
            <a:endParaRPr altLang="en-US" dirty="0" sz="1200" lang="zh-CN" spc="150">
              <a:solidFill>
                <a:schemeClr val="tx1">
                  <a:lumMod val="65000"/>
                  <a:lumOff val="35000"/>
                </a:schemeClr>
              </a:solidFill>
              <a:latin typeface="+mn-ea"/>
              <a:sym typeface="+mn-ea"/>
            </a:endParaRPr>
          </a:p>
        </p:txBody>
      </p:sp>
      <p:sp>
        <p:nvSpPr>
          <p:cNvPr id="1049308"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全球虚拟现实市场主要集中在美国、中国、日本等国家，其中美国市场占比最大。</a:t>
            </a:r>
            <a:endParaRPr altLang="en-US" dirty="0" sz="1200" lang="zh-CN" spc="150">
              <a:solidFill>
                <a:schemeClr val="tx1">
                  <a:lumMod val="65000"/>
                  <a:lumOff val="35000"/>
                </a:schemeClr>
              </a:solidFill>
              <a:latin typeface="+mn-ea"/>
              <a:sym typeface="+mn-ea"/>
            </a:endParaRPr>
          </a:p>
        </p:txBody>
      </p:sp>
      <p:sp>
        <p:nvSpPr>
          <p:cNvPr id="1049310"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虚拟现实技术不断升级，未来将更加注重用户体验和交互性，市场规模有望进一步扩大。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4" name="标题 1"/>
          <p:cNvSpPr>
            <a:spLocks noGrp="1"/>
          </p:cNvSpPr>
          <p:nvPr>
            <p:ph type="title" idx="2"/>
          </p:nvPr>
        </p:nvSpPr>
        <p:spPr/>
        <p:txBody>
          <a:bodyPr/>
          <a:p>
            <a:r>
              <a:rPr altLang="en-US" lang="zh-CN"/>
              <a:t>虚拟现实市场的主要玩家</a:t>
            </a:r>
            <a:endParaRPr altLang="en-US" lang="zh-CN"/>
          </a:p>
        </p:txBody>
      </p:sp>
      <p:sp>
        <p:nvSpPr>
          <p:cNvPr id="1049346"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8"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0"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2"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4"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HTC Vive：与Valve合作开发的虚拟现实设备，体验优秀。</a:t>
            </a:r>
            <a:endParaRPr altLang="en-US" sz="1400" lang="zh-CN" spc="150">
              <a:solidFill>
                <a:schemeClr val="tx1"/>
              </a:solidFill>
              <a:effectLst/>
              <a:latin typeface="+mn-ea"/>
              <a:sym typeface="+mn-ea"/>
            </a:endParaRPr>
          </a:p>
        </p:txBody>
      </p:sp>
      <p:sp>
        <p:nvSpPr>
          <p:cNvPr id="1049356"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Oculus VR：Facebook旗下的虚拟现实设备制造商，市场份额领先。</a:t>
            </a:r>
            <a:endParaRPr altLang="en-US" dirty="0" sz="1400" lang="zh-CN" spc="150">
              <a:solidFill>
                <a:schemeClr val="tx1"/>
              </a:solidFill>
              <a:effectLst/>
              <a:latin typeface="+mn-ea"/>
              <a:sym typeface="+mn-ea"/>
            </a:endParaRPr>
          </a:p>
        </p:txBody>
      </p:sp>
      <p:sp>
        <p:nvSpPr>
          <p:cNvPr id="1049358"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PlayStation VR：索尼PlayStation系列的游戏主机配套虚拟现实设备。</a:t>
            </a:r>
            <a:endParaRPr altLang="en-US" sz="1400" lang="zh-CN" spc="150">
              <a:solidFill>
                <a:schemeClr val="tx1"/>
              </a:solidFill>
              <a:effectLst/>
              <a:latin typeface="+mn-ea"/>
              <a:sym typeface="+mn-ea"/>
            </a:endParaRPr>
          </a:p>
        </p:txBody>
      </p:sp>
      <p:sp>
        <p:nvSpPr>
          <p:cNvPr id="1049360"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Magic Leap：专注于增强现实技术的公司，也在虚拟现实领域有所布局。</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4" name="标题 1"/>
          <p:cNvSpPr>
            <a:spLocks noGrp="1"/>
          </p:cNvSpPr>
          <p:nvPr>
            <p:ph type="title" idx="2"/>
          </p:nvPr>
        </p:nvSpPr>
        <p:spPr/>
        <p:txBody>
          <a:bodyPr/>
          <a:p>
            <a:r>
              <a:rPr altLang="en-US" lang="zh-CN"/>
              <a:t>虚拟现实市场的发展趋势</a:t>
            </a:r>
            <a:endParaRPr altLang="en-US" lang="zh-CN"/>
          </a:p>
        </p:txBody>
      </p:sp>
      <p:sp>
        <p:nvSpPr>
          <p:cNvPr id="1049396"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8"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0"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2"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4"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6"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8"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0"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2"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4"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6"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8"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0"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2"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4"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6"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8"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0"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32"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市场规模持续增长，未来几年将保持高速增长</a:t>
            </a:r>
            <a:endParaRPr altLang="en-US" dirty="0" sz="1200" lang="zh-CN" spc="150">
              <a:solidFill>
                <a:schemeClr val="tx1">
                  <a:lumMod val="65000"/>
                  <a:lumOff val="35000"/>
                </a:schemeClr>
              </a:solidFill>
              <a:latin typeface="+mn-ea"/>
              <a:sym typeface="+mn-ea"/>
            </a:endParaRPr>
          </a:p>
        </p:txBody>
      </p:sp>
      <p:sp>
        <p:nvSpPr>
          <p:cNvPr id="1049434"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市场竞争格局日益激烈，将促进企业不断推出创新产品和服务</a:t>
            </a:r>
            <a:endParaRPr altLang="en-US" dirty="0" sz="1200" lang="zh-CN" spc="150">
              <a:solidFill>
                <a:schemeClr val="tx1">
                  <a:lumMod val="65000"/>
                  <a:lumOff val="35000"/>
                </a:schemeClr>
              </a:solidFill>
              <a:latin typeface="+mn-ea"/>
              <a:sym typeface="+mn-ea"/>
            </a:endParaRPr>
          </a:p>
        </p:txBody>
      </p:sp>
      <p:sp>
        <p:nvSpPr>
          <p:cNvPr id="1049436"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技术不断创新，将带来更丰富、更真实的虚拟现实体验</a:t>
            </a:r>
            <a:endParaRPr altLang="en-US" dirty="0" sz="1200" lang="zh-CN" spc="150">
              <a:solidFill>
                <a:schemeClr val="tx1">
                  <a:lumMod val="65000"/>
                  <a:lumOff val="35000"/>
                </a:schemeClr>
              </a:solidFill>
              <a:latin typeface="+mn-ea"/>
              <a:sym typeface="+mn-ea"/>
            </a:endParaRPr>
          </a:p>
        </p:txBody>
      </p:sp>
      <p:sp>
        <p:nvSpPr>
          <p:cNvPr id="1049438"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应用领域不断拓展，将渗透到各个行业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2"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74" name="标题 3"/>
          <p:cNvSpPr>
            <a:spLocks noGrp="1"/>
          </p:cNvSpPr>
          <p:nvPr>
            <p:ph type="title" idx="1"/>
            <p:custDataLst>
              <p:tags r:id="rId2"/>
            </p:custDataLst>
          </p:nvPr>
        </p:nvSpPr>
        <p:spPr/>
        <p:txBody>
          <a:bodyPr/>
          <a:p>
            <a:r>
              <a:rPr altLang="en-US" lang="zh-CN"/>
              <a:t>电子游戏与虚拟现实技术投资潜力分析</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8" name="标题 1"/>
          <p:cNvSpPr>
            <a:spLocks noGrp="1"/>
          </p:cNvSpPr>
          <p:nvPr>
            <p:ph type="title" idx="2"/>
          </p:nvPr>
        </p:nvSpPr>
        <p:spPr/>
        <p:txBody>
          <a:bodyPr/>
          <a:p>
            <a:r>
              <a:rPr altLang="en-US" lang="zh-CN"/>
              <a:t>投资潜力评估方法</a:t>
            </a:r>
            <a:endParaRPr altLang="en-US" lang="zh-CN"/>
          </a:p>
        </p:txBody>
      </p:sp>
      <p:sp>
        <p:nvSpPr>
          <p:cNvPr id="104951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市场规模分析：评估电子游戏与虚拟现实技术的市场规模和增长潜力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市场竞争格局：了解市场竞争情况，评估潜在的商业机会</a:t>
            </a:r>
            <a:endParaRPr dirty="0" sz="2000" err="1">
              <a:solidFill>
                <a:schemeClr val="tx1">
                  <a:lumMod val="75000"/>
                  <a:lumOff val="25000"/>
                </a:schemeClr>
              </a:solidFill>
              <a:latin typeface="+mn-ea"/>
              <a:ea typeface="+mn-ea"/>
              <a:cs typeface="+mn-ea"/>
              <a:sym typeface="+mn-lt"/>
            </a:endParaRPr>
          </a:p>
        </p:txBody>
      </p:sp>
      <p:sp>
        <p:nvSpPr>
          <p:cNvPr id="104953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3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政策法规环境：分析政策法规对行业发展的影响和限制</a:t>
            </a:r>
            <a:endParaRPr dirty="0" sz="2000" err="1">
              <a:solidFill>
                <a:schemeClr val="tx1">
                  <a:lumMod val="75000"/>
                  <a:lumOff val="25000"/>
                </a:schemeClr>
              </a:solidFill>
              <a:latin typeface="+mn-ea"/>
              <a:ea typeface="+mn-ea"/>
              <a:cs typeface="+mn-ea"/>
              <a:sym typeface="+mn-lt"/>
            </a:endParaRPr>
          </a:p>
        </p:txBody>
      </p:sp>
      <p:sp>
        <p:nvSpPr>
          <p:cNvPr id="1049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技术创新程度：分析相关技术的创新程度和未来发展方向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2" name="标题 1"/>
          <p:cNvSpPr>
            <a:spLocks noGrp="1"/>
          </p:cNvSpPr>
          <p:nvPr>
            <p:ph type="title" idx="2"/>
          </p:nvPr>
        </p:nvSpPr>
        <p:spPr/>
        <p:txBody>
          <a:bodyPr/>
          <a:p>
            <a:r>
              <a:rPr altLang="en-US" lang="zh-CN"/>
              <a:t>投资潜力评估结果</a:t>
            </a:r>
            <a:endParaRPr altLang="en-US" lang="zh-CN"/>
          </a:p>
        </p:txBody>
      </p:sp>
      <p:sp>
        <p:nvSpPr>
          <p:cNvPr id="1049584"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6"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8"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电子游戏与虚拟现实技术市场规模持续增长，投资潜力巨大。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0"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2"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4"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技术创新和消费者需求推动电子游戏与虚拟现实技术快速发展。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6"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8"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0" name="TextBox 2"/>
          <p:cNvSpPr txBox="1"/>
          <p:nvPr>
            <p:custDataLst>
              <p:tags r:id="rId9"/>
            </p:custDataLst>
          </p:nvPr>
        </p:nvSpPr>
        <p:spPr>
          <a:xfrm>
            <a:off x="6356237" y="3137487"/>
            <a:ext cx="2279040" cy="1840306"/>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政策支持和资本市场关注，为电子游戏与虚拟现实技术投资提供良好环境。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02"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4"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6"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投资风险和挑战仍然存在，需要谨慎评估和合理规划。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idx="2"/>
          </p:nvPr>
        </p:nvSpPr>
        <p:spPr/>
        <p:txBody>
          <a:bodyPr/>
          <a:p>
            <a:r>
              <a:rPr altLang="en-US" lang="zh-CN"/>
              <a:t>投资风险与机遇分析</a:t>
            </a:r>
            <a:endParaRPr altLang="en-US" lang="zh-CN"/>
          </a:p>
        </p:txBody>
      </p:sp>
      <p:sp>
        <p:nvSpPr>
          <p:cNvPr id="104964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投资风险：技术更新快，市场变化大，政策法规限制等</a:t>
            </a:r>
            <a:endParaRPr altLang="en-US" dirty="0" sz="2000" lang="zh-CN" spc="150">
              <a:solidFill>
                <a:schemeClr val="tx1">
                  <a:lumMod val="85000"/>
                  <a:lumOff val="15000"/>
                </a:schemeClr>
              </a:solidFill>
              <a:latin typeface="+mn-ea"/>
              <a:sym typeface="+mn-ea"/>
            </a:endParaRPr>
          </a:p>
        </p:txBody>
      </p:sp>
      <p:sp>
        <p:nvSpPr>
          <p:cNvPr id="104964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机遇分析：市场需求持续增长，技术不断创新，政策支持等</a:t>
            </a:r>
            <a:endParaRPr altLang="en-US" dirty="0" sz="2000" lang="zh-CN" spc="150">
              <a:solidFill>
                <a:schemeClr val="tx1">
                  <a:lumMod val="85000"/>
                  <a:lumOff val="15000"/>
                </a:schemeClr>
              </a:solidFill>
              <a:latin typeface="+mn-ea"/>
              <a:sym typeface="+mn-ea"/>
            </a:endParaRPr>
          </a:p>
        </p:txBody>
      </p:sp>
      <p:sp>
        <p:nvSpPr>
          <p:cNvPr id="104965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风险控制：合理规划投资，分散风险，保持敏锐的市场洞察力</a:t>
            </a:r>
            <a:endParaRPr altLang="en-US" dirty="0" sz="2000" lang="zh-CN" spc="150">
              <a:solidFill>
                <a:schemeClr val="tx1">
                  <a:lumMod val="85000"/>
                  <a:lumOff val="15000"/>
                </a:schemeClr>
              </a:solidFill>
              <a:latin typeface="+mn-ea"/>
              <a:sym typeface="+mn-ea"/>
            </a:endParaRPr>
          </a:p>
        </p:txBody>
      </p:sp>
      <p:sp>
        <p:nvSpPr>
          <p:cNvPr id="104966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抓住机遇：关注行业动态，把握市场趋势，积极创新和拓展业务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8"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00" name="标题 3"/>
          <p:cNvSpPr>
            <a:spLocks noGrp="1"/>
          </p:cNvSpPr>
          <p:nvPr>
            <p:ph type="title" idx="1"/>
            <p:custDataLst>
              <p:tags r:id="rId2"/>
            </p:custDataLst>
          </p:nvPr>
        </p:nvSpPr>
        <p:spPr/>
        <p:txBody>
          <a:bodyPr/>
          <a:p>
            <a:r>
              <a:rPr altLang="en-US" lang="zh-CN"/>
              <a:t>电子游戏与虚拟现实技术未来展望</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4" name="标题 1"/>
          <p:cNvSpPr>
            <a:spLocks noGrp="1"/>
          </p:cNvSpPr>
          <p:nvPr>
            <p:ph type="title" idx="2"/>
          </p:nvPr>
        </p:nvSpPr>
        <p:spPr/>
        <p:txBody>
          <a:bodyPr/>
          <a:p>
            <a:r>
              <a:rPr altLang="en-US" lang="zh-CN"/>
              <a:t>技术创新与突破</a:t>
            </a:r>
            <a:endParaRPr altLang="en-US" lang="zh-CN"/>
          </a:p>
        </p:txBody>
      </p:sp>
      <p:sp>
        <p:nvSpPr>
          <p:cNvPr id="1049736"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5G技术将为电子游戏和虚拟现实提供更快速的网络连接和更低的延迟</a:t>
            </a:r>
            <a:endParaRPr altLang="en-US" dirty="0" sz="1200" lang="zh-CN" spc="150">
              <a:solidFill>
                <a:schemeClr val="tx1">
                  <a:lumMod val="85000"/>
                  <a:lumOff val="15000"/>
                </a:schemeClr>
              </a:solidFill>
              <a:latin typeface="+mn-ea"/>
              <a:sym typeface="+mn-ea"/>
            </a:endParaRPr>
          </a:p>
        </p:txBody>
      </p:sp>
      <p:sp>
        <p:nvSpPr>
          <p:cNvPr id="1049738"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AI技术将进一步提高游戏的交互性和沉浸感，并推动虚拟现实技术的进步</a:t>
            </a:r>
            <a:endParaRPr altLang="en-US" dirty="0" sz="1200" lang="zh-CN" spc="150">
              <a:solidFill>
                <a:schemeClr val="tx1">
                  <a:lumMod val="85000"/>
                  <a:lumOff val="15000"/>
                </a:schemeClr>
              </a:solidFill>
              <a:latin typeface="+mn-ea"/>
              <a:sym typeface="+mn-ea"/>
            </a:endParaRPr>
          </a:p>
        </p:txBody>
      </p:sp>
      <p:sp>
        <p:nvSpPr>
          <p:cNvPr id="1049744"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云游戏技术将改变游戏分发和运营模式，降低硬件门槛，让更多人能够享受游戏的乐趣</a:t>
            </a:r>
            <a:endParaRPr altLang="en-US" dirty="0" sz="1200" lang="zh-CN" spc="150">
              <a:solidFill>
                <a:schemeClr val="tx1">
                  <a:lumMod val="85000"/>
                  <a:lumOff val="15000"/>
                </a:schemeClr>
              </a:solidFill>
              <a:latin typeface="+mn-ea"/>
              <a:sym typeface="+mn-ea"/>
            </a:endParaRPr>
          </a:p>
        </p:txBody>
      </p:sp>
      <p:sp>
        <p:nvSpPr>
          <p:cNvPr id="1049750"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区块链技术将为游戏产业带来更多的透明度和公平性，保护玩家的权益和游戏资产的安全</a:t>
            </a:r>
            <a:endParaRPr altLang="en-US" dirty="0" sz="1200" lang="zh-CN" spc="150">
              <a:solidFill>
                <a:schemeClr val="tx1">
                  <a:lumMod val="85000"/>
                  <a:lumOff val="15000"/>
                </a:schemeClr>
              </a:solidFill>
              <a:latin typeface="+mn-ea"/>
              <a:sym typeface="+mn-ea"/>
            </a:endParaRPr>
          </a:p>
        </p:txBody>
      </p:sp>
      <p:sp>
        <p:nvSpPr>
          <p:cNvPr id="1049756"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8"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92" name="标题 1"/>
          <p:cNvSpPr>
            <a:spLocks noGrp="1"/>
          </p:cNvSpPr>
          <p:nvPr>
            <p:ph type="title" idx="2"/>
          </p:nvPr>
        </p:nvSpPr>
        <p:spPr/>
        <p:txBody>
          <a:bodyPr/>
          <a:p>
            <a:r>
              <a:rPr altLang="en-US" lang="zh-CN"/>
              <a:t>市场拓展与增长</a:t>
            </a:r>
            <a:endParaRPr altLang="en-US" lang="zh-CN"/>
          </a:p>
        </p:txBody>
      </p:sp>
      <p:sp>
        <p:nvSpPr>
          <p:cNvPr id="1049794"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电子游戏与虚拟现实技术市场规模持续扩大，未来几年将保持高速增长。</a:t>
            </a:r>
            <a:endParaRPr altLang="en-US" dirty="0" sz="1200" lang="zh-CN" spc="150">
              <a:solidFill>
                <a:schemeClr val="tx1">
                  <a:lumMod val="65000"/>
                  <a:lumOff val="35000"/>
                </a:schemeClr>
              </a:solidFill>
              <a:latin typeface="+mn-ea"/>
              <a:sym typeface="+mn-ea"/>
            </a:endParaRPr>
          </a:p>
        </p:txBody>
      </p:sp>
      <p:sp>
        <p:nvSpPr>
          <p:cNvPr id="1049796"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随着技术的不断进步，电子游戏与虚拟现实技术的融合将进一步加深，拓展更多应用场景。</a:t>
            </a:r>
            <a:endParaRPr altLang="en-US" dirty="0" sz="1200" lang="zh-CN" spc="150">
              <a:solidFill>
                <a:schemeClr val="tx1">
                  <a:lumMod val="65000"/>
                  <a:lumOff val="35000"/>
                </a:schemeClr>
              </a:solidFill>
              <a:latin typeface="+mn-ea"/>
              <a:sym typeface="+mn-ea"/>
            </a:endParaRPr>
          </a:p>
        </p:txBody>
      </p:sp>
      <p:sp>
        <p:nvSpPr>
          <p:cNvPr id="1049798"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5G、AI等新兴技术的普及将为电子游戏与虚拟现实技术的发展提供更多可能性，进一步推动市场增长。</a:t>
            </a:r>
            <a:endParaRPr altLang="en-US" dirty="0" sz="1200" lang="zh-CN" spc="150">
              <a:solidFill>
                <a:schemeClr val="tx1">
                  <a:lumMod val="65000"/>
                  <a:lumOff val="35000"/>
                </a:schemeClr>
              </a:solidFill>
              <a:latin typeface="+mn-ea"/>
              <a:sym typeface="+mn-ea"/>
            </a:endParaRPr>
          </a:p>
        </p:txBody>
      </p:sp>
      <p:sp>
        <p:nvSpPr>
          <p:cNvPr id="1049800"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未来几年，电子游戏与虚拟现实技术将成为投资热点，吸引大量资本进入，推动市场持续扩张。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4" name="标题 1"/>
          <p:cNvSpPr>
            <a:spLocks noGrp="1"/>
          </p:cNvSpPr>
          <p:nvPr>
            <p:ph type="title" idx="2"/>
          </p:nvPr>
        </p:nvSpPr>
        <p:spPr/>
        <p:txBody>
          <a:bodyPr/>
          <a:p>
            <a:r>
              <a:rPr altLang="en-US" lang="zh-CN"/>
              <a:t>政策支持与监管</a:t>
            </a:r>
            <a:endParaRPr altLang="en-US" lang="zh-CN"/>
          </a:p>
        </p:txBody>
      </p:sp>
      <p:sp>
        <p:nvSpPr>
          <p:cNvPr id="1049836"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8"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0"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2"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4"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6"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8"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0"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2"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法规完善：相关法律法规不断完善，为电子游戏与虚拟现实技术的发展提供法律保障</a:t>
            </a:r>
            <a:endParaRPr altLang="en-US" dirty="0" sz="2400" lang="zh-CN">
              <a:latin typeface="+mn-ea"/>
              <a:ea typeface="+mn-ea"/>
            </a:endParaRPr>
          </a:p>
        </p:txBody>
      </p:sp>
      <p:sp>
        <p:nvSpPr>
          <p:cNvPr id="1049854"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行业自律：行业协会加强自律，推动电子游戏与虚拟现实技术行业的规范发展</a:t>
            </a:r>
            <a:endParaRPr altLang="en-US" dirty="0" sz="2400" lang="zh-CN">
              <a:latin typeface="+mn-ea"/>
              <a:ea typeface="+mn-ea"/>
            </a:endParaRPr>
          </a:p>
        </p:txBody>
      </p:sp>
      <p:sp>
        <p:nvSpPr>
          <p:cNvPr id="1049856"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政策支持：政府出台相关政策，鼓励电子游戏与虚拟现实技术的发展</a:t>
            </a:r>
            <a:endParaRPr altLang="en-US" dirty="0" sz="2400" lang="zh-CN">
              <a:latin typeface="+mn-ea"/>
              <a:ea typeface="+mn-ea"/>
            </a:endParaRPr>
          </a:p>
        </p:txBody>
      </p:sp>
      <p:sp>
        <p:nvSpPr>
          <p:cNvPr id="1049858"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监管措施：政府对电子游戏与虚拟现实技术行业的监管力度加强，保障行业健康发展</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2" name="文本占位符 1"/>
          <p:cNvSpPr>
            <a:spLocks noGrp="1"/>
          </p:cNvSpPr>
          <p:nvPr>
            <p:ph type="body" idx="2"/>
            <p:custDataLst>
              <p:tags r:id="rId1"/>
            </p:custDataLst>
          </p:nvPr>
        </p:nvSpPr>
        <p:spPr/>
        <p:txBody>
          <a:bodyPr/>
          <a:p>
            <a:r>
              <a:rPr altLang="en-US" lang="zh-CN"/>
              <a:t>Part Six</a:t>
            </a:r>
            <a:endParaRPr altLang="en-US" lang="zh-CN"/>
          </a:p>
        </p:txBody>
      </p:sp>
      <p:sp>
        <p:nvSpPr>
          <p:cNvPr id="1049894" name="标题 3"/>
          <p:cNvSpPr>
            <a:spLocks noGrp="1"/>
          </p:cNvSpPr>
          <p:nvPr>
            <p:ph type="title" idx="1"/>
            <p:custDataLst>
              <p:tags r:id="rId2"/>
            </p:custDataLst>
          </p:nvPr>
        </p:nvSpPr>
        <p:spPr/>
        <p:txBody>
          <a:bodyPr/>
          <a:p>
            <a:r>
              <a:rPr altLang="en-US" lang="zh-CN"/>
              <a:t>结论</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8" name="标题 1"/>
          <p:cNvSpPr>
            <a:spLocks noGrp="1"/>
          </p:cNvSpPr>
          <p:nvPr>
            <p:ph type="title" idx="2"/>
          </p:nvPr>
        </p:nvSpPr>
        <p:spPr/>
        <p:txBody>
          <a:bodyPr/>
          <a:p>
            <a:r>
              <a:rPr altLang="en-US" lang="zh-CN"/>
              <a:t>电子游戏与虚拟现实技术的重要地位</a:t>
            </a:r>
            <a:endParaRPr altLang="en-US" lang="zh-CN"/>
          </a:p>
        </p:txBody>
      </p:sp>
      <p:sp>
        <p:nvSpPr>
          <p:cNvPr id="1049930"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电子游戏与虚拟现实技术是未来娱乐产业的重要发展方向</a:t>
            </a:r>
            <a:endParaRPr altLang="en-US" dirty="0" sz="1200" lang="zh-CN" spc="150">
              <a:solidFill>
                <a:schemeClr val="tx1">
                  <a:lumMod val="65000"/>
                  <a:lumOff val="35000"/>
                </a:schemeClr>
              </a:solidFill>
              <a:latin typeface="+mn-ea"/>
              <a:sym typeface="+mn-ea"/>
            </a:endParaRPr>
          </a:p>
        </p:txBody>
      </p:sp>
      <p:sp>
        <p:nvSpPr>
          <p:cNvPr id="1049932"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随着技术的不断进步，电子游戏与虚拟现实技术将为人们带来更加丰富和沉浸式的娱乐体验</a:t>
            </a:r>
            <a:endParaRPr altLang="en-US" dirty="0" sz="1200" lang="zh-CN" spc="150">
              <a:solidFill>
                <a:schemeClr val="tx1">
                  <a:lumMod val="65000"/>
                  <a:lumOff val="35000"/>
                </a:schemeClr>
              </a:solidFill>
              <a:latin typeface="+mn-ea"/>
              <a:sym typeface="+mn-ea"/>
            </a:endParaRPr>
          </a:p>
        </p:txBody>
      </p:sp>
      <p:sp>
        <p:nvSpPr>
          <p:cNvPr id="1049934"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电子游戏与虚拟现实技术具有广阔的市场前景和投资潜力</a:t>
            </a:r>
            <a:endParaRPr altLang="en-US" dirty="0" sz="1200" lang="zh-CN" spc="150">
              <a:solidFill>
                <a:schemeClr val="tx1">
                  <a:lumMod val="65000"/>
                  <a:lumOff val="35000"/>
                </a:schemeClr>
              </a:solidFill>
              <a:latin typeface="+mn-ea"/>
              <a:sym typeface="+mn-ea"/>
            </a:endParaRPr>
          </a:p>
        </p:txBody>
      </p:sp>
      <p:sp>
        <p:nvSpPr>
          <p:cNvPr id="1049936"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电子游戏与虚拟现实技术将促进相关产业链的发展，为经济增长提供新的动力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0" name="标题 1"/>
          <p:cNvSpPr>
            <a:spLocks noGrp="1"/>
          </p:cNvSpPr>
          <p:nvPr>
            <p:ph type="title" idx="2"/>
          </p:nvPr>
        </p:nvSpPr>
        <p:spPr/>
        <p:txBody>
          <a:bodyPr/>
          <a:p>
            <a:r>
              <a:rPr altLang="en-US" lang="zh-CN"/>
              <a:t>投资潜力与机遇的把握</a:t>
            </a:r>
            <a:endParaRPr altLang="en-US" lang="zh-CN"/>
          </a:p>
        </p:txBody>
      </p:sp>
      <p:sp>
        <p:nvSpPr>
          <p:cNvPr id="1049972"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电子游戏与虚拟现实技术行业投资潜力巨大，具有广阔的市场前景和发展空间。</a:t>
            </a:r>
            <a:endParaRPr altLang="en-US" dirty="0" sz="1200" lang="zh-CN" spc="150">
              <a:solidFill>
                <a:schemeClr val="tx1">
                  <a:lumMod val="65000"/>
                  <a:lumOff val="35000"/>
                </a:schemeClr>
              </a:solidFill>
              <a:latin typeface="+mn-ea"/>
              <a:sym typeface="+mn-ea"/>
            </a:endParaRPr>
          </a:p>
        </p:txBody>
      </p:sp>
      <p:sp>
        <p:nvSpPr>
          <p:cNvPr id="1049974"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随着技术的不断进步和应用领域的拓展，该行业将迎来更多的投资机遇和发展机会。</a:t>
            </a:r>
            <a:endParaRPr altLang="en-US" dirty="0" sz="1200" lang="zh-CN" spc="150">
              <a:solidFill>
                <a:schemeClr val="tx1">
                  <a:lumMod val="65000"/>
                  <a:lumOff val="35000"/>
                </a:schemeClr>
              </a:solidFill>
              <a:latin typeface="+mn-ea"/>
              <a:sym typeface="+mn-ea"/>
            </a:endParaRPr>
          </a:p>
        </p:txBody>
      </p:sp>
      <p:sp>
        <p:nvSpPr>
          <p:cNvPr id="1049976"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投资者应关注行业发展趋势和市场需求，选择具有潜力的投资项目和优质企业，把握市场机遇。</a:t>
            </a:r>
            <a:endParaRPr altLang="en-US" dirty="0" sz="1200" lang="zh-CN" spc="150">
              <a:solidFill>
                <a:schemeClr val="tx1">
                  <a:lumMod val="65000"/>
                  <a:lumOff val="35000"/>
                </a:schemeClr>
              </a:solidFill>
              <a:latin typeface="+mn-ea"/>
              <a:sym typeface="+mn-ea"/>
            </a:endParaRPr>
          </a:p>
        </p:txBody>
      </p:sp>
      <p:sp>
        <p:nvSpPr>
          <p:cNvPr id="1049978"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投资过程中需注意风险控制，合理配置资产，实现长期稳定的投资回报。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2" name="标题 1"/>
          <p:cNvSpPr>
            <a:spLocks noGrp="1"/>
          </p:cNvSpPr>
          <p:nvPr>
            <p:ph type="title" idx="2"/>
          </p:nvPr>
        </p:nvSpPr>
        <p:spPr/>
        <p:txBody>
          <a:bodyPr/>
          <a:p>
            <a:r>
              <a:rPr altLang="en-US" lang="zh-CN"/>
              <a:t>技术创新与市场发展的展望</a:t>
            </a:r>
            <a:endParaRPr altLang="en-US" lang="zh-CN"/>
          </a:p>
        </p:txBody>
      </p:sp>
      <p:sp>
        <p:nvSpPr>
          <p:cNvPr id="1050014"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8"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电子游戏与虚拟现实技术将不断融合，推动产业升级</a:t>
            </a:r>
            <a:endParaRPr altLang="en-US" dirty="0" sz="2000" lang="zh-CN" spc="150">
              <a:solidFill>
                <a:schemeClr val="tx1">
                  <a:lumMod val="85000"/>
                  <a:lumOff val="15000"/>
                </a:schemeClr>
              </a:solidFill>
              <a:latin typeface="+mn-ea"/>
              <a:sym typeface="+mn-ea"/>
            </a:endParaRPr>
          </a:p>
        </p:txBody>
      </p:sp>
      <p:sp>
        <p:nvSpPr>
          <p:cNvPr id="1050020"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5G、云计算等新技术将加速虚拟现实技术的发展</a:t>
            </a:r>
            <a:endParaRPr altLang="en-US" dirty="0" sz="2000" lang="zh-CN" spc="150">
              <a:solidFill>
                <a:schemeClr val="tx1">
                  <a:lumMod val="85000"/>
                  <a:lumOff val="15000"/>
                </a:schemeClr>
              </a:solidFill>
              <a:latin typeface="+mn-ea"/>
              <a:sym typeface="+mn-ea"/>
            </a:endParaRPr>
          </a:p>
        </p:txBody>
      </p:sp>
      <p:sp>
        <p:nvSpPr>
          <p:cNvPr id="1050026"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电子游戏与虚拟现实技术将拓展更多应用场景，如教育、医疗、娱乐等</a:t>
            </a:r>
            <a:endParaRPr altLang="en-US" dirty="0" sz="2000" lang="zh-CN" spc="150">
              <a:solidFill>
                <a:schemeClr val="tx1">
                  <a:lumMod val="85000"/>
                  <a:lumOff val="15000"/>
                </a:schemeClr>
              </a:solidFill>
              <a:latin typeface="+mn-ea"/>
              <a:sym typeface="+mn-ea"/>
            </a:endParaRPr>
          </a:p>
        </p:txBody>
      </p:sp>
      <p:sp>
        <p:nvSpPr>
          <p:cNvPr id="1050032"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未来市场将呈现多元化、个性化的发展趋势，企业需不断创新以适应市场需求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0" name="标题 2"/>
          <p:cNvSpPr>
            <a:spLocks noGrp="1"/>
          </p:cNvSpPr>
          <p:nvPr>
            <p:ph type="title" idx="8"/>
            <p:custDataLst>
              <p:tags r:id="rId1"/>
            </p:custDataLst>
          </p:nvPr>
        </p:nvSpPr>
        <p:spPr/>
        <p:txBody>
          <a:bodyPr/>
          <a:p>
            <a:r>
              <a:rPr altLang="en-US" lang="zh-CN"/>
              <a:t>THANKS</a:t>
            </a:r>
            <a:endParaRPr altLang="en-US" lang="zh-CN"/>
          </a:p>
        </p:txBody>
      </p:sp>
      <p:sp>
        <p:nvSpPr>
          <p:cNvPr id="1050072"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3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6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5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9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1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13.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2024-01-06T08:39:39Z</dcterms:created>
  <dcterms:modified xsi:type="dcterms:W3CDTF">2024-01-06T08:39:39Z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5732f4b1269b45ea90045398cff3e614_21</vt:lpwstr>
  </property>
</Properties>
</file>