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117" r:id="rId1"/>
    <p:sldMasterId id="2147484154" r:id="rId2"/>
  </p:sldMasterIdLst>
  <p:notesMasterIdLst>
    <p:notesMasterId r:id="rId3"/>
  </p:notesMasterIdLst>
  <p:sldIdLst>
    <p:sldId id="471" r:id="rId4"/>
    <p:sldId id="474" r:id="rId5"/>
    <p:sldId id="477" r:id="rId6"/>
    <p:sldId id="480" r:id="rId7"/>
    <p:sldId id="483" r:id="rId8"/>
    <p:sldId id="486" r:id="rId9"/>
    <p:sldId id="489" r:id="rId10"/>
    <p:sldId id="492" r:id="rId11"/>
    <p:sldId id="495" r:id="rId12"/>
    <p:sldId id="498" r:id="rId13"/>
    <p:sldId id="501" r:id="rId14"/>
    <p:sldId id="504" r:id="rId15"/>
    <p:sldId id="507" r:id="rId16"/>
    <p:sldId id="510" r:id="rId17"/>
    <p:sldId id="513" r:id="rId18"/>
    <p:sldId id="516" r:id="rId19"/>
    <p:sldId id="519" r:id="rId20"/>
    <p:sldId id="522" r:id="rId21"/>
    <p:sldId id="525" r:id="rId22"/>
    <p:sldId id="528" r:id="rId23"/>
    <p:sldId id="531" r:id="rId24"/>
    <p:sldId id="534" r:id="rId25"/>
    <p:sldId id="537" r:id="rId26"/>
    <p:sldId id="540" r:id="rId27"/>
    <p:sldId id="543" r:id="rId28"/>
    <p:sldId id="546" r:id="rId29"/>
    <p:sldId id="549" r:id="rId30"/>
    <p:sldId id="552" r:id="rId31"/>
    <p:sldId id="555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18" r:id="rId1"/>
    <p:sldLayoutId id="2147484119" r:id="rId2"/>
    <p:sldLayoutId id="2147484120" r:id="rId3"/>
    <p:sldLayoutId id="2147484121" r:id="rId4"/>
    <p:sldLayoutId id="2147484122" r:id="rId5"/>
    <p:sldLayoutId id="2147484123" r:id="rId6"/>
    <p:sldLayoutId id="2147484124" r:id="rId7"/>
    <p:sldLayoutId id="2147484125" r:id="rId8"/>
    <p:sldLayoutId id="2147484126" r:id="rId9"/>
    <p:sldLayoutId id="2147484127" r:id="rId10"/>
    <p:sldLayoutId id="214748412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155" r:id="rId1"/>
    <p:sldLayoutId id="2147484156" r:id="rId2"/>
    <p:sldLayoutId id="2147484157" r:id="rId3"/>
    <p:sldLayoutId id="2147484158" r:id="rId4"/>
    <p:sldLayoutId id="2147484159" r:id="rId5"/>
    <p:sldLayoutId id="2147484160" r:id="rId6"/>
    <p:sldLayoutId id="2147484161" r:id="rId7"/>
    <p:sldLayoutId id="2147484162" r:id="rId8"/>
    <p:sldLayoutId id="2147484163" r:id="rId9"/>
    <p:sldLayoutId id="2147484164" r:id="rId10"/>
    <p:sldLayoutId id="214748416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tags" Target="../tags/tag188.xml"/><Relationship Id="rId18" Type="http://schemas.openxmlformats.org/officeDocument/2006/relationships/tags" Target="../tags/tag189.xml"/><Relationship Id="rId1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tags" Target="../tags/tag239.xml"/><Relationship Id="rId20" Type="http://schemas.openxmlformats.org/officeDocument/2006/relationships/tags" Target="../tags/tag240.xml"/><Relationship Id="rId21" Type="http://schemas.openxmlformats.org/officeDocument/2006/relationships/tags" Target="../tags/tag241.xml"/><Relationship Id="rId22" Type="http://schemas.openxmlformats.org/officeDocument/2006/relationships/tags" Target="../tags/tag242.xml"/><Relationship Id="rId23" Type="http://schemas.openxmlformats.org/officeDocument/2006/relationships/tags" Target="../tags/tag243.xml"/><Relationship Id="rId24" Type="http://schemas.openxmlformats.org/officeDocument/2006/relationships/tags" Target="../tags/tag244.xml"/><Relationship Id="rId25" Type="http://schemas.openxmlformats.org/officeDocument/2006/relationships/tags" Target="../tags/tag245.xml"/><Relationship Id="rId26" Type="http://schemas.openxmlformats.org/officeDocument/2006/relationships/tags" Target="../tags/tag246.xml"/><Relationship Id="rId27" Type="http://schemas.openxmlformats.org/officeDocument/2006/relationships/tags" Target="../tags/tag247.xml"/><Relationship Id="rId28" Type="http://schemas.openxmlformats.org/officeDocument/2006/relationships/tags" Target="../tags/tag248.xml"/><Relationship Id="rId29" Type="http://schemas.openxmlformats.org/officeDocument/2006/relationships/tags" Target="../tags/tag249.xml"/><Relationship Id="rId30" Type="http://schemas.openxmlformats.org/officeDocument/2006/relationships/tags" Target="../tags/tag250.xml"/><Relationship Id="rId31" Type="http://schemas.openxmlformats.org/officeDocument/2006/relationships/tags" Target="../tags/tag251.xml"/><Relationship Id="rId32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tags" Target="../tags/tag341.xml"/><Relationship Id="rId14" Type="http://schemas.openxmlformats.org/officeDocument/2006/relationships/tags" Target="../tags/tag342.xml"/><Relationship Id="rId15" Type="http://schemas.openxmlformats.org/officeDocument/2006/relationships/tags" Target="../tags/tag343.xml"/><Relationship Id="rId16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机器视觉技术与人工智能的融合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0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0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0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0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0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机器视觉技术的概述</a:t>
            </a:r>
            <a:endParaRPr altLang="en-US" dirty="0" sz="20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0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人工智能的概述</a:t>
            </a:r>
            <a:endParaRPr altLang="en-US" dirty="0" sz="20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0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机器视觉技术与人工智能的融合</a:t>
            </a:r>
            <a:endParaRPr altLang="en-US" dirty="0" sz="20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0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机器视觉技术与人工智能融合的优势</a:t>
            </a:r>
            <a:endParaRPr altLang="en-US" dirty="0" sz="20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66429" lnSpcReduction="1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机器视觉技术与人工智能融合的挑战和未来发展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机器视觉技术的概述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机器视觉技术的定义</a:t>
            </a:r>
            <a:endParaRPr altLang="en-US" lang="zh-CN"/>
          </a:p>
        </p:txBody>
      </p:sp>
      <p:sp>
        <p:nvSpPr>
          <p:cNvPr id="104914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机器视觉技术是指利用计算机、光学、机械等技术模拟人类视觉系统，实现对客观事物的感知、识别和理解的技术。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机器视觉技术是人工智能领域的一个重要分支，是实现自动化生产、智能制造等应用的重要手段之一。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机器视觉技术的主要应用领域包括工业检测、医疗诊断、安防监控、智能交通等。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机器视觉技术的主要技术包括图像获取、图像处理、图像分析、模式识别等。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机器视觉技术的发展历程</a:t>
            </a:r>
            <a:endParaRPr altLang="en-US" lang="zh-CN"/>
          </a:p>
        </p:txBody>
      </p:sp>
      <p:sp>
        <p:nvSpPr>
          <p:cNvPr id="104922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机器视觉技术的起源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机器视觉技术的发展阶段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机器视觉技术的现状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机器视觉技术的未来趋势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机器视觉技术的应用领域</a:t>
            </a:r>
            <a:endParaRPr altLang="en-US" lang="zh-CN"/>
          </a:p>
        </p:txBody>
      </p:sp>
      <p:sp>
        <p:nvSpPr>
          <p:cNvPr id="1049300" name="圆角矩形 26"/>
          <p:cNvSpPr/>
          <p:nvPr>
            <p:custDataLst>
              <p:tags r:id="rId1"/>
            </p:custDataLst>
          </p:nvPr>
        </p:nvSpPr>
        <p:spPr>
          <a:xfrm>
            <a:off x="608400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2" name="圆角矩形 28"/>
          <p:cNvSpPr/>
          <p:nvPr>
            <p:custDataLst>
              <p:tags r:id="rId2"/>
            </p:custDataLst>
          </p:nvPr>
        </p:nvSpPr>
        <p:spPr>
          <a:xfrm>
            <a:off x="610328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04" name="文本框 31"/>
          <p:cNvSpPr txBox="1"/>
          <p:nvPr>
            <p:custDataLst>
              <p:tags r:id="rId3"/>
            </p:custDataLst>
          </p:nvPr>
        </p:nvSpPr>
        <p:spPr>
          <a:xfrm>
            <a:off x="712507" y="2418279"/>
            <a:ext cx="1453649" cy="3258178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工业检测：用于生产线上的产品质量检测，提高生产效率和产品质量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29"/>
          <p:cNvSpPr/>
          <p:nvPr>
            <p:custDataLst>
              <p:tags r:id="rId4"/>
            </p:custDataLst>
          </p:nvPr>
        </p:nvSpPr>
        <p:spPr>
          <a:xfrm>
            <a:off x="2470124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8" name="圆角矩形 32"/>
          <p:cNvSpPr/>
          <p:nvPr>
            <p:custDataLst>
              <p:tags r:id="rId5"/>
            </p:custDataLst>
          </p:nvPr>
        </p:nvSpPr>
        <p:spPr>
          <a:xfrm>
            <a:off x="2472052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0" name="文本框 34"/>
          <p:cNvSpPr txBox="1"/>
          <p:nvPr>
            <p:custDataLst>
              <p:tags r:id="rId6"/>
            </p:custDataLst>
          </p:nvPr>
        </p:nvSpPr>
        <p:spPr>
          <a:xfrm>
            <a:off x="2574232" y="2418279"/>
            <a:ext cx="1453649" cy="325946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医疗影像分析：对医学影像进行识别和分析，辅助医生进行疾病诊断和治疗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圆角矩形 3"/>
          <p:cNvSpPr/>
          <p:nvPr>
            <p:custDataLst>
              <p:tags r:id="rId7"/>
            </p:custDataLst>
          </p:nvPr>
        </p:nvSpPr>
        <p:spPr>
          <a:xfrm>
            <a:off x="4331849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4" name="圆角矩形 4"/>
          <p:cNvSpPr/>
          <p:nvPr>
            <p:custDataLst>
              <p:tags r:id="rId8"/>
            </p:custDataLst>
          </p:nvPr>
        </p:nvSpPr>
        <p:spPr>
          <a:xfrm>
            <a:off x="4333777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6" name="文本框 5"/>
          <p:cNvSpPr txBox="1"/>
          <p:nvPr>
            <p:custDataLst>
              <p:tags r:id="rId9"/>
            </p:custDataLst>
          </p:nvPr>
        </p:nvSpPr>
        <p:spPr>
          <a:xfrm>
            <a:off x="4435956" y="2418279"/>
            <a:ext cx="1453649" cy="3259464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自动驾驶：通过视觉技术识别道路和障碍物，实现自动驾驶功能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圆角矩形 8"/>
          <p:cNvSpPr/>
          <p:nvPr>
            <p:custDataLst>
              <p:tags r:id="rId10"/>
            </p:custDataLst>
          </p:nvPr>
        </p:nvSpPr>
        <p:spPr>
          <a:xfrm>
            <a:off x="6193573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0" name="圆角矩形 9"/>
          <p:cNvSpPr/>
          <p:nvPr>
            <p:custDataLst>
              <p:tags r:id="rId11"/>
            </p:custDataLst>
          </p:nvPr>
        </p:nvSpPr>
        <p:spPr>
          <a:xfrm>
            <a:off x="6195501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2" name="文本框 10"/>
          <p:cNvSpPr txBox="1"/>
          <p:nvPr>
            <p:custDataLst>
              <p:tags r:id="rId12"/>
            </p:custDataLst>
          </p:nvPr>
        </p:nvSpPr>
        <p:spPr>
          <a:xfrm>
            <a:off x="6297681" y="2418279"/>
            <a:ext cx="1453649" cy="3259464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智能安防：用于人脸识别、监控等，提高安全性和防范能力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圆角矩形 6"/>
          <p:cNvSpPr/>
          <p:nvPr>
            <p:custDataLst>
              <p:tags r:id="rId13"/>
            </p:custDataLst>
          </p:nvPr>
        </p:nvSpPr>
        <p:spPr>
          <a:xfrm>
            <a:off x="8055297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6" name="圆角矩形 7"/>
          <p:cNvSpPr/>
          <p:nvPr>
            <p:custDataLst>
              <p:tags r:id="rId14"/>
            </p:custDataLst>
          </p:nvPr>
        </p:nvSpPr>
        <p:spPr>
          <a:xfrm>
            <a:off x="8057225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8" name="文本框 11"/>
          <p:cNvSpPr txBox="1"/>
          <p:nvPr>
            <p:custDataLst>
              <p:tags r:id="rId15"/>
            </p:custDataLst>
          </p:nvPr>
        </p:nvSpPr>
        <p:spPr>
          <a:xfrm>
            <a:off x="8159405" y="2419564"/>
            <a:ext cx="1453649" cy="3259464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虚拟现实：通过视觉技术生成虚拟场景，增强沉浸感和交互性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圆角矩形 16"/>
          <p:cNvSpPr/>
          <p:nvPr>
            <p:custDataLst>
              <p:tags r:id="rId16"/>
            </p:custDataLst>
          </p:nvPr>
        </p:nvSpPr>
        <p:spPr>
          <a:xfrm>
            <a:off x="9917022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2" name="圆角矩形 17"/>
          <p:cNvSpPr/>
          <p:nvPr>
            <p:custDataLst>
              <p:tags r:id="rId17"/>
            </p:custDataLst>
          </p:nvPr>
        </p:nvSpPr>
        <p:spPr>
          <a:xfrm>
            <a:off x="9918950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4" name="文本框 18"/>
          <p:cNvSpPr txBox="1"/>
          <p:nvPr>
            <p:custDataLst>
              <p:tags r:id="rId18"/>
            </p:custDataLst>
          </p:nvPr>
        </p:nvSpPr>
        <p:spPr>
          <a:xfrm>
            <a:off x="10021129" y="2419564"/>
            <a:ext cx="1453649" cy="3259464"/>
          </a:xfrm>
          <a:prstGeom prst="rect"/>
          <a:noFill/>
        </p:spPr>
        <p:txBody>
          <a:bodyPr anchor="t" anchorCtr="0" rtlCol="0" wrap="square">
            <a:normAutofit fontScale="90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农业领域：用于农作物生长监测、农业机器人导航等，提高农业生产效率和质量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8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人工智能的概述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人工智能的定义</a:t>
            </a:r>
            <a:endParaRPr altLang="en-US" lang="zh-CN"/>
          </a:p>
        </p:txBody>
      </p:sp>
      <p:sp>
        <p:nvSpPr>
          <p:cNvPr id="104950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人工智能是一种模拟人类智能的技术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人工智能具有感知、理解、推理、学习、规划和自我改进等方面的能力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人工智能可以应用于各个领域，如医疗、交通、金融等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人工智能的发展经历了多个阶段，目前正处于快速发展阶段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人工智能的发展历程</a:t>
            </a:r>
            <a:endParaRPr altLang="en-US" lang="zh-CN"/>
          </a:p>
        </p:txBody>
      </p:sp>
      <p:sp>
        <p:nvSpPr>
          <p:cNvPr id="104958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人工智能的应用领域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人工智能的起源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人工智能的发展阶段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人工智能的未来展望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人工智能的应用领域</a:t>
            </a:r>
            <a:endParaRPr altLang="en-US" lang="zh-CN"/>
          </a:p>
        </p:txBody>
      </p:sp>
      <p:sp>
        <p:nvSpPr>
          <p:cNvPr id="104966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医疗保健：辅助医生诊断疾病、制定治疗方案等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安全领域：人脸识别、智能监控等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正文"/>
          <p:cNvSpPr txBox="1"/>
          <p:nvPr>
            <p:custDataLst>
              <p:tags r:id="rId28"/>
            </p:custDataLst>
          </p:nvPr>
        </p:nvSpPr>
        <p:spPr>
          <a:xfrm>
            <a:off x="8241222" y="2726939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娱乐产业：游戏、电影特效等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正文"/>
          <p:cNvSpPr txBox="1"/>
          <p:nvPr>
            <p:custDataLst>
              <p:tags r:id="rId29"/>
            </p:custDataLst>
          </p:nvPr>
        </p:nvSpPr>
        <p:spPr>
          <a:xfrm>
            <a:off x="1786752" y="2726939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金融：风险评估、欺诈检测、投资建议等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正文"/>
          <p:cNvSpPr txBox="1"/>
          <p:nvPr>
            <p:custDataLst>
              <p:tags r:id="rId30"/>
            </p:custDataLst>
          </p:nvPr>
        </p:nvSpPr>
        <p:spPr>
          <a:xfrm>
            <a:off x="644657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智能家居：智能家电、智能门锁等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正文"/>
          <p:cNvSpPr txBox="1"/>
          <p:nvPr>
            <p:custDataLst>
              <p:tags r:id="rId31"/>
            </p:custDataLst>
          </p:nvPr>
        </p:nvSpPr>
        <p:spPr>
          <a:xfrm>
            <a:off x="3581404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自动驾驶：自动驾驶汽车、无人机等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6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机器视觉技术与人工智能的融合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融合的背景和意义</a:t>
            </a:r>
            <a:endParaRPr altLang="en-US" lang="zh-CN"/>
          </a:p>
        </p:txBody>
      </p:sp>
      <p:sp>
        <p:nvSpPr>
          <p:cNvPr id="10498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机器视觉技术的发展历程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人工智能技术的崛起和应用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机器视觉与人工智能的结合点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融合的背景和意义：提高生产效率、降低成本、增强安全性等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融合的技术原理和方法</a:t>
            </a:r>
            <a:endParaRPr altLang="en-US" lang="zh-CN"/>
          </a:p>
        </p:txBody>
      </p:sp>
      <p:sp>
        <p:nvSpPr>
          <p:cNvPr id="104995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机器视觉技术原理：基于图像处理和计算机视觉技术，通过图像采集、预处理、特征提取、分类识别等步骤实现对图像信息的感知和理解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人工智能技术原理：基于数据分析和深度学习技术，通过数据挖掘、模型训练、推理预测等步骤实现对数据信息的处理和分析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融合方法：将机器视觉技术和人工智能技术相结合，通过数据共享、模型融合、算法优化等方式实现信息感知、理解和分析的自动化和智能化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应用场景：在智能制造、智能交通、智能安防等领域中，通过机器视觉技术和人工智能技术的融合，提高生产效率、降低成本、提高安全性等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融合的应用场景和案例</a:t>
            </a:r>
            <a:endParaRPr altLang="en-US" lang="zh-CN"/>
          </a:p>
        </p:txBody>
      </p:sp>
      <p:sp>
        <p:nvSpPr>
          <p:cNvPr id="105001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工业自动化：机器视觉技术识别生产线上零件的缺陷，人工智能技术优化生产流程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医疗诊断：机器视觉技术辅助医生识别医学影像中的异常，人工智能技术提供诊断建议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自动驾驶：机器视觉技术识别道路上的障碍物和交通信号，人工智能技术控制车辆行驶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智能家居：机器视觉技术识别家庭成员的行为和需求，人工智能技术自动调整家居设备的运行状态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9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机器视觉技术与人工智能融合的优势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提高生产效率和质量</a:t>
            </a:r>
            <a:endParaRPr altLang="en-US" lang="zh-CN"/>
          </a:p>
        </p:txBody>
      </p:sp>
      <p:sp>
        <p:nvSpPr>
          <p:cNvPr id="10502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减少人工干预：机器视觉技术和人工智能的融合可以减少人工干预，降低人为因素对生产的影响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自动化检测和识别：机器视觉技术可以自动对产品进行检测和识别，提高生产效率和质量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快速响应和调整：人工智能技术可以对生产过程进行实时监控和调整，快速响应生产过程中的问题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提高产品精度和一致性：机器视觉技术和人工智能的融合可以提高产品的精度和一致性，提高产品质量和竞争力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降低成本和提高竞争力</a:t>
            </a:r>
            <a:endParaRPr altLang="en-US" lang="zh-CN"/>
          </a:p>
        </p:txBody>
      </p:sp>
      <p:sp>
        <p:nvSpPr>
          <p:cNvPr id="105029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9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0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提升客户体验：机器视觉技术可以用于智能客服和智能家居等领域，提高客户体验和服务质量。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1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促进创新：机器视觉技术和人工智能技术的融合可以促进企业创新和发展，开拓新的市场和业务领域。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1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降低成本：机器视觉技术与人工智能的融合可以减少人工参与，降低人力成本和时间成本。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1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提高竞争力：机器视觉技术可以提高生产效率和产品质量，同时人工智能技术可以优化生产流程和降低库存成本，从而提高企业的竞争力。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推动产业升级和创新发展</a:t>
            </a:r>
            <a:endParaRPr altLang="en-US" lang="zh-CN"/>
          </a:p>
        </p:txBody>
      </p:sp>
      <p:sp>
        <p:nvSpPr>
          <p:cNvPr id="105036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机器视觉技术能够提高生产效率和产品质量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7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人工智能技术能够实现自动化和智能化生产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8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机器视觉技术与人工智能融合能够提高生产效率和产品质量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8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机器视觉技术与人工智能融合能够推动产业升级和创新发展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44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机器视觉技术与人工智能融合的挑战和未来发展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技术挑战和解决方案</a:t>
            </a:r>
            <a:endParaRPr altLang="en-US" lang="zh-CN"/>
          </a:p>
        </p:txBody>
      </p:sp>
      <p:sp>
        <p:nvSpPr>
          <p:cNvPr id="1050560" name="任意多边形 20"/>
          <p:cNvSpPr/>
          <p:nvPr>
            <p:custDataLst>
              <p:tags r:id="rId1"/>
            </p:custDataLst>
          </p:nvPr>
        </p:nvSpPr>
        <p:spPr>
          <a:xfrm rot="2700000">
            <a:off x="944672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数据挑战：如何处理大量、复杂、高维度的数据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4" name="矩形 42"/>
          <p:cNvSpPr/>
          <p:nvPr>
            <p:custDataLst>
              <p:tags r:id="rId3"/>
            </p:custDataLst>
          </p:nvPr>
        </p:nvSpPr>
        <p:spPr>
          <a:xfrm>
            <a:off x="733361" y="2896286"/>
            <a:ext cx="1635727" cy="11583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6" name="任意多边形 18"/>
          <p:cNvSpPr/>
          <p:nvPr>
            <p:custDataLst>
              <p:tags r:id="rId4"/>
            </p:custDataLst>
          </p:nvPr>
        </p:nvSpPr>
        <p:spPr>
          <a:xfrm rot="5400000">
            <a:off x="321643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79463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算法挑战：如何提高算法的准确性和效率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0" name="矩形 43"/>
          <p:cNvSpPr/>
          <p:nvPr>
            <p:custDataLst>
              <p:tags r:id="rId6"/>
            </p:custDataLst>
          </p:nvPr>
        </p:nvSpPr>
        <p:spPr>
          <a:xfrm>
            <a:off x="3004424" y="2896286"/>
            <a:ext cx="1635727" cy="11583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6798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9824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计算资源挑战：如何利用有限的计算资源实现高效的机器视觉和人工智能应用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6" name="矩形 44"/>
          <p:cNvSpPr/>
          <p:nvPr>
            <p:custDataLst>
              <p:tags r:id="rId9"/>
            </p:custDataLst>
          </p:nvPr>
        </p:nvSpPr>
        <p:spPr>
          <a:xfrm>
            <a:off x="5275488" y="2896286"/>
            <a:ext cx="1635727" cy="11583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57861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20888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跨领域融合挑战：如何将机器视觉和人工智能技术与其他领域进行融合和创新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2" name="矩形 45"/>
          <p:cNvSpPr/>
          <p:nvPr>
            <p:custDataLst>
              <p:tags r:id="rId12"/>
            </p:custDataLst>
          </p:nvPr>
        </p:nvSpPr>
        <p:spPr>
          <a:xfrm>
            <a:off x="7545849" y="2896286"/>
            <a:ext cx="1635727" cy="11583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4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2962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6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691951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解决方案：针对以上挑战，提出相应的解决方案和发展方向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8" name="矩形 5"/>
          <p:cNvSpPr/>
          <p:nvPr>
            <p:custDataLst>
              <p:tags r:id="rId15"/>
            </p:custDataLst>
          </p:nvPr>
        </p:nvSpPr>
        <p:spPr>
          <a:xfrm>
            <a:off x="9816912" y="2896286"/>
            <a:ext cx="1635727" cy="11583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0" name="内容占位符 1"/>
          <p:cNvSpPr>
            <a:spLocks noGrp="1"/>
          </p:cNvSpPr>
          <p:nvPr>
            <p:ph idx="6"/>
          </p:nvPr>
        </p:nvSpPr>
        <p:spPr/>
        <p:txBody>
          <a:bodyPr>
            <a:normAutofit fontScale="56250"/>
          </a:bodyPr>
          <a:p>
            <a:r>
              <a:rPr altLang="en-US" lang="zh-CN"/>
              <a:t>数据挑战：如何处理大量、复杂、高维度的数据</a:t>
            </a:r>
            <a:endParaRPr altLang="en-US" lang="zh-CN"/>
          </a:p>
          <a:p>
            <a:r>
              <a:rPr altLang="en-US" lang="zh-CN"/>
              <a:t>算法挑战：如何提高算法的准确性和效率</a:t>
            </a:r>
            <a:endParaRPr altLang="en-US" lang="zh-CN"/>
          </a:p>
          <a:p>
            <a:r>
              <a:rPr altLang="en-US" lang="zh-CN"/>
              <a:t>硬件挑战：如何提高硬件的性能和稳定性</a:t>
            </a:r>
            <a:endParaRPr altLang="en-US" lang="zh-CN"/>
          </a:p>
          <a:p>
            <a:r>
              <a:rPr altLang="en-US" lang="zh-CN"/>
              <a:t>应用场景挑战：如何满足不同应用场景的需求</a:t>
            </a:r>
            <a:endParaRPr altLang="en-US" lang="zh-CN"/>
          </a:p>
          <a:p>
            <a:r>
              <a:rPr altLang="en-US" lang="zh-CN"/>
              <a:t>解决方案：采用深度学习、强化学习等技术提高算法性能；采用高性能计算、云计算等技术提高硬件性能；针对不同应用场景进行定制化开发  以下是用户提供的信息和标题： 我正在写一份主题为“机器视觉技术与人工智能的融合”的PPT,现在准备介绍“机器视觉技术在智能制造中的应用”,请帮我生成“应用场景”为标题的内容 应用场景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我正在写一份主题为“机器视觉技术与人工智能的融合”的PPT,现在准备介绍“机器视觉技术在智能制造中的应用”,请帮我生成“应用场景”为标题的内容</a:t>
            </a:r>
            <a:endParaRPr altLang="en-US" lang="zh-CN"/>
          </a:p>
          <a:p>
            <a:pPr lvl="1"/>
            <a:r>
              <a:rPr altLang="en-US" lang="zh-CN"/>
              <a:t>应用场景</a:t>
            </a:r>
            <a:endParaRPr altLang="en-US" lang="zh-CN"/>
          </a:p>
          <a:p>
            <a:r>
              <a:rPr altLang="en-US" lang="zh-CN"/>
              <a:t>质量检测：通过机器视觉技术对产品进行质量检测，提高生产效率和产品质量</a:t>
            </a:r>
            <a:endParaRPr altLang="en-US" lang="zh-CN"/>
          </a:p>
          <a:p>
            <a:r>
              <a:rPr altLang="en-US" lang="zh-CN"/>
              <a:t>定位与引导：通过机器视觉技术对机器人进行定位和引导，实现自动化生产</a:t>
            </a:r>
            <a:endParaRPr altLang="en-US" lang="zh-CN"/>
          </a:p>
          <a:p>
            <a:r>
              <a:rPr altLang="en-US" lang="zh-CN"/>
              <a:t>智能分拣：通过机器视觉技术对物品进行识别和分类，实现自动化分拣</a:t>
            </a:r>
            <a:endParaRPr altLang="en-US" lang="zh-CN"/>
          </a:p>
          <a:p>
            <a:r>
              <a:rPr altLang="en-US" lang="zh-CN"/>
              <a:t>智能仓储：通过机器视觉技术对仓库进行管理，提高仓储效率和准确性</a:t>
            </a:r>
            <a:endParaRPr altLang="en-US" lang="zh-CN"/>
          </a:p>
          <a:p>
            <a:r>
              <a:rPr altLang="en-US" lang="zh-CN"/>
              <a:t>智能维护：通过机器视觉技术对设备进行监测和维护，提高设备运行效率和可靠性</a:t>
            </a:r>
            <a:endParaRPr altLang="en-US" lang="zh-CN"/>
          </a:p>
        </p:txBody>
      </p:sp>
      <p:sp>
        <p:nvSpPr>
          <p:cNvPr id="105064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应用挑战和解决方案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未来发展趋势和展望</a:t>
            </a:r>
            <a:endParaRPr altLang="en-US" lang="zh-CN"/>
          </a:p>
        </p:txBody>
      </p:sp>
      <p:sp>
        <p:nvSpPr>
          <p:cNvPr id="10506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机器视觉技术将与人工智能技术深度融合，实现更高效、智能的视觉识别和感知能力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机器视觉技术将与5G、物联网等新兴技术结合，拓展应用领域，提升智能化水平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未来机器视觉技术将更加注重数据隐私和安全保护，确保数据安全可靠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未来机器视觉技术将更加注重与人类智能的结合，实现人机协同，提升工作效率和智能化水平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77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2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5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5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5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5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5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5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5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5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5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5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5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5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5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5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5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5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5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5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5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5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5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5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5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5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5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5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4_5*l_h_f*1_6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5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5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5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5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5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8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58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2023-12-17T02:11:09Z</dcterms:created>
  <dcterms:modified xsi:type="dcterms:W3CDTF">2023-12-17T02:11:09Z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f6b9f17159354ff799e383eb54475e40_21</vt:lpwstr>
  </property>
</Properties>
</file>