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765" r:id="rId1"/>
    <p:sldMasterId id="2147489802" r:id="rId2"/>
  </p:sldMasterIdLst>
  <p:notesMasterIdLst>
    <p:notesMasterId r:id="rId3"/>
  </p:notesMasterIdLst>
  <p:sldIdLst>
    <p:sldId id="3018" r:id="rId4"/>
    <p:sldId id="3023" r:id="rId5"/>
    <p:sldId id="3027" r:id="rId6"/>
    <p:sldId id="3030" r:id="rId7"/>
    <p:sldId id="3033" r:id="rId8"/>
    <p:sldId id="3036" r:id="rId9"/>
    <p:sldId id="3039" r:id="rId10"/>
    <p:sldId id="3042" r:id="rId11"/>
    <p:sldId id="3045" r:id="rId12"/>
    <p:sldId id="3048" r:id="rId13"/>
    <p:sldId id="3051" r:id="rId14"/>
    <p:sldId id="3054" r:id="rId15"/>
    <p:sldId id="3057" r:id="rId16"/>
    <p:sldId id="3060" r:id="rId17"/>
    <p:sldId id="3063" r:id="rId18"/>
    <p:sldId id="3066" r:id="rId19"/>
    <p:sldId id="3069" r:id="rId20"/>
    <p:sldId id="3072" r:id="rId21"/>
    <p:sldId id="3075" r:id="rId22"/>
    <p:sldId id="3078" r:id="rId23"/>
    <p:sldId id="3081" r:id="rId24"/>
    <p:sldId id="3084" r:id="rId25"/>
    <p:sldId id="3087" r:id="rId26"/>
    <p:sldId id="3090" r:id="rId27"/>
    <p:sldId id="3093" r:id="rId28"/>
    <p:sldId id="3097"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8" name="幻灯片图像占位符 1"/>
          <p:cNvSpPr>
            <a:spLocks noChangeAspect="1" noRot="1" noGrp="1"/>
          </p:cNvSpPr>
          <p:nvPr>
            <p:ph type="sldImg"/>
          </p:nvPr>
        </p:nvSpPr>
        <p:spPr/>
      </p:sp>
      <p:sp>
        <p:nvSpPr>
          <p:cNvPr id="1048620" name="备注占位符 2"/>
          <p:cNvSpPr>
            <a:spLocks noGrp="1"/>
          </p:cNvSpPr>
          <p:nvPr>
            <p:ph type="body" idx="1"/>
          </p:nvPr>
        </p:nvSpPr>
        <p:spPr/>
        <p:txBody>
          <a:bodyPr/>
          <a:p>
            <a:endParaRPr altLang="en-US" dirty="0" lang="zh-CN"/>
          </a:p>
        </p:txBody>
      </p:sp>
      <p:sp>
        <p:nvSpPr>
          <p:cNvPr id="104862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766" r:id="rId1"/>
    <p:sldLayoutId id="2147489767" r:id="rId2"/>
    <p:sldLayoutId id="2147489768" r:id="rId3"/>
    <p:sldLayoutId id="2147489769" r:id="rId4"/>
    <p:sldLayoutId id="2147489770" r:id="rId5"/>
    <p:sldLayoutId id="2147489771" r:id="rId6"/>
    <p:sldLayoutId id="2147489772" r:id="rId7"/>
    <p:sldLayoutId id="2147489773" r:id="rId8"/>
    <p:sldLayoutId id="2147489774" r:id="rId9"/>
    <p:sldLayoutId id="2147489775" r:id="rId10"/>
    <p:sldLayoutId id="214748977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9803" r:id="rId1"/>
    <p:sldLayoutId id="2147489804" r:id="rId2"/>
    <p:sldLayoutId id="2147489805" r:id="rId3"/>
    <p:sldLayoutId id="2147489806" r:id="rId4"/>
    <p:sldLayoutId id="2147489807" r:id="rId5"/>
    <p:sldLayoutId id="2147489808" r:id="rId6"/>
    <p:sldLayoutId id="2147489809" r:id="rId7"/>
    <p:sldLayoutId id="2147489810" r:id="rId8"/>
    <p:sldLayoutId id="2147489811" r:id="rId9"/>
    <p:sldLayoutId id="2147489812" r:id="rId10"/>
    <p:sldLayoutId id="2147489813"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tags" Target="../tags/tag197.xml"/><Relationship Id="rId18" Type="http://schemas.openxmlformats.org/officeDocument/2006/relationships/tags" Target="../tags/tag198.xml"/><Relationship Id="rId19" Type="http://schemas.openxmlformats.org/officeDocument/2006/relationships/tags" Target="../tags/tag199.xml"/><Relationship Id="rId20" Type="http://schemas.openxmlformats.org/officeDocument/2006/relationships/tags" Target="../tags/tag200.xml"/><Relationship Id="rId21" Type="http://schemas.openxmlformats.org/officeDocument/2006/relationships/tags" Target="../tags/tag201.xml"/><Relationship Id="rId22" Type="http://schemas.openxmlformats.org/officeDocument/2006/relationships/tags" Target="../tags/tag202.xml"/><Relationship Id="rId23" Type="http://schemas.openxmlformats.org/officeDocument/2006/relationships/tags" Target="../tags/tag203.xml"/><Relationship Id="rId24" Type="http://schemas.openxmlformats.org/officeDocument/2006/relationships/tags" Target="../tags/tag204.xml"/><Relationship Id="rId25" Type="http://schemas.openxmlformats.org/officeDocument/2006/relationships/tags" Target="../tags/tag205.xml"/><Relationship Id="rId26" Type="http://schemas.openxmlformats.org/officeDocument/2006/relationships/tags" Target="../tags/tag206.xml"/><Relationship Id="rId27" Type="http://schemas.openxmlformats.org/officeDocument/2006/relationships/tags" Target="../tags/tag207.xml"/><Relationship Id="rId28" Type="http://schemas.openxmlformats.org/officeDocument/2006/relationships/tags" Target="../tags/tag208.xml"/><Relationship Id="rId29" Type="http://schemas.openxmlformats.org/officeDocument/2006/relationships/tags" Target="../tags/tag209.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tags" Target="../tags/tag276.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tags" Target="../tags/tag292.xml"/><Relationship Id="rId14" Type="http://schemas.openxmlformats.org/officeDocument/2006/relationships/tags" Target="../tags/tag293.xml"/><Relationship Id="rId15" Type="http://schemas.openxmlformats.org/officeDocument/2006/relationships/tags" Target="../tags/tag294.xml"/><Relationship Id="rId16" Type="http://schemas.openxmlformats.org/officeDocument/2006/relationships/tags" Target="../tags/tag295.xml"/><Relationship Id="rId17" Type="http://schemas.openxmlformats.org/officeDocument/2006/relationships/tags" Target="../tags/tag296.xml"/><Relationship Id="rId18" Type="http://schemas.openxmlformats.org/officeDocument/2006/relationships/tags" Target="../tags/tag297.xml"/><Relationship Id="rId19" Type="http://schemas.openxmlformats.org/officeDocument/2006/relationships/tags" Target="../tags/tag298.xml"/><Relationship Id="rId20" Type="http://schemas.openxmlformats.org/officeDocument/2006/relationships/tags" Target="../tags/tag299.xml"/><Relationship Id="rId21" Type="http://schemas.openxmlformats.org/officeDocument/2006/relationships/tags" Target="../tags/tag300.xml"/><Relationship Id="rId22" Type="http://schemas.openxmlformats.org/officeDocument/2006/relationships/tags" Target="../tags/tag301.xml"/><Relationship Id="rId23" Type="http://schemas.openxmlformats.org/officeDocument/2006/relationships/tags" Target="../tags/tag302.xml"/><Relationship Id="rId24" Type="http://schemas.openxmlformats.org/officeDocument/2006/relationships/tags" Target="../tags/tag303.xml"/><Relationship Id="rId25" Type="http://schemas.openxmlformats.org/officeDocument/2006/relationships/tags" Target="../tags/tag304.xml"/><Relationship Id="rId26" Type="http://schemas.openxmlformats.org/officeDocument/2006/relationships/tags" Target="../tags/tag305.xml"/><Relationship Id="rId27" Type="http://schemas.openxmlformats.org/officeDocument/2006/relationships/tags" Target="../tags/tag306.xml"/><Relationship Id="rId28" Type="http://schemas.openxmlformats.org/officeDocument/2006/relationships/tags" Target="../tags/tag307.xml"/><Relationship Id="rId29" Type="http://schemas.openxmlformats.org/officeDocument/2006/relationships/tags" Target="../tags/tag308.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tags" Target="../tags/tag372.xml"/><Relationship Id="rId14" Type="http://schemas.openxmlformats.org/officeDocument/2006/relationships/tags" Target="../tags/tag373.xml"/><Relationship Id="rId15" Type="http://schemas.openxmlformats.org/officeDocument/2006/relationships/tags" Target="../tags/tag374.xml"/><Relationship Id="rId16" Type="http://schemas.openxmlformats.org/officeDocument/2006/relationships/tags" Target="../tags/tag375.xml"/><Relationship Id="rId17" Type="http://schemas.openxmlformats.org/officeDocument/2006/relationships/tags" Target="../tags/tag376.xml"/><Relationship Id="rId18" Type="http://schemas.openxmlformats.org/officeDocument/2006/relationships/tags" Target="../tags/tag377.xml"/><Relationship Id="rId19" Type="http://schemas.openxmlformats.org/officeDocument/2006/relationships/tags" Target="../tags/tag378.xml"/><Relationship Id="rId20" Type="http://schemas.openxmlformats.org/officeDocument/2006/relationships/tags" Target="../tags/tag379.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2024年建筑行业绿色建筑设计方案</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5"/>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53594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75057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750570" y="3623945"/>
            <a:ext cx="1722120" cy="1349375"/>
          </a:xfrm>
          <a:prstGeom prst="rect"/>
          <a:noFill/>
        </p:spPr>
        <p:txBody>
          <a:bodyPr anchor="t" anchorCtr="0" bIns="0" lIns="0" rIns="0" rtlCol="0" tIns="0" wrap="square">
            <a:normAutofit/>
          </a:bodyPr>
          <a:p>
            <a:r>
              <a:rPr altLang="en-US" dirty="0" lang="zh-CN" spc="300">
                <a:solidFill>
                  <a:schemeClr val="tx1"/>
                </a:solidFill>
                <a:latin typeface="+mj-ea"/>
                <a:ea typeface="+mj-ea"/>
                <a:cs typeface="MiSans" panose="00000500000000000000" charset="-122"/>
              </a:rPr>
              <a:t>绿色建筑的发展趋势</a:t>
            </a:r>
            <a:endParaRPr altLang="en-US" dirty="0" lang="zh-CN" spc="300">
              <a:solidFill>
                <a:schemeClr val="tx1"/>
              </a:solidFill>
              <a:latin typeface="+mj-ea"/>
              <a:ea typeface="+mj-ea"/>
              <a:cs typeface="MiSans" panose="00000500000000000000" charset="-122"/>
            </a:endParaRPr>
          </a:p>
        </p:txBody>
      </p:sp>
      <p:sp>
        <p:nvSpPr>
          <p:cNvPr id="1048806" name="矩形: 圆角 71"/>
          <p:cNvSpPr/>
          <p:nvPr>
            <p:custDataLst>
              <p:tags r:id="rId6"/>
            </p:custDataLst>
          </p:nvPr>
        </p:nvSpPr>
        <p:spPr>
          <a:xfrm>
            <a:off x="281051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302514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3025140"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绿色建筑设计理念</a:t>
            </a:r>
            <a:endParaRPr altLang="en-US" dirty="0" lang="zh-CN" spc="300">
              <a:latin typeface="+mj-ea"/>
              <a:ea typeface="+mj-ea"/>
              <a:cs typeface="MiSans" panose="00000500000000000000" charset="-122"/>
              <a:sym typeface="+mn-ea"/>
            </a:endParaRPr>
          </a:p>
        </p:txBody>
      </p:sp>
      <p:sp>
        <p:nvSpPr>
          <p:cNvPr id="1048812" name="矩形: 圆角 78"/>
          <p:cNvSpPr/>
          <p:nvPr>
            <p:custDataLst>
              <p:tags r:id="rId9"/>
            </p:custDataLst>
          </p:nvPr>
        </p:nvSpPr>
        <p:spPr>
          <a:xfrm>
            <a:off x="508508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530034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530034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绿色建筑技术应用</a:t>
            </a:r>
            <a:endParaRPr altLang="en-US" dirty="0" lang="zh-CN" spc="300">
              <a:latin typeface="+mj-ea"/>
              <a:ea typeface="+mj-ea"/>
              <a:cs typeface="MiSans" panose="00000500000000000000" charset="-122"/>
              <a:sym typeface="+mn-ea"/>
            </a:endParaRPr>
          </a:p>
        </p:txBody>
      </p:sp>
      <p:sp>
        <p:nvSpPr>
          <p:cNvPr id="1048818" name="矩形: 圆角 85"/>
          <p:cNvSpPr/>
          <p:nvPr>
            <p:custDataLst>
              <p:tags r:id="rId12"/>
            </p:custDataLst>
          </p:nvPr>
        </p:nvSpPr>
        <p:spPr>
          <a:xfrm>
            <a:off x="735965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757491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757491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绿色建筑案例分析</a:t>
            </a:r>
            <a:endParaRPr altLang="en-US" dirty="0" lang="zh-CN" spc="300">
              <a:latin typeface="+mj-ea"/>
              <a:ea typeface="+mj-ea"/>
              <a:cs typeface="MiSans" panose="00000500000000000000" charset="-122"/>
              <a:sym typeface="+mn-ea"/>
            </a:endParaRPr>
          </a:p>
        </p:txBody>
      </p:sp>
      <p:sp>
        <p:nvSpPr>
          <p:cNvPr id="1048824" name="矩形: 圆角 92"/>
          <p:cNvSpPr/>
          <p:nvPr>
            <p:custDataLst>
              <p:tags r:id="rId15"/>
            </p:custDataLst>
          </p:nvPr>
        </p:nvSpPr>
        <p:spPr>
          <a:xfrm>
            <a:off x="9634855"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984948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984948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绿色建筑的未来展望</a:t>
            </a:r>
            <a:endParaRPr altLang="en-US" dirty="0" lang="zh-CN" spc="300">
              <a:latin typeface="+mj-ea"/>
              <a:ea typeface="+mj-ea"/>
              <a:cs typeface="MiSans"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文本占位符 3"/>
          <p:cNvSpPr>
            <a:spLocks noGrp="1"/>
          </p:cNvSpPr>
          <p:nvPr>
            <p:ph type="body" idx="2"/>
            <p:custDataLst>
              <p:tags r:id="rId1"/>
            </p:custDataLst>
          </p:nvPr>
        </p:nvSpPr>
        <p:spPr/>
        <p:txBody>
          <a:bodyPr/>
          <a:p>
            <a:r>
              <a:rPr altLang="en-US" lang="zh-CN"/>
              <a:t>PART ONE</a:t>
            </a:r>
            <a:endParaRPr altLang="en-US" lang="zh-CN"/>
          </a:p>
        </p:txBody>
      </p:sp>
      <p:sp>
        <p:nvSpPr>
          <p:cNvPr id="1048864" name="标题 4"/>
          <p:cNvSpPr>
            <a:spLocks noGrp="1"/>
          </p:cNvSpPr>
          <p:nvPr>
            <p:ph type="title" idx="1"/>
            <p:custDataLst>
              <p:tags r:id="rId2"/>
            </p:custDataLst>
          </p:nvPr>
        </p:nvSpPr>
        <p:spPr/>
        <p:txBody>
          <a:bodyPr>
            <a:normAutofit fontScale="92593"/>
          </a:bodyPr>
          <a:p>
            <a:r>
              <a:rPr altLang="en-US" lang="zh-CN"/>
              <a:t>绿色建筑的发展趋势</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2"/>
          <p:cNvSpPr>
            <a:spLocks noGrp="1"/>
          </p:cNvSpPr>
          <p:nvPr>
            <p:ph type="title" idx="1"/>
          </p:nvPr>
        </p:nvSpPr>
        <p:spPr/>
        <p:txBody>
          <a:bodyPr>
            <a:normAutofit fontScale="91667"/>
          </a:bodyPr>
          <a:p>
            <a:r>
              <a:rPr altLang="en-US" lang="zh-CN"/>
              <a:t>政策推动绿色建筑发展</a:t>
            </a:r>
            <a:endParaRPr altLang="en-US" lang="zh-CN"/>
          </a:p>
        </p:txBody>
      </p:sp>
      <p:sp>
        <p:nvSpPr>
          <p:cNvPr id="104890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0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政策支持：政府出台相关政策，鼓励绿色建筑的发展，提高建筑行业环保意识。</a:t>
            </a:r>
            <a:endParaRPr altLang="en-US" dirty="0" sz="2000" lang="zh-CN" spc="200">
              <a:solidFill>
                <a:schemeClr val="tx1">
                  <a:lumMod val="85000"/>
                  <a:lumOff val="15000"/>
                </a:schemeClr>
              </a:solidFill>
              <a:latin typeface="+mn-ea"/>
              <a:sym typeface="+mn-ea"/>
            </a:endParaRPr>
          </a:p>
        </p:txBody>
      </p:sp>
      <p:sp>
        <p:nvSpPr>
          <p:cNvPr id="104890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0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1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法规约束：严格实施绿色建筑标准，对建筑行业进行规范和引导。</a:t>
            </a:r>
            <a:endParaRPr altLang="en-US" dirty="0" sz="2000" lang="zh-CN" spc="200">
              <a:solidFill>
                <a:schemeClr val="tx1">
                  <a:lumMod val="85000"/>
                  <a:lumOff val="15000"/>
                </a:schemeClr>
              </a:solidFill>
              <a:latin typeface="+mn-ea"/>
              <a:sym typeface="+mn-ea"/>
            </a:endParaRPr>
          </a:p>
        </p:txBody>
      </p:sp>
      <p:sp>
        <p:nvSpPr>
          <p:cNvPr id="104891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1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资金扶持：政府提供资金扶持，降低绿色建筑的建设成本，提高市场竞争力。</a:t>
            </a:r>
            <a:endParaRPr altLang="en-US" dirty="0" sz="2000" lang="zh-CN" spc="200">
              <a:solidFill>
                <a:schemeClr val="tx1">
                  <a:lumMod val="85000"/>
                  <a:lumOff val="15000"/>
                </a:schemeClr>
              </a:solidFill>
              <a:latin typeface="+mn-ea"/>
              <a:sym typeface="+mn-ea"/>
            </a:endParaRPr>
          </a:p>
        </p:txBody>
      </p:sp>
      <p:sp>
        <p:nvSpPr>
          <p:cNvPr id="104891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2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社会参与：倡导社会各界参与绿色建筑的建设，形成全社会的环保共识。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2"/>
          <p:cNvSpPr>
            <a:spLocks noGrp="1"/>
          </p:cNvSpPr>
          <p:nvPr>
            <p:ph type="title" idx="1"/>
          </p:nvPr>
        </p:nvSpPr>
        <p:spPr/>
        <p:txBody>
          <a:bodyPr>
            <a:normAutofit fontScale="91667"/>
          </a:bodyPr>
          <a:p>
            <a:r>
              <a:rPr altLang="en-US" lang="zh-CN"/>
              <a:t>市场需求驱动绿色建筑普及</a:t>
            </a:r>
            <a:endParaRPr altLang="en-US" lang="zh-CN"/>
          </a:p>
        </p:txBody>
      </p:sp>
      <p:sp>
        <p:nvSpPr>
          <p:cNvPr id="104895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政策推动：政府出台相关政策鼓励绿色建筑的发展</a:t>
            </a:r>
            <a:endParaRPr altLang="en-US" dirty="0" sz="1200" lang="zh-CN" spc="150">
              <a:solidFill>
                <a:schemeClr val="tx1">
                  <a:lumMod val="65000"/>
                  <a:lumOff val="35000"/>
                </a:schemeClr>
              </a:solidFill>
              <a:latin typeface="+mn-ea"/>
              <a:sym typeface="+mn-ea"/>
            </a:endParaRPr>
          </a:p>
        </p:txBody>
      </p:sp>
      <p:sp>
        <p:nvSpPr>
          <p:cNvPr id="104896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消费者需求：随着环保意识的提高，消费者更倾向于选择绿色建筑</a:t>
            </a:r>
            <a:endParaRPr altLang="en-US" dirty="0" sz="1200" lang="zh-CN" spc="150">
              <a:solidFill>
                <a:schemeClr val="tx1">
                  <a:lumMod val="65000"/>
                  <a:lumOff val="35000"/>
                </a:schemeClr>
              </a:solidFill>
              <a:latin typeface="+mn-ea"/>
              <a:sym typeface="+mn-ea"/>
            </a:endParaRPr>
          </a:p>
        </p:txBody>
      </p:sp>
      <p:sp>
        <p:nvSpPr>
          <p:cNvPr id="104896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企业竞争：建筑企业为了提高竞争力，纷纷推出绿色建筑设计方案</a:t>
            </a:r>
            <a:endParaRPr altLang="en-US" dirty="0" sz="1200" lang="zh-CN" spc="150">
              <a:solidFill>
                <a:schemeClr val="tx1">
                  <a:lumMod val="65000"/>
                  <a:lumOff val="35000"/>
                </a:schemeClr>
              </a:solidFill>
              <a:latin typeface="+mn-ea"/>
              <a:sym typeface="+mn-ea"/>
            </a:endParaRPr>
          </a:p>
        </p:txBody>
      </p:sp>
      <p:sp>
        <p:nvSpPr>
          <p:cNvPr id="104896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技术进步：新型绿色建筑材料和技术的不断涌现，降低了绿色建筑的成本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8" name="标题 2"/>
          <p:cNvSpPr>
            <a:spLocks noGrp="1"/>
          </p:cNvSpPr>
          <p:nvPr>
            <p:ph type="title" idx="1"/>
          </p:nvPr>
        </p:nvSpPr>
        <p:spPr/>
        <p:txBody>
          <a:bodyPr>
            <a:normAutofit fontScale="91667"/>
          </a:bodyPr>
          <a:p>
            <a:r>
              <a:rPr altLang="en-US" lang="zh-CN"/>
              <a:t>绿色建筑技术不断创新</a:t>
            </a:r>
            <a:endParaRPr altLang="en-US" lang="zh-CN"/>
          </a:p>
        </p:txBody>
      </p:sp>
      <p:sp>
        <p:nvSpPr>
          <p:cNvPr id="104900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建筑行业不断探索新的绿色建筑材料，如高性能混凝土、绿色建材等，以提高建筑的耐久性和节能性。</a:t>
            </a:r>
            <a:endParaRPr altLang="en-US" dirty="0" lang="zh-CN" spc="150">
              <a:solidFill>
                <a:schemeClr val="tx1">
                  <a:lumMod val="75000"/>
                  <a:lumOff val="25000"/>
                </a:schemeClr>
              </a:solidFill>
              <a:latin typeface="+mn-ea"/>
              <a:sym typeface="+mn-ea"/>
            </a:endParaRPr>
          </a:p>
        </p:txBody>
      </p:sp>
      <p:sp>
        <p:nvSpPr>
          <p:cNvPr id="104900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随着物联网、人工智能等技术的发展，智能建筑逐渐成为趋势，通过智能化管理提高建筑的能源利用效率和舒适度。</a:t>
            </a:r>
            <a:endParaRPr altLang="en-US" dirty="0" sz="2000" lang="zh-CN" spc="150">
              <a:solidFill>
                <a:schemeClr val="tx1">
                  <a:lumMod val="75000"/>
                  <a:lumOff val="25000"/>
                </a:schemeClr>
              </a:solidFill>
              <a:latin typeface="+mn-ea"/>
              <a:sym typeface="+mn-ea"/>
            </a:endParaRPr>
          </a:p>
        </p:txBody>
      </p:sp>
      <p:sp>
        <p:nvSpPr>
          <p:cNvPr id="104901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1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1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绿色建筑在设计、施工和运营过程中越来越注重资源的循环利用，如雨水收集、自然通风等，以降低对环境的影响。</a:t>
            </a:r>
            <a:endParaRPr altLang="en-US" dirty="0" sz="2000" lang="zh-CN" spc="150">
              <a:solidFill>
                <a:schemeClr val="tx1">
                  <a:lumMod val="75000"/>
                  <a:lumOff val="25000"/>
                </a:schemeClr>
              </a:solidFill>
              <a:latin typeface="+mn-ea"/>
              <a:sym typeface="+mn-ea"/>
            </a:endParaRPr>
          </a:p>
        </p:txBody>
      </p:sp>
      <p:sp>
        <p:nvSpPr>
          <p:cNvPr id="104901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1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绿色建筑在设计中越来越注重与自然环境的融合，如绿色屋顶、绿化墙面等，以提高建筑的生态价值和美学价值。</a:t>
            </a:r>
            <a:endParaRPr altLang="en-US" dirty="0" sz="2000" lang="zh-CN" spc="150">
              <a:solidFill>
                <a:schemeClr val="tx1">
                  <a:lumMod val="75000"/>
                  <a:lumOff val="25000"/>
                </a:schemeClr>
              </a:solidFill>
              <a:latin typeface="+mn-ea"/>
              <a:sym typeface="+mn-ea"/>
            </a:endParaRPr>
          </a:p>
        </p:txBody>
      </p:sp>
      <p:sp>
        <p:nvSpPr>
          <p:cNvPr id="104902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6" name="标题 2"/>
          <p:cNvSpPr>
            <a:spLocks noGrp="1"/>
          </p:cNvSpPr>
          <p:nvPr>
            <p:ph type="title" idx="1"/>
          </p:nvPr>
        </p:nvSpPr>
        <p:spPr/>
        <p:txBody>
          <a:bodyPr>
            <a:normAutofit fontScale="94444"/>
          </a:bodyPr>
          <a:p>
            <a:r>
              <a:rPr altLang="en-US" lang="zh-CN"/>
              <a:t>绿色建筑的经济效益</a:t>
            </a:r>
            <a:endParaRPr altLang="en-US" lang="zh-CN"/>
          </a:p>
        </p:txBody>
      </p:sp>
      <p:sp>
        <p:nvSpPr>
          <p:cNvPr id="104905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节能：降低能源消耗，减少能源费用</a:t>
            </a:r>
            <a:endParaRPr altLang="en-US" dirty="0" sz="2000" lang="zh-CN" spc="150">
              <a:solidFill>
                <a:schemeClr val="tx1">
                  <a:lumMod val="75000"/>
                  <a:lumOff val="25000"/>
                </a:schemeClr>
              </a:solidFill>
              <a:latin typeface="+mn-ea"/>
              <a:sym typeface="+mn-ea"/>
            </a:endParaRPr>
          </a:p>
        </p:txBody>
      </p:sp>
      <p:sp>
        <p:nvSpPr>
          <p:cNvPr id="104906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减排：减少对环境的污染和碳排放</a:t>
            </a:r>
            <a:endParaRPr altLang="en-US" dirty="0" sz="2000" lang="zh-CN" spc="150">
              <a:solidFill>
                <a:schemeClr val="tx1">
                  <a:lumMod val="75000"/>
                  <a:lumOff val="25000"/>
                </a:schemeClr>
              </a:solidFill>
              <a:latin typeface="+mn-ea"/>
              <a:sym typeface="+mn-ea"/>
            </a:endParaRPr>
          </a:p>
        </p:txBody>
      </p:sp>
      <p:sp>
        <p:nvSpPr>
          <p:cNvPr id="104906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循环经济：促进资源循环利用，降低生产成本</a:t>
            </a:r>
            <a:endParaRPr altLang="en-US" dirty="0" sz="2000" lang="zh-CN" spc="150">
              <a:solidFill>
                <a:schemeClr val="tx1">
                  <a:lumMod val="75000"/>
                  <a:lumOff val="25000"/>
                </a:schemeClr>
              </a:solidFill>
              <a:latin typeface="+mn-ea"/>
              <a:sym typeface="+mn-ea"/>
            </a:endParaRPr>
          </a:p>
        </p:txBody>
      </p:sp>
      <p:sp>
        <p:nvSpPr>
          <p:cNvPr id="104907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创新驱动：推动绿色建筑技术的创新和发展，提高产业竞争力</a:t>
            </a:r>
            <a:endParaRPr altLang="en-US" dirty="0" sz="2000" lang="zh-CN" spc="150">
              <a:solidFill>
                <a:schemeClr val="tx1">
                  <a:lumMod val="75000"/>
                  <a:lumOff val="25000"/>
                </a:schemeClr>
              </a:solidFill>
              <a:latin typeface="+mn-ea"/>
              <a:sym typeface="+mn-ea"/>
            </a:endParaRPr>
          </a:p>
        </p:txBody>
      </p:sp>
      <p:sp>
        <p:nvSpPr>
          <p:cNvPr id="104908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4" name="文本占位符 3"/>
          <p:cNvSpPr>
            <a:spLocks noGrp="1"/>
          </p:cNvSpPr>
          <p:nvPr>
            <p:ph type="body" idx="2"/>
            <p:custDataLst>
              <p:tags r:id="rId1"/>
            </p:custDataLst>
          </p:nvPr>
        </p:nvSpPr>
        <p:spPr/>
        <p:txBody>
          <a:bodyPr/>
          <a:p>
            <a:r>
              <a:rPr altLang="en-US" lang="zh-CN"/>
              <a:t>PART TWO</a:t>
            </a:r>
            <a:endParaRPr altLang="en-US" lang="zh-CN"/>
          </a:p>
        </p:txBody>
      </p:sp>
      <p:sp>
        <p:nvSpPr>
          <p:cNvPr id="1049116" name="标题 4"/>
          <p:cNvSpPr>
            <a:spLocks noGrp="1"/>
          </p:cNvSpPr>
          <p:nvPr>
            <p:ph type="title" idx="1"/>
            <p:custDataLst>
              <p:tags r:id="rId2"/>
            </p:custDataLst>
          </p:nvPr>
        </p:nvSpPr>
        <p:spPr/>
        <p:txBody>
          <a:bodyPr/>
          <a:p>
            <a:r>
              <a:rPr altLang="en-US" lang="zh-CN"/>
              <a:t>绿色建筑设计理念</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0" name="标题 2"/>
          <p:cNvSpPr>
            <a:spLocks noGrp="1"/>
          </p:cNvSpPr>
          <p:nvPr>
            <p:ph type="title" idx="1"/>
          </p:nvPr>
        </p:nvSpPr>
        <p:spPr/>
        <p:txBody>
          <a:bodyPr>
            <a:normAutofit fontScale="91667"/>
          </a:bodyPr>
          <a:p>
            <a:r>
              <a:rPr altLang="en-US" lang="zh-CN"/>
              <a:t>节能设计</a:t>
            </a:r>
            <a:endParaRPr altLang="en-US" lang="zh-CN"/>
          </a:p>
        </p:txBody>
      </p:sp>
      <p:sp>
        <p:nvSpPr>
          <p:cNvPr id="10491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节能建筑设计的方法：采用高效保温材料，优化建筑布局，利用可再生能源等</a:t>
            </a:r>
            <a:endParaRPr altLang="en-US" sz="1400" lang="zh-CN" spc="150">
              <a:solidFill>
                <a:schemeClr val="tx1"/>
              </a:solidFill>
              <a:effectLst/>
              <a:latin typeface="+mn-ea"/>
              <a:sym typeface="+mn-ea"/>
            </a:endParaRPr>
          </a:p>
        </p:txBody>
      </p:sp>
      <p:sp>
        <p:nvSpPr>
          <p:cNvPr id="10491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节能建筑设计应遵循的原则：合理利用资源，减少能源消耗</a:t>
            </a:r>
            <a:endParaRPr altLang="en-US" dirty="0" sz="1400" lang="zh-CN" spc="150">
              <a:solidFill>
                <a:schemeClr val="tx1"/>
              </a:solidFill>
              <a:effectLst/>
              <a:latin typeface="+mn-ea"/>
              <a:sym typeface="+mn-ea"/>
            </a:endParaRPr>
          </a:p>
        </p:txBody>
      </p:sp>
      <p:sp>
        <p:nvSpPr>
          <p:cNvPr id="10491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节能建筑设计的实践案例：绿色建筑示范工程，节能建筑改造等</a:t>
            </a:r>
            <a:endParaRPr altLang="en-US" sz="1400" lang="zh-CN" spc="150">
              <a:solidFill>
                <a:schemeClr val="tx1"/>
              </a:solidFill>
              <a:effectLst/>
              <a:latin typeface="+mn-ea"/>
              <a:sym typeface="+mn-ea"/>
            </a:endParaRPr>
          </a:p>
        </p:txBody>
      </p:sp>
      <p:sp>
        <p:nvSpPr>
          <p:cNvPr id="10491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节能建筑设计的未来发展方向：智能化、低碳化、生态化等</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0" name="标题 2"/>
          <p:cNvSpPr>
            <a:spLocks noGrp="1"/>
          </p:cNvSpPr>
          <p:nvPr>
            <p:ph type="title" idx="1"/>
          </p:nvPr>
        </p:nvSpPr>
        <p:spPr/>
        <p:txBody>
          <a:bodyPr>
            <a:normAutofit fontScale="94444"/>
          </a:bodyPr>
          <a:p>
            <a:r>
              <a:rPr altLang="en-US" lang="zh-CN"/>
              <a:t>环保材料</a:t>
            </a:r>
            <a:endParaRPr altLang="en-US" lang="zh-CN"/>
          </a:p>
        </p:txBody>
      </p:sp>
      <p:sp>
        <p:nvSpPr>
          <p:cNvPr id="104920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选用可再生、可循环利用的材料，如竹子、木材等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推广使用绿色建材，如绿色涂料、环保漆等</a:t>
            </a:r>
            <a:endParaRPr dirty="0" sz="2000" err="1">
              <a:solidFill>
                <a:schemeClr val="tx1">
                  <a:lumMod val="75000"/>
                  <a:lumOff val="25000"/>
                </a:schemeClr>
              </a:solidFill>
              <a:latin typeface="+mn-ea"/>
              <a:ea typeface="+mn-ea"/>
              <a:cs typeface="+mn-ea"/>
              <a:sym typeface="+mn-lt"/>
            </a:endParaRPr>
          </a:p>
        </p:txBody>
      </p:sp>
      <p:sp>
        <p:nvSpPr>
          <p:cNvPr id="104922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2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考虑材料的生命周期，选择耐久性好、易于维护和更新的材料</a:t>
            </a:r>
            <a:endParaRPr dirty="0" sz="2000" err="1">
              <a:solidFill>
                <a:schemeClr val="tx1">
                  <a:lumMod val="75000"/>
                  <a:lumOff val="25000"/>
                </a:schemeClr>
              </a:solidFill>
              <a:latin typeface="+mn-ea"/>
              <a:ea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使用低能耗、低排放的建筑材料，如节能玻璃、保温材料等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4" name="标题 2"/>
          <p:cNvSpPr>
            <a:spLocks noGrp="1"/>
          </p:cNvSpPr>
          <p:nvPr>
            <p:ph type="title" idx="1"/>
          </p:nvPr>
        </p:nvSpPr>
        <p:spPr/>
        <p:txBody>
          <a:bodyPr>
            <a:normAutofit fontScale="94444"/>
          </a:bodyPr>
          <a:p>
            <a:r>
              <a:rPr altLang="en-US" lang="zh-CN"/>
              <a:t>生态化设计</a:t>
            </a:r>
            <a:endParaRPr altLang="en-US" lang="zh-CN"/>
          </a:p>
        </p:txBody>
      </p:sp>
      <p:sp>
        <p:nvSpPr>
          <p:cNvPr id="104927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8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8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8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8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9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9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9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9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9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0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0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1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1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强调与自然环境和谐共生</a:t>
            </a:r>
            <a:endParaRPr altLang="en-US" dirty="0" sz="1200" lang="zh-CN" spc="150">
              <a:solidFill>
                <a:schemeClr val="tx1">
                  <a:lumMod val="65000"/>
                  <a:lumOff val="35000"/>
                </a:schemeClr>
              </a:solidFill>
              <a:latin typeface="+mn-ea"/>
              <a:sym typeface="+mn-ea"/>
            </a:endParaRPr>
          </a:p>
        </p:txBody>
      </p:sp>
      <p:sp>
        <p:nvSpPr>
          <p:cNvPr id="104931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优化建筑布局，提高空间利用率</a:t>
            </a:r>
            <a:endParaRPr altLang="en-US" dirty="0" sz="1200" lang="zh-CN" spc="150">
              <a:solidFill>
                <a:schemeClr val="tx1">
                  <a:lumMod val="65000"/>
                  <a:lumOff val="35000"/>
                </a:schemeClr>
              </a:solidFill>
              <a:latin typeface="+mn-ea"/>
              <a:sym typeface="+mn-ea"/>
            </a:endParaRPr>
          </a:p>
        </p:txBody>
      </p:sp>
      <p:sp>
        <p:nvSpPr>
          <p:cNvPr id="104931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降低能耗，提高能源利用效率</a:t>
            </a:r>
            <a:endParaRPr altLang="en-US" dirty="0" sz="1200" lang="zh-CN" spc="150">
              <a:solidFill>
                <a:schemeClr val="tx1">
                  <a:lumMod val="65000"/>
                  <a:lumOff val="35000"/>
                </a:schemeClr>
              </a:solidFill>
              <a:latin typeface="+mn-ea"/>
              <a:sym typeface="+mn-ea"/>
            </a:endParaRPr>
          </a:p>
        </p:txBody>
      </p:sp>
      <p:sp>
        <p:nvSpPr>
          <p:cNvPr id="104931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充分利用可再生资源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2" name="标题 2"/>
          <p:cNvSpPr>
            <a:spLocks noGrp="1"/>
          </p:cNvSpPr>
          <p:nvPr>
            <p:ph type="title" idx="1"/>
          </p:nvPr>
        </p:nvSpPr>
        <p:spPr/>
        <p:txBody>
          <a:bodyPr>
            <a:normAutofit fontScale="94444"/>
          </a:bodyPr>
          <a:p>
            <a:r>
              <a:rPr altLang="en-US" lang="zh-CN"/>
              <a:t>人文关怀</a:t>
            </a:r>
            <a:endParaRPr altLang="en-US" lang="zh-CN"/>
          </a:p>
        </p:txBody>
      </p:sp>
      <p:sp>
        <p:nvSpPr>
          <p:cNvPr id="104935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关注人的健康和舒适感</a:t>
            </a:r>
            <a:endParaRPr altLang="en-US" dirty="0" sz="1200" lang="zh-CN" spc="150">
              <a:solidFill>
                <a:schemeClr val="tx1">
                  <a:lumMod val="85000"/>
                  <a:lumOff val="15000"/>
                </a:schemeClr>
              </a:solidFill>
              <a:latin typeface="+mn-ea"/>
              <a:sym typeface="+mn-ea"/>
            </a:endParaRPr>
          </a:p>
        </p:txBody>
      </p:sp>
      <p:sp>
        <p:nvSpPr>
          <p:cNvPr id="104935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尊重和保护环境</a:t>
            </a:r>
            <a:endParaRPr altLang="en-US" dirty="0" sz="1200" lang="zh-CN" spc="150">
              <a:solidFill>
                <a:schemeClr val="tx1">
                  <a:lumMod val="85000"/>
                  <a:lumOff val="15000"/>
                </a:schemeClr>
              </a:solidFill>
              <a:latin typeface="+mn-ea"/>
              <a:sym typeface="+mn-ea"/>
            </a:endParaRPr>
          </a:p>
        </p:txBody>
      </p:sp>
      <p:sp>
        <p:nvSpPr>
          <p:cNvPr id="104936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促进可持续发展</a:t>
            </a:r>
            <a:endParaRPr altLang="en-US" dirty="0" sz="1200" lang="zh-CN" spc="150">
              <a:solidFill>
                <a:schemeClr val="tx1">
                  <a:lumMod val="85000"/>
                  <a:lumOff val="15000"/>
                </a:schemeClr>
              </a:solidFill>
              <a:latin typeface="+mn-ea"/>
              <a:sym typeface="+mn-ea"/>
            </a:endParaRPr>
          </a:p>
        </p:txBody>
      </p:sp>
      <p:sp>
        <p:nvSpPr>
          <p:cNvPr id="104936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提升社会责任感</a:t>
            </a:r>
            <a:endParaRPr altLang="en-US" dirty="0" sz="1200" lang="zh-CN" spc="150">
              <a:solidFill>
                <a:schemeClr val="tx1">
                  <a:lumMod val="85000"/>
                  <a:lumOff val="15000"/>
                </a:schemeClr>
              </a:solidFill>
              <a:latin typeface="+mn-ea"/>
              <a:sym typeface="+mn-ea"/>
            </a:endParaRPr>
          </a:p>
        </p:txBody>
      </p:sp>
      <p:sp>
        <p:nvSpPr>
          <p:cNvPr id="104937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0"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412" name="标题 4"/>
          <p:cNvSpPr>
            <a:spLocks noGrp="1"/>
          </p:cNvSpPr>
          <p:nvPr>
            <p:ph type="title" idx="1"/>
            <p:custDataLst>
              <p:tags r:id="rId2"/>
            </p:custDataLst>
          </p:nvPr>
        </p:nvSpPr>
        <p:spPr/>
        <p:txBody>
          <a:bodyPr/>
          <a:p>
            <a:r>
              <a:rPr altLang="en-US" lang="zh-CN"/>
              <a:t>绿色建筑技术应用</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6" name="标题 2"/>
          <p:cNvSpPr>
            <a:spLocks noGrp="1"/>
          </p:cNvSpPr>
          <p:nvPr>
            <p:ph type="title" idx="1"/>
          </p:nvPr>
        </p:nvSpPr>
        <p:spPr/>
        <p:txBody>
          <a:bodyPr>
            <a:normAutofit fontScale="94444"/>
          </a:bodyPr>
          <a:p>
            <a:r>
              <a:rPr altLang="en-US" lang="zh-CN"/>
              <a:t>太阳能利用</a:t>
            </a:r>
            <a:endParaRPr altLang="en-US" lang="zh-CN"/>
          </a:p>
        </p:txBody>
      </p:sp>
      <p:sp>
        <p:nvSpPr>
          <p:cNvPr id="104944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太阳能光伏发电技术：将太阳能转化为电能，为建筑供电。</a:t>
            </a:r>
            <a:endParaRPr altLang="en-US" dirty="0" sz="2000" lang="zh-CN" spc="150">
              <a:solidFill>
                <a:schemeClr val="tx1">
                  <a:lumMod val="75000"/>
                  <a:lumOff val="25000"/>
                </a:schemeClr>
              </a:solidFill>
              <a:latin typeface="+mn-ea"/>
              <a:sym typeface="+mn-ea"/>
            </a:endParaRPr>
          </a:p>
        </p:txBody>
      </p:sp>
      <p:sp>
        <p:nvSpPr>
          <p:cNvPr id="104945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太阳能热水技术：利用太阳能为建筑提供热水。</a:t>
            </a:r>
            <a:endParaRPr altLang="en-US" dirty="0" sz="2000" lang="zh-CN" spc="150">
              <a:solidFill>
                <a:schemeClr val="tx1">
                  <a:lumMod val="75000"/>
                  <a:lumOff val="25000"/>
                </a:schemeClr>
              </a:solidFill>
              <a:latin typeface="+mn-ea"/>
              <a:sym typeface="+mn-ea"/>
            </a:endParaRPr>
          </a:p>
        </p:txBody>
      </p:sp>
      <p:sp>
        <p:nvSpPr>
          <p:cNvPr id="104945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太阳能空调技术：利用太阳能制冷和制热，实现建筑内部的温度调节。</a:t>
            </a:r>
            <a:endParaRPr altLang="en-US" dirty="0" sz="2000" lang="zh-CN" spc="150">
              <a:solidFill>
                <a:schemeClr val="tx1">
                  <a:lumMod val="75000"/>
                  <a:lumOff val="25000"/>
                </a:schemeClr>
              </a:solidFill>
              <a:latin typeface="+mn-ea"/>
              <a:sym typeface="+mn-ea"/>
            </a:endParaRPr>
          </a:p>
        </p:txBody>
      </p:sp>
      <p:sp>
        <p:nvSpPr>
          <p:cNvPr id="104946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太阳能通风技术：利用太阳能驱动空气流动，改善建筑内部的空气质量。</a:t>
            </a:r>
            <a:endParaRPr altLang="en-US" dirty="0" sz="2000" lang="zh-CN" spc="150">
              <a:solidFill>
                <a:schemeClr val="tx1">
                  <a:lumMod val="75000"/>
                  <a:lumOff val="25000"/>
                </a:schemeClr>
              </a:solidFill>
              <a:latin typeface="+mn-ea"/>
              <a:sym typeface="+mn-ea"/>
            </a:endParaRPr>
          </a:p>
        </p:txBody>
      </p:sp>
      <p:sp>
        <p:nvSpPr>
          <p:cNvPr id="104947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4" name="标题 2"/>
          <p:cNvSpPr>
            <a:spLocks noGrp="1"/>
          </p:cNvSpPr>
          <p:nvPr>
            <p:ph type="title" idx="1"/>
          </p:nvPr>
        </p:nvSpPr>
        <p:spPr/>
        <p:txBody>
          <a:bodyPr>
            <a:normAutofit fontScale="94444"/>
          </a:bodyPr>
          <a:p>
            <a:r>
              <a:rPr altLang="en-US" lang="zh-CN"/>
              <a:t>地源热泵技术</a:t>
            </a:r>
            <a:endParaRPr altLang="en-US" lang="zh-CN"/>
          </a:p>
        </p:txBody>
      </p:sp>
      <p:sp>
        <p:nvSpPr>
          <p:cNvPr id="104950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简介：地源热泵技术是一种利用地球自然热源进行能源转换的绿色建筑技术。</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工作原理：通过地埋管换热器或地表水换热器，将地球浅层的地热能转化为建筑内部的热能或冷能，实现建筑物的供暖或制冷。</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优势：节能环保、高效稳定、维护成本低。</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应用场景：适用于住宅、办公楼、酒店等各类建筑，尤其适合寒冷和严寒地区。</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2" name="标题 2"/>
          <p:cNvSpPr>
            <a:spLocks noGrp="1"/>
          </p:cNvSpPr>
          <p:nvPr>
            <p:ph type="title" idx="1"/>
          </p:nvPr>
        </p:nvSpPr>
        <p:spPr/>
        <p:txBody>
          <a:bodyPr>
            <a:normAutofit fontScale="94444"/>
          </a:bodyPr>
          <a:p>
            <a:r>
              <a:rPr altLang="en-US" lang="zh-CN"/>
              <a:t>自然通风与采光</a:t>
            </a:r>
            <a:endParaRPr altLang="en-US" lang="zh-CN"/>
          </a:p>
        </p:txBody>
      </p:sp>
      <p:sp>
        <p:nvSpPr>
          <p:cNvPr id="104956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6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自然通风技术：利用建筑设计和布局实现自然通风，减少对机械通风的依赖，降低能耗。</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7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7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采光技术：利用建筑设计提高自然采光效果，减少人工照明，降低能耗。</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7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7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绿色建筑设计方案中自然通风与采光的应用：结合建筑功能和地理位置等因素，综合运用自然通风和采光技术，实现绿色建筑的设计目标。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8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8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自然通风与采光技术的优势：节能环保、提高室内舒适度、降低建筑运营成本等。</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0" name="标题 2"/>
          <p:cNvSpPr>
            <a:spLocks noGrp="1"/>
          </p:cNvSpPr>
          <p:nvPr>
            <p:ph type="title" idx="1"/>
          </p:nvPr>
        </p:nvSpPr>
        <p:spPr/>
        <p:txBody>
          <a:bodyPr>
            <a:normAutofit fontScale="94444"/>
          </a:bodyPr>
          <a:p>
            <a:r>
              <a:rPr altLang="en-US" lang="zh-CN"/>
              <a:t>雨水收集与利用</a:t>
            </a:r>
            <a:endParaRPr altLang="en-US" lang="zh-CN"/>
          </a:p>
        </p:txBody>
      </p:sp>
      <p:sp>
        <p:nvSpPr>
          <p:cNvPr id="10496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雨水收集技术：包括初期弃流、过滤、储存、回用等环节，需要合理设计和管理。</a:t>
            </a:r>
            <a:endParaRPr altLang="zh-CN" dirty="0" sz="1600" lang="en-US">
              <a:solidFill>
                <a:schemeClr val="dk1">
                  <a:lumMod val="80000"/>
                  <a:lumOff val="20000"/>
                </a:schemeClr>
              </a:solidFill>
              <a:latin typeface="+mn-ea"/>
              <a:sym typeface="+mn-ea"/>
            </a:endParaRPr>
          </a:p>
        </p:txBody>
      </p:sp>
      <p:sp>
        <p:nvSpPr>
          <p:cNvPr id="10496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雨水收集系统：通过雨水收集设施，将雨水收集起来，用于绿化灌溉、冲刷厕所等日常用水。</a:t>
            </a:r>
            <a:endParaRPr altLang="en-US" dirty="0" lang="zh-CN">
              <a:solidFill>
                <a:schemeClr val="dk1">
                  <a:lumMod val="80000"/>
                  <a:lumOff val="20000"/>
                </a:schemeClr>
              </a:solidFill>
              <a:latin typeface="+mn-ea"/>
              <a:sym typeface="+mn-ea"/>
            </a:endParaRPr>
          </a:p>
        </p:txBody>
      </p:sp>
      <p:sp>
        <p:nvSpPr>
          <p:cNvPr id="10496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雨水利用的益处：减轻城市排水系统的压力，降低洪涝灾害的风险，节约水资源，促进生态环境的改善。</a:t>
            </a:r>
            <a:endParaRPr altLang="en-US" dirty="0" lang="zh-CN">
              <a:solidFill>
                <a:schemeClr val="dk1">
                  <a:lumMod val="80000"/>
                  <a:lumOff val="20000"/>
                </a:schemeClr>
              </a:solidFill>
              <a:latin typeface="+mn-ea"/>
              <a:sym typeface="+mn-ea"/>
            </a:endParaRPr>
          </a:p>
        </p:txBody>
      </p:sp>
      <p:sp>
        <p:nvSpPr>
          <p:cNvPr id="10496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雨水利用的案例：介绍一些国内外雨水利用的成功案例，展示其应用效果和价值。</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6" name="文本占位符 3"/>
          <p:cNvSpPr>
            <a:spLocks noGrp="1"/>
          </p:cNvSpPr>
          <p:nvPr>
            <p:ph type="body" idx="2"/>
            <p:custDataLst>
              <p:tags r:id="rId1"/>
            </p:custDataLst>
          </p:nvPr>
        </p:nvSpPr>
        <p:spPr/>
        <p:txBody>
          <a:bodyPr/>
          <a:p>
            <a:r>
              <a:rPr altLang="en-US" lang="zh-CN"/>
              <a:t>PART FOUR</a:t>
            </a:r>
            <a:endParaRPr altLang="en-US" lang="zh-CN"/>
          </a:p>
        </p:txBody>
      </p:sp>
      <p:sp>
        <p:nvSpPr>
          <p:cNvPr id="1049688" name="标题 4"/>
          <p:cNvSpPr>
            <a:spLocks noGrp="1"/>
          </p:cNvSpPr>
          <p:nvPr>
            <p:ph type="title" idx="1"/>
            <p:custDataLst>
              <p:tags r:id="rId2"/>
            </p:custDataLst>
          </p:nvPr>
        </p:nvSpPr>
        <p:spPr/>
        <p:txBody>
          <a:bodyPr/>
          <a:p>
            <a:r>
              <a:rPr altLang="en-US" lang="zh-CN"/>
              <a:t>绿色建筑案例分析</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2" name="标题 2"/>
          <p:cNvSpPr>
            <a:spLocks noGrp="1"/>
          </p:cNvSpPr>
          <p:nvPr>
            <p:ph type="title" idx="1"/>
          </p:nvPr>
        </p:nvSpPr>
        <p:spPr/>
        <p:txBody>
          <a:bodyPr>
            <a:normAutofit fontScale="94444"/>
          </a:bodyPr>
          <a:p>
            <a:r>
              <a:rPr altLang="en-US" lang="zh-CN"/>
              <a:t>国内外优秀绿色建筑案例</a:t>
            </a:r>
            <a:endParaRPr altLang="en-US" lang="zh-CN"/>
          </a:p>
        </p:txBody>
      </p:sp>
      <p:sp>
        <p:nvSpPr>
          <p:cNvPr id="104972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国内案例：上海世博园</a:t>
            </a:r>
            <a:endParaRPr altLang="en-US" dirty="0" sz="1200" lang="zh-CN" spc="150">
              <a:solidFill>
                <a:schemeClr val="tx1">
                  <a:lumMod val="65000"/>
                  <a:lumOff val="35000"/>
                </a:schemeClr>
              </a:solidFill>
              <a:latin typeface="+mn-ea"/>
              <a:sym typeface="+mn-ea"/>
            </a:endParaRPr>
          </a:p>
        </p:txBody>
      </p:sp>
      <p:sp>
        <p:nvSpPr>
          <p:cNvPr id="104976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国外案例：西班牙的零能耗建筑</a:t>
            </a:r>
            <a:endParaRPr altLang="en-US" dirty="0" sz="1200" lang="zh-CN" spc="150">
              <a:solidFill>
                <a:schemeClr val="tx1">
                  <a:lumMod val="65000"/>
                  <a:lumOff val="35000"/>
                </a:schemeClr>
              </a:solidFill>
              <a:latin typeface="+mn-ea"/>
              <a:sym typeface="+mn-ea"/>
            </a:endParaRPr>
          </a:p>
        </p:txBody>
      </p:sp>
      <p:sp>
        <p:nvSpPr>
          <p:cNvPr id="104976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国内案例：北京奥运村</a:t>
            </a:r>
            <a:endParaRPr altLang="en-US" dirty="0" sz="1200" lang="zh-CN" spc="150">
              <a:solidFill>
                <a:schemeClr val="tx1">
                  <a:lumMod val="65000"/>
                  <a:lumOff val="35000"/>
                </a:schemeClr>
              </a:solidFill>
              <a:latin typeface="+mn-ea"/>
              <a:sym typeface="+mn-ea"/>
            </a:endParaRPr>
          </a:p>
        </p:txBody>
      </p:sp>
      <p:sp>
        <p:nvSpPr>
          <p:cNvPr id="104976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国外案例：德国的被动式房屋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0" name="标题 2"/>
          <p:cNvSpPr>
            <a:spLocks noGrp="1"/>
          </p:cNvSpPr>
          <p:nvPr>
            <p:ph type="title" idx="1"/>
          </p:nvPr>
        </p:nvSpPr>
        <p:spPr/>
        <p:txBody>
          <a:bodyPr>
            <a:normAutofit fontScale="94444"/>
          </a:bodyPr>
          <a:p>
            <a:r>
              <a:rPr altLang="en-US" lang="zh-CN"/>
              <a:t>案例的优缺点分析</a:t>
            </a:r>
            <a:endParaRPr altLang="en-US" lang="zh-CN"/>
          </a:p>
        </p:txBody>
      </p:sp>
      <p:sp>
        <p:nvSpPr>
          <p:cNvPr id="104980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优点：节能减排，提高能源利用效率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缺点：成本较高，推广难度较大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改进措施：加强技术创新，降低成本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结论：绿色建筑是未来建筑行业的发展趋势，应积极推广和应用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8" name="标题 2"/>
          <p:cNvSpPr>
            <a:spLocks noGrp="1"/>
          </p:cNvSpPr>
          <p:nvPr>
            <p:ph type="title" idx="1"/>
          </p:nvPr>
        </p:nvSpPr>
        <p:spPr/>
        <p:txBody>
          <a:bodyPr>
            <a:normAutofit fontScale="94444"/>
          </a:bodyPr>
          <a:p>
            <a:r>
              <a:rPr altLang="en-US" lang="zh-CN"/>
              <a:t>案例对未来绿色建筑的启示</a:t>
            </a:r>
            <a:endParaRPr altLang="en-US" lang="zh-CN"/>
          </a:p>
        </p:txBody>
      </p:sp>
      <p:sp>
        <p:nvSpPr>
          <p:cNvPr id="104986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节能减排：案例中的绿色建筑采用了高效的能源系统，减少了碳排放，为未来的绿色建筑提供了借鉴。</a:t>
            </a:r>
            <a:endParaRPr altLang="en-US" dirty="0" sz="2000" lang="zh-CN" spc="150">
              <a:solidFill>
                <a:schemeClr val="tx1">
                  <a:lumMod val="85000"/>
                  <a:lumOff val="15000"/>
                </a:schemeClr>
              </a:solidFill>
              <a:latin typeface="+mn-ea"/>
              <a:sym typeface="+mn-ea"/>
            </a:endParaRPr>
          </a:p>
        </p:txBody>
      </p:sp>
      <p:sp>
        <p:nvSpPr>
          <p:cNvPr id="104986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可持续材料：案例中使用了可再生和可回收材料，为未来的绿色建筑提供了更环保的建筑材料选择。</a:t>
            </a:r>
            <a:endParaRPr altLang="en-US" dirty="0" sz="2000" lang="zh-CN" spc="150">
              <a:solidFill>
                <a:schemeClr val="tx1">
                  <a:lumMod val="85000"/>
                  <a:lumOff val="15000"/>
                </a:schemeClr>
              </a:solidFill>
              <a:latin typeface="+mn-ea"/>
              <a:sym typeface="+mn-ea"/>
            </a:endParaRPr>
          </a:p>
        </p:txBody>
      </p:sp>
      <p:sp>
        <p:nvSpPr>
          <p:cNvPr id="104987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生态设计：案例中的绿色建筑采用了生态友好的设计理念，如绿色屋顶、雨水收集系统等，为未来的绿色建筑提供了生态设计的参考。</a:t>
            </a:r>
            <a:endParaRPr altLang="en-US" dirty="0" sz="2000" lang="zh-CN" spc="150">
              <a:solidFill>
                <a:schemeClr val="tx1">
                  <a:lumMod val="85000"/>
                  <a:lumOff val="15000"/>
                </a:schemeClr>
              </a:solidFill>
              <a:latin typeface="+mn-ea"/>
              <a:sym typeface="+mn-ea"/>
            </a:endParaRPr>
          </a:p>
        </p:txBody>
      </p:sp>
      <p:sp>
        <p:nvSpPr>
          <p:cNvPr id="104987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智能化管理：案例中的绿色建筑采用了智能化管理系统，提高了能源利用效率和建筑运营效率，为未来的绿色建筑提供了智能化管理的思路。</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6" name="文本占位符 3"/>
          <p:cNvSpPr>
            <a:spLocks noGrp="1"/>
          </p:cNvSpPr>
          <p:nvPr>
            <p:ph type="body" idx="2"/>
            <p:custDataLst>
              <p:tags r:id="rId1"/>
            </p:custDataLst>
          </p:nvPr>
        </p:nvSpPr>
        <p:spPr/>
        <p:txBody>
          <a:bodyPr/>
          <a:p>
            <a:r>
              <a:rPr altLang="en-US" lang="zh-CN"/>
              <a:t>PART FIVE</a:t>
            </a:r>
            <a:endParaRPr altLang="en-US" lang="zh-CN"/>
          </a:p>
        </p:txBody>
      </p:sp>
      <p:sp>
        <p:nvSpPr>
          <p:cNvPr id="1049918" name="标题 4"/>
          <p:cNvSpPr>
            <a:spLocks noGrp="1"/>
          </p:cNvSpPr>
          <p:nvPr>
            <p:ph type="title" idx="1"/>
            <p:custDataLst>
              <p:tags r:id="rId2"/>
            </p:custDataLst>
          </p:nvPr>
        </p:nvSpPr>
        <p:spPr/>
        <p:txBody>
          <a:bodyPr>
            <a:normAutofit fontScale="96296"/>
          </a:bodyPr>
          <a:p>
            <a:r>
              <a:rPr altLang="en-US" lang="zh-CN"/>
              <a:t>绿色建筑的未来展望</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2" name="标题 2"/>
          <p:cNvSpPr>
            <a:spLocks noGrp="1"/>
          </p:cNvSpPr>
          <p:nvPr>
            <p:ph type="title" idx="1"/>
          </p:nvPr>
        </p:nvSpPr>
        <p:spPr/>
        <p:txBody>
          <a:bodyPr>
            <a:normAutofit fontScale="94444"/>
          </a:bodyPr>
          <a:p>
            <a:r>
              <a:rPr altLang="en-US" lang="zh-CN"/>
              <a:t>绿色建筑的发展前景</a:t>
            </a:r>
            <a:endParaRPr altLang="en-US" lang="zh-CN"/>
          </a:p>
        </p:txBody>
      </p:sp>
      <p:sp>
        <p:nvSpPr>
          <p:cNvPr id="104995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政策支持：政府出台一系列政策鼓励绿色建筑的发展，包括补贴、税收优惠等。</a:t>
            </a:r>
            <a:endParaRPr altLang="en-US" dirty="0" sz="1200" lang="zh-CN" spc="150">
              <a:solidFill>
                <a:schemeClr val="tx1">
                  <a:lumMod val="85000"/>
                  <a:lumOff val="15000"/>
                </a:schemeClr>
              </a:solidFill>
              <a:latin typeface="+mn-ea"/>
              <a:sym typeface="+mn-ea"/>
            </a:endParaRPr>
          </a:p>
        </p:txBody>
      </p:sp>
      <p:sp>
        <p:nvSpPr>
          <p:cNvPr id="104995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技术创新：随着科技的不断进步，绿色建筑将更加智能化、高效化，实现更低的能耗和碳排放。</a:t>
            </a:r>
            <a:endParaRPr altLang="en-US" dirty="0" sz="1200" lang="zh-CN" spc="150">
              <a:solidFill>
                <a:schemeClr val="tx1">
                  <a:lumMod val="85000"/>
                  <a:lumOff val="15000"/>
                </a:schemeClr>
              </a:solidFill>
              <a:latin typeface="+mn-ea"/>
              <a:sym typeface="+mn-ea"/>
            </a:endParaRPr>
          </a:p>
        </p:txBody>
      </p:sp>
      <p:sp>
        <p:nvSpPr>
          <p:cNvPr id="104996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市场需求：随着人们环保意识的提高，对绿色建筑的需求将不断增加，推动绿色建筑市场的扩大。</a:t>
            </a:r>
            <a:endParaRPr altLang="en-US" dirty="0" sz="1200" lang="zh-CN" spc="150">
              <a:solidFill>
                <a:schemeClr val="tx1">
                  <a:lumMod val="85000"/>
                  <a:lumOff val="15000"/>
                </a:schemeClr>
              </a:solidFill>
              <a:latin typeface="+mn-ea"/>
              <a:sym typeface="+mn-ea"/>
            </a:endParaRPr>
          </a:p>
        </p:txBody>
      </p:sp>
      <p:sp>
        <p:nvSpPr>
          <p:cNvPr id="104996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产业链完善：绿色建筑产业链将逐渐完善，包括设计、施工、运营等环节，提高绿色建筑的可持续性和经济效益。</a:t>
            </a:r>
            <a:endParaRPr altLang="en-US" dirty="0" sz="1200" lang="zh-CN" spc="150">
              <a:solidFill>
                <a:schemeClr val="tx1">
                  <a:lumMod val="85000"/>
                  <a:lumOff val="15000"/>
                </a:schemeClr>
              </a:solidFill>
              <a:latin typeface="+mn-ea"/>
              <a:sym typeface="+mn-ea"/>
            </a:endParaRPr>
          </a:p>
        </p:txBody>
      </p:sp>
      <p:sp>
        <p:nvSpPr>
          <p:cNvPr id="104997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10" name="标题 2"/>
          <p:cNvSpPr>
            <a:spLocks noGrp="1"/>
          </p:cNvSpPr>
          <p:nvPr>
            <p:ph type="title" idx="1"/>
          </p:nvPr>
        </p:nvSpPr>
        <p:spPr/>
        <p:txBody>
          <a:bodyPr>
            <a:normAutofit fontScale="94444"/>
          </a:bodyPr>
          <a:p>
            <a:r>
              <a:rPr altLang="en-US" lang="zh-CN"/>
              <a:t>技术创新推动绿色建筑发展</a:t>
            </a:r>
            <a:endParaRPr altLang="en-US" lang="zh-CN"/>
          </a:p>
        </p:txBody>
      </p:sp>
      <p:sp>
        <p:nvSpPr>
          <p:cNvPr id="10500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建筑信息模型（BIM）技术：实现全生命周期的绿色建筑管理，提高资源利用效率和降低环境影响。</a:t>
            </a:r>
            <a:endParaRPr altLang="en-US" dirty="0" sz="2400" lang="zh-CN">
              <a:latin typeface="+mn-ea"/>
              <a:ea typeface="+mn-ea"/>
            </a:endParaRPr>
          </a:p>
        </p:txBody>
      </p:sp>
      <p:sp>
        <p:nvSpPr>
          <p:cNvPr id="10500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自然能源利用技术：如太阳能、风能等可再生能源的利用，降低碳排放，实现零能耗建筑。</a:t>
            </a:r>
            <a:endParaRPr altLang="en-US" dirty="0" sz="2400" lang="zh-CN">
              <a:latin typeface="+mn-ea"/>
              <a:ea typeface="+mn-ea"/>
            </a:endParaRPr>
          </a:p>
        </p:txBody>
      </p:sp>
      <p:sp>
        <p:nvSpPr>
          <p:cNvPr id="10500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数字化技术：提高绿色建筑设计效率，实现精细化管理和智能化运营。</a:t>
            </a:r>
            <a:endParaRPr altLang="en-US" dirty="0" sz="2400" lang="zh-CN">
              <a:latin typeface="+mn-ea"/>
              <a:ea typeface="+mn-ea"/>
            </a:endParaRPr>
          </a:p>
        </p:txBody>
      </p:sp>
      <p:sp>
        <p:nvSpPr>
          <p:cNvPr id="10500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新型建筑材料：降低能耗，提高建筑耐久性和环保性，如绿色混凝土、节能玻璃等。</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68" name="标题 2"/>
          <p:cNvSpPr>
            <a:spLocks noGrp="1"/>
          </p:cNvSpPr>
          <p:nvPr>
            <p:ph type="title" idx="1"/>
          </p:nvPr>
        </p:nvSpPr>
        <p:spPr/>
        <p:txBody>
          <a:bodyPr>
            <a:normAutofit fontScale="94444"/>
          </a:bodyPr>
          <a:p>
            <a:r>
              <a:rPr altLang="en-US" lang="zh-CN"/>
              <a:t>绿色建筑在未来的挑战与机遇</a:t>
            </a:r>
            <a:endParaRPr altLang="en-US" lang="zh-CN"/>
          </a:p>
        </p:txBody>
      </p:sp>
      <p:sp>
        <p:nvSpPr>
          <p:cNvPr id="105007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能源效率：随着能源消耗的增加，绿色建筑需要进一步提高能源效率，减少能源浪费。</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技术创新：随着科技的进步，新的绿色建筑技术将不断涌现，为建筑行业带来更多的机遇。</a:t>
            </a:r>
            <a:endParaRPr dirty="0" sz="2000" err="1">
              <a:solidFill>
                <a:schemeClr val="tx1">
                  <a:lumMod val="75000"/>
                  <a:lumOff val="25000"/>
                </a:schemeClr>
              </a:solidFill>
              <a:latin typeface="+mn-ea"/>
              <a:ea typeface="+mn-ea"/>
              <a:cs typeface="+mn-ea"/>
              <a:sym typeface="+mn-lt"/>
            </a:endParaRPr>
          </a:p>
        </p:txBody>
      </p:sp>
      <p:sp>
        <p:nvSpPr>
          <p:cNvPr id="105009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9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政策支持：政府对绿色建筑的政策支持将进一步加大，推动绿色建筑的发展。</a:t>
            </a:r>
            <a:endParaRPr dirty="0" sz="2000" err="1">
              <a:solidFill>
                <a:schemeClr val="tx1">
                  <a:lumMod val="75000"/>
                  <a:lumOff val="25000"/>
                </a:schemeClr>
              </a:solidFill>
              <a:latin typeface="+mn-ea"/>
              <a:ea typeface="+mn-ea"/>
              <a:cs typeface="+mn-ea"/>
              <a:sym typeface="+mn-lt"/>
            </a:endParaRPr>
          </a:p>
        </p:txBody>
      </p:sp>
      <p:sp>
        <p:nvSpPr>
          <p:cNvPr id="1050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可持续材料：寻找和开发可持续、可再生的建筑材料是未来的重要挑战。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2" name="标题 2"/>
          <p:cNvSpPr>
            <a:spLocks noGrp="1"/>
          </p:cNvSpPr>
          <p:nvPr>
            <p:ph type="title" idx="3"/>
            <p:custDataLst>
              <p:tags r:id="rId1"/>
            </p:custDataLst>
          </p:nvPr>
        </p:nvSpPr>
        <p:spPr/>
        <p:txBody>
          <a:bodyPr/>
          <a:p>
            <a:r>
              <a:rPr altLang="en-US" lang="zh-CN"/>
              <a:t>THANKS!</a:t>
            </a:r>
            <a:endParaRPr altLang="en-US" lang="zh-CN"/>
          </a:p>
        </p:txBody>
      </p:sp>
      <p:sp>
        <p:nvSpPr>
          <p:cNvPr id="1050144" name="文本占位符 3"/>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5*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5*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5*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VALUE" val="35"/>
  <p:tag name="KSO_WM_UNIT_TYPE" val="l_h_a"/>
  <p:tag name="KSO_WM_UNIT_ID" val="custom20230267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5*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2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5*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3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5*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5*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5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26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0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2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7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3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82.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2024-01-05T01:49:49Z</dcterms:created>
  <dcterms:modified xsi:type="dcterms:W3CDTF">2024-01-05T01:49:49Z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bc4b14194ade4018880b6b097677cbd3_21</vt:lpwstr>
  </property>
</Properties>
</file>