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2" r:id="rId1"/>
  </p:sldMasterIdLst>
  <p:sldIdLst>
    <p:sldId id="264" r:id="rId2"/>
    <p:sldId id="721" r:id="rId3"/>
    <p:sldId id="435" r:id="rId4"/>
    <p:sldId id="698" r:id="rId5"/>
    <p:sldId id="699" r:id="rId6"/>
    <p:sldId id="694" r:id="rId7"/>
    <p:sldId id="713" r:id="rId8"/>
    <p:sldId id="715" r:id="rId9"/>
    <p:sldId id="710" r:id="rId10"/>
    <p:sldId id="714" r:id="rId11"/>
    <p:sldId id="716" r:id="rId12"/>
    <p:sldId id="711" r:id="rId13"/>
    <p:sldId id="712" r:id="rId14"/>
    <p:sldId id="700" r:id="rId15"/>
    <p:sldId id="701" r:id="rId16"/>
    <p:sldId id="702" r:id="rId17"/>
    <p:sldId id="703" r:id="rId18"/>
    <p:sldId id="704" r:id="rId19"/>
    <p:sldId id="717" r:id="rId20"/>
    <p:sldId id="718" r:id="rId21"/>
    <p:sldId id="719" r:id="rId22"/>
    <p:sldId id="695" r:id="rId23"/>
  </p:sldIdLst>
  <p:sldSz cx="12190413" cy="6859588"/>
  <p:notesSz cx="6858000" cy="9144000"/>
  <p:custDataLst>
    <p:tags r:id="rId24"/>
  </p:custDataLst>
  <p:defaultTextStyle>
    <a:defPPr>
      <a:defRPr lang="zh-CN"/>
    </a:defPPr>
    <a:lvl1pPr marL="0" lvl="0" indent="0" algn="l" defTabSz="914400" rtl="0" eaLnBrk="1" fontAlgn="base" latinLnBrk="0" hangingPunct="1">
      <a:lnSpc>
        <a:spcPct val="150000"/>
      </a:lnSpc>
      <a:spcBef>
        <a:spcPct val="0"/>
      </a:spcBef>
      <a:spcAft>
        <a:spcPct val="0"/>
      </a:spcAft>
      <a:buNone/>
      <a:defRPr sz="2600" b="1" i="0" u="none" kern="1200" baseline="0">
        <a:solidFill>
          <a:srgbClr val="000000"/>
        </a:solidFill>
        <a:latin typeface="宋体" panose="02010600030101010101" pitchFamily="2" charset="-122"/>
        <a:ea typeface="Times New Roman" panose="02020603050405020304" pitchFamily="18" charset="0"/>
        <a:cs typeface="+mn-cs"/>
      </a:defRPr>
    </a:lvl1pPr>
    <a:lvl2pPr marL="457200" lvl="1" indent="0" algn="l" defTabSz="914400" rtl="0" eaLnBrk="1" fontAlgn="base" latinLnBrk="0" hangingPunct="1">
      <a:lnSpc>
        <a:spcPct val="150000"/>
      </a:lnSpc>
      <a:spcBef>
        <a:spcPct val="0"/>
      </a:spcBef>
      <a:spcAft>
        <a:spcPct val="0"/>
      </a:spcAft>
      <a:buNone/>
      <a:defRPr sz="2600" b="1" i="0" u="none" kern="1200" baseline="0">
        <a:solidFill>
          <a:srgbClr val="000000"/>
        </a:solidFill>
        <a:latin typeface="宋体" panose="02010600030101010101" pitchFamily="2" charset="-122"/>
        <a:ea typeface="Times New Roman" panose="02020603050405020304" pitchFamily="18" charset="0"/>
        <a:cs typeface="+mn-cs"/>
      </a:defRPr>
    </a:lvl2pPr>
    <a:lvl3pPr marL="914400" lvl="2" indent="0" algn="l" defTabSz="914400" rtl="0" eaLnBrk="1" fontAlgn="base" latinLnBrk="0" hangingPunct="1">
      <a:lnSpc>
        <a:spcPct val="150000"/>
      </a:lnSpc>
      <a:spcBef>
        <a:spcPct val="0"/>
      </a:spcBef>
      <a:spcAft>
        <a:spcPct val="0"/>
      </a:spcAft>
      <a:buNone/>
      <a:defRPr sz="2600" b="1" i="0" u="none" kern="1200" baseline="0">
        <a:solidFill>
          <a:srgbClr val="000000"/>
        </a:solidFill>
        <a:latin typeface="宋体" panose="02010600030101010101" pitchFamily="2" charset="-122"/>
        <a:ea typeface="Times New Roman" panose="02020603050405020304" pitchFamily="18" charset="0"/>
        <a:cs typeface="+mn-cs"/>
      </a:defRPr>
    </a:lvl3pPr>
    <a:lvl4pPr marL="1371600" lvl="3" indent="0" algn="l" defTabSz="914400" rtl="0" eaLnBrk="1" fontAlgn="base" latinLnBrk="0" hangingPunct="1">
      <a:lnSpc>
        <a:spcPct val="150000"/>
      </a:lnSpc>
      <a:spcBef>
        <a:spcPct val="0"/>
      </a:spcBef>
      <a:spcAft>
        <a:spcPct val="0"/>
      </a:spcAft>
      <a:buNone/>
      <a:defRPr sz="2600" b="1" i="0" u="none" kern="1200" baseline="0">
        <a:solidFill>
          <a:srgbClr val="000000"/>
        </a:solidFill>
        <a:latin typeface="宋体" panose="02010600030101010101" pitchFamily="2" charset="-122"/>
        <a:ea typeface="Times New Roman" panose="02020603050405020304" pitchFamily="18" charset="0"/>
        <a:cs typeface="+mn-cs"/>
      </a:defRPr>
    </a:lvl4pPr>
    <a:lvl5pPr marL="1828800" lvl="4" indent="0" algn="l" defTabSz="914400" rtl="0" eaLnBrk="1" fontAlgn="base" latinLnBrk="0" hangingPunct="1">
      <a:lnSpc>
        <a:spcPct val="150000"/>
      </a:lnSpc>
      <a:spcBef>
        <a:spcPct val="0"/>
      </a:spcBef>
      <a:spcAft>
        <a:spcPct val="0"/>
      </a:spcAft>
      <a:buNone/>
      <a:defRPr sz="2600" b="1" i="0" u="none" kern="1200" baseline="0">
        <a:solidFill>
          <a:srgbClr val="000000"/>
        </a:solidFill>
        <a:latin typeface="宋体" panose="02010600030101010101" pitchFamily="2" charset="-122"/>
        <a:ea typeface="Times New Roman" panose="02020603050405020304" pitchFamily="18" charset="0"/>
        <a:cs typeface="+mn-cs"/>
      </a:defRPr>
    </a:lvl5pPr>
    <a:lvl6pPr marL="2286000" lvl="5" indent="0" algn="l" defTabSz="914400" rtl="0" eaLnBrk="1" fontAlgn="base" latinLnBrk="0" hangingPunct="1">
      <a:lnSpc>
        <a:spcPct val="150000"/>
      </a:lnSpc>
      <a:spcBef>
        <a:spcPct val="0"/>
      </a:spcBef>
      <a:spcAft>
        <a:spcPct val="0"/>
      </a:spcAft>
      <a:buNone/>
      <a:defRPr sz="2600" b="1" i="0" u="none" kern="1200" baseline="0">
        <a:solidFill>
          <a:srgbClr val="000000"/>
        </a:solidFill>
        <a:latin typeface="宋体" panose="02010600030101010101" pitchFamily="2" charset="-122"/>
        <a:ea typeface="Times New Roman" panose="02020603050405020304" pitchFamily="18" charset="0"/>
        <a:cs typeface="+mn-cs"/>
      </a:defRPr>
    </a:lvl6pPr>
    <a:lvl7pPr marL="2743200" lvl="6" indent="0" algn="l" defTabSz="914400" rtl="0" eaLnBrk="1" fontAlgn="base" latinLnBrk="0" hangingPunct="1">
      <a:lnSpc>
        <a:spcPct val="150000"/>
      </a:lnSpc>
      <a:spcBef>
        <a:spcPct val="0"/>
      </a:spcBef>
      <a:spcAft>
        <a:spcPct val="0"/>
      </a:spcAft>
      <a:buNone/>
      <a:defRPr sz="2600" b="1" i="0" u="none" kern="1200" baseline="0">
        <a:solidFill>
          <a:srgbClr val="000000"/>
        </a:solidFill>
        <a:latin typeface="宋体" panose="02010600030101010101" pitchFamily="2" charset="-122"/>
        <a:ea typeface="Times New Roman" panose="02020603050405020304" pitchFamily="18" charset="0"/>
        <a:cs typeface="+mn-cs"/>
      </a:defRPr>
    </a:lvl7pPr>
    <a:lvl8pPr marL="3200400" lvl="7" indent="0" algn="l" defTabSz="914400" rtl="0" eaLnBrk="1" fontAlgn="base" latinLnBrk="0" hangingPunct="1">
      <a:lnSpc>
        <a:spcPct val="150000"/>
      </a:lnSpc>
      <a:spcBef>
        <a:spcPct val="0"/>
      </a:spcBef>
      <a:spcAft>
        <a:spcPct val="0"/>
      </a:spcAft>
      <a:buNone/>
      <a:defRPr sz="2600" b="1" i="0" u="none" kern="1200" baseline="0">
        <a:solidFill>
          <a:srgbClr val="000000"/>
        </a:solidFill>
        <a:latin typeface="宋体" panose="02010600030101010101" pitchFamily="2" charset="-122"/>
        <a:ea typeface="Times New Roman" panose="02020603050405020304" pitchFamily="18" charset="0"/>
        <a:cs typeface="+mn-cs"/>
      </a:defRPr>
    </a:lvl8pPr>
    <a:lvl9pPr marL="3657600" lvl="8" indent="0" algn="l" defTabSz="914400" rtl="0" eaLnBrk="1" fontAlgn="base" latinLnBrk="0" hangingPunct="1">
      <a:lnSpc>
        <a:spcPct val="150000"/>
      </a:lnSpc>
      <a:spcBef>
        <a:spcPct val="0"/>
      </a:spcBef>
      <a:spcAft>
        <a:spcPct val="0"/>
      </a:spcAft>
      <a:buNone/>
      <a:defRPr sz="2600" b="1" i="0" u="none" kern="1200" baseline="0">
        <a:solidFill>
          <a:srgbClr val="000000"/>
        </a:solidFill>
        <a:latin typeface="宋体" panose="02010600030101010101" pitchFamily="2" charset="-122"/>
        <a:ea typeface="Times New Roman" panose="02020603050405020304" pitchFamily="18" charset="0"/>
        <a:cs typeface="+mn-cs"/>
      </a:defRPr>
    </a:lvl9pPr>
  </p:defaultTextStyle>
  <p:extLst>
    <p:ext uri="{EFAFB233-063F-42B5-8137-9DF3F51BA10A}">
      <p15:sldGuideLst xmlns:p15="http://schemas.microsoft.com/office/powerpoint/2012/main">
        <p15:guide id="1" orient="horz" pos="917">
          <p15:clr>
            <a:srgbClr val="A4A3A4"/>
          </p15:clr>
        </p15:guide>
        <p15:guide id="2" orient="horz" pos="273">
          <p15:clr>
            <a:srgbClr val="A4A3A4"/>
          </p15:clr>
        </p15:guide>
        <p15:guide id="3" pos="81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78"/>
    <p:restoredTop sz="94660"/>
  </p:normalViewPr>
  <p:slideViewPr>
    <p:cSldViewPr snapToGrid="0" showGuides="1">
      <p:cViewPr varScale="1">
        <p:scale>
          <a:sx n="114" d="100"/>
          <a:sy n="114" d="100"/>
        </p:scale>
        <p:origin x="708" y="84"/>
      </p:cViewPr>
      <p:guideLst>
        <p:guide orient="horz" pos="917"/>
        <p:guide orient="horz" pos="273"/>
        <p:guide pos="815"/>
      </p:guideLst>
    </p:cSldViewPr>
  </p:slideViewPr>
  <p:notesTextViewPr>
    <p:cViewPr>
      <p:scale>
        <a:sx n="100" d="100"/>
        <a:sy n="100" d="100"/>
      </p:scale>
      <p:origin x="0" y="0"/>
    </p:cViewPr>
  </p:notesTextViewPr>
  <p:sorterViewPr showFormatting="0">
    <p:cViewPr>
      <p:scale>
        <a:sx n="66" d="100"/>
        <a:sy n="66" d="100"/>
      </p:scale>
      <p:origin x="0" y="0"/>
    </p:cViewPr>
  </p:sorterViewPr>
  <p:notesViewPr>
    <p:cSldViewPr>
      <p:cViewPr>
        <p:scale>
          <a:sx n="66" d="100"/>
          <a:sy n="66" d="100"/>
        </p:scale>
        <p:origin x="0" y="0"/>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31A66D3D-FC9B-4E8B-8D67-B29022860478}"/>
              </a:ext>
            </a:extLst>
          </p:cNvPr>
          <p:cNvPicPr>
            <a:picLocks noChangeAspect="1"/>
          </p:cNvPicPr>
          <p:nvPr/>
        </p:nvPicPr>
        <p:blipFill rotWithShape="1">
          <a:blip r:embed="rId2">
            <a:extLst>
              <a:ext uri="{28A0092B-C50C-407E-A947-70E740481C1C}">
                <a14:useLocalDpi xmlns:a14="http://schemas.microsoft.com/office/drawing/2010/main" val="0"/>
              </a:ext>
            </a:extLst>
          </a:blip>
          <a:srcRect t="24812" r="24812"/>
          <a:stretch/>
        </p:blipFill>
        <p:spPr>
          <a:xfrm>
            <a:off x="0" y="0"/>
            <a:ext cx="12190413" cy="6859588"/>
          </a:xfrm>
          <a:prstGeom prst="rect">
            <a:avLst/>
          </a:prstGeom>
        </p:spPr>
      </p:pic>
      <p:pic>
        <p:nvPicPr>
          <p:cNvPr id="3" name="图片 2">
            <a:extLst>
              <a:ext uri="{FF2B5EF4-FFF2-40B4-BE49-F238E27FC236}">
                <a16:creationId xmlns:a16="http://schemas.microsoft.com/office/drawing/2014/main" id="{2E6952D6-10F4-49A9-AA87-8AB663D34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1726" y="130573"/>
            <a:ext cx="1571420" cy="571632"/>
          </a:xfrm>
          <a:prstGeom prst="rect">
            <a:avLst/>
          </a:prstGeom>
        </p:spPr>
      </p:pic>
    </p:spTree>
    <p:extLst>
      <p:ext uri="{BB962C8B-B14F-4D97-AF65-F5344CB8AC3E}">
        <p14:creationId xmlns:p14="http://schemas.microsoft.com/office/powerpoint/2010/main" val="2132429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hf sldNum="0" hd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sp>
        <p:nvSpPr>
          <p:cNvPr id="7" name="箭头: 五边形 6">
            <a:extLst>
              <a:ext uri="{FF2B5EF4-FFF2-40B4-BE49-F238E27FC236}">
                <a16:creationId xmlns:a16="http://schemas.microsoft.com/office/drawing/2014/main" id="{58D4F6A0-BEC0-4C5E-8F50-F04B95F1E9F1}"/>
              </a:ext>
            </a:extLst>
          </p:cNvPr>
          <p:cNvSpPr/>
          <p:nvPr/>
        </p:nvSpPr>
        <p:spPr>
          <a:xfrm>
            <a:off x="0" y="384137"/>
            <a:ext cx="1142851" cy="576205"/>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a:p>
        </p:txBody>
      </p:sp>
    </p:spTree>
    <p:extLst>
      <p:ext uri="{BB962C8B-B14F-4D97-AF65-F5344CB8AC3E}">
        <p14:creationId xmlns:p14="http://schemas.microsoft.com/office/powerpoint/2010/main" val="266108614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hf sldNum="0" hd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80635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456613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215084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hf sldNum="0" hd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597939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hf sldNum="0"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25704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965824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063111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137530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391896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hf sldNum="0" hdr="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267845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hf sldNum="0" hdr="0"/>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内页-1">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974863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hf sldNum="0" hdr="0"/>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9" name="矩形 8"/>
          <p:cNvSpPr/>
          <p:nvPr/>
        </p:nvSpPr>
        <p:spPr>
          <a:xfrm>
            <a:off x="0" y="0"/>
            <a:ext cx="12190413" cy="6859588"/>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a:p>
        </p:txBody>
      </p:sp>
    </p:spTree>
    <p:extLst>
      <p:ext uri="{BB962C8B-B14F-4D97-AF65-F5344CB8AC3E}">
        <p14:creationId xmlns:p14="http://schemas.microsoft.com/office/powerpoint/2010/main" val="93573858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hf sldNum="0" hdr="0"/>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Stand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88188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hf sldNum="0" hdr="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32944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hf sldNum="0" hdr="0"/>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64501844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hf sldNum="0" hdr="0"/>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Free Blank With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69341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hf sldNum="0" hdr="0"/>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垂直排列标题与&#10;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90448771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hf sldNum="0" hdr="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51456747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hf sldNum="0" hdr="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743934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hf sldNum="0"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7285C845-6B50-4947-B2F6-60E1194F34BF}"/>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0371726" y="130573"/>
            <a:ext cx="1571420" cy="571632"/>
          </a:xfrm>
          <a:prstGeom prst="rect">
            <a:avLst/>
          </a:prstGeom>
        </p:spPr>
      </p:pic>
    </p:spTree>
    <p:extLst>
      <p:ext uri="{BB962C8B-B14F-4D97-AF65-F5344CB8AC3E}">
        <p14:creationId xmlns:p14="http://schemas.microsoft.com/office/powerpoint/2010/main" val="31488270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hf sldNum="0" hdr="0"/>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59" name="矩形 368658"/>
          <p:cNvSpPr/>
          <p:nvPr/>
        </p:nvSpPr>
        <p:spPr>
          <a:xfrm>
            <a:off x="1676094" y="2327879"/>
            <a:ext cx="4419112" cy="2203830"/>
          </a:xfrm>
          <a:prstGeom prst="rect">
            <a:avLst/>
          </a:prstGeom>
          <a:noFill/>
          <a:ln w="9525">
            <a:noFill/>
          </a:ln>
        </p:spPr>
        <p:txBody>
          <a:bodyPr wrap="square" lIns="117176" tIns="58589" rIns="117176" bIns="58589" anchor="ctr">
            <a:spAutoFit/>
          </a:bodyPr>
          <a:lstStyle/>
          <a:p>
            <a:pPr algn="ctr" defTabSz="1171575" eaLnBrk="0" hangingPunct="0"/>
            <a:r>
              <a:rPr lang="en-US" altLang="zh-CN" sz="4800" dirty="0">
                <a:latin typeface="微软雅黑" panose="020B0503020204020204" pitchFamily="34" charset="-122"/>
                <a:ea typeface="微软雅黑" panose="020B0503020204020204" pitchFamily="34" charset="-122"/>
                <a:sym typeface="Times New Roman" panose="02020603050405020304" pitchFamily="18" charset="0"/>
              </a:rPr>
              <a:t>《</a:t>
            </a:r>
            <a:r>
              <a:rPr lang="zh-CN" altLang="en-US" sz="4800" dirty="0">
                <a:latin typeface="微软雅黑" panose="020B0503020204020204" pitchFamily="34" charset="-122"/>
                <a:ea typeface="微软雅黑" panose="020B0503020204020204" pitchFamily="34" charset="-122"/>
                <a:sym typeface="Times New Roman" panose="02020603050405020304" pitchFamily="18" charset="0"/>
              </a:rPr>
              <a:t>生物技术</a:t>
            </a:r>
            <a:r>
              <a:rPr lang="en-US" altLang="zh-CN" sz="4800" dirty="0">
                <a:latin typeface="微软雅黑" panose="020B0503020204020204" pitchFamily="34" charset="-122"/>
                <a:ea typeface="微软雅黑" panose="020B0503020204020204" pitchFamily="34" charset="-122"/>
                <a:sym typeface="Times New Roman" panose="02020603050405020304" pitchFamily="18" charset="0"/>
              </a:rPr>
              <a:t>》</a:t>
            </a:r>
          </a:p>
          <a:p>
            <a:pPr algn="ctr" defTabSz="1171575" eaLnBrk="0" hangingPunct="0"/>
            <a:r>
              <a:rPr lang="zh-CN" altLang="en-US" sz="4800" dirty="0">
                <a:latin typeface="微软雅黑" panose="020B0503020204020204" pitchFamily="34" charset="-122"/>
                <a:ea typeface="微软雅黑" panose="020B0503020204020204" pitchFamily="34" charset="-122"/>
                <a:sym typeface="Times New Roman" panose="02020603050405020304" pitchFamily="18" charset="0"/>
              </a:rPr>
              <a:t>章末复习</a:t>
            </a: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左大括号 1">
            <a:extLst>
              <a:ext uri="{FF2B5EF4-FFF2-40B4-BE49-F238E27FC236}">
                <a16:creationId xmlns:a16="http://schemas.microsoft.com/office/drawing/2014/main" id="{21365C07-5D4B-47D4-B204-967E83DBFB52}"/>
              </a:ext>
            </a:extLst>
          </p:cNvPr>
          <p:cNvSpPr/>
          <p:nvPr/>
        </p:nvSpPr>
        <p:spPr>
          <a:xfrm>
            <a:off x="415282" y="2271864"/>
            <a:ext cx="420144" cy="3888304"/>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sz="1600" b="0">
              <a:latin typeface="黑体" panose="02010609060101010101" pitchFamily="49" charset="-122"/>
              <a:ea typeface="黑体" panose="02010609060101010101" pitchFamily="49" charset="-122"/>
            </a:endParaRPr>
          </a:p>
        </p:txBody>
      </p:sp>
      <p:sp>
        <p:nvSpPr>
          <p:cNvPr id="4" name="文本框 3">
            <a:extLst>
              <a:ext uri="{FF2B5EF4-FFF2-40B4-BE49-F238E27FC236}">
                <a16:creationId xmlns:a16="http://schemas.microsoft.com/office/drawing/2014/main" id="{6A809AE4-7E0B-42E2-AA35-3D1707862045}"/>
              </a:ext>
            </a:extLst>
          </p:cNvPr>
          <p:cNvSpPr txBox="1"/>
          <p:nvPr/>
        </p:nvSpPr>
        <p:spPr>
          <a:xfrm>
            <a:off x="4508974" y="556247"/>
            <a:ext cx="6295384"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现代发酵技术:利用</a:t>
            </a:r>
            <a:r>
              <a:rPr lang="en-US" altLang="zh-CN" sz="1600" b="0" dirty="0">
                <a:latin typeface="黑体" panose="02010609060101010101" pitchFamily="49" charset="-122"/>
                <a:ea typeface="黑体" panose="02010609060101010101" pitchFamily="49" charset="-122"/>
              </a:rPr>
              <a:t>________</a:t>
            </a:r>
            <a:r>
              <a:rPr lang="zh-CN" altLang="en-US" sz="1600" b="0" dirty="0">
                <a:latin typeface="黑体" panose="02010609060101010101" pitchFamily="49" charset="-122"/>
                <a:ea typeface="黑体" panose="02010609060101010101" pitchFamily="49" charset="-122"/>
              </a:rPr>
              <a:t>的发酵作用大规模生产发酵产品的技术</a:t>
            </a:r>
          </a:p>
        </p:txBody>
      </p:sp>
      <p:sp>
        <p:nvSpPr>
          <p:cNvPr id="6" name="文本框 5">
            <a:extLst>
              <a:ext uri="{FF2B5EF4-FFF2-40B4-BE49-F238E27FC236}">
                <a16:creationId xmlns:a16="http://schemas.microsoft.com/office/drawing/2014/main" id="{1CD17867-FA4C-4D29-8D6C-2F22B0A40E72}"/>
              </a:ext>
            </a:extLst>
          </p:cNvPr>
          <p:cNvSpPr txBox="1"/>
          <p:nvPr/>
        </p:nvSpPr>
        <p:spPr>
          <a:xfrm>
            <a:off x="4508973" y="939591"/>
            <a:ext cx="7065405"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酒精发酵:酵母菌在</a:t>
            </a:r>
            <a:r>
              <a:rPr lang="en-US" altLang="zh-CN" sz="1600" b="0" dirty="0">
                <a:latin typeface="黑体" panose="02010609060101010101" pitchFamily="49" charset="-122"/>
                <a:ea typeface="黑体" panose="02010609060101010101" pitchFamily="49" charset="-122"/>
              </a:rPr>
              <a:t>_________________</a:t>
            </a:r>
            <a:r>
              <a:rPr lang="zh-CN" altLang="en-US" sz="1600" b="0" dirty="0">
                <a:latin typeface="黑体" panose="02010609060101010101" pitchFamily="49" charset="-122"/>
                <a:ea typeface="黑体" panose="02010609060101010101" pitchFamily="49" charset="-122"/>
              </a:rPr>
              <a:t>条件下,将糖转化成酒精发酵技术</a:t>
            </a:r>
          </a:p>
        </p:txBody>
      </p:sp>
      <p:sp>
        <p:nvSpPr>
          <p:cNvPr id="10" name="文本框 9">
            <a:extLst>
              <a:ext uri="{FF2B5EF4-FFF2-40B4-BE49-F238E27FC236}">
                <a16:creationId xmlns:a16="http://schemas.microsoft.com/office/drawing/2014/main" id="{C5DA4417-0042-4F99-8FF8-1274AED948A7}"/>
              </a:ext>
            </a:extLst>
          </p:cNvPr>
          <p:cNvSpPr txBox="1"/>
          <p:nvPr/>
        </p:nvSpPr>
        <p:spPr>
          <a:xfrm>
            <a:off x="2227466" y="6102021"/>
            <a:ext cx="7495653"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生物技术在给人类带来巨大利益的同时,也可能带来某些明显的或潜在的</a:t>
            </a:r>
            <a:r>
              <a:rPr lang="en-US" altLang="zh-CN" sz="1600" b="0" dirty="0">
                <a:latin typeface="黑体" panose="02010609060101010101" pitchFamily="49" charset="-122"/>
                <a:ea typeface="黑体" panose="02010609060101010101" pitchFamily="49" charset="-122"/>
              </a:rPr>
              <a:t>_______</a:t>
            </a:r>
            <a:endParaRPr lang="zh-CN" altLang="en-US" sz="1600" b="0" dirty="0">
              <a:solidFill>
                <a:srgbClr val="FF0000"/>
              </a:solidFill>
              <a:latin typeface="黑体" panose="02010609060101010101" pitchFamily="49" charset="-122"/>
              <a:ea typeface="黑体" panose="02010609060101010101" pitchFamily="49" charset="-122"/>
            </a:endParaRPr>
          </a:p>
        </p:txBody>
      </p:sp>
      <p:sp>
        <p:nvSpPr>
          <p:cNvPr id="12" name="文本框 11">
            <a:extLst>
              <a:ext uri="{FF2B5EF4-FFF2-40B4-BE49-F238E27FC236}">
                <a16:creationId xmlns:a16="http://schemas.microsoft.com/office/drawing/2014/main" id="{59B6D641-0D24-4305-9395-A4D79CF09B6C}"/>
              </a:ext>
            </a:extLst>
          </p:cNvPr>
          <p:cNvSpPr txBox="1"/>
          <p:nvPr/>
        </p:nvSpPr>
        <p:spPr>
          <a:xfrm>
            <a:off x="627906" y="4643676"/>
            <a:ext cx="1408405"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现代生物技术</a:t>
            </a:r>
          </a:p>
        </p:txBody>
      </p:sp>
      <p:sp>
        <p:nvSpPr>
          <p:cNvPr id="14" name="文本框 13">
            <a:extLst>
              <a:ext uri="{FF2B5EF4-FFF2-40B4-BE49-F238E27FC236}">
                <a16:creationId xmlns:a16="http://schemas.microsoft.com/office/drawing/2014/main" id="{724A23A3-CC03-4D08-94FA-B918037AAFD2}"/>
              </a:ext>
            </a:extLst>
          </p:cNvPr>
          <p:cNvSpPr txBox="1"/>
          <p:nvPr/>
        </p:nvSpPr>
        <p:spPr>
          <a:xfrm>
            <a:off x="745735" y="1992657"/>
            <a:ext cx="1934078"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生活中的生物技术</a:t>
            </a:r>
          </a:p>
        </p:txBody>
      </p:sp>
      <p:sp>
        <p:nvSpPr>
          <p:cNvPr id="16" name="文本框 15">
            <a:extLst>
              <a:ext uri="{FF2B5EF4-FFF2-40B4-BE49-F238E27FC236}">
                <a16:creationId xmlns:a16="http://schemas.microsoft.com/office/drawing/2014/main" id="{CACF760B-1412-421B-9E13-34DCBB38E1C2}"/>
              </a:ext>
            </a:extLst>
          </p:cNvPr>
          <p:cNvSpPr txBox="1"/>
          <p:nvPr/>
        </p:nvSpPr>
        <p:spPr>
          <a:xfrm>
            <a:off x="781532" y="5916372"/>
            <a:ext cx="1408405"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关注生物技术</a:t>
            </a:r>
          </a:p>
        </p:txBody>
      </p:sp>
      <p:sp>
        <p:nvSpPr>
          <p:cNvPr id="18" name="文本框 17">
            <a:extLst>
              <a:ext uri="{FF2B5EF4-FFF2-40B4-BE49-F238E27FC236}">
                <a16:creationId xmlns:a16="http://schemas.microsoft.com/office/drawing/2014/main" id="{20A00804-97E4-4289-82C2-74AD65139071}"/>
              </a:ext>
            </a:extLst>
          </p:cNvPr>
          <p:cNvSpPr txBox="1"/>
          <p:nvPr/>
        </p:nvSpPr>
        <p:spPr>
          <a:xfrm>
            <a:off x="2857637" y="2917202"/>
            <a:ext cx="1002611"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食品保存</a:t>
            </a:r>
          </a:p>
        </p:txBody>
      </p:sp>
      <p:sp>
        <p:nvSpPr>
          <p:cNvPr id="19" name="左大括号 18">
            <a:extLst>
              <a:ext uri="{FF2B5EF4-FFF2-40B4-BE49-F238E27FC236}">
                <a16:creationId xmlns:a16="http://schemas.microsoft.com/office/drawing/2014/main" id="{817D0CBE-E09E-4BE2-923F-467F60CEE5C4}"/>
              </a:ext>
            </a:extLst>
          </p:cNvPr>
          <p:cNvSpPr/>
          <p:nvPr/>
        </p:nvSpPr>
        <p:spPr>
          <a:xfrm>
            <a:off x="2529380" y="1284313"/>
            <a:ext cx="366592" cy="1892023"/>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sz="1600" b="0">
              <a:latin typeface="黑体" panose="02010609060101010101" pitchFamily="49" charset="-122"/>
              <a:ea typeface="黑体" panose="02010609060101010101" pitchFamily="49" charset="-122"/>
            </a:endParaRPr>
          </a:p>
        </p:txBody>
      </p:sp>
      <p:sp>
        <p:nvSpPr>
          <p:cNvPr id="21" name="左大括号 20">
            <a:extLst>
              <a:ext uri="{FF2B5EF4-FFF2-40B4-BE49-F238E27FC236}">
                <a16:creationId xmlns:a16="http://schemas.microsoft.com/office/drawing/2014/main" id="{6C6BD2C1-7B28-4E75-B6B2-662A9DEA3C33}"/>
              </a:ext>
            </a:extLst>
          </p:cNvPr>
          <p:cNvSpPr/>
          <p:nvPr/>
        </p:nvSpPr>
        <p:spPr>
          <a:xfrm>
            <a:off x="1943775" y="4423180"/>
            <a:ext cx="258369" cy="907631"/>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sz="1600" b="0">
              <a:latin typeface="黑体" panose="02010609060101010101" pitchFamily="49" charset="-122"/>
              <a:ea typeface="黑体" panose="02010609060101010101" pitchFamily="49" charset="-122"/>
            </a:endParaRPr>
          </a:p>
        </p:txBody>
      </p:sp>
      <p:sp>
        <p:nvSpPr>
          <p:cNvPr id="22" name="左大括号 21">
            <a:extLst>
              <a:ext uri="{FF2B5EF4-FFF2-40B4-BE49-F238E27FC236}">
                <a16:creationId xmlns:a16="http://schemas.microsoft.com/office/drawing/2014/main" id="{9AE47875-B6A3-48BD-A018-7D60A3B325AC}"/>
              </a:ext>
            </a:extLst>
          </p:cNvPr>
          <p:cNvSpPr/>
          <p:nvPr/>
        </p:nvSpPr>
        <p:spPr>
          <a:xfrm>
            <a:off x="2123762" y="5900043"/>
            <a:ext cx="164421" cy="538030"/>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sz="1600" b="0">
              <a:latin typeface="黑体" panose="02010609060101010101" pitchFamily="49" charset="-122"/>
              <a:ea typeface="黑体" panose="02010609060101010101" pitchFamily="49" charset="-122"/>
            </a:endParaRPr>
          </a:p>
        </p:txBody>
      </p:sp>
      <p:sp>
        <p:nvSpPr>
          <p:cNvPr id="24" name="文本框 23">
            <a:extLst>
              <a:ext uri="{FF2B5EF4-FFF2-40B4-BE49-F238E27FC236}">
                <a16:creationId xmlns:a16="http://schemas.microsoft.com/office/drawing/2014/main" id="{D4E181B0-39EB-4929-A803-CBA78D747052}"/>
              </a:ext>
            </a:extLst>
          </p:cNvPr>
          <p:cNvSpPr txBox="1"/>
          <p:nvPr/>
        </p:nvSpPr>
        <p:spPr>
          <a:xfrm>
            <a:off x="2248935" y="4187924"/>
            <a:ext cx="1002611"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基因工程</a:t>
            </a:r>
            <a:endParaRPr lang="en-US" altLang="zh-CN" sz="1600" b="0" dirty="0">
              <a:latin typeface="黑体" panose="02010609060101010101" pitchFamily="49" charset="-122"/>
              <a:ea typeface="黑体" panose="02010609060101010101" pitchFamily="49" charset="-122"/>
            </a:endParaRPr>
          </a:p>
        </p:txBody>
      </p:sp>
      <p:sp>
        <p:nvSpPr>
          <p:cNvPr id="26" name="文本框 25">
            <a:extLst>
              <a:ext uri="{FF2B5EF4-FFF2-40B4-BE49-F238E27FC236}">
                <a16:creationId xmlns:a16="http://schemas.microsoft.com/office/drawing/2014/main" id="{D8F9FA9E-E2EF-4603-AAF6-9747189A2AD7}"/>
              </a:ext>
            </a:extLst>
          </p:cNvPr>
          <p:cNvSpPr txBox="1"/>
          <p:nvPr/>
        </p:nvSpPr>
        <p:spPr>
          <a:xfrm>
            <a:off x="2248935" y="5021706"/>
            <a:ext cx="1152024"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克隆技术</a:t>
            </a:r>
          </a:p>
        </p:txBody>
      </p:sp>
      <p:sp>
        <p:nvSpPr>
          <p:cNvPr id="28" name="文本框 27">
            <a:extLst>
              <a:ext uri="{FF2B5EF4-FFF2-40B4-BE49-F238E27FC236}">
                <a16:creationId xmlns:a16="http://schemas.microsoft.com/office/drawing/2014/main" id="{6CC46D51-1C7B-4E13-AFF1-FCA927EEE323}"/>
              </a:ext>
            </a:extLst>
          </p:cNvPr>
          <p:cNvSpPr txBox="1"/>
          <p:nvPr/>
        </p:nvSpPr>
        <p:spPr>
          <a:xfrm>
            <a:off x="3419989" y="4622890"/>
            <a:ext cx="3550735"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原理:生物的无性生殖</a:t>
            </a:r>
          </a:p>
        </p:txBody>
      </p:sp>
      <p:sp>
        <p:nvSpPr>
          <p:cNvPr id="29" name="左大括号 28">
            <a:extLst>
              <a:ext uri="{FF2B5EF4-FFF2-40B4-BE49-F238E27FC236}">
                <a16:creationId xmlns:a16="http://schemas.microsoft.com/office/drawing/2014/main" id="{8F741405-3B89-47BB-A5CB-FC5DE98EDFFA}"/>
              </a:ext>
            </a:extLst>
          </p:cNvPr>
          <p:cNvSpPr/>
          <p:nvPr/>
        </p:nvSpPr>
        <p:spPr>
          <a:xfrm>
            <a:off x="3213314" y="4835435"/>
            <a:ext cx="217143" cy="832884"/>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sz="1600" b="0">
              <a:latin typeface="黑体" panose="02010609060101010101" pitchFamily="49" charset="-122"/>
              <a:ea typeface="黑体" panose="02010609060101010101" pitchFamily="49" charset="-122"/>
            </a:endParaRPr>
          </a:p>
        </p:txBody>
      </p:sp>
      <p:sp>
        <p:nvSpPr>
          <p:cNvPr id="31" name="文本框 30">
            <a:extLst>
              <a:ext uri="{FF2B5EF4-FFF2-40B4-BE49-F238E27FC236}">
                <a16:creationId xmlns:a16="http://schemas.microsoft.com/office/drawing/2014/main" id="{5A513897-A432-4DAB-97E4-92F5A1E2870A}"/>
              </a:ext>
            </a:extLst>
          </p:cNvPr>
          <p:cNvSpPr txBox="1"/>
          <p:nvPr/>
        </p:nvSpPr>
        <p:spPr>
          <a:xfrm>
            <a:off x="3440925" y="4984080"/>
            <a:ext cx="8250620"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概念:在</a:t>
            </a:r>
            <a:r>
              <a:rPr lang="en-US" altLang="zh-CN" sz="1600" b="0" dirty="0">
                <a:latin typeface="黑体" panose="02010609060101010101" pitchFamily="49" charset="-122"/>
                <a:ea typeface="黑体" panose="02010609060101010101" pitchFamily="49" charset="-122"/>
              </a:rPr>
              <a:t>_______</a:t>
            </a:r>
            <a:r>
              <a:rPr lang="zh-CN" altLang="en-US" sz="1600" b="0" dirty="0">
                <a:latin typeface="黑体" panose="02010609060101010101" pitchFamily="49" charset="-122"/>
                <a:ea typeface="黑体" panose="02010609060101010101" pitchFamily="49" charset="-122"/>
              </a:rPr>
              <a:t>水平上有计划地改造细胞的遗传物质,培育人类所需要的生物新品种的技术</a:t>
            </a:r>
            <a:endParaRPr lang="en-US" altLang="zh-CN" sz="1600" b="0" dirty="0">
              <a:latin typeface="黑体" panose="02010609060101010101" pitchFamily="49" charset="-122"/>
              <a:ea typeface="黑体" panose="02010609060101010101" pitchFamily="49" charset="-122"/>
            </a:endParaRPr>
          </a:p>
        </p:txBody>
      </p:sp>
      <p:sp>
        <p:nvSpPr>
          <p:cNvPr id="33" name="文本框 32">
            <a:extLst>
              <a:ext uri="{FF2B5EF4-FFF2-40B4-BE49-F238E27FC236}">
                <a16:creationId xmlns:a16="http://schemas.microsoft.com/office/drawing/2014/main" id="{57ACB25E-B21E-4AFF-A727-C2080A96ECDD}"/>
              </a:ext>
            </a:extLst>
          </p:cNvPr>
          <p:cNvSpPr txBox="1"/>
          <p:nvPr/>
        </p:nvSpPr>
        <p:spPr>
          <a:xfrm>
            <a:off x="3440925" y="5360186"/>
            <a:ext cx="5346526"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克隆:不经过</a:t>
            </a:r>
            <a:r>
              <a:rPr lang="en-US" altLang="zh-CN" sz="1600" b="0" dirty="0">
                <a:latin typeface="黑体" panose="02010609060101010101" pitchFamily="49" charset="-122"/>
                <a:ea typeface="黑体" panose="02010609060101010101" pitchFamily="49" charset="-122"/>
              </a:rPr>
              <a:t>__________</a:t>
            </a:r>
            <a:r>
              <a:rPr lang="zh-CN" altLang="en-US" sz="1600" b="0" dirty="0">
                <a:latin typeface="黑体" panose="02010609060101010101" pitchFamily="49" charset="-122"/>
                <a:ea typeface="黑体" panose="02010609060101010101" pitchFamily="49" charset="-122"/>
              </a:rPr>
              <a:t>瞭而获得生物新个体的方法</a:t>
            </a:r>
          </a:p>
        </p:txBody>
      </p:sp>
      <p:sp>
        <p:nvSpPr>
          <p:cNvPr id="36" name="左大括号 35">
            <a:extLst>
              <a:ext uri="{FF2B5EF4-FFF2-40B4-BE49-F238E27FC236}">
                <a16:creationId xmlns:a16="http://schemas.microsoft.com/office/drawing/2014/main" id="{3530B58F-0BED-4B61-928D-2EAEF2026F08}"/>
              </a:ext>
            </a:extLst>
          </p:cNvPr>
          <p:cNvSpPr/>
          <p:nvPr/>
        </p:nvSpPr>
        <p:spPr>
          <a:xfrm>
            <a:off x="3186503" y="4187924"/>
            <a:ext cx="217143" cy="415435"/>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sz="1600" b="0">
              <a:latin typeface="黑体" panose="02010609060101010101" pitchFamily="49" charset="-122"/>
              <a:ea typeface="黑体" panose="02010609060101010101" pitchFamily="49" charset="-122"/>
            </a:endParaRPr>
          </a:p>
        </p:txBody>
      </p:sp>
      <p:sp>
        <p:nvSpPr>
          <p:cNvPr id="38" name="文本框 37">
            <a:extLst>
              <a:ext uri="{FF2B5EF4-FFF2-40B4-BE49-F238E27FC236}">
                <a16:creationId xmlns:a16="http://schemas.microsoft.com/office/drawing/2014/main" id="{53104D88-8823-4473-9BC1-1054C73927E9}"/>
              </a:ext>
            </a:extLst>
          </p:cNvPr>
          <p:cNvSpPr txBox="1"/>
          <p:nvPr/>
        </p:nvSpPr>
        <p:spPr>
          <a:xfrm>
            <a:off x="3396330" y="3902405"/>
            <a:ext cx="7973439"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概念:按照人的意愿,运用人工方法,对生物的</a:t>
            </a:r>
            <a:r>
              <a:rPr lang="en-US" altLang="zh-CN" sz="1600" b="0" dirty="0">
                <a:latin typeface="黑体" panose="02010609060101010101" pitchFamily="49" charset="-122"/>
                <a:ea typeface="黑体" panose="02010609060101010101" pitchFamily="49" charset="-122"/>
              </a:rPr>
              <a:t>___________</a:t>
            </a:r>
            <a:r>
              <a:rPr lang="zh-CN" altLang="en-US" sz="1600" b="0" dirty="0">
                <a:latin typeface="黑体" panose="02010609060101010101" pitchFamily="49" charset="-122"/>
                <a:ea typeface="黑体" panose="02010609060101010101" pitchFamily="49" charset="-122"/>
              </a:rPr>
              <a:t>进行改造的重组技术</a:t>
            </a:r>
          </a:p>
        </p:txBody>
      </p:sp>
      <p:sp>
        <p:nvSpPr>
          <p:cNvPr id="40" name="文本框 39">
            <a:extLst>
              <a:ext uri="{FF2B5EF4-FFF2-40B4-BE49-F238E27FC236}">
                <a16:creationId xmlns:a16="http://schemas.microsoft.com/office/drawing/2014/main" id="{EC66EBC1-F726-41A4-A673-0ABBC7A6A68D}"/>
              </a:ext>
            </a:extLst>
          </p:cNvPr>
          <p:cNvSpPr txBox="1"/>
          <p:nvPr/>
        </p:nvSpPr>
        <p:spPr>
          <a:xfrm>
            <a:off x="3403647" y="4287719"/>
            <a:ext cx="4320604"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转基因动、植物:被导入</a:t>
            </a:r>
            <a:r>
              <a:rPr lang="en-US" altLang="zh-CN" sz="1600" b="0" dirty="0">
                <a:latin typeface="黑体" panose="02010609060101010101" pitchFamily="49" charset="-122"/>
                <a:ea typeface="黑体" panose="02010609060101010101" pitchFamily="49" charset="-122"/>
              </a:rPr>
              <a:t>_________</a:t>
            </a:r>
            <a:r>
              <a:rPr lang="zh-CN" altLang="en-US" sz="1600" b="0" dirty="0">
                <a:latin typeface="黑体" panose="02010609060101010101" pitchFamily="49" charset="-122"/>
                <a:ea typeface="黑体" panose="02010609060101010101" pitchFamily="49" charset="-122"/>
              </a:rPr>
              <a:t>的动、植物</a:t>
            </a:r>
          </a:p>
        </p:txBody>
      </p:sp>
      <p:sp>
        <p:nvSpPr>
          <p:cNvPr id="42" name="文本框 41">
            <a:extLst>
              <a:ext uri="{FF2B5EF4-FFF2-40B4-BE49-F238E27FC236}">
                <a16:creationId xmlns:a16="http://schemas.microsoft.com/office/drawing/2014/main" id="{E751BFEE-8668-41D4-8113-D007AD7FAD9E}"/>
              </a:ext>
            </a:extLst>
          </p:cNvPr>
          <p:cNvSpPr txBox="1"/>
          <p:nvPr/>
        </p:nvSpPr>
        <p:spPr>
          <a:xfrm>
            <a:off x="2267561" y="5680441"/>
            <a:ext cx="6396719"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生物技术在工业、农业、</a:t>
            </a:r>
            <a:r>
              <a:rPr lang="en-US" altLang="zh-CN" sz="1600" b="0" dirty="0">
                <a:latin typeface="黑体" panose="02010609060101010101" pitchFamily="49" charset="-122"/>
                <a:ea typeface="黑体" panose="02010609060101010101" pitchFamily="49" charset="-122"/>
              </a:rPr>
              <a:t>____________</a:t>
            </a:r>
            <a:r>
              <a:rPr lang="zh-CN" altLang="en-US" sz="1600" b="0" dirty="0">
                <a:latin typeface="黑体" panose="02010609060101010101" pitchFamily="49" charset="-122"/>
                <a:ea typeface="黑体" panose="02010609060101010101" pitchFamily="49" charset="-122"/>
              </a:rPr>
              <a:t>、医药等领域发挥着重要作用</a:t>
            </a:r>
          </a:p>
        </p:txBody>
      </p:sp>
      <p:sp>
        <p:nvSpPr>
          <p:cNvPr id="44" name="文本框 43">
            <a:extLst>
              <a:ext uri="{FF2B5EF4-FFF2-40B4-BE49-F238E27FC236}">
                <a16:creationId xmlns:a16="http://schemas.microsoft.com/office/drawing/2014/main" id="{96ED9E45-76CB-4457-8A01-D4E986C051E4}"/>
              </a:ext>
            </a:extLst>
          </p:cNvPr>
          <p:cNvSpPr txBox="1"/>
          <p:nvPr/>
        </p:nvSpPr>
        <p:spPr>
          <a:xfrm>
            <a:off x="2899554" y="1042684"/>
            <a:ext cx="1033704"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发酵技术</a:t>
            </a:r>
          </a:p>
        </p:txBody>
      </p:sp>
      <p:sp>
        <p:nvSpPr>
          <p:cNvPr id="45" name="左大括号 44">
            <a:extLst>
              <a:ext uri="{FF2B5EF4-FFF2-40B4-BE49-F238E27FC236}">
                <a16:creationId xmlns:a16="http://schemas.microsoft.com/office/drawing/2014/main" id="{3E330A88-199B-4DB8-99F0-A2DD2BA0D84B}"/>
              </a:ext>
            </a:extLst>
          </p:cNvPr>
          <p:cNvSpPr/>
          <p:nvPr/>
        </p:nvSpPr>
        <p:spPr>
          <a:xfrm flipV="1">
            <a:off x="3951392" y="619301"/>
            <a:ext cx="489244" cy="1341753"/>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sz="1600" b="0">
              <a:latin typeface="黑体" panose="02010609060101010101" pitchFamily="49" charset="-122"/>
              <a:ea typeface="黑体" panose="02010609060101010101" pitchFamily="49" charset="-122"/>
            </a:endParaRPr>
          </a:p>
        </p:txBody>
      </p:sp>
      <p:sp>
        <p:nvSpPr>
          <p:cNvPr id="47" name="文本框 46">
            <a:extLst>
              <a:ext uri="{FF2B5EF4-FFF2-40B4-BE49-F238E27FC236}">
                <a16:creationId xmlns:a16="http://schemas.microsoft.com/office/drawing/2014/main" id="{7B59797A-F9D4-4DBB-A855-D9BD46E93138}"/>
              </a:ext>
            </a:extLst>
          </p:cNvPr>
          <p:cNvSpPr txBox="1"/>
          <p:nvPr/>
        </p:nvSpPr>
        <p:spPr>
          <a:xfrm>
            <a:off x="4397731" y="1684572"/>
            <a:ext cx="654740"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应用</a:t>
            </a:r>
          </a:p>
        </p:txBody>
      </p:sp>
      <p:sp>
        <p:nvSpPr>
          <p:cNvPr id="48" name="左大括号 47">
            <a:extLst>
              <a:ext uri="{FF2B5EF4-FFF2-40B4-BE49-F238E27FC236}">
                <a16:creationId xmlns:a16="http://schemas.microsoft.com/office/drawing/2014/main" id="{2CAD2E44-1199-4D5D-A34D-A50F42E6DA19}"/>
              </a:ext>
            </a:extLst>
          </p:cNvPr>
          <p:cNvSpPr/>
          <p:nvPr/>
        </p:nvSpPr>
        <p:spPr>
          <a:xfrm>
            <a:off x="4979691" y="1507273"/>
            <a:ext cx="366592" cy="770356"/>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sz="1600" b="0">
              <a:latin typeface="黑体" panose="02010609060101010101" pitchFamily="49" charset="-122"/>
              <a:ea typeface="黑体" panose="02010609060101010101" pitchFamily="49" charset="-122"/>
            </a:endParaRPr>
          </a:p>
        </p:txBody>
      </p:sp>
      <p:sp>
        <p:nvSpPr>
          <p:cNvPr id="50" name="文本框 49">
            <a:extLst>
              <a:ext uri="{FF2B5EF4-FFF2-40B4-BE49-F238E27FC236}">
                <a16:creationId xmlns:a16="http://schemas.microsoft.com/office/drawing/2014/main" id="{F991FA51-231E-4911-BC85-8176C0F3C29C}"/>
              </a:ext>
            </a:extLst>
          </p:cNvPr>
          <p:cNvSpPr txBox="1"/>
          <p:nvPr/>
        </p:nvSpPr>
        <p:spPr>
          <a:xfrm>
            <a:off x="5287880" y="1322935"/>
            <a:ext cx="6093994"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酿酒、发面(</a:t>
            </a:r>
            <a:r>
              <a:rPr lang="en-US" altLang="zh-CN" sz="1600" b="0" dirty="0">
                <a:latin typeface="黑体" panose="02010609060101010101" pitchFamily="49" charset="-122"/>
                <a:ea typeface="黑体" panose="02010609060101010101" pitchFamily="49" charset="-122"/>
              </a:rPr>
              <a:t>_______</a:t>
            </a:r>
            <a:r>
              <a:rPr lang="zh-CN" altLang="en-US" sz="1600" b="0" dirty="0">
                <a:latin typeface="黑体" panose="02010609060101010101" pitchFamily="49" charset="-122"/>
                <a:ea typeface="黑体" panose="02010609060101010101" pitchFamily="49" charset="-122"/>
              </a:rPr>
              <a:t>)、制醋(醋酸菌)、制酸奶(乳酸菌)等</a:t>
            </a:r>
          </a:p>
        </p:txBody>
      </p:sp>
      <p:sp>
        <p:nvSpPr>
          <p:cNvPr id="52" name="文本框 51">
            <a:extLst>
              <a:ext uri="{FF2B5EF4-FFF2-40B4-BE49-F238E27FC236}">
                <a16:creationId xmlns:a16="http://schemas.microsoft.com/office/drawing/2014/main" id="{7A8AD223-02D7-4264-B3F0-228EFA8815B3}"/>
              </a:ext>
            </a:extLst>
          </p:cNvPr>
          <p:cNvSpPr txBox="1"/>
          <p:nvPr/>
        </p:nvSpPr>
        <p:spPr>
          <a:xfrm>
            <a:off x="5328696" y="1659319"/>
            <a:ext cx="4794807"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生产发酵产品(利用大肠杆菌发酵产生胰岛素等)</a:t>
            </a:r>
          </a:p>
        </p:txBody>
      </p:sp>
      <p:sp>
        <p:nvSpPr>
          <p:cNvPr id="54" name="文本框 53">
            <a:extLst>
              <a:ext uri="{FF2B5EF4-FFF2-40B4-BE49-F238E27FC236}">
                <a16:creationId xmlns:a16="http://schemas.microsoft.com/office/drawing/2014/main" id="{236DFD52-3A84-4124-B8AD-F4579EF4CCAE}"/>
              </a:ext>
            </a:extLst>
          </p:cNvPr>
          <p:cNvSpPr txBox="1"/>
          <p:nvPr/>
        </p:nvSpPr>
        <p:spPr>
          <a:xfrm>
            <a:off x="5366691" y="1992657"/>
            <a:ext cx="1667637"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处理</a:t>
            </a:r>
            <a:r>
              <a:rPr lang="en-US" altLang="zh-CN" sz="1600" b="0" dirty="0">
                <a:latin typeface="黑体" panose="02010609060101010101" pitchFamily="49" charset="-122"/>
                <a:ea typeface="黑体" panose="02010609060101010101" pitchFamily="49" charset="-122"/>
              </a:rPr>
              <a:t>__________</a:t>
            </a:r>
            <a:endParaRPr lang="en-US" altLang="zh-CN" sz="1600" b="0" dirty="0">
              <a:solidFill>
                <a:srgbClr val="FF0000"/>
              </a:solidFill>
              <a:latin typeface="黑体" panose="02010609060101010101" pitchFamily="49" charset="-122"/>
              <a:ea typeface="黑体" panose="02010609060101010101" pitchFamily="49" charset="-122"/>
            </a:endParaRPr>
          </a:p>
        </p:txBody>
      </p:sp>
      <p:sp>
        <p:nvSpPr>
          <p:cNvPr id="55" name="左大括号 54">
            <a:extLst>
              <a:ext uri="{FF2B5EF4-FFF2-40B4-BE49-F238E27FC236}">
                <a16:creationId xmlns:a16="http://schemas.microsoft.com/office/drawing/2014/main" id="{67CC5100-FBED-46C7-97AB-64E26AE9D352}"/>
              </a:ext>
            </a:extLst>
          </p:cNvPr>
          <p:cNvSpPr/>
          <p:nvPr/>
        </p:nvSpPr>
        <p:spPr>
          <a:xfrm>
            <a:off x="3789020" y="2546913"/>
            <a:ext cx="255150" cy="984355"/>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sz="1600" b="0">
              <a:latin typeface="黑体" panose="02010609060101010101" pitchFamily="49" charset="-122"/>
              <a:ea typeface="黑体" panose="02010609060101010101" pitchFamily="49" charset="-122"/>
            </a:endParaRPr>
          </a:p>
        </p:txBody>
      </p:sp>
      <p:sp>
        <p:nvSpPr>
          <p:cNvPr id="57" name="文本框 56">
            <a:extLst>
              <a:ext uri="{FF2B5EF4-FFF2-40B4-BE49-F238E27FC236}">
                <a16:creationId xmlns:a16="http://schemas.microsoft.com/office/drawing/2014/main" id="{683FB743-6E19-4712-A826-44E1ECF5DC1C}"/>
              </a:ext>
            </a:extLst>
          </p:cNvPr>
          <p:cNvSpPr txBox="1"/>
          <p:nvPr/>
        </p:nvSpPr>
        <p:spPr>
          <a:xfrm>
            <a:off x="4029509" y="2271864"/>
            <a:ext cx="6093994"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食品腐败的主要原因:微生物的</a:t>
            </a:r>
            <a:r>
              <a:rPr lang="en-US" altLang="zh-CN" sz="1600" b="0" dirty="0">
                <a:latin typeface="黑体" panose="02010609060101010101" pitchFamily="49" charset="-122"/>
                <a:ea typeface="黑体" panose="02010609060101010101" pitchFamily="49" charset="-122"/>
              </a:rPr>
              <a:t>____________</a:t>
            </a:r>
            <a:r>
              <a:rPr lang="zh-CN" altLang="en-US" sz="1600" b="0" dirty="0">
                <a:latin typeface="黑体" panose="02010609060101010101" pitchFamily="49" charset="-122"/>
                <a:ea typeface="黑体" panose="02010609060101010101" pitchFamily="49" charset="-122"/>
              </a:rPr>
              <a:t>引起的</a:t>
            </a:r>
          </a:p>
        </p:txBody>
      </p:sp>
      <p:sp>
        <p:nvSpPr>
          <p:cNvPr id="59" name="文本框 58">
            <a:extLst>
              <a:ext uri="{FF2B5EF4-FFF2-40B4-BE49-F238E27FC236}">
                <a16:creationId xmlns:a16="http://schemas.microsoft.com/office/drawing/2014/main" id="{29791690-C029-4390-A0B0-5867038AA778}"/>
              </a:ext>
            </a:extLst>
          </p:cNvPr>
          <p:cNvSpPr txBox="1"/>
          <p:nvPr/>
        </p:nvSpPr>
        <p:spPr>
          <a:xfrm>
            <a:off x="4029508" y="2614451"/>
            <a:ext cx="6334483"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食品保存原理:</a:t>
            </a:r>
            <a:r>
              <a:rPr lang="en-US" altLang="zh-CN" sz="1600" b="0" dirty="0">
                <a:latin typeface="黑体" panose="02010609060101010101" pitchFamily="49" charset="-122"/>
                <a:ea typeface="黑体" panose="02010609060101010101" pitchFamily="49" charset="-122"/>
              </a:rPr>
              <a:t>______</a:t>
            </a:r>
            <a:r>
              <a:rPr lang="zh-CN" altLang="en-US" sz="1600" b="0" dirty="0">
                <a:latin typeface="黑体" panose="02010609060101010101" pitchFamily="49" charset="-122"/>
                <a:ea typeface="黑体" panose="02010609060101010101" pitchFamily="49" charset="-122"/>
              </a:rPr>
              <a:t>食品中的微生物或</a:t>
            </a:r>
            <a:r>
              <a:rPr lang="en-US" altLang="zh-CN" sz="1600" b="0" dirty="0">
                <a:latin typeface="黑体" panose="02010609060101010101" pitchFamily="49" charset="-122"/>
                <a:ea typeface="黑体" panose="02010609060101010101" pitchFamily="49" charset="-122"/>
              </a:rPr>
              <a:t>______</a:t>
            </a:r>
            <a:r>
              <a:rPr lang="zh-CN" altLang="en-US" sz="1600" b="0" dirty="0">
                <a:latin typeface="黑体" panose="02010609060101010101" pitchFamily="49" charset="-122"/>
                <a:ea typeface="黑体" panose="02010609060101010101" pitchFamily="49" charset="-122"/>
              </a:rPr>
              <a:t>微生物的生长、繁殖</a:t>
            </a:r>
          </a:p>
        </p:txBody>
      </p:sp>
      <p:sp>
        <p:nvSpPr>
          <p:cNvPr id="61" name="文本框 60">
            <a:extLst>
              <a:ext uri="{FF2B5EF4-FFF2-40B4-BE49-F238E27FC236}">
                <a16:creationId xmlns:a16="http://schemas.microsoft.com/office/drawing/2014/main" id="{25711016-4E45-4DFB-B199-E1B2614915A2}"/>
              </a:ext>
            </a:extLst>
          </p:cNvPr>
          <p:cNvSpPr txBox="1"/>
          <p:nvPr/>
        </p:nvSpPr>
        <p:spPr>
          <a:xfrm>
            <a:off x="3998911" y="3250595"/>
            <a:ext cx="1452258"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食品保存方法</a:t>
            </a:r>
            <a:endParaRPr lang="en-US" altLang="zh-CN" sz="1600" b="0" dirty="0">
              <a:latin typeface="黑体" panose="02010609060101010101" pitchFamily="49" charset="-122"/>
              <a:ea typeface="黑体" panose="02010609060101010101" pitchFamily="49" charset="-122"/>
            </a:endParaRPr>
          </a:p>
        </p:txBody>
      </p:sp>
      <p:sp>
        <p:nvSpPr>
          <p:cNvPr id="62" name="左大括号 61">
            <a:extLst>
              <a:ext uri="{FF2B5EF4-FFF2-40B4-BE49-F238E27FC236}">
                <a16:creationId xmlns:a16="http://schemas.microsoft.com/office/drawing/2014/main" id="{D2BAE9C1-C73B-4A76-88E6-584BC211BB37}"/>
              </a:ext>
            </a:extLst>
          </p:cNvPr>
          <p:cNvSpPr/>
          <p:nvPr/>
        </p:nvSpPr>
        <p:spPr>
          <a:xfrm>
            <a:off x="5314559" y="3093930"/>
            <a:ext cx="275274" cy="827071"/>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sz="1600" b="0">
              <a:latin typeface="黑体" panose="02010609060101010101" pitchFamily="49" charset="-122"/>
              <a:ea typeface="黑体" panose="02010609060101010101" pitchFamily="49" charset="-122"/>
            </a:endParaRPr>
          </a:p>
        </p:txBody>
      </p:sp>
      <p:sp>
        <p:nvSpPr>
          <p:cNvPr id="64" name="文本框 63">
            <a:extLst>
              <a:ext uri="{FF2B5EF4-FFF2-40B4-BE49-F238E27FC236}">
                <a16:creationId xmlns:a16="http://schemas.microsoft.com/office/drawing/2014/main" id="{EB4100F0-2255-4486-8A25-D2CAD83830BC}"/>
              </a:ext>
            </a:extLst>
          </p:cNvPr>
          <p:cNvSpPr txBox="1"/>
          <p:nvPr/>
        </p:nvSpPr>
        <p:spPr>
          <a:xfrm>
            <a:off x="5557409" y="2977179"/>
            <a:ext cx="6217722"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物理的方法:主要有</a:t>
            </a:r>
            <a:r>
              <a:rPr lang="en-US" altLang="zh-CN" sz="1600" b="0" dirty="0">
                <a:latin typeface="黑体" panose="02010609060101010101" pitchFamily="49" charset="-122"/>
                <a:ea typeface="黑体" panose="02010609060101010101" pitchFamily="49" charset="-122"/>
              </a:rPr>
              <a:t>____________</a:t>
            </a:r>
            <a:r>
              <a:rPr lang="zh-CN" altLang="en-US" sz="1600" b="0" dirty="0">
                <a:latin typeface="黑体" panose="02010609060101010101" pitchFamily="49" charset="-122"/>
                <a:ea typeface="黑体" panose="02010609060101010101" pitchFamily="49" charset="-122"/>
              </a:rPr>
              <a:t>、低温抑菌法和脱水抑菌法等方法</a:t>
            </a:r>
          </a:p>
        </p:txBody>
      </p:sp>
      <p:sp>
        <p:nvSpPr>
          <p:cNvPr id="66" name="文本框 65">
            <a:extLst>
              <a:ext uri="{FF2B5EF4-FFF2-40B4-BE49-F238E27FC236}">
                <a16:creationId xmlns:a16="http://schemas.microsoft.com/office/drawing/2014/main" id="{866119EB-020B-4A5D-A903-7486271230AA}"/>
              </a:ext>
            </a:extLst>
          </p:cNvPr>
          <p:cNvSpPr txBox="1"/>
          <p:nvPr/>
        </p:nvSpPr>
        <p:spPr>
          <a:xfrm>
            <a:off x="5557409" y="3298803"/>
            <a:ext cx="6093994" cy="403957"/>
          </a:xfrm>
          <a:prstGeom prst="rect">
            <a:avLst/>
          </a:prstGeom>
          <a:noFill/>
        </p:spPr>
        <p:txBody>
          <a:bodyPr wrap="square">
            <a:spAutoFit/>
          </a:bodyPr>
          <a:lstStyle/>
          <a:p>
            <a:r>
              <a:rPr lang="zh-CN" altLang="en-US" sz="1600" b="0" dirty="0">
                <a:latin typeface="黑体" panose="02010609060101010101" pitchFamily="49" charset="-122"/>
                <a:ea typeface="黑体" panose="02010609060101010101" pitchFamily="49" charset="-122"/>
              </a:rPr>
              <a:t>化学的方法:主要有化学药物法,如利用山梨酸钾等防腐剂</a:t>
            </a:r>
            <a:endParaRPr lang="en-US" altLang="zh-CN" sz="1600" b="0" dirty="0">
              <a:latin typeface="黑体" panose="02010609060101010101" pitchFamily="49" charset="-122"/>
              <a:ea typeface="黑体" panose="02010609060101010101" pitchFamily="49" charset="-122"/>
            </a:endParaRPr>
          </a:p>
        </p:txBody>
      </p:sp>
      <p:sp>
        <p:nvSpPr>
          <p:cNvPr id="68" name="文本框 67">
            <a:extLst>
              <a:ext uri="{FF2B5EF4-FFF2-40B4-BE49-F238E27FC236}">
                <a16:creationId xmlns:a16="http://schemas.microsoft.com/office/drawing/2014/main" id="{38EB95BA-F702-4FF9-8070-0B0E6B77598A}"/>
              </a:ext>
            </a:extLst>
          </p:cNvPr>
          <p:cNvSpPr txBox="1"/>
          <p:nvPr/>
        </p:nvSpPr>
        <p:spPr>
          <a:xfrm>
            <a:off x="5557409" y="3600576"/>
            <a:ext cx="2637923" cy="403957"/>
          </a:xfrm>
          <a:prstGeom prst="rect">
            <a:avLst/>
          </a:prstGeom>
          <a:noFill/>
        </p:spPr>
        <p:txBody>
          <a:bodyPr wrap="square">
            <a:spAutoFit/>
          </a:bodyPr>
          <a:lstStyle/>
          <a:p>
            <a:r>
              <a:rPr lang="en-US" altLang="zh-CN" sz="1600" b="0" dirty="0">
                <a:latin typeface="黑体" panose="02010609060101010101" pitchFamily="49" charset="-122"/>
                <a:ea typeface="黑体" panose="02010609060101010101" pitchFamily="49" charset="-122"/>
              </a:rPr>
              <a:t>_______</a:t>
            </a:r>
            <a:r>
              <a:rPr lang="zh-CN" altLang="en-US" sz="1600" b="0" dirty="0">
                <a:latin typeface="黑体" panose="02010609060101010101" pitchFamily="49" charset="-122"/>
                <a:ea typeface="黑体" panose="02010609060101010101" pitchFamily="49" charset="-122"/>
              </a:rPr>
              <a:t>的方法:酶制剂法</a:t>
            </a:r>
          </a:p>
        </p:txBody>
      </p:sp>
      <p:sp>
        <p:nvSpPr>
          <p:cNvPr id="70" name="文本框 69">
            <a:extLst>
              <a:ext uri="{FF2B5EF4-FFF2-40B4-BE49-F238E27FC236}">
                <a16:creationId xmlns:a16="http://schemas.microsoft.com/office/drawing/2014/main" id="{ACD08CE2-66DE-4BB6-8C03-3F3990D3BD5C}"/>
              </a:ext>
            </a:extLst>
          </p:cNvPr>
          <p:cNvSpPr txBox="1"/>
          <p:nvPr/>
        </p:nvSpPr>
        <p:spPr>
          <a:xfrm>
            <a:off x="6362935" y="487151"/>
            <a:ext cx="833819" cy="403957"/>
          </a:xfrm>
          <a:prstGeom prst="rect">
            <a:avLst/>
          </a:prstGeom>
          <a:noFill/>
        </p:spPr>
        <p:txBody>
          <a:bodyPr wrap="square">
            <a:spAutoFit/>
          </a:bodyPr>
          <a:lstStyle/>
          <a:p>
            <a:r>
              <a:rPr lang="zh-CN" altLang="en-US" sz="1600" b="0" dirty="0">
                <a:solidFill>
                  <a:srgbClr val="FF0000"/>
                </a:solidFill>
                <a:latin typeface="黑体" panose="02010609060101010101" pitchFamily="49" charset="-122"/>
                <a:ea typeface="黑体" panose="02010609060101010101" pitchFamily="49" charset="-122"/>
              </a:rPr>
              <a:t>微生物</a:t>
            </a:r>
            <a:endParaRPr lang="zh-CN" altLang="en-US" sz="1600" dirty="0"/>
          </a:p>
        </p:txBody>
      </p:sp>
      <p:sp>
        <p:nvSpPr>
          <p:cNvPr id="72" name="文本框 71">
            <a:extLst>
              <a:ext uri="{FF2B5EF4-FFF2-40B4-BE49-F238E27FC236}">
                <a16:creationId xmlns:a16="http://schemas.microsoft.com/office/drawing/2014/main" id="{087E916F-9AB2-4019-9ED2-A37EB5F4902B}"/>
              </a:ext>
            </a:extLst>
          </p:cNvPr>
          <p:cNvSpPr txBox="1"/>
          <p:nvPr/>
        </p:nvSpPr>
        <p:spPr>
          <a:xfrm>
            <a:off x="6320377" y="916111"/>
            <a:ext cx="2125344" cy="403957"/>
          </a:xfrm>
          <a:prstGeom prst="rect">
            <a:avLst/>
          </a:prstGeom>
          <a:noFill/>
        </p:spPr>
        <p:txBody>
          <a:bodyPr wrap="square">
            <a:spAutoFit/>
          </a:bodyPr>
          <a:lstStyle/>
          <a:p>
            <a:r>
              <a:rPr lang="zh-CN" altLang="en-US" sz="1600" b="0" dirty="0">
                <a:solidFill>
                  <a:srgbClr val="FF0000"/>
                </a:solidFill>
                <a:latin typeface="黑体" panose="02010609060101010101" pitchFamily="49" charset="-122"/>
                <a:ea typeface="黑体" panose="02010609060101010101" pitchFamily="49" charset="-122"/>
              </a:rPr>
              <a:t>一定的温度和无氧</a:t>
            </a:r>
            <a:endParaRPr lang="zh-CN" altLang="en-US" sz="1600" dirty="0"/>
          </a:p>
        </p:txBody>
      </p:sp>
      <p:sp>
        <p:nvSpPr>
          <p:cNvPr id="74" name="文本框 73">
            <a:extLst>
              <a:ext uri="{FF2B5EF4-FFF2-40B4-BE49-F238E27FC236}">
                <a16:creationId xmlns:a16="http://schemas.microsoft.com/office/drawing/2014/main" id="{2966D60E-2361-4D84-95B3-38DCD70D6813}"/>
              </a:ext>
            </a:extLst>
          </p:cNvPr>
          <p:cNvSpPr txBox="1"/>
          <p:nvPr/>
        </p:nvSpPr>
        <p:spPr>
          <a:xfrm>
            <a:off x="6467199" y="1275975"/>
            <a:ext cx="805890" cy="403957"/>
          </a:xfrm>
          <a:prstGeom prst="rect">
            <a:avLst/>
          </a:prstGeom>
          <a:noFill/>
        </p:spPr>
        <p:txBody>
          <a:bodyPr wrap="square">
            <a:spAutoFit/>
          </a:bodyPr>
          <a:lstStyle/>
          <a:p>
            <a:r>
              <a:rPr lang="zh-CN" altLang="en-US" sz="1600" b="0" dirty="0">
                <a:solidFill>
                  <a:srgbClr val="FF0000"/>
                </a:solidFill>
                <a:latin typeface="黑体" panose="02010609060101010101" pitchFamily="49" charset="-122"/>
                <a:ea typeface="黑体" panose="02010609060101010101" pitchFamily="49" charset="-122"/>
              </a:rPr>
              <a:t>酵母菌</a:t>
            </a:r>
            <a:endParaRPr lang="zh-CN" altLang="en-US" sz="1600" dirty="0"/>
          </a:p>
        </p:txBody>
      </p:sp>
      <p:sp>
        <p:nvSpPr>
          <p:cNvPr id="76" name="文本框 75">
            <a:extLst>
              <a:ext uri="{FF2B5EF4-FFF2-40B4-BE49-F238E27FC236}">
                <a16:creationId xmlns:a16="http://schemas.microsoft.com/office/drawing/2014/main" id="{A4C2FE8B-3A63-4DE6-AC99-A1BB1DD13717}"/>
              </a:ext>
            </a:extLst>
          </p:cNvPr>
          <p:cNvSpPr txBox="1"/>
          <p:nvPr/>
        </p:nvSpPr>
        <p:spPr>
          <a:xfrm>
            <a:off x="5852352" y="1937578"/>
            <a:ext cx="1065806" cy="403957"/>
          </a:xfrm>
          <a:prstGeom prst="rect">
            <a:avLst/>
          </a:prstGeom>
          <a:noFill/>
        </p:spPr>
        <p:txBody>
          <a:bodyPr wrap="square">
            <a:spAutoFit/>
          </a:bodyPr>
          <a:lstStyle/>
          <a:p>
            <a:r>
              <a:rPr lang="zh-CN" altLang="en-US" sz="1600" b="0" dirty="0">
                <a:solidFill>
                  <a:srgbClr val="FF0000"/>
                </a:solidFill>
                <a:latin typeface="黑体" panose="02010609060101010101" pitchFamily="49" charset="-122"/>
                <a:ea typeface="黑体" panose="02010609060101010101" pitchFamily="49" charset="-122"/>
              </a:rPr>
              <a:t>生活污水</a:t>
            </a:r>
            <a:endParaRPr lang="zh-CN" altLang="en-US" sz="1600" dirty="0"/>
          </a:p>
        </p:txBody>
      </p:sp>
      <p:sp>
        <p:nvSpPr>
          <p:cNvPr id="78" name="文本框 77">
            <a:extLst>
              <a:ext uri="{FF2B5EF4-FFF2-40B4-BE49-F238E27FC236}">
                <a16:creationId xmlns:a16="http://schemas.microsoft.com/office/drawing/2014/main" id="{2F28DBB5-D503-4B2F-B9D5-A3405693F50E}"/>
              </a:ext>
            </a:extLst>
          </p:cNvPr>
          <p:cNvSpPr txBox="1"/>
          <p:nvPr/>
        </p:nvSpPr>
        <p:spPr>
          <a:xfrm>
            <a:off x="6870144" y="2237575"/>
            <a:ext cx="1276100" cy="403957"/>
          </a:xfrm>
          <a:prstGeom prst="rect">
            <a:avLst/>
          </a:prstGeom>
          <a:noFill/>
        </p:spPr>
        <p:txBody>
          <a:bodyPr wrap="square">
            <a:spAutoFit/>
          </a:bodyPr>
          <a:lstStyle/>
          <a:p>
            <a:r>
              <a:rPr lang="zh-CN" altLang="en-US" sz="1600" b="0" dirty="0">
                <a:solidFill>
                  <a:srgbClr val="FF0000"/>
                </a:solidFill>
                <a:latin typeface="黑体" panose="02010609060101010101" pitchFamily="49" charset="-122"/>
                <a:ea typeface="黑体" panose="02010609060101010101" pitchFamily="49" charset="-122"/>
              </a:rPr>
              <a:t>生长、生殖</a:t>
            </a:r>
            <a:endParaRPr lang="zh-CN" altLang="en-US" sz="1600" dirty="0"/>
          </a:p>
        </p:txBody>
      </p:sp>
      <p:sp>
        <p:nvSpPr>
          <p:cNvPr id="80" name="文本框 79">
            <a:extLst>
              <a:ext uri="{FF2B5EF4-FFF2-40B4-BE49-F238E27FC236}">
                <a16:creationId xmlns:a16="http://schemas.microsoft.com/office/drawing/2014/main" id="{DC1DA5A5-CA77-4210-8338-02675810A25E}"/>
              </a:ext>
            </a:extLst>
          </p:cNvPr>
          <p:cNvSpPr txBox="1"/>
          <p:nvPr/>
        </p:nvSpPr>
        <p:spPr>
          <a:xfrm>
            <a:off x="5440255" y="2550278"/>
            <a:ext cx="654210" cy="403957"/>
          </a:xfrm>
          <a:prstGeom prst="rect">
            <a:avLst/>
          </a:prstGeom>
          <a:noFill/>
        </p:spPr>
        <p:txBody>
          <a:bodyPr wrap="square">
            <a:spAutoFit/>
          </a:bodyPr>
          <a:lstStyle/>
          <a:p>
            <a:r>
              <a:rPr lang="zh-CN" altLang="en-US" sz="1600" b="0" dirty="0">
                <a:solidFill>
                  <a:srgbClr val="FF0000"/>
                </a:solidFill>
                <a:latin typeface="黑体" panose="02010609060101010101" pitchFamily="49" charset="-122"/>
                <a:ea typeface="黑体" panose="02010609060101010101" pitchFamily="49" charset="-122"/>
              </a:rPr>
              <a:t>杀灭</a:t>
            </a:r>
            <a:endParaRPr lang="zh-CN" altLang="en-US" sz="1600" dirty="0"/>
          </a:p>
        </p:txBody>
      </p:sp>
      <p:sp>
        <p:nvSpPr>
          <p:cNvPr id="82" name="文本框 81">
            <a:extLst>
              <a:ext uri="{FF2B5EF4-FFF2-40B4-BE49-F238E27FC236}">
                <a16:creationId xmlns:a16="http://schemas.microsoft.com/office/drawing/2014/main" id="{C032D970-CB31-432F-B77E-3683FA4271AE}"/>
              </a:ext>
            </a:extLst>
          </p:cNvPr>
          <p:cNvSpPr txBox="1"/>
          <p:nvPr/>
        </p:nvSpPr>
        <p:spPr>
          <a:xfrm>
            <a:off x="7641284" y="2529346"/>
            <a:ext cx="674220" cy="442878"/>
          </a:xfrm>
          <a:prstGeom prst="rect">
            <a:avLst/>
          </a:prstGeom>
          <a:noFill/>
        </p:spPr>
        <p:txBody>
          <a:bodyPr wrap="square">
            <a:spAutoFit/>
          </a:bodyPr>
          <a:lstStyle/>
          <a:p>
            <a:r>
              <a:rPr lang="zh-CN" altLang="en-US" sz="1800" b="0" dirty="0">
                <a:solidFill>
                  <a:srgbClr val="FF0000"/>
                </a:solidFill>
                <a:latin typeface="黑体" panose="02010609060101010101" pitchFamily="49" charset="-122"/>
                <a:ea typeface="黑体" panose="02010609060101010101" pitchFamily="49" charset="-122"/>
              </a:rPr>
              <a:t>抑制</a:t>
            </a:r>
            <a:endParaRPr lang="zh-CN" altLang="en-US" sz="1800" dirty="0"/>
          </a:p>
        </p:txBody>
      </p:sp>
      <p:sp>
        <p:nvSpPr>
          <p:cNvPr id="84" name="文本框 83">
            <a:extLst>
              <a:ext uri="{FF2B5EF4-FFF2-40B4-BE49-F238E27FC236}">
                <a16:creationId xmlns:a16="http://schemas.microsoft.com/office/drawing/2014/main" id="{B8FFC22A-91FC-4891-ABB8-868FB31A8CE6}"/>
              </a:ext>
            </a:extLst>
          </p:cNvPr>
          <p:cNvSpPr txBox="1"/>
          <p:nvPr/>
        </p:nvSpPr>
        <p:spPr>
          <a:xfrm>
            <a:off x="7457273" y="2915161"/>
            <a:ext cx="1207008" cy="403957"/>
          </a:xfrm>
          <a:prstGeom prst="rect">
            <a:avLst/>
          </a:prstGeom>
          <a:noFill/>
        </p:spPr>
        <p:txBody>
          <a:bodyPr wrap="square">
            <a:spAutoFit/>
          </a:bodyPr>
          <a:lstStyle/>
          <a:p>
            <a:r>
              <a:rPr lang="zh-CN" altLang="en-US" sz="1600" b="0" dirty="0">
                <a:solidFill>
                  <a:srgbClr val="FF0000"/>
                </a:solidFill>
                <a:latin typeface="黑体" panose="02010609060101010101" pitchFamily="49" charset="-122"/>
                <a:ea typeface="黑体" panose="02010609060101010101" pitchFamily="49" charset="-122"/>
              </a:rPr>
              <a:t>高温灭菌法</a:t>
            </a:r>
            <a:endParaRPr lang="zh-CN" altLang="en-US" sz="1600" dirty="0"/>
          </a:p>
        </p:txBody>
      </p:sp>
      <p:sp>
        <p:nvSpPr>
          <p:cNvPr id="86" name="文本框 85">
            <a:extLst>
              <a:ext uri="{FF2B5EF4-FFF2-40B4-BE49-F238E27FC236}">
                <a16:creationId xmlns:a16="http://schemas.microsoft.com/office/drawing/2014/main" id="{07B37F4E-A789-42A7-AD22-A70917468625}"/>
              </a:ext>
            </a:extLst>
          </p:cNvPr>
          <p:cNvSpPr txBox="1"/>
          <p:nvPr/>
        </p:nvSpPr>
        <p:spPr>
          <a:xfrm>
            <a:off x="5728155" y="3526299"/>
            <a:ext cx="634780" cy="403957"/>
          </a:xfrm>
          <a:prstGeom prst="rect">
            <a:avLst/>
          </a:prstGeom>
          <a:noFill/>
        </p:spPr>
        <p:txBody>
          <a:bodyPr wrap="square">
            <a:spAutoFit/>
          </a:bodyPr>
          <a:lstStyle/>
          <a:p>
            <a:r>
              <a:rPr lang="zh-CN" altLang="en-US" sz="1600" b="0" dirty="0">
                <a:solidFill>
                  <a:srgbClr val="FF0000"/>
                </a:solidFill>
                <a:latin typeface="黑体" panose="02010609060101010101" pitchFamily="49" charset="-122"/>
                <a:ea typeface="黑体" panose="02010609060101010101" pitchFamily="49" charset="-122"/>
              </a:rPr>
              <a:t>生物</a:t>
            </a:r>
            <a:endParaRPr lang="zh-CN" altLang="en-US" sz="1600" dirty="0"/>
          </a:p>
        </p:txBody>
      </p:sp>
      <p:sp>
        <p:nvSpPr>
          <p:cNvPr id="88" name="文本框 87">
            <a:extLst>
              <a:ext uri="{FF2B5EF4-FFF2-40B4-BE49-F238E27FC236}">
                <a16:creationId xmlns:a16="http://schemas.microsoft.com/office/drawing/2014/main" id="{0534EE16-3DBF-4569-A633-00F9D96E88F7}"/>
              </a:ext>
            </a:extLst>
          </p:cNvPr>
          <p:cNvSpPr txBox="1"/>
          <p:nvPr/>
        </p:nvSpPr>
        <p:spPr>
          <a:xfrm>
            <a:off x="7477088" y="3838269"/>
            <a:ext cx="1002611" cy="403957"/>
          </a:xfrm>
          <a:prstGeom prst="rect">
            <a:avLst/>
          </a:prstGeom>
          <a:noFill/>
        </p:spPr>
        <p:txBody>
          <a:bodyPr wrap="square">
            <a:spAutoFit/>
          </a:bodyPr>
          <a:lstStyle/>
          <a:p>
            <a:r>
              <a:rPr lang="zh-CN" altLang="en-US" sz="1600" b="0" dirty="0">
                <a:solidFill>
                  <a:srgbClr val="FF0000"/>
                </a:solidFill>
                <a:latin typeface="黑体" panose="02010609060101010101" pitchFamily="49" charset="-122"/>
                <a:ea typeface="黑体" panose="02010609060101010101" pitchFamily="49" charset="-122"/>
              </a:rPr>
              <a:t>基因组成</a:t>
            </a:r>
            <a:endParaRPr lang="zh-CN" altLang="en-US" sz="1600" dirty="0"/>
          </a:p>
        </p:txBody>
      </p:sp>
      <p:sp>
        <p:nvSpPr>
          <p:cNvPr id="90" name="文本框 89">
            <a:extLst>
              <a:ext uri="{FF2B5EF4-FFF2-40B4-BE49-F238E27FC236}">
                <a16:creationId xmlns:a16="http://schemas.microsoft.com/office/drawing/2014/main" id="{5580A9CE-B2C2-4B04-9FED-BFBB1EFE7B65}"/>
              </a:ext>
            </a:extLst>
          </p:cNvPr>
          <p:cNvSpPr txBox="1"/>
          <p:nvPr/>
        </p:nvSpPr>
        <p:spPr>
          <a:xfrm>
            <a:off x="5580611" y="4259438"/>
            <a:ext cx="1027707" cy="403957"/>
          </a:xfrm>
          <a:prstGeom prst="rect">
            <a:avLst/>
          </a:prstGeom>
          <a:noFill/>
        </p:spPr>
        <p:txBody>
          <a:bodyPr wrap="square">
            <a:spAutoFit/>
          </a:bodyPr>
          <a:lstStyle/>
          <a:p>
            <a:r>
              <a:rPr lang="zh-CN" altLang="en-US" sz="1600" b="0" dirty="0">
                <a:solidFill>
                  <a:srgbClr val="FF0000"/>
                </a:solidFill>
                <a:latin typeface="黑体" panose="02010609060101010101" pitchFamily="49" charset="-122"/>
                <a:ea typeface="黑体" panose="02010609060101010101" pitchFamily="49" charset="-122"/>
              </a:rPr>
              <a:t>外源基因</a:t>
            </a:r>
            <a:endParaRPr lang="zh-CN" altLang="en-US" sz="1600" dirty="0"/>
          </a:p>
        </p:txBody>
      </p:sp>
      <p:sp>
        <p:nvSpPr>
          <p:cNvPr id="92" name="文本框 91">
            <a:extLst>
              <a:ext uri="{FF2B5EF4-FFF2-40B4-BE49-F238E27FC236}">
                <a16:creationId xmlns:a16="http://schemas.microsoft.com/office/drawing/2014/main" id="{320E4F31-9928-4423-84BE-1B6F36378954}"/>
              </a:ext>
            </a:extLst>
          </p:cNvPr>
          <p:cNvSpPr txBox="1"/>
          <p:nvPr/>
        </p:nvSpPr>
        <p:spPr>
          <a:xfrm>
            <a:off x="4330912" y="4905567"/>
            <a:ext cx="634780" cy="403957"/>
          </a:xfrm>
          <a:prstGeom prst="rect">
            <a:avLst/>
          </a:prstGeom>
          <a:noFill/>
        </p:spPr>
        <p:txBody>
          <a:bodyPr wrap="square">
            <a:spAutoFit/>
          </a:bodyPr>
          <a:lstStyle/>
          <a:p>
            <a:r>
              <a:rPr lang="zh-CN" altLang="en-US" sz="1600" b="0" dirty="0">
                <a:solidFill>
                  <a:srgbClr val="FF0000"/>
                </a:solidFill>
                <a:latin typeface="黑体" panose="02010609060101010101" pitchFamily="49" charset="-122"/>
                <a:ea typeface="黑体" panose="02010609060101010101" pitchFamily="49" charset="-122"/>
              </a:rPr>
              <a:t>细胞</a:t>
            </a:r>
            <a:endParaRPr lang="zh-CN" altLang="en-US" sz="1600" dirty="0"/>
          </a:p>
        </p:txBody>
      </p:sp>
      <p:sp>
        <p:nvSpPr>
          <p:cNvPr id="94" name="文本框 93">
            <a:extLst>
              <a:ext uri="{FF2B5EF4-FFF2-40B4-BE49-F238E27FC236}">
                <a16:creationId xmlns:a16="http://schemas.microsoft.com/office/drawing/2014/main" id="{CE6291C0-27DC-4001-B95D-60FC01A35D5E}"/>
              </a:ext>
            </a:extLst>
          </p:cNvPr>
          <p:cNvSpPr txBox="1"/>
          <p:nvPr/>
        </p:nvSpPr>
        <p:spPr>
          <a:xfrm>
            <a:off x="4648302" y="5309523"/>
            <a:ext cx="1002611" cy="403957"/>
          </a:xfrm>
          <a:prstGeom prst="rect">
            <a:avLst/>
          </a:prstGeom>
          <a:noFill/>
        </p:spPr>
        <p:txBody>
          <a:bodyPr wrap="square">
            <a:spAutoFit/>
          </a:bodyPr>
          <a:lstStyle/>
          <a:p>
            <a:r>
              <a:rPr lang="zh-CN" altLang="en-US" sz="1600" b="0" dirty="0">
                <a:solidFill>
                  <a:srgbClr val="FF0000"/>
                </a:solidFill>
                <a:latin typeface="黑体" panose="02010609060101010101" pitchFamily="49" charset="-122"/>
                <a:ea typeface="黑体" panose="02010609060101010101" pitchFamily="49" charset="-122"/>
              </a:rPr>
              <a:t>受精作用</a:t>
            </a:r>
            <a:endParaRPr lang="zh-CN" altLang="en-US" sz="1600" dirty="0"/>
          </a:p>
        </p:txBody>
      </p:sp>
      <p:sp>
        <p:nvSpPr>
          <p:cNvPr id="96" name="文本框 95">
            <a:extLst>
              <a:ext uri="{FF2B5EF4-FFF2-40B4-BE49-F238E27FC236}">
                <a16:creationId xmlns:a16="http://schemas.microsoft.com/office/drawing/2014/main" id="{46A3F2C8-DE12-4F9F-9531-CF14AE212F40}"/>
              </a:ext>
            </a:extLst>
          </p:cNvPr>
          <p:cNvSpPr txBox="1"/>
          <p:nvPr/>
        </p:nvSpPr>
        <p:spPr>
          <a:xfrm>
            <a:off x="4666072" y="5629778"/>
            <a:ext cx="1062084" cy="403957"/>
          </a:xfrm>
          <a:prstGeom prst="rect">
            <a:avLst/>
          </a:prstGeom>
          <a:noFill/>
        </p:spPr>
        <p:txBody>
          <a:bodyPr wrap="square">
            <a:spAutoFit/>
          </a:bodyPr>
          <a:lstStyle/>
          <a:p>
            <a:r>
              <a:rPr lang="zh-CN" altLang="en-US" sz="1600" b="0" dirty="0">
                <a:solidFill>
                  <a:srgbClr val="FF0000"/>
                </a:solidFill>
                <a:latin typeface="黑体" panose="02010609060101010101" pitchFamily="49" charset="-122"/>
                <a:ea typeface="黑体" panose="02010609060101010101" pitchFamily="49" charset="-122"/>
              </a:rPr>
              <a:t>环境保护</a:t>
            </a:r>
            <a:endParaRPr lang="zh-CN" altLang="en-US" sz="1600" dirty="0"/>
          </a:p>
        </p:txBody>
      </p:sp>
      <p:sp>
        <p:nvSpPr>
          <p:cNvPr id="98" name="文本框 97">
            <a:extLst>
              <a:ext uri="{FF2B5EF4-FFF2-40B4-BE49-F238E27FC236}">
                <a16:creationId xmlns:a16="http://schemas.microsoft.com/office/drawing/2014/main" id="{A76662C2-496A-4D5E-9B58-E0E054BFAB29}"/>
              </a:ext>
            </a:extLst>
          </p:cNvPr>
          <p:cNvSpPr txBox="1"/>
          <p:nvPr/>
        </p:nvSpPr>
        <p:spPr>
          <a:xfrm>
            <a:off x="8772549" y="6059862"/>
            <a:ext cx="621387" cy="403957"/>
          </a:xfrm>
          <a:prstGeom prst="rect">
            <a:avLst/>
          </a:prstGeom>
          <a:noFill/>
        </p:spPr>
        <p:txBody>
          <a:bodyPr wrap="square">
            <a:spAutoFit/>
          </a:bodyPr>
          <a:lstStyle/>
          <a:p>
            <a:r>
              <a:rPr lang="zh-CN" altLang="en-US" sz="1600" b="0" dirty="0">
                <a:solidFill>
                  <a:srgbClr val="FF0000"/>
                </a:solidFill>
                <a:latin typeface="黑体" panose="02010609060101010101" pitchFamily="49" charset="-122"/>
                <a:ea typeface="黑体" panose="02010609060101010101" pitchFamily="49" charset="-122"/>
              </a:rPr>
              <a:t>威胁</a:t>
            </a:r>
            <a:endParaRPr lang="zh-CN" altLang="en-US" sz="1600" dirty="0"/>
          </a:p>
        </p:txBody>
      </p:sp>
    </p:spTree>
    <p:extLst>
      <p:ext uri="{BB962C8B-B14F-4D97-AF65-F5344CB8AC3E}">
        <p14:creationId xmlns:p14="http://schemas.microsoft.com/office/powerpoint/2010/main" val="242124594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fade">
                                      <p:cBhvr>
                                        <p:cTn id="16" dur="500"/>
                                        <p:tgtEl>
                                          <p:spTgt spid="7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76"/>
                                        </p:tgtEl>
                                        <p:attrNameLst>
                                          <p:attrName>style.visibility</p:attrName>
                                        </p:attrNameLst>
                                      </p:cBhvr>
                                      <p:to>
                                        <p:strVal val="visible"/>
                                      </p:to>
                                    </p:set>
                                    <p:animEffect transition="in" filter="wipe(down)">
                                      <p:cBhvr>
                                        <p:cTn id="21" dur="500"/>
                                        <p:tgtEl>
                                          <p:spTgt spid="7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fade">
                                      <p:cBhvr>
                                        <p:cTn id="26" dur="500"/>
                                        <p:tgtEl>
                                          <p:spTgt spid="7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500"/>
                                        <p:tgtEl>
                                          <p:spTgt spid="8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82"/>
                                        </p:tgtEl>
                                        <p:attrNameLst>
                                          <p:attrName>style.visibility</p:attrName>
                                        </p:attrNameLst>
                                      </p:cBhvr>
                                      <p:to>
                                        <p:strVal val="visible"/>
                                      </p:to>
                                    </p:set>
                                    <p:animEffect transition="in" filter="wipe(down)">
                                      <p:cBhvr>
                                        <p:cTn id="36" dur="500"/>
                                        <p:tgtEl>
                                          <p:spTgt spid="8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84"/>
                                        </p:tgtEl>
                                        <p:attrNameLst>
                                          <p:attrName>style.visibility</p:attrName>
                                        </p:attrNameLst>
                                      </p:cBhvr>
                                      <p:to>
                                        <p:strVal val="visible"/>
                                      </p:to>
                                    </p:set>
                                    <p:animEffect transition="in" filter="fade">
                                      <p:cBhvr>
                                        <p:cTn id="41" dur="500"/>
                                        <p:tgtEl>
                                          <p:spTgt spid="84"/>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86"/>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88"/>
                                        </p:tgtEl>
                                        <p:attrNameLst>
                                          <p:attrName>style.visibility</p:attrName>
                                        </p:attrNameLst>
                                      </p:cBhvr>
                                      <p:to>
                                        <p:strVal val="visible"/>
                                      </p:to>
                                    </p:set>
                                    <p:animEffect transition="in" filter="fade">
                                      <p:cBhvr>
                                        <p:cTn id="50" dur="500"/>
                                        <p:tgtEl>
                                          <p:spTgt spid="88"/>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90"/>
                                        </p:tgtEl>
                                        <p:attrNameLst>
                                          <p:attrName>style.visibility</p:attrName>
                                        </p:attrNameLst>
                                      </p:cBhvr>
                                      <p:to>
                                        <p:strVal val="visible"/>
                                      </p:to>
                                    </p:set>
                                    <p:animEffect transition="in" filter="fade">
                                      <p:cBhvr>
                                        <p:cTn id="55" dur="500"/>
                                        <p:tgtEl>
                                          <p:spTgt spid="90"/>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92"/>
                                        </p:tgtEl>
                                        <p:attrNameLst>
                                          <p:attrName>style.visibility</p:attrName>
                                        </p:attrNameLst>
                                      </p:cBhvr>
                                      <p:to>
                                        <p:strVal val="visible"/>
                                      </p:to>
                                    </p:set>
                                    <p:animEffect transition="in" filter="fade">
                                      <p:cBhvr>
                                        <p:cTn id="60" dur="500"/>
                                        <p:tgtEl>
                                          <p:spTgt spid="92"/>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94"/>
                                        </p:tgtEl>
                                        <p:attrNameLst>
                                          <p:attrName>style.visibility</p:attrName>
                                        </p:attrNameLst>
                                      </p:cBhvr>
                                      <p:to>
                                        <p:strVal val="visible"/>
                                      </p:to>
                                    </p:set>
                                    <p:animEffect transition="in" filter="fade">
                                      <p:cBhvr>
                                        <p:cTn id="65" dur="500"/>
                                        <p:tgtEl>
                                          <p:spTgt spid="94"/>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96"/>
                                        </p:tgtEl>
                                        <p:attrNameLst>
                                          <p:attrName>style.visibility</p:attrName>
                                        </p:attrNameLst>
                                      </p:cBhvr>
                                      <p:to>
                                        <p:strVal val="visible"/>
                                      </p:to>
                                    </p:set>
                                    <p:animEffect transition="in" filter="fade">
                                      <p:cBhvr>
                                        <p:cTn id="70" dur="500"/>
                                        <p:tgtEl>
                                          <p:spTgt spid="96"/>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98"/>
                                        </p:tgtEl>
                                        <p:attrNameLst>
                                          <p:attrName>style.visibility</p:attrName>
                                        </p:attrNameLst>
                                      </p:cBhvr>
                                      <p:to>
                                        <p:strVal val="visible"/>
                                      </p:to>
                                    </p:set>
                                    <p:animEffect transition="in" filter="fade">
                                      <p:cBhvr>
                                        <p:cTn id="75"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2" grpId="0"/>
      <p:bldP spid="74" grpId="0"/>
      <p:bldP spid="76" grpId="0"/>
      <p:bldP spid="78" grpId="0"/>
      <p:bldP spid="80" grpId="0"/>
      <p:bldP spid="82" grpId="0"/>
      <p:bldP spid="84" grpId="0"/>
      <p:bldP spid="86" grpId="0"/>
      <p:bldP spid="88" grpId="0"/>
      <p:bldP spid="90" grpId="0"/>
      <p:bldP spid="92" grpId="0"/>
      <p:bldP spid="94" grpId="0"/>
      <p:bldP spid="96" grpId="0"/>
      <p:bldP spid="9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62024" name="文本框 2262023"/>
          <p:cNvSpPr txBox="1"/>
          <p:nvPr/>
        </p:nvSpPr>
        <p:spPr>
          <a:xfrm>
            <a:off x="1204913" y="42863"/>
            <a:ext cx="3535362" cy="474662"/>
          </a:xfrm>
          <a:prstGeom prst="rect">
            <a:avLst/>
          </a:prstGeom>
          <a:noFill/>
          <a:ln w="9525">
            <a:noFill/>
          </a:ln>
        </p:spPr>
        <p:txBody>
          <a:bodyPr lIns="117176" tIns="58589" rIns="117176" bIns="58589">
            <a:spAutoFit/>
          </a:bodyPr>
          <a:lstStyle/>
          <a:p>
            <a:pPr defTabSz="1171575">
              <a:lnSpc>
                <a:spcPct val="90000"/>
              </a:lnSpc>
            </a:pPr>
            <a:r>
              <a:rPr lang="zh-CN" altLang="en-US" b="0">
                <a:solidFill>
                  <a:schemeClr val="bg1"/>
                </a:solidFill>
                <a:latin typeface="Times New Roman" panose="02020603050405020304" pitchFamily="18" charset="0"/>
                <a:ea typeface="黑体" panose="02010609060101010101" pitchFamily="49" charset="-122"/>
                <a:sym typeface="Times New Roman" panose="02020603050405020304" pitchFamily="18" charset="0"/>
              </a:rPr>
              <a:t>核心考点</a:t>
            </a:r>
            <a:r>
              <a:rPr lang="en-US" altLang="zh-CN" b="0">
                <a:solidFill>
                  <a:schemeClr val="bg1"/>
                </a:solidFill>
                <a:latin typeface="Times New Roman" panose="02020603050405020304" pitchFamily="18" charset="0"/>
                <a:ea typeface="黑体" panose="02010609060101010101" pitchFamily="49" charset="-122"/>
                <a:sym typeface="Times New Roman" panose="02020603050405020304" pitchFamily="18" charset="0"/>
              </a:rPr>
              <a:t>·</a:t>
            </a:r>
            <a:r>
              <a:rPr lang="zh-CN" altLang="en-US" b="0">
                <a:solidFill>
                  <a:schemeClr val="bg1"/>
                </a:solidFill>
                <a:latin typeface="Times New Roman" panose="02020603050405020304" pitchFamily="18" charset="0"/>
                <a:ea typeface="黑体" panose="02010609060101010101" pitchFamily="49" charset="-122"/>
                <a:sym typeface="Times New Roman" panose="02020603050405020304" pitchFamily="18" charset="0"/>
              </a:rPr>
              <a:t>话中考</a:t>
            </a:r>
          </a:p>
        </p:txBody>
      </p:sp>
      <p:sp>
        <p:nvSpPr>
          <p:cNvPr id="2262025" name="文本框 2262024"/>
          <p:cNvSpPr txBox="1"/>
          <p:nvPr/>
        </p:nvSpPr>
        <p:spPr>
          <a:xfrm>
            <a:off x="368025" y="1151076"/>
            <a:ext cx="11340272" cy="5046662"/>
          </a:xfrm>
          <a:prstGeom prst="rect">
            <a:avLst/>
          </a:prstGeom>
          <a:noFill/>
          <a:ln w="9525">
            <a:noFill/>
          </a:ln>
        </p:spPr>
        <p:txBody>
          <a:bodyPr wrap="square" lIns="117176" tIns="58589" rIns="117176" bIns="58589">
            <a:spAutoFit/>
          </a:bodyPr>
          <a:lstStyle/>
          <a:p>
            <a:pPr defTabSz="1171575"/>
            <a:r>
              <a:rPr lang="zh-CN" altLang="en-US" sz="2400"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【考点一】</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生活中的生物技术 </a:t>
            </a:r>
            <a:endParaRPr lang="zh-CN" altLang="en-US" sz="2400" b="0"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endParaRPr>
          </a:p>
          <a:p>
            <a:pPr defTabSz="1171575"/>
            <a:r>
              <a:rPr lang="zh-CN" altLang="en-US" sz="2400"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【典例】</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(2020</a:t>
            </a:r>
            <a:r>
              <a:rPr lang="en-US" altLang="zh-CN" sz="2400" b="0" dirty="0">
                <a:latin typeface="Times New Roman" panose="02020603050405020304" pitchFamily="18" charset="0"/>
                <a:ea typeface="黑体" panose="02010609060101010101" pitchFamily="49" charset="-122"/>
                <a:sym typeface="Times New Roman" panose="02020603050405020304" pitchFamily="18" charset="0"/>
              </a:rPr>
              <a:t>·</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开封学业考</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生活中你一定有这样的经验</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用酵母</a:t>
            </a:r>
          </a:p>
          <a:p>
            <a:pPr defTabSz="1171575"/>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发酵过的面粉制作的食品特别松软香甜。学习了发酵技术以后</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你不妨尝试动手做一下发糕。发糕松软多孔</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美味可口</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人人都爱吃</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做起来其实并不难。</a:t>
            </a:r>
          </a:p>
          <a:p>
            <a:pPr defTabSz="1171575"/>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材料用具</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面粉、市售鲜酵母、糖少许、温开水、面盆、大碗、蒸锅。</a:t>
            </a:r>
          </a:p>
          <a:p>
            <a:pPr defTabSz="1171575"/>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制作方法</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:①</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洗净双手和所需要的器具。</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②</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在碗内用少量温水将酵母化开。</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③</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在面盆内将面粉和适量糖拌匀</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加入酵母液</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并用手揉。边揉边加水</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直至揉成干湿适当的面团。</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④</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将面团放在温暖的地方发酵</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4</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5</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小时。</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⑤</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将发好的面团放在蒸锅内隔水蒸</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30</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分钟。</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⑥</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将蒸熟的发糕取出</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待冷却后切成小块即可食用。</a:t>
            </a:r>
            <a:r>
              <a:rPr lang="zh-CN" altLang="en-US" sz="2400" b="0"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 </a:t>
            </a:r>
            <a:endParaRPr lang="zh-CN" altLang="en-US" sz="2400" b="0" dirty="0">
              <a:solidFill>
                <a:srgbClr val="0000FF"/>
              </a:solidFill>
              <a:latin typeface="Times New Roman" panose="02020603050405020304" pitchFamily="18" charset="0"/>
              <a:ea typeface="黑体" panose="02010609060101010101" pitchFamily="49" charset="-122"/>
              <a:sym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78786" name="文本框 2678785"/>
          <p:cNvSpPr txBox="1"/>
          <p:nvPr/>
        </p:nvSpPr>
        <p:spPr>
          <a:xfrm>
            <a:off x="298450" y="658813"/>
            <a:ext cx="12888913" cy="5475287"/>
          </a:xfrm>
          <a:prstGeom prst="rect">
            <a:avLst/>
          </a:prstGeom>
          <a:noFill/>
          <a:ln w="9525">
            <a:noFill/>
          </a:ln>
        </p:spPr>
        <p:txBody>
          <a:bodyPr lIns="117176" tIns="58589" rIns="117176" bIns="58589">
            <a:spAutoFit/>
          </a:bodyPr>
          <a:lstStyle/>
          <a:p>
            <a:pPr defTabSz="1171575"/>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请分析回答下列问题。</a:t>
            </a:r>
          </a:p>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(1)</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鲜酵母中含有酵母菌</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与细菌相比</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酵母菌细胞结构的主要特点是</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_________</a:t>
            </a:r>
          </a:p>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_____</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p>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(2)</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用温开水将酵母化开的原因是</a:t>
            </a:r>
            <a:r>
              <a:rPr lang="en-US" altLang="zh-CN" b="0" dirty="0">
                <a:latin typeface="Times New Roman" panose="02020603050405020304" pitchFamily="18" charset="0"/>
                <a:ea typeface="黑体" panose="02010609060101010101" pitchFamily="49" charset="-122"/>
                <a:sym typeface="Times New Roman" panose="02020603050405020304" pitchFamily="18" charset="0"/>
              </a:rPr>
              <a:t>_______________</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如果水温过高会</a:t>
            </a:r>
            <a:r>
              <a:rPr lang="en-US" altLang="zh-CN" b="0" dirty="0">
                <a:latin typeface="Times New Roman" panose="02020603050405020304" pitchFamily="18" charset="0"/>
                <a:ea typeface="黑体" panose="02010609060101010101" pitchFamily="49" charset="-122"/>
                <a:sym typeface="Times New Roman" panose="02020603050405020304" pitchFamily="18" charset="0"/>
              </a:rPr>
              <a:t>___________</a:t>
            </a:r>
          </a:p>
          <a:p>
            <a:pPr defTabSz="1171575"/>
            <a:r>
              <a:rPr lang="en-US" altLang="zh-CN" b="0" dirty="0">
                <a:latin typeface="Times New Roman" panose="02020603050405020304" pitchFamily="18" charset="0"/>
                <a:ea typeface="黑体" panose="02010609060101010101" pitchFamily="49" charset="-122"/>
                <a:sym typeface="Times New Roman" panose="02020603050405020304" pitchFamily="18" charset="0"/>
              </a:rPr>
              <a:t>_________</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p>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(3)</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将面团放在温暖的地方发酵是因为</a:t>
            </a:r>
            <a:r>
              <a:rPr lang="en-US" altLang="zh-CN" b="0" dirty="0">
                <a:latin typeface="Times New Roman" panose="02020603050405020304" pitchFamily="18" charset="0"/>
                <a:ea typeface="黑体" panose="02010609060101010101" pitchFamily="49" charset="-122"/>
                <a:sym typeface="Times New Roman" panose="02020603050405020304" pitchFamily="18" charset="0"/>
              </a:rPr>
              <a:t>_________________________________</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p>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(4)</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蒸熟的发糕松软多孔</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是发酵过程中产生的</a:t>
            </a:r>
            <a:r>
              <a:rPr lang="en-US" altLang="zh-CN" b="0" dirty="0">
                <a:latin typeface="Times New Roman" panose="02020603050405020304" pitchFamily="18" charset="0"/>
                <a:ea typeface="黑体" panose="02010609060101010101" pitchFamily="49" charset="-122"/>
                <a:sym typeface="Times New Roman" panose="02020603050405020304" pitchFamily="18" charset="0"/>
              </a:rPr>
              <a:t>_________</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气体遇热膨胀造成的。</a:t>
            </a:r>
          </a:p>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(5)</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某同学将和好的面团放到一个密闭的保温装置中进行发酵</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结果蒸出的发糕</a:t>
            </a:r>
          </a:p>
          <a:p>
            <a:pPr defTabSz="1171575"/>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有些酒味</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你认为可能的原因是</a:t>
            </a:r>
            <a:r>
              <a:rPr lang="en-US" altLang="zh-CN" b="0" dirty="0">
                <a:latin typeface="Times New Roman" panose="02020603050405020304" pitchFamily="18" charset="0"/>
                <a:ea typeface="黑体" panose="02010609060101010101" pitchFamily="49" charset="-122"/>
                <a:sym typeface="Times New Roman" panose="02020603050405020304" pitchFamily="18" charset="0"/>
              </a:rPr>
              <a:t>_________________________</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endParaRPr lang="zh-CN" altLang="en-US" b="0" dirty="0">
              <a:latin typeface="Times New Roman" panose="02020603050405020304" pitchFamily="18" charset="0"/>
              <a:ea typeface="黑体" panose="02010609060101010101" pitchFamily="49" charset="-122"/>
              <a:sym typeface="Times New Roman" panose="02020603050405020304" pitchFamily="18" charset="0"/>
            </a:endParaRPr>
          </a:p>
        </p:txBody>
      </p:sp>
      <p:sp>
        <p:nvSpPr>
          <p:cNvPr id="2678788" name="文本框 2678787"/>
          <p:cNvSpPr txBox="1"/>
          <p:nvPr/>
        </p:nvSpPr>
        <p:spPr>
          <a:xfrm>
            <a:off x="9811251" y="1236239"/>
            <a:ext cx="1619250" cy="642568"/>
          </a:xfrm>
          <a:prstGeom prst="rect">
            <a:avLst/>
          </a:prstGeom>
          <a:noFill/>
          <a:ln w="9525">
            <a:noFill/>
          </a:ln>
        </p:spPr>
        <p:txBody>
          <a:bodyPr lIns="117176" tIns="58589" rIns="117176" bIns="58589" anchor="b" anchorCtr="1">
            <a:spAutoFit/>
          </a:bodyPr>
          <a:lstStyle/>
          <a:p>
            <a:pPr defTabSz="1171575"/>
            <a:r>
              <a:rPr lang="zh-CN" altLang="en-US"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有成形细</a:t>
            </a:r>
            <a:endParaRPr lang="zh-CN" altLang="en-US" b="0" dirty="0">
              <a:solidFill>
                <a:srgbClr val="FF0000"/>
              </a:solidFill>
              <a:latin typeface="Times New Roman" panose="02020603050405020304" pitchFamily="18" charset="0"/>
              <a:ea typeface="黑体" panose="02010609060101010101" pitchFamily="49" charset="-122"/>
              <a:sym typeface="Times New Roman" panose="02020603050405020304" pitchFamily="18" charset="0"/>
            </a:endParaRPr>
          </a:p>
        </p:txBody>
      </p:sp>
      <p:sp>
        <p:nvSpPr>
          <p:cNvPr id="2678789" name="文本框 2678788"/>
          <p:cNvSpPr txBox="1"/>
          <p:nvPr/>
        </p:nvSpPr>
        <p:spPr>
          <a:xfrm>
            <a:off x="261938" y="1859332"/>
            <a:ext cx="1127125" cy="642568"/>
          </a:xfrm>
          <a:prstGeom prst="rect">
            <a:avLst/>
          </a:prstGeom>
          <a:noFill/>
          <a:ln w="9525">
            <a:noFill/>
          </a:ln>
        </p:spPr>
        <p:txBody>
          <a:bodyPr lIns="117176" tIns="58589" rIns="117176" bIns="58589" anchor="b" anchorCtr="1">
            <a:spAutoFit/>
          </a:bodyPr>
          <a:lstStyle/>
          <a:p>
            <a:pPr defTabSz="1171575"/>
            <a:r>
              <a:rPr lang="zh-CN" altLang="en-US" b="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胞核</a:t>
            </a:r>
            <a:endParaRPr lang="zh-CN" altLang="en-US" b="0">
              <a:solidFill>
                <a:srgbClr val="FF0000"/>
              </a:solidFill>
              <a:latin typeface="Times New Roman" panose="02020603050405020304" pitchFamily="18" charset="0"/>
              <a:ea typeface="黑体" panose="02010609060101010101" pitchFamily="49" charset="-122"/>
              <a:sym typeface="Times New Roman" panose="02020603050405020304" pitchFamily="18" charset="0"/>
            </a:endParaRPr>
          </a:p>
        </p:txBody>
      </p:sp>
      <p:sp>
        <p:nvSpPr>
          <p:cNvPr id="2678790" name="文本框 2678789"/>
          <p:cNvSpPr txBox="1"/>
          <p:nvPr/>
        </p:nvSpPr>
        <p:spPr>
          <a:xfrm>
            <a:off x="4988259" y="2456232"/>
            <a:ext cx="2700338" cy="642568"/>
          </a:xfrm>
          <a:prstGeom prst="rect">
            <a:avLst/>
          </a:prstGeom>
          <a:noFill/>
          <a:ln w="9525">
            <a:noFill/>
          </a:ln>
        </p:spPr>
        <p:txBody>
          <a:bodyPr lIns="117176" tIns="58589" rIns="117176" bIns="58589" anchor="b" anchorCtr="1">
            <a:spAutoFit/>
          </a:bodyPr>
          <a:lstStyle/>
          <a:p>
            <a:pPr defTabSz="1171575"/>
            <a:r>
              <a:rPr lang="zh-CN" altLang="en-US" b="0" dirty="0">
                <a:solidFill>
                  <a:srgbClr val="FF0000"/>
                </a:solidFill>
                <a:latin typeface="Times New Roman" panose="02020603050405020304" pitchFamily="18" charset="0"/>
                <a:ea typeface="黑体" panose="02010609060101010101" pitchFamily="49" charset="-122"/>
                <a:sym typeface="Times New Roman" panose="02020603050405020304" pitchFamily="18" charset="0"/>
              </a:rPr>
              <a:t>保持酵母菌活性</a:t>
            </a:r>
          </a:p>
        </p:txBody>
      </p:sp>
      <p:sp>
        <p:nvSpPr>
          <p:cNvPr id="2678791" name="文本框 2678790"/>
          <p:cNvSpPr txBox="1"/>
          <p:nvPr/>
        </p:nvSpPr>
        <p:spPr>
          <a:xfrm>
            <a:off x="9891713" y="2412354"/>
            <a:ext cx="2000250" cy="642568"/>
          </a:xfrm>
          <a:prstGeom prst="rect">
            <a:avLst/>
          </a:prstGeom>
          <a:noFill/>
          <a:ln w="9525">
            <a:noFill/>
          </a:ln>
        </p:spPr>
        <p:txBody>
          <a:bodyPr lIns="117176" tIns="58589" rIns="117176" bIns="58589" anchor="b" anchorCtr="1">
            <a:spAutoFit/>
          </a:bodyPr>
          <a:lstStyle/>
          <a:p>
            <a:pPr defTabSz="1171575"/>
            <a:r>
              <a:rPr lang="zh-CN" altLang="en-US" b="0" dirty="0">
                <a:solidFill>
                  <a:srgbClr val="FF0000"/>
                </a:solidFill>
                <a:latin typeface="Times New Roman" panose="02020603050405020304" pitchFamily="18" charset="0"/>
                <a:ea typeface="黑体" panose="02010609060101010101" pitchFamily="49" charset="-122"/>
                <a:sym typeface="Times New Roman" panose="02020603050405020304" pitchFamily="18" charset="0"/>
              </a:rPr>
              <a:t>使其活性降</a:t>
            </a:r>
          </a:p>
        </p:txBody>
      </p:sp>
      <p:sp>
        <p:nvSpPr>
          <p:cNvPr id="2678792" name="文本框 2678791"/>
          <p:cNvSpPr txBox="1"/>
          <p:nvPr/>
        </p:nvSpPr>
        <p:spPr>
          <a:xfrm>
            <a:off x="288925" y="3053132"/>
            <a:ext cx="1758950" cy="642568"/>
          </a:xfrm>
          <a:prstGeom prst="rect">
            <a:avLst/>
          </a:prstGeom>
          <a:noFill/>
          <a:ln w="9525">
            <a:noFill/>
          </a:ln>
        </p:spPr>
        <p:txBody>
          <a:bodyPr lIns="117176" tIns="58589" rIns="117176" bIns="58589" anchor="b" anchorCtr="1">
            <a:spAutoFit/>
          </a:bodyPr>
          <a:lstStyle/>
          <a:p>
            <a:pPr defTabSz="1171575"/>
            <a:r>
              <a:rPr lang="zh-CN" altLang="en-US" b="0">
                <a:solidFill>
                  <a:srgbClr val="FF0000"/>
                </a:solidFill>
                <a:latin typeface="Times New Roman" panose="02020603050405020304" pitchFamily="18" charset="0"/>
                <a:ea typeface="黑体" panose="02010609060101010101" pitchFamily="49" charset="-122"/>
                <a:sym typeface="Times New Roman" panose="02020603050405020304" pitchFamily="18" charset="0"/>
              </a:rPr>
              <a:t>低或死亡</a:t>
            </a:r>
          </a:p>
        </p:txBody>
      </p:sp>
      <p:sp>
        <p:nvSpPr>
          <p:cNvPr id="2678793" name="文本框 2678792"/>
          <p:cNvSpPr txBox="1"/>
          <p:nvPr/>
        </p:nvSpPr>
        <p:spPr>
          <a:xfrm>
            <a:off x="5518317" y="3637253"/>
            <a:ext cx="5851525" cy="642568"/>
          </a:xfrm>
          <a:prstGeom prst="rect">
            <a:avLst/>
          </a:prstGeom>
          <a:noFill/>
          <a:ln w="9525">
            <a:noFill/>
          </a:ln>
        </p:spPr>
        <p:txBody>
          <a:bodyPr lIns="117176" tIns="58589" rIns="117176" bIns="58589" anchor="b" anchorCtr="1">
            <a:spAutoFit/>
          </a:bodyPr>
          <a:lstStyle/>
          <a:p>
            <a:pPr defTabSz="1171575"/>
            <a:r>
              <a:rPr lang="zh-CN" altLang="en-US" b="0" dirty="0">
                <a:solidFill>
                  <a:srgbClr val="FF0000"/>
                </a:solidFill>
                <a:latin typeface="Times New Roman" panose="02020603050405020304" pitchFamily="18" charset="0"/>
                <a:ea typeface="黑体" panose="02010609060101010101" pitchFamily="49" charset="-122"/>
                <a:sym typeface="Times New Roman" panose="02020603050405020304" pitchFamily="18" charset="0"/>
              </a:rPr>
              <a:t>温暖的环境有利于酵母菌的大量繁殖</a:t>
            </a:r>
          </a:p>
        </p:txBody>
      </p:sp>
      <p:sp>
        <p:nvSpPr>
          <p:cNvPr id="2678794" name="文本框 2678793"/>
          <p:cNvSpPr txBox="1"/>
          <p:nvPr/>
        </p:nvSpPr>
        <p:spPr>
          <a:xfrm>
            <a:off x="6742906" y="4214678"/>
            <a:ext cx="1649413" cy="642568"/>
          </a:xfrm>
          <a:prstGeom prst="rect">
            <a:avLst/>
          </a:prstGeom>
          <a:noFill/>
          <a:ln w="9525">
            <a:noFill/>
          </a:ln>
        </p:spPr>
        <p:txBody>
          <a:bodyPr lIns="117176" tIns="58589" rIns="117176" bIns="58589" anchor="b" anchorCtr="1">
            <a:spAutoFit/>
          </a:bodyPr>
          <a:lstStyle/>
          <a:p>
            <a:pPr defTabSz="1171575"/>
            <a:r>
              <a:rPr lang="zh-CN" altLang="en-US" b="0" dirty="0">
                <a:solidFill>
                  <a:srgbClr val="FF0000"/>
                </a:solidFill>
                <a:latin typeface="Times New Roman" panose="02020603050405020304" pitchFamily="18" charset="0"/>
                <a:ea typeface="黑体" panose="02010609060101010101" pitchFamily="49" charset="-122"/>
                <a:sym typeface="Times New Roman" panose="02020603050405020304" pitchFamily="18" charset="0"/>
              </a:rPr>
              <a:t>二氧化碳</a:t>
            </a:r>
          </a:p>
        </p:txBody>
      </p:sp>
      <p:sp>
        <p:nvSpPr>
          <p:cNvPr id="2678795" name="文本框 2678794"/>
          <p:cNvSpPr txBox="1"/>
          <p:nvPr/>
        </p:nvSpPr>
        <p:spPr>
          <a:xfrm>
            <a:off x="4604251" y="5395699"/>
            <a:ext cx="4451350" cy="642568"/>
          </a:xfrm>
          <a:prstGeom prst="rect">
            <a:avLst/>
          </a:prstGeom>
          <a:noFill/>
          <a:ln w="9525">
            <a:noFill/>
          </a:ln>
        </p:spPr>
        <p:txBody>
          <a:bodyPr lIns="117176" tIns="58589" rIns="117176" bIns="58589" anchor="b" anchorCtr="1">
            <a:spAutoFit/>
          </a:bodyPr>
          <a:lstStyle/>
          <a:p>
            <a:pPr defTabSz="1171575"/>
            <a:r>
              <a:rPr lang="zh-CN" altLang="en-US" b="0" dirty="0">
                <a:solidFill>
                  <a:srgbClr val="FF0000"/>
                </a:solidFill>
                <a:latin typeface="Times New Roman" panose="02020603050405020304" pitchFamily="18" charset="0"/>
                <a:ea typeface="黑体" panose="02010609060101010101" pitchFamily="49" charset="-122"/>
                <a:sym typeface="Times New Roman" panose="02020603050405020304" pitchFamily="18" charset="0"/>
              </a:rPr>
              <a:t>酵母菌无氧呼吸产生了酒精</a:t>
            </a: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78788"/>
                                        </p:tgtEl>
                                        <p:attrNameLst>
                                          <p:attrName>style.visibility</p:attrName>
                                        </p:attrNameLst>
                                      </p:cBhvr>
                                      <p:to>
                                        <p:strVal val="visible"/>
                                      </p:to>
                                    </p:set>
                                    <p:animEffect transition="in" filter="blinds(horizontal)">
                                      <p:cBhvr>
                                        <p:cTn id="7" dur="500"/>
                                        <p:tgtEl>
                                          <p:spTgt spid="267878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678789"/>
                                        </p:tgtEl>
                                        <p:attrNameLst>
                                          <p:attrName>style.visibility</p:attrName>
                                        </p:attrNameLst>
                                      </p:cBhvr>
                                      <p:to>
                                        <p:strVal val="visible"/>
                                      </p:to>
                                    </p:set>
                                    <p:animEffect transition="in" filter="blinds(horizontal)">
                                      <p:cBhvr>
                                        <p:cTn id="10" dur="500"/>
                                        <p:tgtEl>
                                          <p:spTgt spid="2678789"/>
                                        </p:tgtEl>
                                      </p:cBhvr>
                                    </p:animEffect>
                                  </p:childTnLst>
                                </p:cTn>
                              </p:par>
                            </p:childTnLst>
                          </p:cTn>
                        </p:par>
                      </p:childTnLst>
                    </p:cTn>
                  </p:par>
                  <p:par>
                    <p:cTn id="11" fill="hold" nodeType="clickPar">
                      <p:stCondLst>
                        <p:cond delay="indefinite"/>
                      </p:stCondLst>
                      <p:childTnLst>
                        <p:par>
                          <p:cTn id="12" fill="hold" nodeType="after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678790"/>
                                        </p:tgtEl>
                                        <p:attrNameLst>
                                          <p:attrName>style.visibility</p:attrName>
                                        </p:attrNameLst>
                                      </p:cBhvr>
                                      <p:to>
                                        <p:strVal val="visible"/>
                                      </p:to>
                                    </p:set>
                                    <p:animEffect transition="in" filter="blinds(horizontal)">
                                      <p:cBhvr>
                                        <p:cTn id="15" dur="500"/>
                                        <p:tgtEl>
                                          <p:spTgt spid="2678790"/>
                                        </p:tgtEl>
                                      </p:cBhvr>
                                    </p:animEffect>
                                  </p:childTnLst>
                                </p:cTn>
                              </p:par>
                            </p:childTnLst>
                          </p:cTn>
                        </p:par>
                      </p:childTnLst>
                    </p:cTn>
                  </p:par>
                  <p:par>
                    <p:cTn id="16" fill="hold" nodeType="clickPar">
                      <p:stCondLst>
                        <p:cond delay="indefinite"/>
                      </p:stCondLst>
                      <p:childTnLst>
                        <p:par>
                          <p:cTn id="17" fill="hold" nodeType="after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2678791"/>
                                        </p:tgtEl>
                                        <p:attrNameLst>
                                          <p:attrName>style.visibility</p:attrName>
                                        </p:attrNameLst>
                                      </p:cBhvr>
                                      <p:to>
                                        <p:strVal val="visible"/>
                                      </p:to>
                                    </p:set>
                                    <p:animEffect transition="in" filter="blinds(horizontal)">
                                      <p:cBhvr>
                                        <p:cTn id="20" dur="500"/>
                                        <p:tgtEl>
                                          <p:spTgt spid="2678791"/>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2678792"/>
                                        </p:tgtEl>
                                        <p:attrNameLst>
                                          <p:attrName>style.visibility</p:attrName>
                                        </p:attrNameLst>
                                      </p:cBhvr>
                                      <p:to>
                                        <p:strVal val="visible"/>
                                      </p:to>
                                    </p:set>
                                    <p:animEffect transition="in" filter="blinds(horizontal)">
                                      <p:cBhvr>
                                        <p:cTn id="23" dur="500"/>
                                        <p:tgtEl>
                                          <p:spTgt spid="2678792"/>
                                        </p:tgtEl>
                                      </p:cBhvr>
                                    </p:animEffect>
                                  </p:childTnLst>
                                </p:cTn>
                              </p:par>
                            </p:childTnLst>
                          </p:cTn>
                        </p:par>
                      </p:childTnLst>
                    </p:cTn>
                  </p:par>
                  <p:par>
                    <p:cTn id="24" fill="hold" nodeType="clickPar">
                      <p:stCondLst>
                        <p:cond delay="indefinite"/>
                      </p:stCondLst>
                      <p:childTnLst>
                        <p:par>
                          <p:cTn id="25" fill="hold" nodeType="after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2678793"/>
                                        </p:tgtEl>
                                        <p:attrNameLst>
                                          <p:attrName>style.visibility</p:attrName>
                                        </p:attrNameLst>
                                      </p:cBhvr>
                                      <p:to>
                                        <p:strVal val="visible"/>
                                      </p:to>
                                    </p:set>
                                    <p:animEffect transition="in" filter="blinds(horizontal)">
                                      <p:cBhvr>
                                        <p:cTn id="28" dur="500"/>
                                        <p:tgtEl>
                                          <p:spTgt spid="2678793"/>
                                        </p:tgtEl>
                                      </p:cBhvr>
                                    </p:animEffect>
                                  </p:childTnLst>
                                </p:cTn>
                              </p:par>
                            </p:childTnLst>
                          </p:cTn>
                        </p:par>
                      </p:childTnLst>
                    </p:cTn>
                  </p:par>
                  <p:par>
                    <p:cTn id="29" fill="hold" nodeType="clickPar">
                      <p:stCondLst>
                        <p:cond delay="indefinite"/>
                      </p:stCondLst>
                      <p:childTnLst>
                        <p:par>
                          <p:cTn id="30" fill="hold" nodeType="after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2678794"/>
                                        </p:tgtEl>
                                        <p:attrNameLst>
                                          <p:attrName>style.visibility</p:attrName>
                                        </p:attrNameLst>
                                      </p:cBhvr>
                                      <p:to>
                                        <p:strVal val="visible"/>
                                      </p:to>
                                    </p:set>
                                    <p:animEffect transition="in" filter="blinds(horizontal)">
                                      <p:cBhvr>
                                        <p:cTn id="33" dur="500"/>
                                        <p:tgtEl>
                                          <p:spTgt spid="2678794"/>
                                        </p:tgtEl>
                                      </p:cBhvr>
                                    </p:animEffect>
                                  </p:childTnLst>
                                </p:cTn>
                              </p:par>
                            </p:childTnLst>
                          </p:cTn>
                        </p:par>
                      </p:childTnLst>
                    </p:cTn>
                  </p:par>
                  <p:par>
                    <p:cTn id="34" fill="hold" nodeType="clickPar">
                      <p:stCondLst>
                        <p:cond delay="indefinite"/>
                      </p:stCondLst>
                      <p:childTnLst>
                        <p:par>
                          <p:cTn id="35" fill="hold" nodeType="after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2678795"/>
                                        </p:tgtEl>
                                        <p:attrNameLst>
                                          <p:attrName>style.visibility</p:attrName>
                                        </p:attrNameLst>
                                      </p:cBhvr>
                                      <p:to>
                                        <p:strVal val="visible"/>
                                      </p:to>
                                    </p:set>
                                    <p:animEffect transition="in" filter="blinds(horizontal)">
                                      <p:cBhvr>
                                        <p:cTn id="38" dur="500"/>
                                        <p:tgtEl>
                                          <p:spTgt spid="2678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8788" grpId="0"/>
      <p:bldP spid="2678789" grpId="0"/>
      <p:bldP spid="2678790" grpId="0"/>
      <p:bldP spid="2678791" grpId="0"/>
      <p:bldP spid="2678792" grpId="0"/>
      <p:bldP spid="2678793" grpId="0"/>
      <p:bldP spid="2678794" grpId="0"/>
      <p:bldP spid="267879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79810" name="文本框 2679809"/>
          <p:cNvSpPr txBox="1"/>
          <p:nvPr/>
        </p:nvSpPr>
        <p:spPr>
          <a:xfrm>
            <a:off x="247650" y="582613"/>
            <a:ext cx="11593513" cy="5475287"/>
          </a:xfrm>
          <a:prstGeom prst="rect">
            <a:avLst/>
          </a:prstGeom>
          <a:noFill/>
          <a:ln w="9525">
            <a:noFill/>
          </a:ln>
        </p:spPr>
        <p:txBody>
          <a:bodyPr lIns="117176" tIns="58589" rIns="117176" bIns="58589">
            <a:spAutoFit/>
          </a:bodyPr>
          <a:lstStyle/>
          <a:p>
            <a:pPr defTabSz="1171575"/>
            <a:r>
              <a:rPr lang="zh-CN" altLang="en-US"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【名师讲题】</a:t>
            </a:r>
          </a:p>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题型特征</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本题考查酵母菌的发酵</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属于实验分析题。</a:t>
            </a:r>
          </a:p>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答题流程</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p>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1.</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抓住题干中的实验步骤</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逐一分析作答。</a:t>
            </a:r>
          </a:p>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2.</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根据各小题的设问</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找准对应的知识点作答。</a:t>
            </a:r>
          </a:p>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(1)</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酵母菌属于真菌</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与细菌最大的区别是有真正的细胞核</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而细菌无真正的细胞核</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只有</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DNA</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的集中区。</a:t>
            </a:r>
          </a:p>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(2)</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酵母菌是有活性的</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需要适宜的温度</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如果水温过高会使其活性降低或死亡。因此</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要用温开水将酵母化开。</a:t>
            </a:r>
            <a:endParaRPr lang="zh-CN" altLang="en-US" b="0" dirty="0">
              <a:latin typeface="Times New Roman" panose="02020603050405020304" pitchFamily="18" charset="0"/>
              <a:ea typeface="黑体" panose="02010609060101010101" pitchFamily="49" charset="-122"/>
              <a:sym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74690" name="文本框 2674689"/>
          <p:cNvSpPr txBox="1"/>
          <p:nvPr/>
        </p:nvSpPr>
        <p:spPr>
          <a:xfrm>
            <a:off x="323850" y="862013"/>
            <a:ext cx="11491913" cy="4243554"/>
          </a:xfrm>
          <a:prstGeom prst="rect">
            <a:avLst/>
          </a:prstGeom>
          <a:noFill/>
          <a:ln w="9525">
            <a:noFill/>
          </a:ln>
        </p:spPr>
        <p:txBody>
          <a:bodyPr lIns="117176" tIns="58589" rIns="117176" bIns="58589">
            <a:spAutoFit/>
          </a:bodyPr>
          <a:lstStyle/>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(3)</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由以上分析可知</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酵母菌需要适宜的温度</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温暖的环境有利于酵母菌的大量繁殖</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并进行充分发酵。</a:t>
            </a:r>
          </a:p>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(4)</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在适宜的温度下</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酵母菌会分解葡萄糖产生二氧化碳</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二氧化碳是气体</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会遇</a:t>
            </a:r>
          </a:p>
          <a:p>
            <a:pPr defTabSz="1171575"/>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热膨胀</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使得面团松软多孔。</a:t>
            </a:r>
          </a:p>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(5)</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密闭的保温装置中无氧</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在此条件下</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酵母菌发酵能分解葡萄糖产生酒精</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因</a:t>
            </a:r>
          </a:p>
          <a:p>
            <a:pPr defTabSz="1171575"/>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此会有酒味。</a:t>
            </a:r>
          </a:p>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3.</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组织语言准确作答。</a:t>
            </a:r>
            <a:endParaRPr lang="zh-CN" altLang="en-US" b="0" dirty="0">
              <a:latin typeface="Times New Roman" panose="02020603050405020304" pitchFamily="18" charset="0"/>
              <a:ea typeface="黑体" panose="02010609060101010101" pitchFamily="49" charset="-122"/>
              <a:sym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51490" name="文本框 2751489"/>
          <p:cNvSpPr txBox="1"/>
          <p:nvPr/>
        </p:nvSpPr>
        <p:spPr>
          <a:xfrm>
            <a:off x="945357" y="1829296"/>
            <a:ext cx="10116896" cy="2919089"/>
          </a:xfrm>
          <a:prstGeom prst="rect">
            <a:avLst/>
          </a:prstGeom>
          <a:noFill/>
          <a:ln w="9525">
            <a:noFill/>
          </a:ln>
        </p:spPr>
        <p:txBody>
          <a:bodyPr wrap="square" lIns="117176" tIns="58589" rIns="117176" bIns="58589">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1.</a:t>
            </a:r>
            <a:r>
              <a:rPr lang="zh-CN" altLang="zh-CN" b="0" dirty="0">
                <a:latin typeface="Times New Roman" panose="02020603050405020304" pitchFamily="18" charset="0"/>
                <a:ea typeface="黑体" panose="02010609060101010101" pitchFamily="49" charset="-122"/>
                <a:cs typeface="Times New Roman" panose="02020603050405020304" pitchFamily="18" charset="0"/>
              </a:rPr>
              <a:t> （2020•西宁）下列关于生物技术应用的叙述，错误的是（　　）</a:t>
            </a:r>
          </a:p>
          <a:p>
            <a:pPr marL="0" algn="l" rtl="0" eaLnBrk="1" fontAlgn="ctr" latinLnBrk="0" hangingPunct="1">
              <a:spcBef>
                <a:spcPts val="0"/>
              </a:spcBef>
              <a:spcAft>
                <a:spcPts val="0"/>
              </a:spcAft>
            </a:pPr>
            <a:r>
              <a:rPr lang="en-US" altLang="zh-CN" b="0" dirty="0">
                <a:latin typeface="Times New Roman" panose="02020603050405020304" pitchFamily="18" charset="0"/>
                <a:ea typeface="黑体" panose="02010609060101010101" pitchFamily="49" charset="-122"/>
                <a:cs typeface="Times New Roman" panose="02020603050405020304" pitchFamily="18" charset="0"/>
              </a:rPr>
              <a:t>A</a:t>
            </a:r>
            <a:r>
              <a:rPr lang="zh-CN" altLang="zh-CN" b="0" dirty="0">
                <a:latin typeface="Times New Roman" panose="02020603050405020304" pitchFamily="18" charset="0"/>
                <a:ea typeface="黑体" panose="02010609060101010101" pitchFamily="49" charset="-122"/>
                <a:cs typeface="Times New Roman" panose="02020603050405020304" pitchFamily="18" charset="0"/>
              </a:rPr>
              <a:t>．冷藏食物不易变质是低温抑制了细菌与真菌的生长和繁殖</a:t>
            </a:r>
          </a:p>
          <a:p>
            <a:pPr marL="0" algn="l" rtl="0" eaLnBrk="1" fontAlgn="ctr" latinLnBrk="0" hangingPunct="1">
              <a:spcBef>
                <a:spcPts val="0"/>
              </a:spcBef>
              <a:spcAft>
                <a:spcPts val="0"/>
              </a:spcAft>
            </a:pPr>
            <a:r>
              <a:rPr lang="en-US" altLang="zh-CN" b="0" dirty="0">
                <a:latin typeface="Times New Roman" panose="02020603050405020304" pitchFamily="18" charset="0"/>
                <a:ea typeface="黑体" panose="02010609060101010101" pitchFamily="49" charset="-122"/>
                <a:cs typeface="Times New Roman" panose="02020603050405020304" pitchFamily="18" charset="0"/>
              </a:rPr>
              <a:t>B．</a:t>
            </a:r>
            <a:r>
              <a:rPr lang="zh-CN" altLang="zh-CN" b="0" dirty="0">
                <a:latin typeface="Times New Roman" panose="02020603050405020304" pitchFamily="18" charset="0"/>
                <a:ea typeface="黑体" panose="02010609060101010101" pitchFamily="49" charset="-122"/>
                <a:cs typeface="Times New Roman" panose="02020603050405020304" pitchFamily="18" charset="0"/>
              </a:rPr>
              <a:t>制作酸奶用的是乳酸菌</a:t>
            </a:r>
          </a:p>
          <a:p>
            <a:pPr marL="0" algn="l" rtl="0" eaLnBrk="1" fontAlgn="ctr" latinLnBrk="0" hangingPunct="1">
              <a:spcBef>
                <a:spcPts val="0"/>
              </a:spcBef>
              <a:spcAft>
                <a:spcPts val="0"/>
              </a:spcAft>
            </a:pPr>
            <a:r>
              <a:rPr lang="en-US" altLang="zh-CN" b="0" dirty="0">
                <a:latin typeface="Times New Roman" panose="02020603050405020304" pitchFamily="18" charset="0"/>
                <a:ea typeface="黑体" panose="02010609060101010101" pitchFamily="49" charset="-122"/>
                <a:cs typeface="Times New Roman" panose="02020603050405020304" pitchFamily="18" charset="0"/>
              </a:rPr>
              <a:t>C．</a:t>
            </a:r>
            <a:r>
              <a:rPr lang="zh-CN" altLang="zh-CN" b="0" dirty="0">
                <a:latin typeface="Times New Roman" panose="02020603050405020304" pitchFamily="18" charset="0"/>
                <a:ea typeface="黑体" panose="02010609060101010101" pitchFamily="49" charset="-122"/>
                <a:cs typeface="Times New Roman" panose="02020603050405020304" pitchFamily="18" charset="0"/>
              </a:rPr>
              <a:t>制作米酒用的是酵母菌</a:t>
            </a:r>
          </a:p>
          <a:p>
            <a:pPr marL="0" algn="l" rtl="0" eaLnBrk="1" fontAlgn="ctr" latinLnBrk="0" hangingPunct="1">
              <a:spcBef>
                <a:spcPts val="0"/>
              </a:spcBef>
              <a:spcAft>
                <a:spcPts val="0"/>
              </a:spcAft>
            </a:pPr>
            <a:r>
              <a:rPr lang="en-US" altLang="zh-CN" b="0" dirty="0">
                <a:latin typeface="Times New Roman" panose="02020603050405020304" pitchFamily="18" charset="0"/>
                <a:ea typeface="黑体" panose="02010609060101010101" pitchFamily="49" charset="-122"/>
                <a:cs typeface="Times New Roman" panose="02020603050405020304" pitchFamily="18" charset="0"/>
              </a:rPr>
              <a:t>D</a:t>
            </a:r>
            <a:r>
              <a:rPr lang="zh-CN" altLang="zh-CN" b="0" dirty="0">
                <a:latin typeface="Times New Roman" panose="02020603050405020304" pitchFamily="18" charset="0"/>
                <a:ea typeface="黑体" panose="02010609060101010101" pitchFamily="49" charset="-122"/>
                <a:cs typeface="Times New Roman" panose="02020603050405020304" pitchFamily="18" charset="0"/>
              </a:rPr>
              <a:t>．制作泡菜的坛子加水密封主要是防止杂菌进入</a:t>
            </a:r>
          </a:p>
        </p:txBody>
      </p:sp>
      <p:sp>
        <p:nvSpPr>
          <p:cNvPr id="2751491" name="文本框 2751490"/>
          <p:cNvSpPr txBox="1"/>
          <p:nvPr/>
        </p:nvSpPr>
        <p:spPr>
          <a:xfrm>
            <a:off x="9761638" y="1623185"/>
            <a:ext cx="858838" cy="646608"/>
          </a:xfrm>
          <a:prstGeom prst="rect">
            <a:avLst/>
          </a:prstGeom>
          <a:noFill/>
          <a:ln w="9525">
            <a:noFill/>
          </a:ln>
        </p:spPr>
        <p:txBody>
          <a:bodyPr lIns="117176" tIns="58589" rIns="117176" bIns="58589" anchor="b" anchorCtr="1">
            <a:spAutoFit/>
          </a:bodyPr>
          <a:lstStyle/>
          <a:p>
            <a:pPr defTabSz="1171575"/>
            <a:r>
              <a:rPr lang="en-US" altLang="zh-CN"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D</a:t>
            </a:r>
            <a:endParaRPr lang="en-US" altLang="zh-CN" dirty="0">
              <a:solidFill>
                <a:srgbClr val="FF0000"/>
              </a:solidFill>
              <a:latin typeface="Times New Roman" panose="02020603050405020304" pitchFamily="18" charset="0"/>
              <a:ea typeface="黑体" panose="02010609060101010101" pitchFamily="49" charset="-122"/>
              <a:sym typeface="Times New Roman" panose="02020603050405020304" pitchFamily="18" charset="0"/>
            </a:endParaRPr>
          </a:p>
        </p:txBody>
      </p:sp>
      <p:sp>
        <p:nvSpPr>
          <p:cNvPr id="4" name="Rectangle 9">
            <a:extLst>
              <a:ext uri="{FF2B5EF4-FFF2-40B4-BE49-F238E27FC236}">
                <a16:creationId xmlns:a16="http://schemas.microsoft.com/office/drawing/2014/main" id="{C5E62220-DE49-460D-8FE6-A38888F41182}"/>
              </a:ext>
            </a:extLst>
          </p:cNvPr>
          <p:cNvSpPr>
            <a:spLocks noChangeArrowheads="1"/>
          </p:cNvSpPr>
          <p:nvPr/>
        </p:nvSpPr>
        <p:spPr bwMode="auto">
          <a:xfrm>
            <a:off x="945356" y="488156"/>
            <a:ext cx="1627188" cy="665163"/>
          </a:xfrm>
          <a:prstGeom prst="rect">
            <a:avLst/>
          </a:prstGeom>
          <a:noFill/>
          <a:ln w="9525">
            <a:noFill/>
            <a:miter lim="800000"/>
            <a:headEnd/>
            <a:tailEnd/>
          </a:ln>
        </p:spPr>
        <p:txBody>
          <a:bodyPr wrap="none" anchor="ctr">
            <a:spAutoFit/>
          </a:bodyPr>
          <a:lstStyle/>
          <a:p>
            <a:pPr eaLnBrk="0" hangingPunct="0">
              <a:lnSpc>
                <a:spcPct val="150000"/>
              </a:lnSpc>
            </a:pPr>
            <a:r>
              <a:rPr lang="zh-CN" altLang="en-US" sz="2800" b="1">
                <a:solidFill>
                  <a:srgbClr val="FF6600"/>
                </a:solidFill>
                <a:latin typeface="Times New Roman" panose="02020603050405020304" pitchFamily="18" charset="0"/>
                <a:ea typeface="黑体" panose="02010609060101010101" pitchFamily="49" charset="-122"/>
                <a:sym typeface="Times New Roman" panose="02020603050405020304" pitchFamily="18" charset="0"/>
              </a:rPr>
              <a:t>体验中考</a:t>
            </a:r>
          </a:p>
        </p:txBody>
      </p:sp>
      <p:pic>
        <p:nvPicPr>
          <p:cNvPr id="5" name="Picture 4">
            <a:extLst>
              <a:ext uri="{FF2B5EF4-FFF2-40B4-BE49-F238E27FC236}">
                <a16:creationId xmlns:a16="http://schemas.microsoft.com/office/drawing/2014/main" id="{E0907DCE-7C70-4EB6-AF7F-2FDA699A238F}"/>
              </a:ext>
            </a:extLst>
          </p:cNvPr>
          <p:cNvPicPr>
            <a:picLocks noChangeAspect="1"/>
          </p:cNvPicPr>
          <p:nvPr/>
        </p:nvPicPr>
        <p:blipFill>
          <a:blip r:embed="rId2"/>
          <a:srcRect/>
          <a:stretch>
            <a:fillRect/>
          </a:stretch>
        </p:blipFill>
        <p:spPr bwMode="auto">
          <a:xfrm>
            <a:off x="812006" y="618331"/>
            <a:ext cx="115888" cy="474663"/>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514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149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F3AB87AD-8126-4F67-BCC5-01ACD90DAD0A}"/>
              </a:ext>
            </a:extLst>
          </p:cNvPr>
          <p:cNvSpPr txBox="1"/>
          <p:nvPr/>
        </p:nvSpPr>
        <p:spPr>
          <a:xfrm>
            <a:off x="725538" y="1246374"/>
            <a:ext cx="10739336" cy="4534831"/>
          </a:xfrm>
          <a:prstGeom prst="rect">
            <a:avLst/>
          </a:prstGeom>
          <a:noFill/>
        </p:spPr>
        <p:txBody>
          <a:bodyPr wrap="square">
            <a:spAutoFit/>
          </a:bodyPr>
          <a:lstStyle/>
          <a:p>
            <a:r>
              <a:rPr lang="en-US" altLang="zh-CN" sz="2800"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解析</a:t>
            </a:r>
            <a:r>
              <a:rPr lang="en-US" altLang="zh-CN" sz="2800"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A</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、冷藏食物不易变质是由于低温抑制了细菌等微生物生长和繁殖，而不是杀死了细菌等微生物，</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A</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正确；</a:t>
            </a:r>
            <a:b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b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B</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、制酸奶和泡菜要用到乳酸菌的发酵，</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B</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正确。</a:t>
            </a:r>
            <a:b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b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C</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、做米酒要用到酵母菌的发酵，</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C</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正确。</a:t>
            </a:r>
            <a:b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b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D</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、制作泡菜要创造无氧的环境，因为乳酸菌是厌氧菌，在无氧条件下才能发酵，因此制作泡菜的坛子加水密封隔绝空气主要是为了防止氧气的进入，</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D</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错误。</a:t>
            </a:r>
          </a:p>
        </p:txBody>
      </p:sp>
    </p:spTree>
    <p:extLst>
      <p:ext uri="{BB962C8B-B14F-4D97-AF65-F5344CB8AC3E}">
        <p14:creationId xmlns:p14="http://schemas.microsoft.com/office/powerpoint/2010/main" val="415172871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91074" name="文本框 2691073"/>
          <p:cNvSpPr txBox="1"/>
          <p:nvPr/>
        </p:nvSpPr>
        <p:spPr>
          <a:xfrm>
            <a:off x="447713" y="1110845"/>
            <a:ext cx="11742700" cy="1841871"/>
          </a:xfrm>
          <a:prstGeom prst="rect">
            <a:avLst/>
          </a:prstGeom>
          <a:noFill/>
          <a:ln w="9525">
            <a:noFill/>
          </a:ln>
        </p:spPr>
        <p:txBody>
          <a:bodyPr wrap="square" lIns="117176" tIns="58589" rIns="117176" bIns="58589">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zh-CN"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2.</a:t>
            </a:r>
            <a:r>
              <a:rPr lang="zh-CN" altLang="zh-CN" sz="2800" b="0" dirty="0">
                <a:latin typeface="Times New Roman" panose="02020603050405020304" pitchFamily="18" charset="0"/>
                <a:ea typeface="黑体" panose="02010609060101010101" pitchFamily="49" charset="-122"/>
                <a:cs typeface="Times New Roman" panose="02020603050405020304" pitchFamily="18" charset="0"/>
              </a:rPr>
              <a:t> （2020•石家庄）在无氧条件下，酵母菌对葡萄糖的分解产物是（　）</a:t>
            </a:r>
          </a:p>
          <a:p>
            <a:pPr marL="0" algn="l" rtl="0" eaLnBrk="1" fontAlgn="ctr" latinLnBrk="0" hangingPunct="1">
              <a:spcBef>
                <a:spcPts val="0"/>
              </a:spcBef>
              <a:spcAft>
                <a:spcPts val="0"/>
              </a:spcAft>
            </a:pP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A．</a:t>
            </a:r>
            <a:r>
              <a:rPr lang="zh-CN" altLang="zh-CN" sz="2800" b="0" dirty="0">
                <a:latin typeface="Times New Roman" panose="02020603050405020304" pitchFamily="18" charset="0"/>
                <a:ea typeface="黑体" panose="02010609060101010101" pitchFamily="49" charset="-122"/>
                <a:cs typeface="Times New Roman" panose="02020603050405020304" pitchFamily="18" charset="0"/>
              </a:rPr>
              <a:t>二氧化碳和水</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                 B．</a:t>
            </a:r>
            <a:r>
              <a:rPr lang="zh-CN" altLang="zh-CN" sz="2800" b="0" dirty="0">
                <a:latin typeface="Times New Roman" panose="02020603050405020304" pitchFamily="18" charset="0"/>
                <a:ea typeface="黑体" panose="02010609060101010101" pitchFamily="49" charset="-122"/>
                <a:cs typeface="Times New Roman" panose="02020603050405020304" pitchFamily="18" charset="0"/>
              </a:rPr>
              <a:t>二氧化碳和氧气</a:t>
            </a:r>
          </a:p>
          <a:p>
            <a:pPr marL="0" algn="l" rtl="0" eaLnBrk="1" fontAlgn="ctr" latinLnBrk="0" hangingPunct="1">
              <a:spcBef>
                <a:spcPts val="0"/>
              </a:spcBef>
              <a:spcAft>
                <a:spcPts val="0"/>
              </a:spcAft>
            </a:pP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C．</a:t>
            </a:r>
            <a:r>
              <a:rPr lang="zh-CN" altLang="zh-CN" sz="2800" b="0" dirty="0">
                <a:latin typeface="Times New Roman" panose="02020603050405020304" pitchFamily="18" charset="0"/>
                <a:ea typeface="黑体" panose="02010609060101010101" pitchFamily="49" charset="-122"/>
                <a:cs typeface="Times New Roman" panose="02020603050405020304" pitchFamily="18" charset="0"/>
              </a:rPr>
              <a:t>酒精和二氧化碳</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             D．</a:t>
            </a:r>
            <a:r>
              <a:rPr lang="zh-CN" altLang="zh-CN" sz="2800" b="0" dirty="0">
                <a:latin typeface="Times New Roman" panose="02020603050405020304" pitchFamily="18" charset="0"/>
                <a:ea typeface="黑体" panose="02010609060101010101" pitchFamily="49" charset="-122"/>
                <a:cs typeface="Times New Roman" panose="02020603050405020304" pitchFamily="18" charset="0"/>
              </a:rPr>
              <a:t>氧气和水</a:t>
            </a:r>
          </a:p>
        </p:txBody>
      </p:sp>
      <p:sp>
        <p:nvSpPr>
          <p:cNvPr id="2691173" name="文本框 2691172"/>
          <p:cNvSpPr txBox="1"/>
          <p:nvPr/>
        </p:nvSpPr>
        <p:spPr>
          <a:xfrm>
            <a:off x="10554352" y="982919"/>
            <a:ext cx="1277938" cy="646608"/>
          </a:xfrm>
          <a:prstGeom prst="rect">
            <a:avLst/>
          </a:prstGeom>
          <a:noFill/>
          <a:ln w="9525">
            <a:noFill/>
          </a:ln>
        </p:spPr>
        <p:txBody>
          <a:bodyPr lIns="117176" tIns="58589" rIns="117176" bIns="58589" anchor="b" anchorCtr="1">
            <a:spAutoFit/>
          </a:bodyPr>
          <a:lstStyle/>
          <a:p>
            <a:pPr defTabSz="1171575"/>
            <a:r>
              <a:rPr lang="en-US" altLang="zh-CN"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a:t>
            </a:r>
            <a:endParaRPr lang="en-US" altLang="zh-CN" dirty="0">
              <a:solidFill>
                <a:srgbClr val="FF0000"/>
              </a:solidFill>
              <a:latin typeface="Times New Roman" panose="02020603050405020304" pitchFamily="18" charset="0"/>
              <a:ea typeface="黑体" panose="02010609060101010101" pitchFamily="49" charset="-122"/>
              <a:sym typeface="Times New Roman" panose="02020603050405020304" pitchFamily="18" charset="0"/>
            </a:endParaRPr>
          </a:p>
        </p:txBody>
      </p:sp>
      <p:grpSp>
        <p:nvGrpSpPr>
          <p:cNvPr id="2691183" name="组合 2691182"/>
          <p:cNvGrpSpPr/>
          <p:nvPr/>
        </p:nvGrpSpPr>
        <p:grpSpPr>
          <a:xfrm>
            <a:off x="495300" y="-1689100"/>
            <a:ext cx="0" cy="0"/>
            <a:chOff x="312" y="-1064"/>
            <a:chExt cx="0" cy="0"/>
          </a:xfrm>
        </p:grpSpPr>
        <p:sp>
          <p:nvSpPr>
            <p:cNvPr id="2691180" name="直接连接符 2691179"/>
            <p:cNvSpPr/>
            <p:nvPr/>
          </p:nvSpPr>
          <p:spPr>
            <a:xfrm flipH="1">
              <a:off x="312" y="-1064"/>
              <a:ext cx="0" cy="0"/>
            </a:xfrm>
            <a:prstGeom prst="line">
              <a:avLst/>
            </a:prstGeom>
            <a:ln w="9525">
              <a:noFill/>
            </a:ln>
          </p:spPr>
          <p:txBody>
            <a:bodyPr/>
            <a:lstStyle/>
            <a:p>
              <a:endParaRPr>
                <a:latin typeface="Times New Roman" panose="02020603050405020304" pitchFamily="18" charset="0"/>
                <a:ea typeface="黑体" panose="02010609060101010101" pitchFamily="49" charset="-122"/>
                <a:sym typeface="Times New Roman" panose="02020603050405020304" pitchFamily="18" charset="0"/>
              </a:endParaRPr>
            </a:p>
          </p:txBody>
        </p:sp>
        <p:sp>
          <p:nvSpPr>
            <p:cNvPr id="2691181" name="直接连接符 2691180"/>
            <p:cNvSpPr/>
            <p:nvPr/>
          </p:nvSpPr>
          <p:spPr>
            <a:xfrm flipH="1">
              <a:off x="312" y="-1064"/>
              <a:ext cx="0" cy="0"/>
            </a:xfrm>
            <a:prstGeom prst="line">
              <a:avLst/>
            </a:prstGeom>
            <a:ln w="9525">
              <a:noFill/>
            </a:ln>
          </p:spPr>
          <p:txBody>
            <a:bodyPr/>
            <a:lstStyle/>
            <a:p>
              <a:endParaRPr>
                <a:latin typeface="Times New Roman" panose="02020603050405020304" pitchFamily="18" charset="0"/>
                <a:ea typeface="黑体" panose="02010609060101010101" pitchFamily="49" charset="-122"/>
                <a:sym typeface="Times New Roman" panose="02020603050405020304" pitchFamily="18" charset="0"/>
              </a:endParaRPr>
            </a:p>
          </p:txBody>
        </p:sp>
        <p:sp>
          <p:nvSpPr>
            <p:cNvPr id="2691182" name="直接连接符 2691181"/>
            <p:cNvSpPr/>
            <p:nvPr/>
          </p:nvSpPr>
          <p:spPr>
            <a:xfrm flipH="1">
              <a:off x="312" y="-1064"/>
              <a:ext cx="0" cy="0"/>
            </a:xfrm>
            <a:prstGeom prst="line">
              <a:avLst/>
            </a:prstGeom>
            <a:ln w="9525">
              <a:noFill/>
            </a:ln>
          </p:spPr>
          <p:txBody>
            <a:bodyPr/>
            <a:lstStyle/>
            <a:p>
              <a:endParaRPr>
                <a:latin typeface="Times New Roman" panose="02020603050405020304" pitchFamily="18" charset="0"/>
                <a:ea typeface="黑体" panose="02010609060101010101" pitchFamily="49" charset="-122"/>
                <a:sym typeface="Times New Roman" panose="02020603050405020304" pitchFamily="18" charset="0"/>
              </a:endParaRPr>
            </a:p>
          </p:txBody>
        </p:sp>
      </p:grpSp>
      <p:sp>
        <p:nvSpPr>
          <p:cNvPr id="15" name="文本框 14">
            <a:extLst>
              <a:ext uri="{FF2B5EF4-FFF2-40B4-BE49-F238E27FC236}">
                <a16:creationId xmlns:a16="http://schemas.microsoft.com/office/drawing/2014/main" id="{30DF1AB1-D635-4E6A-A97D-D0829EF5BE1A}"/>
              </a:ext>
            </a:extLst>
          </p:cNvPr>
          <p:cNvSpPr txBox="1"/>
          <p:nvPr/>
        </p:nvSpPr>
        <p:spPr>
          <a:xfrm>
            <a:off x="447713" y="3628577"/>
            <a:ext cx="11293025" cy="2031325"/>
          </a:xfrm>
          <a:prstGeom prst="rect">
            <a:avLst/>
          </a:prstGeom>
          <a:noFill/>
        </p:spPr>
        <p:txBody>
          <a:bodyPr wrap="square">
            <a:spAutoFit/>
          </a:bodyPr>
          <a:lstStyle/>
          <a:p>
            <a:pPr fontAlgn="ctr">
              <a:spcBef>
                <a:spcPts val="0"/>
              </a:spcBef>
              <a:spcAft>
                <a:spcPts val="0"/>
              </a:spcAft>
            </a:pPr>
            <a:r>
              <a:rPr lang="en-US" altLang="zh-CN" sz="2800"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解析</a:t>
            </a:r>
            <a:r>
              <a:rPr lang="en-US" altLang="zh-CN" sz="2800"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酵母菌既能进行有氧呼吸，又能进行无氧呼吸。在有氧存在时，葡萄糖被彻底分解成二氧化碳和水，释放出大量能量；没有氧的情况下，葡萄糖的分解不彻底，产物是酒精和二氧化碳，同时释放出少量能量。</a:t>
            </a: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911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1173"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52514" name="文本框 2752513"/>
          <p:cNvSpPr txBox="1"/>
          <p:nvPr/>
        </p:nvSpPr>
        <p:spPr>
          <a:xfrm>
            <a:off x="934554" y="823348"/>
            <a:ext cx="10624655" cy="1329167"/>
          </a:xfrm>
          <a:prstGeom prst="rect">
            <a:avLst/>
          </a:prstGeom>
          <a:noFill/>
          <a:ln w="9525">
            <a:noFill/>
          </a:ln>
        </p:spPr>
        <p:txBody>
          <a:bodyPr wrap="square" lIns="117176" tIns="58589" rIns="117176" bIns="58589">
            <a:spAutoFit/>
          </a:bodyPr>
          <a:lstStyle/>
          <a:p>
            <a:pPr marL="0" marR="0" lvl="0" indent="0" algn="l" defTabSz="914400" rtl="0" eaLnBrk="0" fontAlgn="base" latinLnBrk="0" hangingPunct="0">
              <a:spcBef>
                <a:spcPct val="0"/>
              </a:spcBef>
              <a:spcAft>
                <a:spcPct val="0"/>
              </a:spcAft>
              <a:buClrTx/>
              <a:buSzTx/>
              <a:buFontTx/>
              <a:buNone/>
              <a:tabLst/>
            </a:pPr>
            <a:r>
              <a:rPr lang="en-US" altLang="zh-CN"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3.</a:t>
            </a:r>
            <a:r>
              <a:rPr lang="zh-CN" altLang="zh-CN" sz="2800" b="0" dirty="0">
                <a:solidFill>
                  <a:srgbClr val="2489F6"/>
                </a:solidFill>
                <a:latin typeface="微软雅黑" panose="020B0503020204020204" pitchFamily="34" charset="-122"/>
                <a:ea typeface="微软雅黑" panose="020B0503020204020204" pitchFamily="34" charset="-122"/>
              </a:rPr>
              <a:t> </a:t>
            </a:r>
            <a:r>
              <a:rPr lang="zh-CN" altLang="zh-CN" sz="2800" b="0" dirty="0">
                <a:latin typeface="Times New Roman" panose="02020603050405020304" pitchFamily="18" charset="0"/>
                <a:ea typeface="黑体" panose="02010609060101010101" pitchFamily="49" charset="-122"/>
                <a:cs typeface="Times New Roman" panose="02020603050405020304" pitchFamily="18" charset="0"/>
              </a:rPr>
              <a:t>（2020•莱芜区）下列食品的保存方法与所利用的生物学原理，不相符的是（　　）</a:t>
            </a:r>
          </a:p>
        </p:txBody>
      </p:sp>
      <p:grpSp>
        <p:nvGrpSpPr>
          <p:cNvPr id="2752542" name="组合 2752541"/>
          <p:cNvGrpSpPr/>
          <p:nvPr/>
        </p:nvGrpSpPr>
        <p:grpSpPr>
          <a:xfrm>
            <a:off x="495300" y="-1689100"/>
            <a:ext cx="0" cy="0"/>
            <a:chOff x="312" y="-1064"/>
            <a:chExt cx="0" cy="0"/>
          </a:xfrm>
        </p:grpSpPr>
        <p:sp>
          <p:nvSpPr>
            <p:cNvPr id="2752543" name="直接连接符 2752542"/>
            <p:cNvSpPr/>
            <p:nvPr/>
          </p:nvSpPr>
          <p:spPr>
            <a:xfrm flipH="1">
              <a:off x="312" y="-1064"/>
              <a:ext cx="0" cy="0"/>
            </a:xfrm>
            <a:prstGeom prst="line">
              <a:avLst/>
            </a:prstGeom>
            <a:ln w="9525">
              <a:noFill/>
            </a:ln>
          </p:spPr>
          <p:txBody>
            <a:bodyPr/>
            <a:lstStyle/>
            <a:p>
              <a:endParaRPr>
                <a:latin typeface="Times New Roman" panose="02020603050405020304" pitchFamily="18" charset="0"/>
                <a:ea typeface="黑体" panose="02010609060101010101" pitchFamily="49" charset="-122"/>
                <a:sym typeface="Times New Roman" panose="02020603050405020304" pitchFamily="18" charset="0"/>
              </a:endParaRPr>
            </a:p>
          </p:txBody>
        </p:sp>
        <p:sp>
          <p:nvSpPr>
            <p:cNvPr id="2752544" name="直接连接符 2752543"/>
            <p:cNvSpPr/>
            <p:nvPr/>
          </p:nvSpPr>
          <p:spPr>
            <a:xfrm flipH="1">
              <a:off x="312" y="-1064"/>
              <a:ext cx="0" cy="0"/>
            </a:xfrm>
            <a:prstGeom prst="line">
              <a:avLst/>
            </a:prstGeom>
            <a:ln w="9525">
              <a:noFill/>
            </a:ln>
          </p:spPr>
          <p:txBody>
            <a:bodyPr/>
            <a:lstStyle/>
            <a:p>
              <a:endParaRPr>
                <a:latin typeface="Times New Roman" panose="02020603050405020304" pitchFamily="18" charset="0"/>
                <a:ea typeface="黑体" panose="02010609060101010101" pitchFamily="49" charset="-122"/>
                <a:sym typeface="Times New Roman" panose="02020603050405020304" pitchFamily="18" charset="0"/>
              </a:endParaRPr>
            </a:p>
          </p:txBody>
        </p:sp>
        <p:sp>
          <p:nvSpPr>
            <p:cNvPr id="2752545" name="直接连接符 2752544"/>
            <p:cNvSpPr/>
            <p:nvPr/>
          </p:nvSpPr>
          <p:spPr>
            <a:xfrm flipH="1">
              <a:off x="312" y="-1064"/>
              <a:ext cx="0" cy="0"/>
            </a:xfrm>
            <a:prstGeom prst="line">
              <a:avLst/>
            </a:prstGeom>
            <a:ln w="9525">
              <a:noFill/>
            </a:ln>
          </p:spPr>
          <p:txBody>
            <a:bodyPr/>
            <a:lstStyle/>
            <a:p>
              <a:endParaRPr>
                <a:latin typeface="Times New Roman" panose="02020603050405020304" pitchFamily="18" charset="0"/>
                <a:ea typeface="黑体" panose="02010609060101010101" pitchFamily="49" charset="-122"/>
                <a:sym typeface="Times New Roman" panose="02020603050405020304" pitchFamily="18" charset="0"/>
              </a:endParaRPr>
            </a:p>
          </p:txBody>
        </p:sp>
      </p:grpSp>
      <p:graphicFrame>
        <p:nvGraphicFramePr>
          <p:cNvPr id="2" name="表格 1">
            <a:extLst>
              <a:ext uri="{FF2B5EF4-FFF2-40B4-BE49-F238E27FC236}">
                <a16:creationId xmlns:a16="http://schemas.microsoft.com/office/drawing/2014/main" id="{59C4059B-2E84-49CE-B19E-34CA283E5C45}"/>
              </a:ext>
            </a:extLst>
          </p:cNvPr>
          <p:cNvGraphicFramePr>
            <a:graphicFrameLocks noGrp="1"/>
          </p:cNvGraphicFramePr>
          <p:nvPr>
            <p:extLst>
              <p:ext uri="{D42A27DB-BD31-4B8C-83A1-F6EECF244321}">
                <p14:modId xmlns:p14="http://schemas.microsoft.com/office/powerpoint/2010/main" val="1987955789"/>
              </p:ext>
            </p:extLst>
          </p:nvPr>
        </p:nvGraphicFramePr>
        <p:xfrm>
          <a:off x="855645" y="2259279"/>
          <a:ext cx="9331355" cy="3463290"/>
        </p:xfrm>
        <a:graphic>
          <a:graphicData uri="http://schemas.openxmlformats.org/drawingml/2006/table">
            <a:tbl>
              <a:tblPr/>
              <a:tblGrid>
                <a:gridCol w="1358776">
                  <a:extLst>
                    <a:ext uri="{9D8B030D-6E8A-4147-A177-3AD203B41FA5}">
                      <a16:colId xmlns:a16="http://schemas.microsoft.com/office/drawing/2014/main" val="1611551348"/>
                    </a:ext>
                  </a:extLst>
                </a:gridCol>
                <a:gridCol w="1866271">
                  <a:extLst>
                    <a:ext uri="{9D8B030D-6E8A-4147-A177-3AD203B41FA5}">
                      <a16:colId xmlns:a16="http://schemas.microsoft.com/office/drawing/2014/main" val="1865051224"/>
                    </a:ext>
                  </a:extLst>
                </a:gridCol>
                <a:gridCol w="1866271">
                  <a:extLst>
                    <a:ext uri="{9D8B030D-6E8A-4147-A177-3AD203B41FA5}">
                      <a16:colId xmlns:a16="http://schemas.microsoft.com/office/drawing/2014/main" val="493400391"/>
                    </a:ext>
                  </a:extLst>
                </a:gridCol>
                <a:gridCol w="4240037">
                  <a:extLst>
                    <a:ext uri="{9D8B030D-6E8A-4147-A177-3AD203B41FA5}">
                      <a16:colId xmlns:a16="http://schemas.microsoft.com/office/drawing/2014/main" val="1651382140"/>
                    </a:ext>
                  </a:extLst>
                </a:gridCol>
              </a:tblGrid>
              <a:tr h="0">
                <a:tc>
                  <a:txBody>
                    <a:bodyPr/>
                    <a:lstStyle/>
                    <a:p>
                      <a:pPr algn="ctr" fontAlgn="ctr" latinLnBrk="1"/>
                      <a:r>
                        <a:rPr lang="zh-CN" altLang="en-US" sz="2800" b="0" i="0" u="none" kern="1200" baseline="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选项</a:t>
                      </a:r>
                    </a:p>
                  </a:txBody>
                  <a:tcPr marL="47625" marR="47625" marT="47625" marB="476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1"/>
                      <a:r>
                        <a:rPr lang="zh-CN" altLang="en-US" sz="2800" b="0" i="0" u="none" kern="1200" baseline="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食品名称</a:t>
                      </a:r>
                    </a:p>
                  </a:txBody>
                  <a:tcPr marL="47625" marR="47625" marT="47625" marB="476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1"/>
                      <a:r>
                        <a:rPr lang="zh-CN" altLang="en-US" sz="2800" b="0" i="0" u="none" kern="1200" baseline="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保存方法</a:t>
                      </a:r>
                    </a:p>
                  </a:txBody>
                  <a:tcPr marL="47625" marR="47625" marT="47625" marB="476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1"/>
                      <a:r>
                        <a:rPr lang="zh-CN" altLang="en-US" sz="2800" b="0" i="0" u="none" kern="1200" baseline="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生物学原理</a:t>
                      </a:r>
                    </a:p>
                  </a:txBody>
                  <a:tcPr marL="47625" marR="47625" marT="47625" marB="476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8852694"/>
                  </a:ext>
                </a:extLst>
              </a:tr>
              <a:tr h="0">
                <a:tc>
                  <a:txBody>
                    <a:bodyPr/>
                    <a:lstStyle/>
                    <a:p>
                      <a:pPr algn="ctr" fontAlgn="ctr" latinLnBrk="1"/>
                      <a:r>
                        <a:rPr lang="en-US" sz="2800" b="0" i="0" u="none" kern="1200" baseline="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A</a:t>
                      </a:r>
                    </a:p>
                  </a:txBody>
                  <a:tcPr marL="47625" marR="47625" marT="47625" marB="476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1"/>
                      <a:r>
                        <a:rPr lang="zh-CN" altLang="en-US" sz="2800" b="0" i="0" u="none" kern="1200" baseline="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新鲜鸡蛋</a:t>
                      </a:r>
                    </a:p>
                  </a:txBody>
                  <a:tcPr marL="47625" marR="47625" marT="47625" marB="476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1"/>
                      <a:r>
                        <a:rPr lang="zh-CN" altLang="en-US" sz="2800" b="0" i="0" u="none" kern="1200" baseline="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低温冷藏</a:t>
                      </a:r>
                    </a:p>
                  </a:txBody>
                  <a:tcPr marL="47625" marR="47625" marT="47625" marB="476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1"/>
                      <a:r>
                        <a:rPr lang="zh-CN" altLang="en-US" sz="2800" b="0" i="0" u="none" kern="1200" baseline="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低温抑制微生物的生长繁殖</a:t>
                      </a:r>
                    </a:p>
                  </a:txBody>
                  <a:tcPr marL="47625" marR="47625" marT="47625" marB="476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1377447"/>
                  </a:ext>
                </a:extLst>
              </a:tr>
              <a:tr h="0">
                <a:tc>
                  <a:txBody>
                    <a:bodyPr/>
                    <a:lstStyle/>
                    <a:p>
                      <a:pPr algn="ctr" fontAlgn="ctr" latinLnBrk="1"/>
                      <a:r>
                        <a:rPr lang="en-US" sz="2800" b="0" i="0" u="none" kern="1200" baseline="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B</a:t>
                      </a:r>
                    </a:p>
                  </a:txBody>
                  <a:tcPr marL="47625" marR="47625" marT="47625" marB="476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1"/>
                      <a:r>
                        <a:rPr lang="zh-CN" altLang="en-US" sz="2800" b="0" i="0" u="none" kern="1200" baseline="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新鲜牛奶</a:t>
                      </a:r>
                    </a:p>
                  </a:txBody>
                  <a:tcPr marL="47625" marR="47625" marT="47625" marB="476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1"/>
                      <a:r>
                        <a:rPr lang="zh-CN" altLang="en-US" sz="2800" b="0" i="0" u="none" kern="1200" baseline="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加热处理</a:t>
                      </a:r>
                    </a:p>
                  </a:txBody>
                  <a:tcPr marL="47625" marR="47625" marT="47625" marB="476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1"/>
                      <a:r>
                        <a:rPr lang="zh-CN" altLang="en-US" sz="2800" b="0" i="0" u="none" kern="1200" baseline="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加热灭菌并隔离微生物</a:t>
                      </a:r>
                    </a:p>
                  </a:txBody>
                  <a:tcPr marL="47625" marR="47625" marT="47625" marB="476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2335135"/>
                  </a:ext>
                </a:extLst>
              </a:tr>
              <a:tr h="0">
                <a:tc>
                  <a:txBody>
                    <a:bodyPr/>
                    <a:lstStyle/>
                    <a:p>
                      <a:pPr algn="ctr" fontAlgn="ctr" latinLnBrk="1"/>
                      <a:r>
                        <a:rPr lang="en-US" sz="2800" b="0" i="0" u="none" kern="1200" baseline="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C</a:t>
                      </a:r>
                    </a:p>
                  </a:txBody>
                  <a:tcPr marL="47625" marR="47625" marT="47625" marB="476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1"/>
                      <a:r>
                        <a:rPr lang="zh-CN" altLang="en-US" sz="2800" b="0" i="0" u="none" kern="1200" baseline="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新鲜鱼类</a:t>
                      </a:r>
                    </a:p>
                  </a:txBody>
                  <a:tcPr marL="47625" marR="47625" marT="47625" marB="476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1"/>
                      <a:r>
                        <a:rPr lang="zh-CN" altLang="en-US" sz="2800" b="0" i="0" u="none" kern="1200" baseline="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盐渍法</a:t>
                      </a:r>
                    </a:p>
                  </a:txBody>
                  <a:tcPr marL="47625" marR="47625" marT="47625" marB="476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1"/>
                      <a:r>
                        <a:rPr lang="zh-CN" altLang="en-US" sz="2800" b="0" i="0" u="none" kern="1200" baseline="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高浓度盐环境抑制微生物的生长繁殖</a:t>
                      </a:r>
                    </a:p>
                  </a:txBody>
                  <a:tcPr marL="47625" marR="47625" marT="47625" marB="476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0740513"/>
                  </a:ext>
                </a:extLst>
              </a:tr>
              <a:tr h="0">
                <a:tc>
                  <a:txBody>
                    <a:bodyPr/>
                    <a:lstStyle/>
                    <a:p>
                      <a:pPr algn="ctr" fontAlgn="ctr" latinLnBrk="1"/>
                      <a:r>
                        <a:rPr lang="en-US" sz="2800" b="0" i="0" u="none" kern="1200" baseline="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D</a:t>
                      </a:r>
                    </a:p>
                  </a:txBody>
                  <a:tcPr marL="47625" marR="47625" marT="47625" marB="476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1"/>
                      <a:r>
                        <a:rPr lang="zh-CN" altLang="en-US" sz="2800" b="0" i="0" u="none" kern="1200" baseline="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新鲜大米</a:t>
                      </a:r>
                    </a:p>
                  </a:txBody>
                  <a:tcPr marL="47625" marR="47625" marT="47625" marB="476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1"/>
                      <a:r>
                        <a:rPr lang="zh-CN" altLang="en-US" sz="2800" b="0" i="0" u="none" kern="1200" baseline="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真空包装</a:t>
                      </a:r>
                    </a:p>
                  </a:txBody>
                  <a:tcPr marL="47625" marR="47625" marT="47625" marB="476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1"/>
                      <a:r>
                        <a:rPr lang="zh-CN" altLang="en-US" sz="2800" b="0" i="0" u="none" kern="1200" baseline="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杀死并隔离微生物</a:t>
                      </a:r>
                    </a:p>
                  </a:txBody>
                  <a:tcPr marL="47625" marR="47625" marT="47625" marB="476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0732857"/>
                  </a:ext>
                </a:extLst>
              </a:tr>
            </a:tbl>
          </a:graphicData>
        </a:graphic>
      </p:graphicFrame>
      <p:graphicFrame>
        <p:nvGraphicFramePr>
          <p:cNvPr id="9" name="表格 8">
            <a:extLst>
              <a:ext uri="{FF2B5EF4-FFF2-40B4-BE49-F238E27FC236}">
                <a16:creationId xmlns:a16="http://schemas.microsoft.com/office/drawing/2014/main" id="{167C0DC6-D1AB-43F2-9506-CA449BF5D7F9}"/>
              </a:ext>
            </a:extLst>
          </p:cNvPr>
          <p:cNvGraphicFramePr>
            <a:graphicFrameLocks noGrp="1"/>
          </p:cNvGraphicFramePr>
          <p:nvPr>
            <p:extLst>
              <p:ext uri="{D42A27DB-BD31-4B8C-83A1-F6EECF244321}">
                <p14:modId xmlns:p14="http://schemas.microsoft.com/office/powerpoint/2010/main" val="706600864"/>
              </p:ext>
            </p:extLst>
          </p:nvPr>
        </p:nvGraphicFramePr>
        <p:xfrm>
          <a:off x="1220784" y="5829333"/>
          <a:ext cx="8601075" cy="464820"/>
        </p:xfrm>
        <a:graphic>
          <a:graphicData uri="http://schemas.openxmlformats.org/drawingml/2006/table">
            <a:tbl>
              <a:tblPr/>
              <a:tblGrid>
                <a:gridCol w="2147817">
                  <a:extLst>
                    <a:ext uri="{9D8B030D-6E8A-4147-A177-3AD203B41FA5}">
                      <a16:colId xmlns:a16="http://schemas.microsoft.com/office/drawing/2014/main" val="2607917901"/>
                    </a:ext>
                  </a:extLst>
                </a:gridCol>
                <a:gridCol w="2147817">
                  <a:extLst>
                    <a:ext uri="{9D8B030D-6E8A-4147-A177-3AD203B41FA5}">
                      <a16:colId xmlns:a16="http://schemas.microsoft.com/office/drawing/2014/main" val="1813037979"/>
                    </a:ext>
                  </a:extLst>
                </a:gridCol>
                <a:gridCol w="2147817">
                  <a:extLst>
                    <a:ext uri="{9D8B030D-6E8A-4147-A177-3AD203B41FA5}">
                      <a16:colId xmlns:a16="http://schemas.microsoft.com/office/drawing/2014/main" val="3357529101"/>
                    </a:ext>
                  </a:extLst>
                </a:gridCol>
                <a:gridCol w="2157624">
                  <a:extLst>
                    <a:ext uri="{9D8B030D-6E8A-4147-A177-3AD203B41FA5}">
                      <a16:colId xmlns:a16="http://schemas.microsoft.com/office/drawing/2014/main" val="1645649521"/>
                    </a:ext>
                  </a:extLst>
                </a:gridCol>
              </a:tblGrid>
              <a:tr h="0">
                <a:tc>
                  <a:txBody>
                    <a:bodyPr/>
                    <a:lstStyle/>
                    <a:p>
                      <a:pPr fontAlgn="ctr"/>
                      <a:r>
                        <a:rPr lang="en-US" sz="2800" b="0" i="0" u="none" kern="1200" baseline="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A．A</a:t>
                      </a:r>
                    </a:p>
                  </a:txBody>
                  <a:tcPr marL="19050" marR="19050" marT="19050" marB="19050" anchor="ctr">
                    <a:lnL>
                      <a:noFill/>
                    </a:lnL>
                    <a:lnR>
                      <a:noFill/>
                    </a:lnR>
                    <a:lnT>
                      <a:noFill/>
                    </a:lnT>
                    <a:lnB>
                      <a:noFill/>
                    </a:lnB>
                  </a:tcPr>
                </a:tc>
                <a:tc>
                  <a:txBody>
                    <a:bodyPr/>
                    <a:lstStyle/>
                    <a:p>
                      <a:pPr fontAlgn="ctr"/>
                      <a:r>
                        <a:rPr lang="en-US" sz="2800" b="0" i="0" u="none" kern="1200" baseline="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B．B</a:t>
                      </a:r>
                    </a:p>
                  </a:txBody>
                  <a:tcPr marL="19050" marR="19050" marT="19050" marB="19050" anchor="ctr">
                    <a:lnL>
                      <a:noFill/>
                    </a:lnL>
                    <a:lnR>
                      <a:noFill/>
                    </a:lnR>
                    <a:lnT>
                      <a:noFill/>
                    </a:lnT>
                    <a:lnB>
                      <a:noFill/>
                    </a:lnB>
                  </a:tcPr>
                </a:tc>
                <a:tc>
                  <a:txBody>
                    <a:bodyPr/>
                    <a:lstStyle/>
                    <a:p>
                      <a:pPr fontAlgn="ctr"/>
                      <a:r>
                        <a:rPr lang="en-US" sz="2800" b="0" i="0" u="none" kern="1200" baseline="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C．C</a:t>
                      </a:r>
                    </a:p>
                  </a:txBody>
                  <a:tcPr marL="19050" marR="19050" marT="19050" marB="19050" anchor="ctr">
                    <a:lnL>
                      <a:noFill/>
                    </a:lnL>
                    <a:lnR>
                      <a:noFill/>
                    </a:lnR>
                    <a:lnT>
                      <a:noFill/>
                    </a:lnT>
                    <a:lnB>
                      <a:noFill/>
                    </a:lnB>
                  </a:tcPr>
                </a:tc>
                <a:tc>
                  <a:txBody>
                    <a:bodyPr/>
                    <a:lstStyle/>
                    <a:p>
                      <a:pPr fontAlgn="ctr"/>
                      <a:r>
                        <a:rPr lang="en-US" sz="2800" b="0" i="0" u="none" kern="1200" baseline="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D．D</a:t>
                      </a:r>
                    </a:p>
                  </a:txBody>
                  <a:tcPr marL="19050" marR="19050" marT="19050" marB="19050" anchor="ctr">
                    <a:lnL>
                      <a:noFill/>
                    </a:lnL>
                    <a:lnR>
                      <a:noFill/>
                    </a:lnR>
                    <a:lnT>
                      <a:noFill/>
                    </a:lnT>
                    <a:lnB>
                      <a:noFill/>
                    </a:lnB>
                  </a:tcPr>
                </a:tc>
                <a:extLst>
                  <a:ext uri="{0D108BD9-81ED-4DB2-BD59-A6C34878D82A}">
                    <a16:rowId xmlns:a16="http://schemas.microsoft.com/office/drawing/2014/main" val="2937453014"/>
                  </a:ext>
                </a:extLst>
              </a:tr>
            </a:tbl>
          </a:graphicData>
        </a:graphic>
      </p:graphicFrame>
      <p:sp>
        <p:nvSpPr>
          <p:cNvPr id="10" name="文本框 9">
            <a:extLst>
              <a:ext uri="{FF2B5EF4-FFF2-40B4-BE49-F238E27FC236}">
                <a16:creationId xmlns:a16="http://schemas.microsoft.com/office/drawing/2014/main" id="{646DBEEA-4DCD-4AA7-A983-5E0BEE2B16DB}"/>
              </a:ext>
            </a:extLst>
          </p:cNvPr>
          <p:cNvSpPr txBox="1"/>
          <p:nvPr/>
        </p:nvSpPr>
        <p:spPr>
          <a:xfrm>
            <a:off x="2890237" y="1434104"/>
            <a:ext cx="1277938" cy="646608"/>
          </a:xfrm>
          <a:prstGeom prst="rect">
            <a:avLst/>
          </a:prstGeom>
          <a:noFill/>
          <a:ln w="9525">
            <a:noFill/>
          </a:ln>
        </p:spPr>
        <p:txBody>
          <a:bodyPr lIns="117176" tIns="58589" rIns="117176" bIns="58589" anchor="b" anchorCtr="1">
            <a:spAutoFit/>
          </a:bodyPr>
          <a:lstStyle/>
          <a:p>
            <a:pPr defTabSz="1171575"/>
            <a:r>
              <a:rPr lang="en-US" altLang="zh-CN"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D</a:t>
            </a:r>
            <a:endParaRPr lang="en-US" altLang="zh-CN" dirty="0">
              <a:solidFill>
                <a:srgbClr val="FF0000"/>
              </a:solidFill>
              <a:latin typeface="Times New Roman" panose="02020603050405020304" pitchFamily="18" charset="0"/>
              <a:ea typeface="黑体" panose="02010609060101010101" pitchFamily="49" charset="-122"/>
              <a:sym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8F6E1979-622D-4C95-8E92-6923A072A2A2}"/>
              </a:ext>
            </a:extLst>
          </p:cNvPr>
          <p:cNvSpPr txBox="1"/>
          <p:nvPr/>
        </p:nvSpPr>
        <p:spPr>
          <a:xfrm>
            <a:off x="890908" y="1202677"/>
            <a:ext cx="10700425" cy="4454233"/>
          </a:xfrm>
          <a:prstGeom prst="rect">
            <a:avLst/>
          </a:prstGeom>
          <a:noFill/>
        </p:spPr>
        <p:txBody>
          <a:bodyPr wrap="square">
            <a:spAutoFit/>
          </a:bodyPr>
          <a:lstStyle/>
          <a:p>
            <a:r>
              <a:rPr lang="en-US" altLang="zh-CN" sz="2400"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400"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解析</a:t>
            </a:r>
            <a:r>
              <a:rPr lang="en-US" altLang="zh-CN" sz="2400"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rPr>
              <a:t>A</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rPr>
              <a:t>、新鲜鸡蛋利用低温来抑制微生物的生长繁殖，从而延长保质期的，因此属于低温冷藏，基本原理是低温抑制微生物的繁殖，正确；</a:t>
            </a:r>
            <a:br>
              <a:rPr lang="zh-CN" altLang="en-US" sz="2400" b="0" dirty="0">
                <a:latin typeface="Times New Roman" panose="02020603050405020304" pitchFamily="18" charset="0"/>
                <a:ea typeface="黑体" panose="02010609060101010101" pitchFamily="49" charset="-122"/>
                <a:cs typeface="Times New Roman" panose="02020603050405020304" pitchFamily="18" charset="0"/>
              </a:rPr>
            </a:br>
            <a:r>
              <a:rPr lang="en-US" altLang="zh-CN" sz="2400" b="0" dirty="0">
                <a:latin typeface="Times New Roman" panose="02020603050405020304" pitchFamily="18" charset="0"/>
                <a:ea typeface="黑体" panose="02010609060101010101" pitchFamily="49" charset="-122"/>
                <a:cs typeface="Times New Roman" panose="02020603050405020304" pitchFamily="18" charset="0"/>
              </a:rPr>
              <a:t>B</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rPr>
              <a:t>、牛奶盒装是利用高温灭菌并隔绝外界空气来延长牛奶的保质期，因此牛奶盒装</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rPr>
              <a:t>加热灭菌并隔绝外界空气，正确；</a:t>
            </a:r>
            <a:br>
              <a:rPr lang="zh-CN" altLang="en-US" sz="2400" b="0" dirty="0">
                <a:latin typeface="Times New Roman" panose="02020603050405020304" pitchFamily="18" charset="0"/>
                <a:ea typeface="黑体" panose="02010609060101010101" pitchFamily="49" charset="-122"/>
                <a:cs typeface="Times New Roman" panose="02020603050405020304" pitchFamily="18" charset="0"/>
              </a:rPr>
            </a:br>
            <a:r>
              <a:rPr lang="en-US" altLang="zh-CN" sz="2400" b="0" dirty="0">
                <a:latin typeface="Times New Roman" panose="02020603050405020304" pitchFamily="18" charset="0"/>
                <a:ea typeface="黑体" panose="02010609060101010101" pitchFamily="49" charset="-122"/>
                <a:cs typeface="Times New Roman" panose="02020603050405020304" pitchFamily="18" charset="0"/>
              </a:rPr>
              <a:t>C</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rPr>
              <a:t>、盐渍保存食品是因为高浓度的盐环境不利于微生物的生长的繁殖，正确；</a:t>
            </a:r>
            <a:br>
              <a:rPr lang="zh-CN" altLang="en-US" sz="2400" b="0" dirty="0">
                <a:latin typeface="Times New Roman" panose="02020603050405020304" pitchFamily="18" charset="0"/>
                <a:ea typeface="黑体" panose="02010609060101010101" pitchFamily="49" charset="-122"/>
                <a:cs typeface="Times New Roman" panose="02020603050405020304" pitchFamily="18" charset="0"/>
              </a:rPr>
            </a:br>
            <a:r>
              <a:rPr lang="en-US" altLang="zh-CN" sz="2400" b="0" dirty="0">
                <a:latin typeface="Times New Roman" panose="02020603050405020304" pitchFamily="18" charset="0"/>
                <a:ea typeface="黑体" panose="02010609060101010101" pitchFamily="49" charset="-122"/>
                <a:cs typeface="Times New Roman" panose="02020603050405020304" pitchFamily="18" charset="0"/>
              </a:rPr>
              <a:t>D</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rPr>
              <a:t>、大米用真空包装的原理是利用密封前灭过菌，且密封严，细菌不能进入，空气也不能进入袋内，从而抑制微生物的生长和大量繁殖，而不是杀死并隔离微生物，错误。</a:t>
            </a:r>
          </a:p>
        </p:txBody>
      </p:sp>
    </p:spTree>
    <p:extLst>
      <p:ext uri="{BB962C8B-B14F-4D97-AF65-F5344CB8AC3E}">
        <p14:creationId xmlns:p14="http://schemas.microsoft.com/office/powerpoint/2010/main" val="135715194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92098" name="文本框 2692097"/>
          <p:cNvSpPr txBox="1"/>
          <p:nvPr/>
        </p:nvSpPr>
        <p:spPr>
          <a:xfrm>
            <a:off x="273050" y="557213"/>
            <a:ext cx="13435012" cy="6070600"/>
          </a:xfrm>
          <a:prstGeom prst="rect">
            <a:avLst/>
          </a:prstGeom>
          <a:noFill/>
          <a:ln w="9525">
            <a:noFill/>
          </a:ln>
        </p:spPr>
        <p:txBody>
          <a:bodyPr lIns="117176" tIns="58589" rIns="117176" bIns="58589">
            <a:spAutoFit/>
          </a:bodyPr>
          <a:lstStyle/>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2</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天后</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实验现象如下</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请据此回答</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p>
          <a:p>
            <a:pPr defTabSz="1171575"/>
            <a:endPar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endParaRPr>
          </a:p>
          <a:p>
            <a:pPr defTabSz="1171575"/>
            <a:endPar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endParaRPr>
          </a:p>
          <a:p>
            <a:pPr defTabSz="1171575"/>
            <a:endPar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endParaRPr>
          </a:p>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(1)2</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号瓶在该实验中起</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_________</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作用。</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 </a:t>
            </a:r>
          </a:p>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(2)1</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号瓶气球膨大</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说明在发酵过程中产生了</a:t>
            </a:r>
            <a:r>
              <a:rPr lang="en-US" altLang="zh-CN" b="0" dirty="0">
                <a:latin typeface="Times New Roman" panose="02020603050405020304" pitchFamily="18" charset="0"/>
                <a:ea typeface="黑体" panose="02010609060101010101" pitchFamily="49" charset="-122"/>
                <a:sym typeface="Times New Roman" panose="02020603050405020304" pitchFamily="18" charset="0"/>
              </a:rPr>
              <a:t>_____________</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 </a:t>
            </a:r>
          </a:p>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(3)</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用手分别握住</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1</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号瓶壁和</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2</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号瓶壁</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感觉</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1</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号瓶温度明显高一些</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说明在发酵过</a:t>
            </a:r>
          </a:p>
          <a:p>
            <a:pPr defTabSz="1171575"/>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程中释放了</a:t>
            </a:r>
            <a:r>
              <a:rPr lang="en-US" altLang="zh-CN" b="0" dirty="0">
                <a:latin typeface="Times New Roman" panose="02020603050405020304" pitchFamily="18" charset="0"/>
                <a:ea typeface="黑体" panose="02010609060101010101" pitchFamily="49" charset="-122"/>
                <a:sym typeface="Times New Roman" panose="02020603050405020304" pitchFamily="18" charset="0"/>
              </a:rPr>
              <a:t>_________</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 </a:t>
            </a:r>
          </a:p>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(4)</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取下套在</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1</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号瓶口的气球能够闻到</a:t>
            </a:r>
            <a:r>
              <a:rPr lang="en-US" altLang="zh-CN" b="0" dirty="0">
                <a:latin typeface="Times New Roman" panose="02020603050405020304" pitchFamily="18" charset="0"/>
                <a:ea typeface="黑体" panose="02010609060101010101" pitchFamily="49" charset="-122"/>
                <a:sym typeface="Times New Roman" panose="02020603050405020304" pitchFamily="18" charset="0"/>
              </a:rPr>
              <a:t>_________</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这说明发酵过程中产生了</a:t>
            </a:r>
          </a:p>
          <a:p>
            <a:pPr defTabSz="1171575"/>
            <a:r>
              <a:rPr lang="en-US" altLang="zh-CN" b="0" dirty="0">
                <a:latin typeface="Times New Roman" panose="02020603050405020304" pitchFamily="18" charset="0"/>
                <a:ea typeface="黑体" panose="02010609060101010101" pitchFamily="49" charset="-122"/>
                <a:sym typeface="Times New Roman" panose="02020603050405020304" pitchFamily="18" charset="0"/>
              </a:rPr>
              <a:t>_________</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 </a:t>
            </a:r>
            <a:endParaRPr lang="zh-CN" altLang="en-US" b="0" dirty="0">
              <a:latin typeface="Times New Roman" panose="02020603050405020304" pitchFamily="18" charset="0"/>
              <a:ea typeface="黑体" panose="02010609060101010101" pitchFamily="49" charset="-122"/>
              <a:sym typeface="Times New Roman" panose="02020603050405020304" pitchFamily="18" charset="0"/>
            </a:endParaRPr>
          </a:p>
        </p:txBody>
      </p:sp>
      <p:graphicFrame>
        <p:nvGraphicFramePr>
          <p:cNvPr id="2692149" name="表格 2692148"/>
          <p:cNvGraphicFramePr>
            <a:graphicFrameLocks noGrp="1"/>
          </p:cNvGraphicFramePr>
          <p:nvPr>
            <p:extLst>
              <p:ext uri="{D42A27DB-BD31-4B8C-83A1-F6EECF244321}">
                <p14:modId xmlns:p14="http://schemas.microsoft.com/office/powerpoint/2010/main" val="2590574775"/>
              </p:ext>
            </p:extLst>
          </p:nvPr>
        </p:nvGraphicFramePr>
        <p:xfrm>
          <a:off x="3014663" y="1384300"/>
          <a:ext cx="5727700" cy="1490663"/>
        </p:xfrm>
        <a:graphic>
          <a:graphicData uri="http://schemas.openxmlformats.org/drawingml/2006/table">
            <a:tbl>
              <a:tblPr/>
              <a:tblGrid>
                <a:gridCol w="1274763">
                  <a:extLst>
                    <a:ext uri="{9D8B030D-6E8A-4147-A177-3AD203B41FA5}">
                      <a16:colId xmlns:a16="http://schemas.microsoft.com/office/drawing/2014/main" val="20000"/>
                    </a:ext>
                  </a:extLst>
                </a:gridCol>
                <a:gridCol w="4452937">
                  <a:extLst>
                    <a:ext uri="{9D8B030D-6E8A-4147-A177-3AD203B41FA5}">
                      <a16:colId xmlns:a16="http://schemas.microsoft.com/office/drawing/2014/main" val="20001"/>
                    </a:ext>
                  </a:extLst>
                </a:gridCol>
              </a:tblGrid>
              <a:tr h="496888">
                <a:tc>
                  <a:txBody>
                    <a:bodyPr/>
                    <a:lstStyle>
                      <a:lvl1pPr marL="228600" lvl="0" indent="-228600" algn="l" defTabSz="914400" rtl="0" eaLnBrk="1" fontAlgn="base" latinLnBrk="0" hangingPunct="1">
                        <a:lnSpc>
                          <a:spcPct val="90000"/>
                        </a:lnSpc>
                        <a:spcBef>
                          <a:spcPts val="990"/>
                        </a:spcBef>
                        <a:spcAft>
                          <a:spcPct val="0"/>
                        </a:spcAft>
                        <a:buClrTx/>
                        <a:buSzTx/>
                        <a:buFont typeface="Arial" panose="020B0604020202020204" pitchFamily="34" charset="0"/>
                        <a:buChar char="•"/>
                        <a:defRPr sz="2400" u="none" kern="1200" baseline="0">
                          <a:solidFill>
                            <a:schemeClr val="tx1"/>
                          </a:solidFill>
                          <a:latin typeface="等线" pitchFamily="2" charset="-122"/>
                          <a:ea typeface="宋体" panose="02010600030101010101" pitchFamily="2" charset="-122"/>
                        </a:defRPr>
                      </a:lvl1pPr>
                      <a:lvl2pPr marL="685800" lvl="1"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defRPr sz="2100" b="0" i="0" u="none" kern="1200" baseline="0">
                          <a:solidFill>
                            <a:schemeClr val="tx1"/>
                          </a:solidFill>
                          <a:latin typeface="等线" pitchFamily="2" charset="-122"/>
                          <a:ea typeface="宋体" panose="02010600030101010101" pitchFamily="2" charset="-122"/>
                        </a:defRPr>
                      </a:lvl2pPr>
                      <a:lvl3pPr marL="1144905" lvl="2" indent="-230505" algn="l" defTabSz="914400" rtl="0" eaLnBrk="1" fontAlgn="base" latinLnBrk="0" hangingPunct="1">
                        <a:lnSpc>
                          <a:spcPct val="90000"/>
                        </a:lnSpc>
                        <a:spcBef>
                          <a:spcPts val="500"/>
                        </a:spcBef>
                        <a:spcAft>
                          <a:spcPct val="0"/>
                        </a:spcAft>
                        <a:buClrTx/>
                        <a:buSzTx/>
                        <a:buFont typeface="Arial" panose="020B0604020202020204" pitchFamily="34" charset="0"/>
                        <a:buChar char="•"/>
                        <a:defRPr sz="1800" b="0" i="0" u="none" kern="1200" baseline="0">
                          <a:solidFill>
                            <a:schemeClr val="tx1"/>
                          </a:solidFill>
                          <a:latin typeface="等线" pitchFamily="2" charset="-122"/>
                          <a:ea typeface="宋体" panose="02010600030101010101" pitchFamily="2" charset="-122"/>
                        </a:defRPr>
                      </a:lvl3pPr>
                      <a:lvl4pPr marL="1600200" lvl="3"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defRPr sz="1500" b="0" i="0" u="none" kern="1200" baseline="0">
                          <a:solidFill>
                            <a:schemeClr val="tx1"/>
                          </a:solidFill>
                          <a:latin typeface="等线" pitchFamily="2" charset="-122"/>
                          <a:ea typeface="宋体" panose="02010600030101010101" pitchFamily="2" charset="-122"/>
                        </a:defRPr>
                      </a:lvl4pPr>
                      <a:lvl5pPr marL="2057400" lvl="4" indent="-229870" algn="l" defTabSz="914400" rtl="0" eaLnBrk="1" fontAlgn="base" latinLnBrk="0" hangingPunct="1">
                        <a:lnSpc>
                          <a:spcPct val="90000"/>
                        </a:lnSpc>
                        <a:spcBef>
                          <a:spcPts val="500"/>
                        </a:spcBef>
                        <a:spcAft>
                          <a:spcPct val="0"/>
                        </a:spcAft>
                        <a:buClrTx/>
                        <a:buSzTx/>
                        <a:buFont typeface="Arial" panose="020B0604020202020204" pitchFamily="34" charset="0"/>
                        <a:buChar char="•"/>
                        <a:defRPr sz="1500" b="0" i="0" u="none" kern="1200" baseline="0">
                          <a:solidFill>
                            <a:schemeClr val="tx1"/>
                          </a:solidFill>
                          <a:latin typeface="等线" pitchFamily="2" charset="-122"/>
                          <a:ea typeface="宋体" panose="02010600030101010101" pitchFamily="2" charset="-122"/>
                        </a:defRPr>
                      </a:lvl5pPr>
                    </a:lstStyle>
                    <a:p>
                      <a:pPr marL="0" lvl="0" indent="0" algn="ctr">
                        <a:lnSpc>
                          <a:spcPct val="100000"/>
                        </a:lnSpc>
                        <a:spcBef>
                          <a:spcPct val="0"/>
                        </a:spcBef>
                        <a:buFontTx/>
                        <a:buNone/>
                      </a:pPr>
                      <a:r>
                        <a:rPr lang="zh-CN" altLang="en-US" b="0">
                          <a:solidFill>
                            <a:srgbClr val="00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编号</a:t>
                      </a:r>
                      <a:endParaRPr lang="zh-CN" altLang="en-US" b="0">
                        <a:latin typeface="Times New Roman" panose="02020603050405020304" pitchFamily="18" charset="0"/>
                        <a:ea typeface="黑体" panose="02010609060101010101" pitchFamily="49" charset="-122"/>
                        <a:sym typeface="Times New Roman" panose="02020603050405020304" pitchFamily="18" charset="0"/>
                      </a:endParaRPr>
                    </a:p>
                  </a:txBody>
                  <a:tcPr marL="117176" marR="117176" marT="58589" marB="58589" anchor="ctr">
                    <a:lnL w="25400" cap="flat" cmpd="sng">
                      <a:solidFill>
                        <a:srgbClr val="000000"/>
                      </a:solidFill>
                      <a:prstDash val="solid"/>
                      <a:headEnd type="none" w="med" len="med"/>
                      <a:tailEnd type="none" w="med" len="med"/>
                    </a:lnL>
                    <a:lnR w="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0" cap="flat" cmpd="sng">
                      <a:solidFill>
                        <a:srgbClr val="000000"/>
                      </a:solidFill>
                      <a:prstDash val="solid"/>
                      <a:headEnd type="none" w="med" len="med"/>
                      <a:tailEnd type="none" w="med" len="med"/>
                    </a:lnB>
                    <a:lnTlToBr>
                      <a:noFill/>
                    </a:lnTlToBr>
                    <a:lnBlToTr>
                      <a:noFill/>
                    </a:lnBlToTr>
                    <a:noFill/>
                  </a:tcPr>
                </a:tc>
                <a:tc>
                  <a:txBody>
                    <a:bodyPr/>
                    <a:lstStyle>
                      <a:lvl1pPr marL="228600" lvl="0" indent="-228600" algn="l" defTabSz="914400" rtl="0" eaLnBrk="1" fontAlgn="base" latinLnBrk="0" hangingPunct="1">
                        <a:lnSpc>
                          <a:spcPct val="90000"/>
                        </a:lnSpc>
                        <a:spcBef>
                          <a:spcPts val="990"/>
                        </a:spcBef>
                        <a:spcAft>
                          <a:spcPct val="0"/>
                        </a:spcAft>
                        <a:buClrTx/>
                        <a:buSzTx/>
                        <a:buFont typeface="Arial" panose="020B0604020202020204" pitchFamily="34" charset="0"/>
                        <a:buChar char="•"/>
                        <a:defRPr sz="2400" u="none" kern="1200" baseline="0">
                          <a:solidFill>
                            <a:schemeClr val="tx1"/>
                          </a:solidFill>
                          <a:latin typeface="等线" pitchFamily="2" charset="-122"/>
                          <a:ea typeface="宋体" panose="02010600030101010101" pitchFamily="2" charset="-122"/>
                        </a:defRPr>
                      </a:lvl1pPr>
                      <a:lvl2pPr marL="685800" lvl="1"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defRPr sz="2100" b="0" i="0" u="none" kern="1200" baseline="0">
                          <a:solidFill>
                            <a:schemeClr val="tx1"/>
                          </a:solidFill>
                          <a:latin typeface="等线" pitchFamily="2" charset="-122"/>
                          <a:ea typeface="宋体" panose="02010600030101010101" pitchFamily="2" charset="-122"/>
                        </a:defRPr>
                      </a:lvl2pPr>
                      <a:lvl3pPr marL="1144905" lvl="2" indent="-230505" algn="l" defTabSz="914400" rtl="0" eaLnBrk="1" fontAlgn="base" latinLnBrk="0" hangingPunct="1">
                        <a:lnSpc>
                          <a:spcPct val="90000"/>
                        </a:lnSpc>
                        <a:spcBef>
                          <a:spcPts val="500"/>
                        </a:spcBef>
                        <a:spcAft>
                          <a:spcPct val="0"/>
                        </a:spcAft>
                        <a:buClrTx/>
                        <a:buSzTx/>
                        <a:buFont typeface="Arial" panose="020B0604020202020204" pitchFamily="34" charset="0"/>
                        <a:buChar char="•"/>
                        <a:defRPr sz="1800" b="0" i="0" u="none" kern="1200" baseline="0">
                          <a:solidFill>
                            <a:schemeClr val="tx1"/>
                          </a:solidFill>
                          <a:latin typeface="等线" pitchFamily="2" charset="-122"/>
                          <a:ea typeface="宋体" panose="02010600030101010101" pitchFamily="2" charset="-122"/>
                        </a:defRPr>
                      </a:lvl3pPr>
                      <a:lvl4pPr marL="1600200" lvl="3"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defRPr sz="1500" b="0" i="0" u="none" kern="1200" baseline="0">
                          <a:solidFill>
                            <a:schemeClr val="tx1"/>
                          </a:solidFill>
                          <a:latin typeface="等线" pitchFamily="2" charset="-122"/>
                          <a:ea typeface="宋体" panose="02010600030101010101" pitchFamily="2" charset="-122"/>
                        </a:defRPr>
                      </a:lvl4pPr>
                      <a:lvl5pPr marL="2057400" lvl="4" indent="-229870" algn="l" defTabSz="914400" rtl="0" eaLnBrk="1" fontAlgn="base" latinLnBrk="0" hangingPunct="1">
                        <a:lnSpc>
                          <a:spcPct val="90000"/>
                        </a:lnSpc>
                        <a:spcBef>
                          <a:spcPts val="500"/>
                        </a:spcBef>
                        <a:spcAft>
                          <a:spcPct val="0"/>
                        </a:spcAft>
                        <a:buClrTx/>
                        <a:buSzTx/>
                        <a:buFont typeface="Arial" panose="020B0604020202020204" pitchFamily="34" charset="0"/>
                        <a:buChar char="•"/>
                        <a:defRPr sz="1500" b="0" i="0" u="none" kern="1200" baseline="0">
                          <a:solidFill>
                            <a:schemeClr val="tx1"/>
                          </a:solidFill>
                          <a:latin typeface="等线" pitchFamily="2" charset="-122"/>
                          <a:ea typeface="宋体" panose="02010600030101010101" pitchFamily="2" charset="-122"/>
                        </a:defRPr>
                      </a:lvl5pPr>
                    </a:lstStyle>
                    <a:p>
                      <a:pPr marL="0" lvl="0" indent="0" algn="ctr">
                        <a:lnSpc>
                          <a:spcPct val="100000"/>
                        </a:lnSpc>
                        <a:spcBef>
                          <a:spcPct val="0"/>
                        </a:spcBef>
                        <a:buFontTx/>
                        <a:buNone/>
                      </a:pPr>
                      <a:r>
                        <a:rPr lang="zh-CN" altLang="en-US" b="0">
                          <a:solidFill>
                            <a:srgbClr val="00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现　象</a:t>
                      </a:r>
                      <a:endParaRPr lang="zh-CN" altLang="en-US" b="0">
                        <a:latin typeface="Times New Roman" panose="02020603050405020304" pitchFamily="18" charset="0"/>
                        <a:ea typeface="黑体" panose="02010609060101010101" pitchFamily="49" charset="-122"/>
                        <a:sym typeface="Times New Roman" panose="02020603050405020304" pitchFamily="18" charset="0"/>
                      </a:endParaRPr>
                    </a:p>
                  </a:txBody>
                  <a:tcPr marL="117176" marR="117176" marT="58589" marB="58589" anchor="ctr">
                    <a:lnL w="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96887">
                <a:tc>
                  <a:txBody>
                    <a:bodyPr/>
                    <a:lstStyle>
                      <a:lvl1pPr marL="228600" lvl="0" indent="-228600" algn="l" defTabSz="914400" rtl="0" eaLnBrk="1" fontAlgn="base" latinLnBrk="0" hangingPunct="1">
                        <a:lnSpc>
                          <a:spcPct val="90000"/>
                        </a:lnSpc>
                        <a:spcBef>
                          <a:spcPts val="990"/>
                        </a:spcBef>
                        <a:spcAft>
                          <a:spcPct val="0"/>
                        </a:spcAft>
                        <a:buClrTx/>
                        <a:buSzTx/>
                        <a:buFont typeface="Arial" panose="020B0604020202020204" pitchFamily="34" charset="0"/>
                        <a:buChar char="•"/>
                        <a:defRPr sz="2400" u="none" kern="1200" baseline="0">
                          <a:solidFill>
                            <a:schemeClr val="tx1"/>
                          </a:solidFill>
                          <a:latin typeface="等线" pitchFamily="2" charset="-122"/>
                          <a:ea typeface="宋体" panose="02010600030101010101" pitchFamily="2" charset="-122"/>
                        </a:defRPr>
                      </a:lvl1pPr>
                      <a:lvl2pPr marL="685800" lvl="1"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defRPr sz="2100" b="0" i="0" u="none" kern="1200" baseline="0">
                          <a:solidFill>
                            <a:schemeClr val="tx1"/>
                          </a:solidFill>
                          <a:latin typeface="等线" pitchFamily="2" charset="-122"/>
                          <a:ea typeface="宋体" panose="02010600030101010101" pitchFamily="2" charset="-122"/>
                        </a:defRPr>
                      </a:lvl2pPr>
                      <a:lvl3pPr marL="1144905" lvl="2" indent="-230505" algn="l" defTabSz="914400" rtl="0" eaLnBrk="1" fontAlgn="base" latinLnBrk="0" hangingPunct="1">
                        <a:lnSpc>
                          <a:spcPct val="90000"/>
                        </a:lnSpc>
                        <a:spcBef>
                          <a:spcPts val="500"/>
                        </a:spcBef>
                        <a:spcAft>
                          <a:spcPct val="0"/>
                        </a:spcAft>
                        <a:buClrTx/>
                        <a:buSzTx/>
                        <a:buFont typeface="Arial" panose="020B0604020202020204" pitchFamily="34" charset="0"/>
                        <a:buChar char="•"/>
                        <a:defRPr sz="1800" b="0" i="0" u="none" kern="1200" baseline="0">
                          <a:solidFill>
                            <a:schemeClr val="tx1"/>
                          </a:solidFill>
                          <a:latin typeface="等线" pitchFamily="2" charset="-122"/>
                          <a:ea typeface="宋体" panose="02010600030101010101" pitchFamily="2" charset="-122"/>
                        </a:defRPr>
                      </a:lvl3pPr>
                      <a:lvl4pPr marL="1600200" lvl="3"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defRPr sz="1500" b="0" i="0" u="none" kern="1200" baseline="0">
                          <a:solidFill>
                            <a:schemeClr val="tx1"/>
                          </a:solidFill>
                          <a:latin typeface="等线" pitchFamily="2" charset="-122"/>
                          <a:ea typeface="宋体" panose="02010600030101010101" pitchFamily="2" charset="-122"/>
                        </a:defRPr>
                      </a:lvl4pPr>
                      <a:lvl5pPr marL="2057400" lvl="4" indent="-229870" algn="l" defTabSz="914400" rtl="0" eaLnBrk="1" fontAlgn="base" latinLnBrk="0" hangingPunct="1">
                        <a:lnSpc>
                          <a:spcPct val="90000"/>
                        </a:lnSpc>
                        <a:spcBef>
                          <a:spcPts val="500"/>
                        </a:spcBef>
                        <a:spcAft>
                          <a:spcPct val="0"/>
                        </a:spcAft>
                        <a:buClrTx/>
                        <a:buSzTx/>
                        <a:buFont typeface="Arial" panose="020B0604020202020204" pitchFamily="34" charset="0"/>
                        <a:buChar char="•"/>
                        <a:defRPr sz="1500" b="0" i="0" u="none" kern="1200" baseline="0">
                          <a:solidFill>
                            <a:schemeClr val="tx1"/>
                          </a:solidFill>
                          <a:latin typeface="等线" pitchFamily="2" charset="-122"/>
                          <a:ea typeface="宋体" panose="02010600030101010101" pitchFamily="2" charset="-122"/>
                        </a:defRPr>
                      </a:lvl5pPr>
                    </a:lstStyle>
                    <a:p>
                      <a:pPr marL="0" lvl="0" indent="0" algn="ctr">
                        <a:lnSpc>
                          <a:spcPct val="100000"/>
                        </a:lnSpc>
                        <a:spcBef>
                          <a:spcPct val="0"/>
                        </a:spcBef>
                        <a:buFontTx/>
                        <a:buNone/>
                      </a:pPr>
                      <a:r>
                        <a:rPr lang="en-US" altLang="zh-CN" b="0">
                          <a:solidFill>
                            <a:srgbClr val="00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1</a:t>
                      </a:r>
                      <a:endParaRPr lang="zh-CN" altLang="en-US" b="0">
                        <a:latin typeface="Times New Roman" panose="02020603050405020304" pitchFamily="18" charset="0"/>
                        <a:ea typeface="黑体" panose="02010609060101010101" pitchFamily="49" charset="-122"/>
                        <a:sym typeface="Times New Roman" panose="02020603050405020304" pitchFamily="18" charset="0"/>
                      </a:endParaRPr>
                    </a:p>
                  </a:txBody>
                  <a:tcPr marL="117176" marR="117176" marT="58589" marB="58589" anchor="ctr">
                    <a:lnL w="25400" cap="flat" cmpd="sng">
                      <a:solidFill>
                        <a:srgbClr val="000000"/>
                      </a:solidFill>
                      <a:prstDash val="solid"/>
                      <a:headEnd type="none" w="med" len="med"/>
                      <a:tailEnd type="none" w="med" len="med"/>
                    </a:lnL>
                    <a:lnR w="0" cap="flat" cmpd="sng">
                      <a:solidFill>
                        <a:srgbClr val="000000"/>
                      </a:solidFill>
                      <a:prstDash val="solid"/>
                      <a:headEnd type="none" w="med" len="med"/>
                      <a:tailEnd type="none" w="med" len="med"/>
                    </a:lnR>
                    <a:lnT w="0" cap="flat" cmpd="sng">
                      <a:solidFill>
                        <a:srgbClr val="000000"/>
                      </a:solidFill>
                      <a:prstDash val="solid"/>
                      <a:headEnd type="none" w="med" len="med"/>
                      <a:tailEnd type="none" w="med" len="med"/>
                    </a:lnT>
                    <a:lnB w="0" cap="flat" cmpd="sng">
                      <a:solidFill>
                        <a:srgbClr val="000000"/>
                      </a:solidFill>
                      <a:prstDash val="solid"/>
                      <a:headEnd type="none" w="med" len="med"/>
                      <a:tailEnd type="none" w="med" len="med"/>
                    </a:lnB>
                    <a:lnTlToBr>
                      <a:noFill/>
                    </a:lnTlToBr>
                    <a:lnBlToTr>
                      <a:noFill/>
                    </a:lnBlToTr>
                    <a:noFill/>
                  </a:tcPr>
                </a:tc>
                <a:tc>
                  <a:txBody>
                    <a:bodyPr/>
                    <a:lstStyle>
                      <a:lvl1pPr marL="228600" lvl="0" indent="-228600" algn="l" defTabSz="914400" rtl="0" eaLnBrk="1" fontAlgn="base" latinLnBrk="0" hangingPunct="1">
                        <a:lnSpc>
                          <a:spcPct val="90000"/>
                        </a:lnSpc>
                        <a:spcBef>
                          <a:spcPts val="990"/>
                        </a:spcBef>
                        <a:spcAft>
                          <a:spcPct val="0"/>
                        </a:spcAft>
                        <a:buClrTx/>
                        <a:buSzTx/>
                        <a:buFont typeface="Arial" panose="020B0604020202020204" pitchFamily="34" charset="0"/>
                        <a:buChar char="•"/>
                        <a:defRPr sz="2400" u="none" kern="1200" baseline="0">
                          <a:solidFill>
                            <a:schemeClr val="tx1"/>
                          </a:solidFill>
                          <a:latin typeface="等线" pitchFamily="2" charset="-122"/>
                          <a:ea typeface="宋体" panose="02010600030101010101" pitchFamily="2" charset="-122"/>
                        </a:defRPr>
                      </a:lvl1pPr>
                      <a:lvl2pPr marL="685800" lvl="1"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defRPr sz="2100" b="0" i="0" u="none" kern="1200" baseline="0">
                          <a:solidFill>
                            <a:schemeClr val="tx1"/>
                          </a:solidFill>
                          <a:latin typeface="等线" pitchFamily="2" charset="-122"/>
                          <a:ea typeface="宋体" panose="02010600030101010101" pitchFamily="2" charset="-122"/>
                        </a:defRPr>
                      </a:lvl2pPr>
                      <a:lvl3pPr marL="1144905" lvl="2" indent="-230505" algn="l" defTabSz="914400" rtl="0" eaLnBrk="1" fontAlgn="base" latinLnBrk="0" hangingPunct="1">
                        <a:lnSpc>
                          <a:spcPct val="90000"/>
                        </a:lnSpc>
                        <a:spcBef>
                          <a:spcPts val="500"/>
                        </a:spcBef>
                        <a:spcAft>
                          <a:spcPct val="0"/>
                        </a:spcAft>
                        <a:buClrTx/>
                        <a:buSzTx/>
                        <a:buFont typeface="Arial" panose="020B0604020202020204" pitchFamily="34" charset="0"/>
                        <a:buChar char="•"/>
                        <a:defRPr sz="1800" b="0" i="0" u="none" kern="1200" baseline="0">
                          <a:solidFill>
                            <a:schemeClr val="tx1"/>
                          </a:solidFill>
                          <a:latin typeface="等线" pitchFamily="2" charset="-122"/>
                          <a:ea typeface="宋体" panose="02010600030101010101" pitchFamily="2" charset="-122"/>
                        </a:defRPr>
                      </a:lvl3pPr>
                      <a:lvl4pPr marL="1600200" lvl="3"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defRPr sz="1500" b="0" i="0" u="none" kern="1200" baseline="0">
                          <a:solidFill>
                            <a:schemeClr val="tx1"/>
                          </a:solidFill>
                          <a:latin typeface="等线" pitchFamily="2" charset="-122"/>
                          <a:ea typeface="宋体" panose="02010600030101010101" pitchFamily="2" charset="-122"/>
                        </a:defRPr>
                      </a:lvl4pPr>
                      <a:lvl5pPr marL="2057400" lvl="4" indent="-229870" algn="l" defTabSz="914400" rtl="0" eaLnBrk="1" fontAlgn="base" latinLnBrk="0" hangingPunct="1">
                        <a:lnSpc>
                          <a:spcPct val="90000"/>
                        </a:lnSpc>
                        <a:spcBef>
                          <a:spcPts val="500"/>
                        </a:spcBef>
                        <a:spcAft>
                          <a:spcPct val="0"/>
                        </a:spcAft>
                        <a:buClrTx/>
                        <a:buSzTx/>
                        <a:buFont typeface="Arial" panose="020B0604020202020204" pitchFamily="34" charset="0"/>
                        <a:buChar char="•"/>
                        <a:defRPr sz="1500" b="0" i="0" u="none" kern="1200" baseline="0">
                          <a:solidFill>
                            <a:schemeClr val="tx1"/>
                          </a:solidFill>
                          <a:latin typeface="等线" pitchFamily="2" charset="-122"/>
                          <a:ea typeface="宋体" panose="02010600030101010101" pitchFamily="2" charset="-122"/>
                        </a:defRPr>
                      </a:lvl5pPr>
                    </a:lstStyle>
                    <a:p>
                      <a:pPr marL="0" lvl="0" indent="0" algn="ctr">
                        <a:lnSpc>
                          <a:spcPct val="100000"/>
                        </a:lnSpc>
                        <a:spcBef>
                          <a:spcPct val="0"/>
                        </a:spcBef>
                        <a:buFontTx/>
                        <a:buNone/>
                      </a:pPr>
                      <a:r>
                        <a:rPr lang="zh-CN" altLang="en-US" b="0">
                          <a:solidFill>
                            <a:srgbClr val="00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不断冒出气泡</a:t>
                      </a:r>
                      <a:r>
                        <a:rPr lang="en-US" altLang="zh-CN" b="0">
                          <a:solidFill>
                            <a:srgbClr val="00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a:solidFill>
                            <a:srgbClr val="00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气球膨大</a:t>
                      </a:r>
                      <a:endParaRPr lang="zh-CN" altLang="en-US" b="0">
                        <a:latin typeface="Times New Roman" panose="02020603050405020304" pitchFamily="18" charset="0"/>
                        <a:ea typeface="黑体" panose="02010609060101010101" pitchFamily="49" charset="-122"/>
                        <a:sym typeface="Times New Roman" panose="02020603050405020304" pitchFamily="18" charset="0"/>
                      </a:endParaRPr>
                    </a:p>
                  </a:txBody>
                  <a:tcPr marL="117176" marR="117176" marT="58589" marB="58589" anchor="ctr">
                    <a:lnL w="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0" cap="flat" cmpd="sng">
                      <a:solidFill>
                        <a:srgbClr val="000000"/>
                      </a:solidFill>
                      <a:prstDash val="solid"/>
                      <a:headEnd type="none" w="med" len="med"/>
                      <a:tailEnd type="none" w="med" len="med"/>
                    </a:lnT>
                    <a:lnB w="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96888">
                <a:tc>
                  <a:txBody>
                    <a:bodyPr/>
                    <a:lstStyle>
                      <a:lvl1pPr marL="228600" lvl="0" indent="-228600" algn="l" defTabSz="914400" rtl="0" eaLnBrk="1" fontAlgn="base" latinLnBrk="0" hangingPunct="1">
                        <a:lnSpc>
                          <a:spcPct val="90000"/>
                        </a:lnSpc>
                        <a:spcBef>
                          <a:spcPts val="990"/>
                        </a:spcBef>
                        <a:spcAft>
                          <a:spcPct val="0"/>
                        </a:spcAft>
                        <a:buClrTx/>
                        <a:buSzTx/>
                        <a:buFont typeface="Arial" panose="020B0604020202020204" pitchFamily="34" charset="0"/>
                        <a:buChar char="•"/>
                        <a:defRPr sz="2400" u="none" kern="1200" baseline="0">
                          <a:solidFill>
                            <a:schemeClr val="tx1"/>
                          </a:solidFill>
                          <a:latin typeface="等线" pitchFamily="2" charset="-122"/>
                          <a:ea typeface="宋体" panose="02010600030101010101" pitchFamily="2" charset="-122"/>
                        </a:defRPr>
                      </a:lvl1pPr>
                      <a:lvl2pPr marL="685800" lvl="1"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defRPr sz="2100" b="0" i="0" u="none" kern="1200" baseline="0">
                          <a:solidFill>
                            <a:schemeClr val="tx1"/>
                          </a:solidFill>
                          <a:latin typeface="等线" pitchFamily="2" charset="-122"/>
                          <a:ea typeface="宋体" panose="02010600030101010101" pitchFamily="2" charset="-122"/>
                        </a:defRPr>
                      </a:lvl2pPr>
                      <a:lvl3pPr marL="1144905" lvl="2" indent="-230505" algn="l" defTabSz="914400" rtl="0" eaLnBrk="1" fontAlgn="base" latinLnBrk="0" hangingPunct="1">
                        <a:lnSpc>
                          <a:spcPct val="90000"/>
                        </a:lnSpc>
                        <a:spcBef>
                          <a:spcPts val="500"/>
                        </a:spcBef>
                        <a:spcAft>
                          <a:spcPct val="0"/>
                        </a:spcAft>
                        <a:buClrTx/>
                        <a:buSzTx/>
                        <a:buFont typeface="Arial" panose="020B0604020202020204" pitchFamily="34" charset="0"/>
                        <a:buChar char="•"/>
                        <a:defRPr sz="1800" b="0" i="0" u="none" kern="1200" baseline="0">
                          <a:solidFill>
                            <a:schemeClr val="tx1"/>
                          </a:solidFill>
                          <a:latin typeface="等线" pitchFamily="2" charset="-122"/>
                          <a:ea typeface="宋体" panose="02010600030101010101" pitchFamily="2" charset="-122"/>
                        </a:defRPr>
                      </a:lvl3pPr>
                      <a:lvl4pPr marL="1600200" lvl="3"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defRPr sz="1500" b="0" i="0" u="none" kern="1200" baseline="0">
                          <a:solidFill>
                            <a:schemeClr val="tx1"/>
                          </a:solidFill>
                          <a:latin typeface="等线" pitchFamily="2" charset="-122"/>
                          <a:ea typeface="宋体" panose="02010600030101010101" pitchFamily="2" charset="-122"/>
                        </a:defRPr>
                      </a:lvl4pPr>
                      <a:lvl5pPr marL="2057400" lvl="4" indent="-229870" algn="l" defTabSz="914400" rtl="0" eaLnBrk="1" fontAlgn="base" latinLnBrk="0" hangingPunct="1">
                        <a:lnSpc>
                          <a:spcPct val="90000"/>
                        </a:lnSpc>
                        <a:spcBef>
                          <a:spcPts val="500"/>
                        </a:spcBef>
                        <a:spcAft>
                          <a:spcPct val="0"/>
                        </a:spcAft>
                        <a:buClrTx/>
                        <a:buSzTx/>
                        <a:buFont typeface="Arial" panose="020B0604020202020204" pitchFamily="34" charset="0"/>
                        <a:buChar char="•"/>
                        <a:defRPr sz="1500" b="0" i="0" u="none" kern="1200" baseline="0">
                          <a:solidFill>
                            <a:schemeClr val="tx1"/>
                          </a:solidFill>
                          <a:latin typeface="等线" pitchFamily="2" charset="-122"/>
                          <a:ea typeface="宋体" panose="02010600030101010101" pitchFamily="2" charset="-122"/>
                        </a:defRPr>
                      </a:lvl5pPr>
                    </a:lstStyle>
                    <a:p>
                      <a:pPr marL="0" lvl="0" indent="0" algn="ctr">
                        <a:lnSpc>
                          <a:spcPct val="100000"/>
                        </a:lnSpc>
                        <a:spcBef>
                          <a:spcPct val="0"/>
                        </a:spcBef>
                        <a:buFontTx/>
                        <a:buNone/>
                      </a:pPr>
                      <a:r>
                        <a:rPr lang="en-US" altLang="zh-CN" b="0">
                          <a:solidFill>
                            <a:srgbClr val="00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2</a:t>
                      </a:r>
                      <a:endParaRPr lang="zh-CN" altLang="en-US" b="0">
                        <a:latin typeface="Times New Roman" panose="02020603050405020304" pitchFamily="18" charset="0"/>
                        <a:ea typeface="黑体" panose="02010609060101010101" pitchFamily="49" charset="-122"/>
                        <a:sym typeface="Times New Roman" panose="02020603050405020304" pitchFamily="18" charset="0"/>
                      </a:endParaRPr>
                    </a:p>
                  </a:txBody>
                  <a:tcPr marL="117176" marR="117176" marT="58589" marB="58589" anchor="ctr">
                    <a:lnL w="25400" cap="flat" cmpd="sng">
                      <a:solidFill>
                        <a:srgbClr val="000000"/>
                      </a:solidFill>
                      <a:prstDash val="solid"/>
                      <a:headEnd type="none" w="med" len="med"/>
                      <a:tailEnd type="none" w="med" len="med"/>
                    </a:lnL>
                    <a:lnR w="0" cap="flat" cmpd="sng">
                      <a:solidFill>
                        <a:srgbClr val="000000"/>
                      </a:solidFill>
                      <a:prstDash val="solid"/>
                      <a:headEnd type="none" w="med" len="med"/>
                      <a:tailEnd type="none" w="med" len="med"/>
                    </a:lnR>
                    <a:lnT w="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lstStyle>
                      <a:lvl1pPr marL="228600" lvl="0" indent="-228600" algn="l" defTabSz="914400" rtl="0" eaLnBrk="1" fontAlgn="base" latinLnBrk="0" hangingPunct="1">
                        <a:lnSpc>
                          <a:spcPct val="90000"/>
                        </a:lnSpc>
                        <a:spcBef>
                          <a:spcPts val="990"/>
                        </a:spcBef>
                        <a:spcAft>
                          <a:spcPct val="0"/>
                        </a:spcAft>
                        <a:buClrTx/>
                        <a:buSzTx/>
                        <a:buFont typeface="Arial" panose="020B0604020202020204" pitchFamily="34" charset="0"/>
                        <a:buChar char="•"/>
                        <a:defRPr sz="2400" u="none" kern="1200" baseline="0">
                          <a:solidFill>
                            <a:schemeClr val="tx1"/>
                          </a:solidFill>
                          <a:latin typeface="等线" pitchFamily="2" charset="-122"/>
                          <a:ea typeface="宋体" panose="02010600030101010101" pitchFamily="2" charset="-122"/>
                        </a:defRPr>
                      </a:lvl1pPr>
                      <a:lvl2pPr marL="685800" lvl="1"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defRPr sz="2100" b="0" i="0" u="none" kern="1200" baseline="0">
                          <a:solidFill>
                            <a:schemeClr val="tx1"/>
                          </a:solidFill>
                          <a:latin typeface="等线" pitchFamily="2" charset="-122"/>
                          <a:ea typeface="宋体" panose="02010600030101010101" pitchFamily="2" charset="-122"/>
                        </a:defRPr>
                      </a:lvl2pPr>
                      <a:lvl3pPr marL="1144905" lvl="2" indent="-230505" algn="l" defTabSz="914400" rtl="0" eaLnBrk="1" fontAlgn="base" latinLnBrk="0" hangingPunct="1">
                        <a:lnSpc>
                          <a:spcPct val="90000"/>
                        </a:lnSpc>
                        <a:spcBef>
                          <a:spcPts val="500"/>
                        </a:spcBef>
                        <a:spcAft>
                          <a:spcPct val="0"/>
                        </a:spcAft>
                        <a:buClrTx/>
                        <a:buSzTx/>
                        <a:buFont typeface="Arial" panose="020B0604020202020204" pitchFamily="34" charset="0"/>
                        <a:buChar char="•"/>
                        <a:defRPr sz="1800" b="0" i="0" u="none" kern="1200" baseline="0">
                          <a:solidFill>
                            <a:schemeClr val="tx1"/>
                          </a:solidFill>
                          <a:latin typeface="等线" pitchFamily="2" charset="-122"/>
                          <a:ea typeface="宋体" panose="02010600030101010101" pitchFamily="2" charset="-122"/>
                        </a:defRPr>
                      </a:lvl3pPr>
                      <a:lvl4pPr marL="1600200" lvl="3"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defRPr sz="1500" b="0" i="0" u="none" kern="1200" baseline="0">
                          <a:solidFill>
                            <a:schemeClr val="tx1"/>
                          </a:solidFill>
                          <a:latin typeface="等线" pitchFamily="2" charset="-122"/>
                          <a:ea typeface="宋体" panose="02010600030101010101" pitchFamily="2" charset="-122"/>
                        </a:defRPr>
                      </a:lvl4pPr>
                      <a:lvl5pPr marL="2057400" lvl="4" indent="-229870" algn="l" defTabSz="914400" rtl="0" eaLnBrk="1" fontAlgn="base" latinLnBrk="0" hangingPunct="1">
                        <a:lnSpc>
                          <a:spcPct val="90000"/>
                        </a:lnSpc>
                        <a:spcBef>
                          <a:spcPts val="500"/>
                        </a:spcBef>
                        <a:spcAft>
                          <a:spcPct val="0"/>
                        </a:spcAft>
                        <a:buClrTx/>
                        <a:buSzTx/>
                        <a:buFont typeface="Arial" panose="020B0604020202020204" pitchFamily="34" charset="0"/>
                        <a:buChar char="•"/>
                        <a:defRPr sz="1500" b="0" i="0" u="none" kern="1200" baseline="0">
                          <a:solidFill>
                            <a:schemeClr val="tx1"/>
                          </a:solidFill>
                          <a:latin typeface="等线" pitchFamily="2" charset="-122"/>
                          <a:ea typeface="宋体" panose="02010600030101010101" pitchFamily="2" charset="-122"/>
                        </a:defRPr>
                      </a:lvl5pPr>
                    </a:lstStyle>
                    <a:p>
                      <a:pPr marL="0" lvl="0" indent="0" algn="ctr">
                        <a:lnSpc>
                          <a:spcPct val="100000"/>
                        </a:lnSpc>
                        <a:spcBef>
                          <a:spcPct val="0"/>
                        </a:spcBef>
                        <a:buFontTx/>
                        <a:buNone/>
                      </a:pPr>
                      <a:r>
                        <a:rPr lang="zh-CN" altLang="en-US" b="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不冒气泡</a:t>
                      </a:r>
                      <a:r>
                        <a:rPr lang="en-US" altLang="zh-CN" b="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气球不膨大</a:t>
                      </a:r>
                      <a:endParaRPr lang="zh-CN" altLang="en-US" b="0" dirty="0">
                        <a:latin typeface="Times New Roman" panose="02020603050405020304" pitchFamily="18" charset="0"/>
                        <a:ea typeface="黑体" panose="02010609060101010101" pitchFamily="49" charset="-122"/>
                        <a:sym typeface="Times New Roman" panose="02020603050405020304" pitchFamily="18" charset="0"/>
                      </a:endParaRPr>
                    </a:p>
                  </a:txBody>
                  <a:tcPr marL="117176" marR="117176" marT="58589" marB="58589" anchor="ctr">
                    <a:lnL w="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692143" name="文本框 2692142"/>
          <p:cNvSpPr txBox="1"/>
          <p:nvPr/>
        </p:nvSpPr>
        <p:spPr>
          <a:xfrm>
            <a:off x="3676650" y="2951532"/>
            <a:ext cx="1576751" cy="642568"/>
          </a:xfrm>
          <a:prstGeom prst="rect">
            <a:avLst/>
          </a:prstGeom>
          <a:noFill/>
          <a:ln w="9525">
            <a:noFill/>
          </a:ln>
        </p:spPr>
        <p:txBody>
          <a:bodyPr wrap="none" lIns="117176" tIns="58589" rIns="117176" bIns="58589" anchor="b" anchorCtr="1">
            <a:spAutoFit/>
          </a:bodyPr>
          <a:lstStyle/>
          <a:p>
            <a:pPr defTabSz="1171575"/>
            <a:r>
              <a:rPr lang="zh-CN" altLang="en-US">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　对照　</a:t>
            </a:r>
            <a:endParaRPr lang="zh-CN" altLang="en-US">
              <a:solidFill>
                <a:srgbClr val="FF0000"/>
              </a:solidFill>
              <a:latin typeface="Times New Roman" panose="02020603050405020304" pitchFamily="18" charset="0"/>
              <a:ea typeface="黑体" panose="02010609060101010101" pitchFamily="49" charset="-122"/>
              <a:sym typeface="Times New Roman" panose="02020603050405020304" pitchFamily="18" charset="0"/>
            </a:endParaRPr>
          </a:p>
        </p:txBody>
      </p:sp>
      <p:sp>
        <p:nvSpPr>
          <p:cNvPr id="2692144" name="文本框 2692143"/>
          <p:cNvSpPr txBox="1"/>
          <p:nvPr/>
        </p:nvSpPr>
        <p:spPr>
          <a:xfrm>
            <a:off x="6831013" y="3548432"/>
            <a:ext cx="2246806" cy="642568"/>
          </a:xfrm>
          <a:prstGeom prst="rect">
            <a:avLst/>
          </a:prstGeom>
          <a:noFill/>
          <a:ln w="9525">
            <a:noFill/>
          </a:ln>
        </p:spPr>
        <p:txBody>
          <a:bodyPr wrap="none" lIns="117176" tIns="58589" rIns="117176" bIns="58589" anchor="b" anchorCtr="1">
            <a:spAutoFit/>
          </a:bodyPr>
          <a:lstStyle/>
          <a:p>
            <a:pPr defTabSz="1171575"/>
            <a:r>
              <a:rPr lang="zh-CN" altLang="en-US">
                <a:solidFill>
                  <a:srgbClr val="FF0000"/>
                </a:solidFill>
                <a:latin typeface="Times New Roman" panose="02020603050405020304" pitchFamily="18" charset="0"/>
                <a:ea typeface="黑体" panose="02010609060101010101" pitchFamily="49" charset="-122"/>
                <a:sym typeface="Times New Roman" panose="02020603050405020304" pitchFamily="18" charset="0"/>
              </a:rPr>
              <a:t>　二氧化碳　</a:t>
            </a:r>
          </a:p>
        </p:txBody>
      </p:sp>
      <p:sp>
        <p:nvSpPr>
          <p:cNvPr id="2692145" name="文本框 2692144"/>
          <p:cNvSpPr txBox="1"/>
          <p:nvPr/>
        </p:nvSpPr>
        <p:spPr>
          <a:xfrm>
            <a:off x="2012950" y="4742232"/>
            <a:ext cx="1576751" cy="642568"/>
          </a:xfrm>
          <a:prstGeom prst="rect">
            <a:avLst/>
          </a:prstGeom>
          <a:noFill/>
          <a:ln w="9525">
            <a:noFill/>
          </a:ln>
        </p:spPr>
        <p:txBody>
          <a:bodyPr wrap="none" lIns="117176" tIns="58589" rIns="117176" bIns="58589" anchor="b" anchorCtr="1">
            <a:spAutoFit/>
          </a:bodyPr>
          <a:lstStyle/>
          <a:p>
            <a:pPr defTabSz="1171575"/>
            <a:r>
              <a:rPr lang="zh-CN" altLang="en-US">
                <a:solidFill>
                  <a:srgbClr val="FF0000"/>
                </a:solidFill>
                <a:latin typeface="Times New Roman" panose="02020603050405020304" pitchFamily="18" charset="0"/>
                <a:ea typeface="黑体" panose="02010609060101010101" pitchFamily="49" charset="-122"/>
                <a:sym typeface="Times New Roman" panose="02020603050405020304" pitchFamily="18" charset="0"/>
              </a:rPr>
              <a:t>　热量　</a:t>
            </a:r>
          </a:p>
        </p:txBody>
      </p:sp>
      <p:sp>
        <p:nvSpPr>
          <p:cNvPr id="2692146" name="文本框 2692145"/>
          <p:cNvSpPr txBox="1"/>
          <p:nvPr/>
        </p:nvSpPr>
        <p:spPr>
          <a:xfrm>
            <a:off x="5670550" y="5339132"/>
            <a:ext cx="1576751" cy="642568"/>
          </a:xfrm>
          <a:prstGeom prst="rect">
            <a:avLst/>
          </a:prstGeom>
          <a:noFill/>
          <a:ln w="9525">
            <a:noFill/>
          </a:ln>
        </p:spPr>
        <p:txBody>
          <a:bodyPr wrap="none" lIns="117176" tIns="58589" rIns="117176" bIns="58589" anchor="b" anchorCtr="1">
            <a:spAutoFit/>
          </a:bodyPr>
          <a:lstStyle/>
          <a:p>
            <a:pPr defTabSz="1171575"/>
            <a:r>
              <a:rPr lang="zh-CN" altLang="en-US">
                <a:solidFill>
                  <a:srgbClr val="FF0000"/>
                </a:solidFill>
                <a:latin typeface="Times New Roman" panose="02020603050405020304" pitchFamily="18" charset="0"/>
                <a:ea typeface="黑体" panose="02010609060101010101" pitchFamily="49" charset="-122"/>
                <a:sym typeface="Times New Roman" panose="02020603050405020304" pitchFamily="18" charset="0"/>
              </a:rPr>
              <a:t>　酒味　</a:t>
            </a:r>
          </a:p>
        </p:txBody>
      </p:sp>
      <p:sp>
        <p:nvSpPr>
          <p:cNvPr id="2692147" name="文本框 2692146"/>
          <p:cNvSpPr txBox="1"/>
          <p:nvPr/>
        </p:nvSpPr>
        <p:spPr>
          <a:xfrm>
            <a:off x="361950" y="5936032"/>
            <a:ext cx="1576751" cy="642568"/>
          </a:xfrm>
          <a:prstGeom prst="rect">
            <a:avLst/>
          </a:prstGeom>
          <a:noFill/>
          <a:ln w="9525">
            <a:noFill/>
          </a:ln>
        </p:spPr>
        <p:txBody>
          <a:bodyPr wrap="none" lIns="117176" tIns="58589" rIns="117176" bIns="58589" anchor="b" anchorCtr="1">
            <a:spAutoFit/>
          </a:bodyPr>
          <a:lstStyle/>
          <a:p>
            <a:pPr defTabSz="1171575"/>
            <a:r>
              <a:rPr lang="zh-CN" altLang="en-US">
                <a:solidFill>
                  <a:srgbClr val="FF0000"/>
                </a:solidFill>
                <a:latin typeface="Times New Roman" panose="02020603050405020304" pitchFamily="18" charset="0"/>
                <a:ea typeface="黑体" panose="02010609060101010101" pitchFamily="49" charset="-122"/>
                <a:sym typeface="Times New Roman" panose="02020603050405020304" pitchFamily="18" charset="0"/>
              </a:rPr>
              <a:t>　酒精　</a:t>
            </a: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92143"/>
                                        </p:tgtEl>
                                        <p:attrNameLst>
                                          <p:attrName>style.visibility</p:attrName>
                                        </p:attrNameLst>
                                      </p:cBhvr>
                                      <p:to>
                                        <p:strVal val="visible"/>
                                      </p:to>
                                    </p:set>
                                    <p:animEffect transition="in" filter="blinds(horizontal)">
                                      <p:cBhvr>
                                        <p:cTn id="7" dur="500"/>
                                        <p:tgtEl>
                                          <p:spTgt spid="2692143"/>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92144"/>
                                        </p:tgtEl>
                                        <p:attrNameLst>
                                          <p:attrName>style.visibility</p:attrName>
                                        </p:attrNameLst>
                                      </p:cBhvr>
                                      <p:to>
                                        <p:strVal val="visible"/>
                                      </p:to>
                                    </p:set>
                                    <p:animEffect transition="in" filter="blinds(horizontal)">
                                      <p:cBhvr>
                                        <p:cTn id="12" dur="500"/>
                                        <p:tgtEl>
                                          <p:spTgt spid="2692144"/>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92145"/>
                                        </p:tgtEl>
                                        <p:attrNameLst>
                                          <p:attrName>style.visibility</p:attrName>
                                        </p:attrNameLst>
                                      </p:cBhvr>
                                      <p:to>
                                        <p:strVal val="visible"/>
                                      </p:to>
                                    </p:set>
                                    <p:animEffect transition="in" filter="blinds(horizontal)">
                                      <p:cBhvr>
                                        <p:cTn id="17" dur="500"/>
                                        <p:tgtEl>
                                          <p:spTgt spid="2692145"/>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692146"/>
                                        </p:tgtEl>
                                        <p:attrNameLst>
                                          <p:attrName>style.visibility</p:attrName>
                                        </p:attrNameLst>
                                      </p:cBhvr>
                                      <p:to>
                                        <p:strVal val="visible"/>
                                      </p:to>
                                    </p:set>
                                    <p:animEffect transition="in" filter="blinds(horizontal)">
                                      <p:cBhvr>
                                        <p:cTn id="22" dur="500"/>
                                        <p:tgtEl>
                                          <p:spTgt spid="2692146"/>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692147"/>
                                        </p:tgtEl>
                                        <p:attrNameLst>
                                          <p:attrName>style.visibility</p:attrName>
                                        </p:attrNameLst>
                                      </p:cBhvr>
                                      <p:to>
                                        <p:strVal val="visible"/>
                                      </p:to>
                                    </p:set>
                                    <p:animEffect transition="in" filter="blinds(horizontal)">
                                      <p:cBhvr>
                                        <p:cTn id="27" dur="500"/>
                                        <p:tgtEl>
                                          <p:spTgt spid="2692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2143" grpId="0"/>
      <p:bldP spid="2692144" grpId="0"/>
      <p:bldP spid="2692145" grpId="0"/>
      <p:bldP spid="2692146" grpId="0"/>
      <p:bldP spid="269214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93122" name="文本框 2693121"/>
          <p:cNvSpPr txBox="1"/>
          <p:nvPr/>
        </p:nvSpPr>
        <p:spPr>
          <a:xfrm>
            <a:off x="298450" y="608013"/>
            <a:ext cx="11593513" cy="5475287"/>
          </a:xfrm>
          <a:prstGeom prst="rect">
            <a:avLst/>
          </a:prstGeom>
          <a:noFill/>
          <a:ln w="9525">
            <a:noFill/>
          </a:ln>
        </p:spPr>
        <p:txBody>
          <a:bodyPr lIns="117176" tIns="58589" rIns="117176" bIns="58589">
            <a:spAutoFit/>
          </a:bodyPr>
          <a:lstStyle/>
          <a:p>
            <a:pPr defTabSz="1171575"/>
            <a:r>
              <a:rPr lang="zh-CN" altLang="en-US"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【考点二】　</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现代生物技术</a:t>
            </a:r>
          </a:p>
          <a:p>
            <a:pPr defTabSz="1171575"/>
            <a:r>
              <a:rPr lang="zh-CN" altLang="en-US"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【典例】</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(2018</a:t>
            </a:r>
            <a:r>
              <a:rPr lang="en-US" altLang="zh-CN" b="0" dirty="0">
                <a:latin typeface="Times New Roman" panose="02020603050405020304" pitchFamily="18" charset="0"/>
                <a:ea typeface="黑体" panose="02010609060101010101" pitchFamily="49" charset="-122"/>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德州学业考</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在</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西游记</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中</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孙悟空拔根毫毛吹口仙气</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就能变出许多个孙悟空。如今这一神话终于在孙悟空的家乡</a:t>
            </a:r>
            <a:r>
              <a:rPr lang="en-US" altLang="zh-CN" b="0" dirty="0">
                <a:latin typeface="Times New Roman" panose="02020603050405020304" pitchFamily="18" charset="0"/>
                <a:ea typeface="黑体" panose="02010609060101010101" pitchFamily="49" charset="-122"/>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中国“实现”了。</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2017</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年</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11</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月</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27</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日</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世界上首只体细胞克隆猴“中中”诞生</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;10</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天后</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第二个克隆猴“华华”诞生。中科院神经科学研究所研究员孙强、博士后刘真等科研人员</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提取了雌性胎儿</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猴的体细胞</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将其细胞核注射到</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B</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猴的去核卵细胞中</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然后将克隆的胚胎移植到代孕母猴</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C</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的子宫内。</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21</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只代孕母猴中的</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6</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只成功怀孕</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最终生下了两只健康的猴子</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如图</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。这意味着中国科学家成功突破了现有技术无法克隆灵长类动物的世界难题。</a:t>
            </a:r>
            <a:endParaRPr lang="zh-CN" altLang="en-US" b="0" dirty="0">
              <a:latin typeface="Times New Roman" panose="02020603050405020304" pitchFamily="18" charset="0"/>
              <a:ea typeface="黑体" panose="02010609060101010101" pitchFamily="49" charset="-122"/>
              <a:sym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80834" name="文本框 2680833"/>
          <p:cNvSpPr txBox="1"/>
          <p:nvPr/>
        </p:nvSpPr>
        <p:spPr>
          <a:xfrm>
            <a:off x="298450" y="531813"/>
            <a:ext cx="13079412" cy="6070600"/>
          </a:xfrm>
          <a:prstGeom prst="rect">
            <a:avLst/>
          </a:prstGeom>
          <a:noFill/>
          <a:ln w="9525">
            <a:noFill/>
          </a:ln>
        </p:spPr>
        <p:txBody>
          <a:bodyPr lIns="117176" tIns="58589" rIns="117176" bIns="58589">
            <a:spAutoFit/>
          </a:bodyPr>
          <a:lstStyle/>
          <a:p>
            <a:pPr defTabSz="1171575"/>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请回答下列问题</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 </a:t>
            </a:r>
          </a:p>
          <a:p>
            <a:pPr defTabSz="1171575"/>
            <a:endPar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endParaRPr>
          </a:p>
          <a:p>
            <a:pPr defTabSz="1171575"/>
            <a:endPar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endParaRPr>
          </a:p>
          <a:p>
            <a:pPr defTabSz="1171575"/>
            <a:endPar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endParaRPr>
          </a:p>
          <a:p>
            <a:pPr defTabSz="1171575"/>
            <a:endPar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endParaRPr>
          </a:p>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(1)</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与有性生殖相比</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克隆的特点是不经过</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_________</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的结合。</a:t>
            </a:r>
          </a:p>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(2)</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因</a:t>
            </a:r>
            <a:r>
              <a:rPr lang="en-US" altLang="zh-CN" b="0" dirty="0">
                <a:latin typeface="Times New Roman" panose="02020603050405020304" pitchFamily="18" charset="0"/>
                <a:ea typeface="黑体" panose="02010609060101010101" pitchFamily="49" charset="-122"/>
                <a:sym typeface="Times New Roman" panose="02020603050405020304" pitchFamily="18" charset="0"/>
              </a:rPr>
              <a:t>_______</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是遗传的控制中心</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所以“中中”和“华华”的遗传特性更像</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__</a:t>
            </a:r>
          </a:p>
          <a:p>
            <a:pPr defTabSz="1171575"/>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猴。</a:t>
            </a:r>
          </a:p>
          <a:p>
            <a:pPr defTabSz="1171575"/>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(3)</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克隆胚胎移植到代孕母猴的</a:t>
            </a:r>
            <a:r>
              <a:rPr lang="en-US" altLang="zh-CN" b="0" dirty="0">
                <a:latin typeface="Times New Roman" panose="02020603050405020304" pitchFamily="18" charset="0"/>
                <a:ea typeface="黑体" panose="02010609060101010101" pitchFamily="49" charset="-122"/>
                <a:sym typeface="Times New Roman" panose="02020603050405020304" pitchFamily="18" charset="0"/>
              </a:rPr>
              <a:t>_____</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内</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所需营养通过</a:t>
            </a:r>
            <a:r>
              <a:rPr lang="en-US" altLang="zh-CN" b="0" dirty="0">
                <a:latin typeface="Times New Roman" panose="02020603050405020304" pitchFamily="18" charset="0"/>
                <a:ea typeface="黑体" panose="02010609060101010101" pitchFamily="49" charset="-122"/>
                <a:sym typeface="Times New Roman" panose="02020603050405020304" pitchFamily="18" charset="0"/>
              </a:rPr>
              <a:t>___________</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从母体中获</a:t>
            </a:r>
          </a:p>
          <a:p>
            <a:pPr defTabSz="1171575"/>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得。</a:t>
            </a:r>
            <a:endParaRPr lang="zh-CN" altLang="en-US" b="0" dirty="0">
              <a:latin typeface="Times New Roman" panose="02020603050405020304" pitchFamily="18" charset="0"/>
              <a:ea typeface="黑体" panose="02010609060101010101" pitchFamily="49" charset="-122"/>
              <a:sym typeface="Times New Roman" panose="02020603050405020304" pitchFamily="18" charset="0"/>
            </a:endParaRPr>
          </a:p>
        </p:txBody>
      </p:sp>
      <p:pic>
        <p:nvPicPr>
          <p:cNvPr id="2680836" name="20sw8jn34.jpg" descr="id:2147498405;FounderCES"/>
          <p:cNvPicPr>
            <a:picLocks noChangeAspect="1"/>
          </p:cNvPicPr>
          <p:nvPr/>
        </p:nvPicPr>
        <p:blipFill>
          <a:blip r:embed="rId2"/>
          <a:stretch>
            <a:fillRect/>
          </a:stretch>
        </p:blipFill>
        <p:spPr>
          <a:xfrm>
            <a:off x="5486400" y="762000"/>
            <a:ext cx="2727325" cy="2878138"/>
          </a:xfrm>
          <a:prstGeom prst="rect">
            <a:avLst/>
          </a:prstGeom>
          <a:noFill/>
          <a:ln w="9525">
            <a:noFill/>
          </a:ln>
        </p:spPr>
      </p:pic>
      <p:pic>
        <p:nvPicPr>
          <p:cNvPr id="2680838" name="20sw8jn33.jpg" descr="id:2147498398;FounderCES"/>
          <p:cNvPicPr>
            <a:picLocks noChangeAspect="1"/>
          </p:cNvPicPr>
          <p:nvPr/>
        </p:nvPicPr>
        <p:blipFill>
          <a:blip r:embed="rId3"/>
          <a:stretch>
            <a:fillRect/>
          </a:stretch>
        </p:blipFill>
        <p:spPr>
          <a:xfrm>
            <a:off x="2044700" y="1206500"/>
            <a:ext cx="2822575" cy="2441575"/>
          </a:xfrm>
          <a:prstGeom prst="rect">
            <a:avLst/>
          </a:prstGeom>
          <a:noFill/>
          <a:ln w="9525">
            <a:noFill/>
          </a:ln>
        </p:spPr>
      </p:pic>
      <p:sp>
        <p:nvSpPr>
          <p:cNvPr id="2680839" name="文本框 2680838"/>
          <p:cNvSpPr txBox="1"/>
          <p:nvPr/>
        </p:nvSpPr>
        <p:spPr>
          <a:xfrm>
            <a:off x="6015037" y="3498724"/>
            <a:ext cx="1706563" cy="642568"/>
          </a:xfrm>
          <a:prstGeom prst="rect">
            <a:avLst/>
          </a:prstGeom>
          <a:noFill/>
          <a:ln w="9525">
            <a:noFill/>
          </a:ln>
        </p:spPr>
        <p:txBody>
          <a:bodyPr lIns="117176" tIns="58589" rIns="117176" bIns="58589" anchor="b" anchorCtr="1">
            <a:spAutoFit/>
          </a:bodyPr>
          <a:lstStyle/>
          <a:p>
            <a:pPr defTabSz="1171575"/>
            <a:r>
              <a:rPr lang="zh-CN" altLang="en-US"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生殖细胞</a:t>
            </a:r>
            <a:endParaRPr lang="zh-CN" altLang="en-US" dirty="0">
              <a:solidFill>
                <a:srgbClr val="FF0000"/>
              </a:solidFill>
              <a:latin typeface="Times New Roman" panose="02020603050405020304" pitchFamily="18" charset="0"/>
              <a:ea typeface="黑体" panose="02010609060101010101" pitchFamily="49" charset="-122"/>
              <a:sym typeface="Times New Roman" panose="02020603050405020304" pitchFamily="18" charset="0"/>
            </a:endParaRPr>
          </a:p>
        </p:txBody>
      </p:sp>
      <p:sp>
        <p:nvSpPr>
          <p:cNvPr id="2680840" name="文本框 2680839"/>
          <p:cNvSpPr txBox="1"/>
          <p:nvPr/>
        </p:nvSpPr>
        <p:spPr>
          <a:xfrm>
            <a:off x="1002549" y="4071805"/>
            <a:ext cx="1344612" cy="642568"/>
          </a:xfrm>
          <a:prstGeom prst="rect">
            <a:avLst/>
          </a:prstGeom>
          <a:noFill/>
          <a:ln w="9525">
            <a:noFill/>
          </a:ln>
        </p:spPr>
        <p:txBody>
          <a:bodyPr lIns="117176" tIns="58589" rIns="117176" bIns="58589" anchor="b" anchorCtr="1">
            <a:spAutoFit/>
          </a:bodyPr>
          <a:lstStyle/>
          <a:p>
            <a:pPr defTabSz="1171575"/>
            <a:r>
              <a:rPr lang="zh-CN" altLang="en-US" dirty="0">
                <a:solidFill>
                  <a:srgbClr val="FF0000"/>
                </a:solidFill>
                <a:latin typeface="Times New Roman" panose="02020603050405020304" pitchFamily="18" charset="0"/>
                <a:ea typeface="黑体" panose="02010609060101010101" pitchFamily="49" charset="-122"/>
                <a:sym typeface="Times New Roman" panose="02020603050405020304" pitchFamily="18" charset="0"/>
              </a:rPr>
              <a:t>细胞核</a:t>
            </a:r>
          </a:p>
        </p:txBody>
      </p:sp>
      <p:sp>
        <p:nvSpPr>
          <p:cNvPr id="2680841" name="文本框 2680840"/>
          <p:cNvSpPr txBox="1"/>
          <p:nvPr/>
        </p:nvSpPr>
        <p:spPr>
          <a:xfrm>
            <a:off x="7846929" y="5247559"/>
            <a:ext cx="2095500" cy="642568"/>
          </a:xfrm>
          <a:prstGeom prst="rect">
            <a:avLst/>
          </a:prstGeom>
          <a:noFill/>
          <a:ln w="9525">
            <a:noFill/>
          </a:ln>
        </p:spPr>
        <p:txBody>
          <a:bodyPr lIns="117176" tIns="58589" rIns="117176" bIns="58589" anchor="b" anchorCtr="1">
            <a:spAutoFit/>
          </a:bodyPr>
          <a:lstStyle/>
          <a:p>
            <a:pPr defTabSz="1171575"/>
            <a:r>
              <a:rPr lang="zh-CN" altLang="en-US" dirty="0">
                <a:solidFill>
                  <a:srgbClr val="FF0000"/>
                </a:solidFill>
                <a:latin typeface="Times New Roman" panose="02020603050405020304" pitchFamily="18" charset="0"/>
                <a:ea typeface="黑体" panose="02010609060101010101" pitchFamily="49" charset="-122"/>
                <a:sym typeface="Times New Roman" panose="02020603050405020304" pitchFamily="18" charset="0"/>
              </a:rPr>
              <a:t>胎盘和脐带</a:t>
            </a:r>
          </a:p>
        </p:txBody>
      </p:sp>
      <p:sp>
        <p:nvSpPr>
          <p:cNvPr id="2680842" name="文本框 2680841"/>
          <p:cNvSpPr txBox="1"/>
          <p:nvPr/>
        </p:nvSpPr>
        <p:spPr>
          <a:xfrm>
            <a:off x="4690228" y="5247559"/>
            <a:ext cx="982662" cy="642568"/>
          </a:xfrm>
          <a:prstGeom prst="rect">
            <a:avLst/>
          </a:prstGeom>
          <a:noFill/>
          <a:ln w="9525">
            <a:noFill/>
          </a:ln>
        </p:spPr>
        <p:txBody>
          <a:bodyPr lIns="117176" tIns="58589" rIns="117176" bIns="58589" anchor="b" anchorCtr="1">
            <a:spAutoFit/>
          </a:bodyPr>
          <a:lstStyle/>
          <a:p>
            <a:pPr defTabSz="1171575"/>
            <a:r>
              <a:rPr lang="zh-CN" altLang="en-US" dirty="0">
                <a:solidFill>
                  <a:srgbClr val="FF0000"/>
                </a:solidFill>
                <a:latin typeface="Times New Roman" panose="02020603050405020304" pitchFamily="18" charset="0"/>
                <a:ea typeface="黑体" panose="02010609060101010101" pitchFamily="49" charset="-122"/>
                <a:sym typeface="Times New Roman" panose="02020603050405020304" pitchFamily="18" charset="0"/>
              </a:rPr>
              <a:t>子宫</a:t>
            </a:r>
          </a:p>
        </p:txBody>
      </p:sp>
      <p:sp>
        <p:nvSpPr>
          <p:cNvPr id="2680843" name="文本框 2680842"/>
          <p:cNvSpPr txBox="1"/>
          <p:nvPr/>
        </p:nvSpPr>
        <p:spPr>
          <a:xfrm>
            <a:off x="10904495" y="4002929"/>
            <a:ext cx="566738" cy="646608"/>
          </a:xfrm>
          <a:prstGeom prst="rect">
            <a:avLst/>
          </a:prstGeom>
          <a:noFill/>
          <a:ln w="9525">
            <a:noFill/>
          </a:ln>
        </p:spPr>
        <p:txBody>
          <a:bodyPr lIns="117176" tIns="58589" rIns="117176" bIns="58589" anchor="b" anchorCtr="1">
            <a:spAutoFit/>
          </a:bodyPr>
          <a:lstStyle/>
          <a:p>
            <a:pPr defTabSz="1171575"/>
            <a:r>
              <a:rPr lang="en-US" altLang="zh-CN"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a:t>
            </a:r>
            <a:endParaRPr lang="en-US" altLang="zh-CN" dirty="0">
              <a:solidFill>
                <a:srgbClr val="FF0000"/>
              </a:solidFill>
              <a:latin typeface="Times New Roman" panose="02020603050405020304" pitchFamily="18" charset="0"/>
              <a:ea typeface="黑体" panose="02010609060101010101" pitchFamily="49" charset="-122"/>
              <a:sym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80839"/>
                                        </p:tgtEl>
                                        <p:attrNameLst>
                                          <p:attrName>style.visibility</p:attrName>
                                        </p:attrNameLst>
                                      </p:cBhvr>
                                      <p:to>
                                        <p:strVal val="visible"/>
                                      </p:to>
                                    </p:set>
                                    <p:animEffect transition="in" filter="blinds(horizontal)">
                                      <p:cBhvr>
                                        <p:cTn id="7" dur="500"/>
                                        <p:tgtEl>
                                          <p:spTgt spid="2680839"/>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80840"/>
                                        </p:tgtEl>
                                        <p:attrNameLst>
                                          <p:attrName>style.visibility</p:attrName>
                                        </p:attrNameLst>
                                      </p:cBhvr>
                                      <p:to>
                                        <p:strVal val="visible"/>
                                      </p:to>
                                    </p:set>
                                    <p:animEffect transition="in" filter="blinds(horizontal)">
                                      <p:cBhvr>
                                        <p:cTn id="12" dur="500"/>
                                        <p:tgtEl>
                                          <p:spTgt spid="2680840"/>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80843"/>
                                        </p:tgtEl>
                                        <p:attrNameLst>
                                          <p:attrName>style.visibility</p:attrName>
                                        </p:attrNameLst>
                                      </p:cBhvr>
                                      <p:to>
                                        <p:strVal val="visible"/>
                                      </p:to>
                                    </p:set>
                                    <p:animEffect transition="in" filter="blinds(horizontal)">
                                      <p:cBhvr>
                                        <p:cTn id="17" dur="500"/>
                                        <p:tgtEl>
                                          <p:spTgt spid="2680843"/>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680842"/>
                                        </p:tgtEl>
                                        <p:attrNameLst>
                                          <p:attrName>style.visibility</p:attrName>
                                        </p:attrNameLst>
                                      </p:cBhvr>
                                      <p:to>
                                        <p:strVal val="visible"/>
                                      </p:to>
                                    </p:set>
                                    <p:animEffect transition="in" filter="blinds(horizontal)">
                                      <p:cBhvr>
                                        <p:cTn id="22" dur="500"/>
                                        <p:tgtEl>
                                          <p:spTgt spid="2680842"/>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680841"/>
                                        </p:tgtEl>
                                        <p:attrNameLst>
                                          <p:attrName>style.visibility</p:attrName>
                                        </p:attrNameLst>
                                      </p:cBhvr>
                                      <p:to>
                                        <p:strVal val="visible"/>
                                      </p:to>
                                    </p:set>
                                    <p:animEffect transition="in" filter="blinds(horizontal)">
                                      <p:cBhvr>
                                        <p:cTn id="27" dur="500"/>
                                        <p:tgtEl>
                                          <p:spTgt spid="26808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0839" grpId="0"/>
      <p:bldP spid="2680840" grpId="0"/>
      <p:bldP spid="2680841" grpId="0"/>
      <p:bldP spid="2680842" grpId="0"/>
      <p:bldP spid="268084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81858" name="文本框 2681857"/>
          <p:cNvSpPr txBox="1"/>
          <p:nvPr/>
        </p:nvSpPr>
        <p:spPr>
          <a:xfrm>
            <a:off x="298450" y="862013"/>
            <a:ext cx="13028612" cy="3324225"/>
          </a:xfrm>
          <a:prstGeom prst="rect">
            <a:avLst/>
          </a:prstGeom>
          <a:noFill/>
          <a:ln w="9525">
            <a:noFill/>
          </a:ln>
        </p:spPr>
        <p:txBody>
          <a:bodyPr lIns="117176" tIns="58589" rIns="117176" bIns="58589">
            <a:spAutoFit/>
          </a:bodyPr>
          <a:lstStyle/>
          <a:p>
            <a:pPr defTabSz="1171575"/>
            <a:r>
              <a:rPr lang="en-US" altLang="zh-CN"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(4)</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自</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1996</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年第一只克隆羊“多莉”诞生以来</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,20</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多年间</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各国科学家利用</a:t>
            </a:r>
          </a:p>
          <a:p>
            <a:pPr defTabSz="1171575"/>
            <a:r>
              <a:rPr lang="zh-CN" altLang="en-US"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体细胞先后克隆了牛、鼠、猫、狗等动物。相对这些动物来说</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猴与人类</a:t>
            </a:r>
          </a:p>
          <a:p>
            <a:pPr defTabSz="1171575"/>
            <a:r>
              <a:rPr lang="zh-CN" altLang="en-US"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有更近的</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_________,</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它们不仅同属于哺乳纲</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而且同属于</a:t>
            </a:r>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______</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目。</a:t>
            </a:r>
          </a:p>
          <a:p>
            <a:pPr defTabSz="1171575"/>
            <a:r>
              <a:rPr lang="en-US" altLang="zh-CN"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(5)</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从生物进化角度考虑</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克隆动物产生变异较少</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对环境的适应能力</a:t>
            </a:r>
          </a:p>
          <a:p>
            <a:pPr defTabSz="1171575"/>
            <a:r>
              <a:rPr lang="en-US" altLang="zh-CN"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_____</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endParaRPr lang="zh-CN" altLang="en-US" sz="2800" b="0" dirty="0">
              <a:latin typeface="Times New Roman" panose="02020603050405020304" pitchFamily="18" charset="0"/>
              <a:ea typeface="黑体" panose="02010609060101010101" pitchFamily="49" charset="-122"/>
              <a:sym typeface="Times New Roman" panose="02020603050405020304" pitchFamily="18" charset="0"/>
            </a:endParaRPr>
          </a:p>
        </p:txBody>
      </p:sp>
      <p:sp>
        <p:nvSpPr>
          <p:cNvPr id="2681859" name="文本框 2681858"/>
          <p:cNvSpPr txBox="1"/>
          <p:nvPr/>
        </p:nvSpPr>
        <p:spPr>
          <a:xfrm>
            <a:off x="1587500" y="2161964"/>
            <a:ext cx="2197100" cy="682836"/>
          </a:xfrm>
          <a:prstGeom prst="rect">
            <a:avLst/>
          </a:prstGeom>
          <a:noFill/>
          <a:ln w="9525">
            <a:noFill/>
          </a:ln>
        </p:spPr>
        <p:txBody>
          <a:bodyPr lIns="117176" tIns="58589" rIns="117176" bIns="58589" anchor="b" anchorCtr="1">
            <a:spAutoFit/>
          </a:bodyPr>
          <a:lstStyle/>
          <a:p>
            <a:pPr defTabSz="1171575"/>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亲缘关系</a:t>
            </a:r>
            <a:endParaRPr lang="zh-CN" altLang="en-US" sz="2800">
              <a:solidFill>
                <a:srgbClr val="FF0000"/>
              </a:solidFill>
              <a:latin typeface="Times New Roman" panose="02020603050405020304" pitchFamily="18" charset="0"/>
              <a:ea typeface="黑体" panose="02010609060101010101" pitchFamily="49" charset="-122"/>
              <a:sym typeface="Times New Roman" panose="02020603050405020304" pitchFamily="18" charset="0"/>
            </a:endParaRPr>
          </a:p>
        </p:txBody>
      </p:sp>
      <p:sp>
        <p:nvSpPr>
          <p:cNvPr id="2681860" name="文本框 2681859"/>
          <p:cNvSpPr txBox="1"/>
          <p:nvPr/>
        </p:nvSpPr>
        <p:spPr>
          <a:xfrm>
            <a:off x="166688" y="3444664"/>
            <a:ext cx="1254125" cy="682836"/>
          </a:xfrm>
          <a:prstGeom prst="rect">
            <a:avLst/>
          </a:prstGeom>
          <a:noFill/>
          <a:ln w="9525">
            <a:noFill/>
          </a:ln>
        </p:spPr>
        <p:txBody>
          <a:bodyPr lIns="117176" tIns="58589" rIns="117176" bIns="58589" anchor="b" anchorCtr="1">
            <a:spAutoFit/>
          </a:bodyPr>
          <a:lstStyle/>
          <a:p>
            <a:pPr defTabSz="1171575"/>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较弱</a:t>
            </a:r>
            <a:endParaRPr lang="zh-CN" altLang="en-US" sz="2800">
              <a:solidFill>
                <a:srgbClr val="FF0000"/>
              </a:solidFill>
              <a:latin typeface="Times New Roman" panose="02020603050405020304" pitchFamily="18" charset="0"/>
              <a:ea typeface="黑体" panose="02010609060101010101" pitchFamily="49" charset="-122"/>
              <a:sym typeface="Times New Roman" panose="02020603050405020304" pitchFamily="18" charset="0"/>
            </a:endParaRPr>
          </a:p>
        </p:txBody>
      </p:sp>
      <p:sp>
        <p:nvSpPr>
          <p:cNvPr id="2681861" name="文本框 2681860"/>
          <p:cNvSpPr txBox="1"/>
          <p:nvPr/>
        </p:nvSpPr>
        <p:spPr>
          <a:xfrm>
            <a:off x="8967788" y="2160938"/>
            <a:ext cx="1254125" cy="683862"/>
          </a:xfrm>
          <a:prstGeom prst="rect">
            <a:avLst/>
          </a:prstGeom>
          <a:noFill/>
          <a:ln w="9525">
            <a:noFill/>
          </a:ln>
        </p:spPr>
        <p:txBody>
          <a:bodyPr lIns="117176" tIns="58589" rIns="117176" bIns="58589" anchor="b" anchorCtr="1">
            <a:spAutoFit/>
          </a:bodyPr>
          <a:lstStyle/>
          <a:p>
            <a:pPr defTabSz="1171575"/>
            <a:r>
              <a:rPr lang="zh-CN" altLang="en-US" sz="2800">
                <a:solidFill>
                  <a:srgbClr val="FF0000"/>
                </a:solidFill>
                <a:latin typeface="Times New Roman" panose="02020603050405020304" pitchFamily="18" charset="0"/>
                <a:ea typeface="黑体" panose="02010609060101010101" pitchFamily="49" charset="-122"/>
                <a:sym typeface="Times New Roman" panose="02020603050405020304" pitchFamily="18" charset="0"/>
              </a:rPr>
              <a:t>灵长</a:t>
            </a: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81859"/>
                                        </p:tgtEl>
                                        <p:attrNameLst>
                                          <p:attrName>style.visibility</p:attrName>
                                        </p:attrNameLst>
                                      </p:cBhvr>
                                      <p:to>
                                        <p:strVal val="visible"/>
                                      </p:to>
                                    </p:set>
                                    <p:animEffect transition="in" filter="blinds(horizontal)">
                                      <p:cBhvr>
                                        <p:cTn id="7" dur="500"/>
                                        <p:tgtEl>
                                          <p:spTgt spid="2681859"/>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81861"/>
                                        </p:tgtEl>
                                        <p:attrNameLst>
                                          <p:attrName>style.visibility</p:attrName>
                                        </p:attrNameLst>
                                      </p:cBhvr>
                                      <p:to>
                                        <p:strVal val="visible"/>
                                      </p:to>
                                    </p:set>
                                    <p:animEffect transition="in" filter="blinds(horizontal)">
                                      <p:cBhvr>
                                        <p:cTn id="12" dur="500"/>
                                        <p:tgtEl>
                                          <p:spTgt spid="2681861"/>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81860"/>
                                        </p:tgtEl>
                                        <p:attrNameLst>
                                          <p:attrName>style.visibility</p:attrName>
                                        </p:attrNameLst>
                                      </p:cBhvr>
                                      <p:to>
                                        <p:strVal val="visible"/>
                                      </p:to>
                                    </p:set>
                                    <p:animEffect transition="in" filter="blinds(horizontal)">
                                      <p:cBhvr>
                                        <p:cTn id="17" dur="500"/>
                                        <p:tgtEl>
                                          <p:spTgt spid="26818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1859" grpId="0"/>
      <p:bldP spid="2681860" grpId="0"/>
      <p:bldP spid="268186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82882" name="文本框 2682881"/>
          <p:cNvSpPr txBox="1"/>
          <p:nvPr/>
        </p:nvSpPr>
        <p:spPr>
          <a:xfrm>
            <a:off x="385999" y="531813"/>
            <a:ext cx="11593513" cy="1196566"/>
          </a:xfrm>
          <a:prstGeom prst="rect">
            <a:avLst/>
          </a:prstGeom>
          <a:noFill/>
          <a:ln w="9525">
            <a:noFill/>
          </a:ln>
        </p:spPr>
        <p:txBody>
          <a:bodyPr lIns="117176" tIns="58589" rIns="117176" bIns="58589">
            <a:spAutoFit/>
          </a:bodyPr>
          <a:lstStyle/>
          <a:p>
            <a:pPr defTabSz="1171575"/>
            <a:r>
              <a:rPr lang="zh-CN" altLang="en-US" sz="2400"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【名师讲题】</a:t>
            </a:r>
          </a:p>
          <a:p>
            <a:pPr defTabSz="1171575"/>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题型特征</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本题是识图作答题</a:t>
            </a:r>
            <a:r>
              <a:rPr lang="en-US" altLang="zh-CN"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a:t>
            </a:r>
            <a:r>
              <a:rPr lang="zh-CN" altLang="en-US" sz="24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考查的是克隆技术的原理、过程和分析。</a:t>
            </a:r>
            <a:endParaRPr lang="zh-CN" altLang="en-US" sz="2400" b="0" dirty="0">
              <a:latin typeface="Times New Roman" panose="02020603050405020304" pitchFamily="18" charset="0"/>
              <a:ea typeface="黑体" panose="02010609060101010101" pitchFamily="49" charset="-122"/>
              <a:sym typeface="Times New Roman" panose="02020603050405020304" pitchFamily="18" charset="0"/>
            </a:endParaRPr>
          </a:p>
        </p:txBody>
      </p:sp>
      <p:sp>
        <p:nvSpPr>
          <p:cNvPr id="5" name="文本框 4">
            <a:extLst>
              <a:ext uri="{FF2B5EF4-FFF2-40B4-BE49-F238E27FC236}">
                <a16:creationId xmlns:a16="http://schemas.microsoft.com/office/drawing/2014/main" id="{2E79AF25-8698-4451-BDF7-3D4869E88C51}"/>
              </a:ext>
            </a:extLst>
          </p:cNvPr>
          <p:cNvSpPr txBox="1"/>
          <p:nvPr/>
        </p:nvSpPr>
        <p:spPr>
          <a:xfrm>
            <a:off x="385999" y="1650558"/>
            <a:ext cx="11418415" cy="4454233"/>
          </a:xfrm>
          <a:prstGeom prst="rect">
            <a:avLst/>
          </a:prstGeom>
          <a:noFill/>
        </p:spPr>
        <p:txBody>
          <a:bodyPr wrap="square">
            <a:spAutoFit/>
          </a:bodyPr>
          <a:lstStyle/>
          <a:p>
            <a:r>
              <a:rPr lang="zh-CN" altLang="en-US" sz="2400" b="0" dirty="0">
                <a:latin typeface="Times New Roman" panose="02020603050405020304" pitchFamily="18" charset="0"/>
                <a:ea typeface="黑体" panose="02010609060101010101" pitchFamily="49" charset="-122"/>
                <a:cs typeface="Times New Roman" panose="02020603050405020304" pitchFamily="18" charset="0"/>
              </a:rPr>
              <a:t>※答题流程:</a:t>
            </a:r>
            <a:endParaRPr lang="en-US" altLang="zh-CN" sz="2400" b="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40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a:t>
            </a:r>
            <a:r>
              <a:rPr lang="zh-CN" altLang="en-US" sz="240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识图:</a:t>
            </a:r>
            <a:endParaRPr lang="en-US" altLang="zh-CN" sz="240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a:p>
            <a:r>
              <a:rPr lang="zh-CN" altLang="en-US" sz="2400" b="0" dirty="0">
                <a:latin typeface="Times New Roman" panose="02020603050405020304" pitchFamily="18" charset="0"/>
                <a:ea typeface="黑体" panose="02010609060101010101" pitchFamily="49" charset="-122"/>
                <a:cs typeface="Times New Roman" panose="02020603050405020304" pitchFamily="18" charset="0"/>
              </a:rPr>
              <a:t>图中A猴提供细胞核,B猴提供去核卵细胞,C猴孕育胚胎﹔</a:t>
            </a:r>
            <a:endParaRPr lang="en-US" altLang="zh-CN" sz="2400" b="0" dirty="0">
              <a:latin typeface="Times New Roman" panose="02020603050405020304" pitchFamily="18" charset="0"/>
              <a:ea typeface="黑体" panose="02010609060101010101" pitchFamily="49" charset="-122"/>
              <a:cs typeface="Times New Roman" panose="02020603050405020304" pitchFamily="18" charset="0"/>
            </a:endParaRPr>
          </a:p>
          <a:p>
            <a:r>
              <a:rPr lang="zh-CN" altLang="en-US" sz="2400" b="0" dirty="0">
                <a:latin typeface="Times New Roman" panose="02020603050405020304" pitchFamily="18" charset="0"/>
                <a:ea typeface="黑体" panose="02010609060101010101" pitchFamily="49" charset="-122"/>
                <a:cs typeface="Times New Roman" panose="02020603050405020304" pitchFamily="18" charset="0"/>
              </a:rPr>
              <a:t>主要过程是细胞核移植和胚胎移植。</a:t>
            </a:r>
            <a:endParaRPr lang="en-US" altLang="zh-CN" sz="2400" b="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40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40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析图:</a:t>
            </a:r>
            <a:endParaRPr lang="en-US" altLang="zh-CN" sz="240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a:p>
            <a:r>
              <a:rPr lang="zh-CN" altLang="en-US" sz="2400" b="0" dirty="0">
                <a:latin typeface="Times New Roman" panose="02020603050405020304" pitchFamily="18" charset="0"/>
                <a:ea typeface="黑体" panose="02010609060101010101" pitchFamily="49" charset="-122"/>
                <a:cs typeface="Times New Roman" panose="02020603050405020304" pitchFamily="18" charset="0"/>
              </a:rPr>
              <a:t>(1)克隆的实质是无性生殖,不经过两性生殖细胞的结合。</a:t>
            </a:r>
            <a:endParaRPr lang="en-US" altLang="zh-CN" sz="2400" b="0" dirty="0">
              <a:latin typeface="Times New Roman" panose="02020603050405020304" pitchFamily="18" charset="0"/>
              <a:ea typeface="黑体" panose="02010609060101010101" pitchFamily="49" charset="-122"/>
              <a:cs typeface="Times New Roman" panose="02020603050405020304" pitchFamily="18" charset="0"/>
            </a:endParaRPr>
          </a:p>
          <a:p>
            <a:r>
              <a:rPr lang="zh-CN" altLang="en-US" sz="2400" b="0" dirty="0">
                <a:latin typeface="Times New Roman" panose="02020603050405020304" pitchFamily="18" charset="0"/>
                <a:ea typeface="黑体" panose="02010609060101010101" pitchFamily="49" charset="-122"/>
                <a:cs typeface="Times New Roman" panose="02020603050405020304" pitchFamily="18" charset="0"/>
              </a:rPr>
              <a:t>(2)细胞核是遗传的控制中心,A猴提供细胞核,因此,克隆产生的猴的遗传特性更像A猴。</a:t>
            </a:r>
            <a:endParaRPr lang="en-US" altLang="zh-CN" sz="2400" b="0" dirty="0">
              <a:latin typeface="Times New Roman" panose="02020603050405020304" pitchFamily="18" charset="0"/>
              <a:ea typeface="黑体" panose="02010609060101010101" pitchFamily="49" charset="-122"/>
              <a:cs typeface="Times New Roman" panose="02020603050405020304" pitchFamily="18" charset="0"/>
            </a:endParaRPr>
          </a:p>
          <a:p>
            <a:r>
              <a:rPr lang="zh-CN" altLang="en-US" sz="2400" b="0" dirty="0">
                <a:latin typeface="Times New Roman" panose="02020603050405020304" pitchFamily="18" charset="0"/>
                <a:ea typeface="黑体" panose="02010609060101010101" pitchFamily="49" charset="-122"/>
                <a:cs typeface="Times New Roman" panose="02020603050405020304" pitchFamily="18" charset="0"/>
              </a:rPr>
              <a:t>(3)子宫是胚胎发育的场所﹐胎儿通过胎盘和脐带从母体中获得营养物质。</a:t>
            </a:r>
            <a:endParaRPr lang="en-US" altLang="zh-CN" sz="2400" b="0" dirty="0">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0DE1F62F-9AE9-45C3-8E38-F38B838F1A85}"/>
              </a:ext>
            </a:extLst>
          </p:cNvPr>
          <p:cNvSpPr txBox="1"/>
          <p:nvPr/>
        </p:nvSpPr>
        <p:spPr>
          <a:xfrm>
            <a:off x="814303" y="1539157"/>
            <a:ext cx="10561806" cy="3242170"/>
          </a:xfrm>
          <a:prstGeom prst="rect">
            <a:avLst/>
          </a:prstGeom>
          <a:noFill/>
        </p:spPr>
        <p:txBody>
          <a:bodyPr wrap="square">
            <a:spAutoFit/>
          </a:bodyPr>
          <a:lstStyle/>
          <a:p>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(4)猴和人类都属于哺乳纲灵长目,同纲同目﹐牛、鼠、猫、狗等动物与人类同纲不同目,因此,猴与人类的亲缘关系更近。</a:t>
            </a:r>
            <a:endParaRPr lang="en-US" altLang="zh-CN" sz="2800" b="0" dirty="0">
              <a:latin typeface="Times New Roman" panose="02020603050405020304" pitchFamily="18" charset="0"/>
              <a:ea typeface="黑体" panose="02010609060101010101" pitchFamily="49" charset="-122"/>
              <a:cs typeface="Times New Roman" panose="02020603050405020304" pitchFamily="18" charset="0"/>
            </a:endParaRPr>
          </a:p>
          <a:p>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(5)克隆动物产生的变异较少,适应变化的环境的能力较弱。</a:t>
            </a:r>
          </a:p>
          <a:p>
            <a:r>
              <a:rPr lang="en-US" altLang="zh-CN" sz="280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作答:</a:t>
            </a:r>
            <a:endParaRPr lang="en-US" altLang="zh-CN" sz="280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a:p>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根据分析﹐结合所学知识﹐针对问题组织语言回答。</a:t>
            </a: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84930" name="文本框 2684929"/>
          <p:cNvSpPr txBox="1"/>
          <p:nvPr/>
        </p:nvSpPr>
        <p:spPr>
          <a:xfrm>
            <a:off x="711452" y="1666926"/>
            <a:ext cx="11059016" cy="3134533"/>
          </a:xfrm>
          <a:prstGeom prst="rect">
            <a:avLst/>
          </a:prstGeom>
          <a:noFill/>
          <a:ln w="9525">
            <a:noFill/>
          </a:ln>
        </p:spPr>
        <p:txBody>
          <a:bodyPr wrap="square" lIns="117176" tIns="58589" rIns="117176" bIns="58589">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zh-CN" sz="2800"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1.</a:t>
            </a:r>
            <a:r>
              <a:rPr lang="zh-CN" altLang="zh-CN" sz="2800" b="0" dirty="0">
                <a:latin typeface="Times New Roman" panose="02020603050405020304" pitchFamily="18" charset="0"/>
                <a:ea typeface="黑体" panose="02010609060101010101" pitchFamily="49" charset="-122"/>
                <a:cs typeface="Times New Roman" panose="02020603050405020304" pitchFamily="18" charset="0"/>
              </a:rPr>
              <a:t> （2020•鞍山）下列实例与采用的生物技术的搭配错误的是（　　）</a:t>
            </a:r>
          </a:p>
          <a:p>
            <a:pPr marL="0" algn="l" rtl="0" eaLnBrk="1" fontAlgn="ctr" latinLnBrk="0" hangingPunct="1">
              <a:spcBef>
                <a:spcPts val="0"/>
              </a:spcBef>
              <a:spcAft>
                <a:spcPts val="0"/>
              </a:spcAft>
            </a:pP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A</a:t>
            </a:r>
            <a:r>
              <a:rPr lang="zh-CN" altLang="zh-CN" sz="2800" b="0" dirty="0">
                <a:latin typeface="Times New Roman" panose="02020603050405020304" pitchFamily="18" charset="0"/>
                <a:ea typeface="黑体" panose="02010609060101010101" pitchFamily="49" charset="-122"/>
                <a:cs typeface="Times New Roman" panose="02020603050405020304" pitchFamily="18" charset="0"/>
              </a:rPr>
              <a:t>．抗虫棉</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a:t>
            </a:r>
            <a:r>
              <a:rPr lang="zh-CN" altLang="zh-CN" sz="2800" b="0" dirty="0">
                <a:latin typeface="Times New Roman" panose="02020603050405020304" pitchFamily="18" charset="0"/>
                <a:ea typeface="黑体" panose="02010609060101010101" pitchFamily="49" charset="-122"/>
                <a:cs typeface="Times New Roman" panose="02020603050405020304" pitchFamily="18" charset="0"/>
              </a:rPr>
              <a:t>转基因技术</a:t>
            </a:r>
          </a:p>
          <a:p>
            <a:pPr marL="0" algn="l" rtl="0" eaLnBrk="1" fontAlgn="ctr" latinLnBrk="0" hangingPunct="1">
              <a:spcBef>
                <a:spcPts val="0"/>
              </a:spcBef>
              <a:spcAft>
                <a:spcPts val="0"/>
              </a:spcAft>
            </a:pP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B</a:t>
            </a:r>
            <a:r>
              <a:rPr lang="zh-CN" altLang="zh-CN" sz="2800" b="0" dirty="0">
                <a:latin typeface="Times New Roman" panose="02020603050405020304" pitchFamily="18" charset="0"/>
                <a:ea typeface="黑体" panose="02010609060101010101" pitchFamily="49" charset="-122"/>
                <a:cs typeface="Times New Roman" panose="02020603050405020304" pitchFamily="18" charset="0"/>
              </a:rPr>
              <a:t>．酿酒</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a:t>
            </a:r>
            <a:r>
              <a:rPr lang="zh-CN" altLang="zh-CN" sz="2800" b="0" dirty="0">
                <a:latin typeface="Times New Roman" panose="02020603050405020304" pitchFamily="18" charset="0"/>
                <a:ea typeface="黑体" panose="02010609060101010101" pitchFamily="49" charset="-122"/>
                <a:cs typeface="Times New Roman" panose="02020603050405020304" pitchFamily="18" charset="0"/>
              </a:rPr>
              <a:t>醋酸菌发酵</a:t>
            </a:r>
          </a:p>
          <a:p>
            <a:pPr marL="0" algn="l" rtl="0" eaLnBrk="1" fontAlgn="ctr" latinLnBrk="0" hangingPunct="1">
              <a:spcBef>
                <a:spcPts val="0"/>
              </a:spcBef>
              <a:spcAft>
                <a:spcPts val="0"/>
              </a:spcAft>
            </a:pP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C</a:t>
            </a:r>
            <a:r>
              <a:rPr lang="zh-CN" altLang="zh-CN" sz="2800" b="0" dirty="0">
                <a:latin typeface="Times New Roman" panose="02020603050405020304" pitchFamily="18" charset="0"/>
                <a:ea typeface="黑体" panose="02010609060101010101" pitchFamily="49" charset="-122"/>
                <a:cs typeface="Times New Roman" panose="02020603050405020304" pitchFamily="18" charset="0"/>
              </a:rPr>
              <a:t>．小羊“多莉”</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a:t>
            </a:r>
            <a:r>
              <a:rPr lang="zh-CN" altLang="zh-CN" sz="2800" b="0" dirty="0">
                <a:latin typeface="Times New Roman" panose="02020603050405020304" pitchFamily="18" charset="0"/>
                <a:ea typeface="黑体" panose="02010609060101010101" pitchFamily="49" charset="-122"/>
                <a:cs typeface="Times New Roman" panose="02020603050405020304" pitchFamily="18" charset="0"/>
              </a:rPr>
              <a:t>克隆技术</a:t>
            </a:r>
          </a:p>
          <a:p>
            <a:pPr marL="0" algn="l" rtl="0" eaLnBrk="1" fontAlgn="ctr" latinLnBrk="0" hangingPunct="1">
              <a:spcBef>
                <a:spcPts val="0"/>
              </a:spcBef>
              <a:spcAft>
                <a:spcPts val="0"/>
              </a:spcAft>
            </a:pP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D</a:t>
            </a:r>
            <a:r>
              <a:rPr lang="zh-CN" altLang="zh-CN" sz="2800" b="0" dirty="0">
                <a:latin typeface="Times New Roman" panose="02020603050405020304" pitchFamily="18" charset="0"/>
                <a:ea typeface="黑体" panose="02010609060101010101" pitchFamily="49" charset="-122"/>
                <a:cs typeface="Times New Roman" panose="02020603050405020304" pitchFamily="18" charset="0"/>
              </a:rPr>
              <a:t>．制酸奶</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a:t>
            </a:r>
            <a:r>
              <a:rPr lang="zh-CN" altLang="zh-CN" sz="2800" b="0" dirty="0">
                <a:latin typeface="Times New Roman" panose="02020603050405020304" pitchFamily="18" charset="0"/>
                <a:ea typeface="黑体" panose="02010609060101010101" pitchFamily="49" charset="-122"/>
                <a:cs typeface="Times New Roman" panose="02020603050405020304" pitchFamily="18" charset="0"/>
              </a:rPr>
              <a:t>乳酸菌发酵</a:t>
            </a:r>
          </a:p>
        </p:txBody>
      </p:sp>
      <p:sp>
        <p:nvSpPr>
          <p:cNvPr id="2684931" name="文本框 2684930"/>
          <p:cNvSpPr txBox="1"/>
          <p:nvPr/>
        </p:nvSpPr>
        <p:spPr>
          <a:xfrm>
            <a:off x="10194655" y="1507918"/>
            <a:ext cx="1468438" cy="605956"/>
          </a:xfrm>
          <a:prstGeom prst="rect">
            <a:avLst/>
          </a:prstGeom>
          <a:noFill/>
          <a:ln w="9525">
            <a:noFill/>
          </a:ln>
        </p:spPr>
        <p:txBody>
          <a:bodyPr lIns="117176" tIns="58589" rIns="117176" bIns="58589" anchor="b" anchorCtr="1">
            <a:spAutoFit/>
          </a:bodyPr>
          <a:lstStyle/>
          <a:p>
            <a:pPr defTabSz="1171575"/>
            <a:r>
              <a:rPr lang="en-US" altLang="zh-CN" sz="240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B</a:t>
            </a:r>
            <a:endParaRPr lang="en-US" altLang="zh-CN" sz="2400">
              <a:solidFill>
                <a:srgbClr val="FF0000"/>
              </a:solidFill>
              <a:latin typeface="Times New Roman" panose="02020603050405020304" pitchFamily="18" charset="0"/>
              <a:ea typeface="黑体" panose="02010609060101010101" pitchFamily="49" charset="-122"/>
              <a:sym typeface="Times New Roman" panose="02020603050405020304" pitchFamily="18" charset="0"/>
            </a:endParaRPr>
          </a:p>
        </p:txBody>
      </p:sp>
      <p:sp>
        <p:nvSpPr>
          <p:cNvPr id="5" name="Rectangle 9">
            <a:extLst>
              <a:ext uri="{FF2B5EF4-FFF2-40B4-BE49-F238E27FC236}">
                <a16:creationId xmlns:a16="http://schemas.microsoft.com/office/drawing/2014/main" id="{FD16E088-8147-4C8E-B149-E2A9F6871F29}"/>
              </a:ext>
            </a:extLst>
          </p:cNvPr>
          <p:cNvSpPr>
            <a:spLocks noChangeArrowheads="1"/>
          </p:cNvSpPr>
          <p:nvPr/>
        </p:nvSpPr>
        <p:spPr bwMode="auto">
          <a:xfrm>
            <a:off x="945356" y="488156"/>
            <a:ext cx="1627188" cy="665163"/>
          </a:xfrm>
          <a:prstGeom prst="rect">
            <a:avLst/>
          </a:prstGeom>
          <a:noFill/>
          <a:ln w="9525">
            <a:noFill/>
            <a:miter lim="800000"/>
            <a:headEnd/>
            <a:tailEnd/>
          </a:ln>
        </p:spPr>
        <p:txBody>
          <a:bodyPr wrap="none" anchor="ctr">
            <a:spAutoFit/>
          </a:bodyPr>
          <a:lstStyle/>
          <a:p>
            <a:pPr eaLnBrk="0" hangingPunct="0">
              <a:lnSpc>
                <a:spcPct val="150000"/>
              </a:lnSpc>
            </a:pPr>
            <a:r>
              <a:rPr lang="zh-CN" altLang="en-US" sz="2800" b="1">
                <a:solidFill>
                  <a:srgbClr val="FF6600"/>
                </a:solidFill>
                <a:latin typeface="Times New Roman" panose="02020603050405020304" pitchFamily="18" charset="0"/>
                <a:ea typeface="黑体" panose="02010609060101010101" pitchFamily="49" charset="-122"/>
                <a:sym typeface="Times New Roman" panose="02020603050405020304" pitchFamily="18" charset="0"/>
              </a:rPr>
              <a:t>体验中考</a:t>
            </a:r>
          </a:p>
        </p:txBody>
      </p:sp>
      <p:pic>
        <p:nvPicPr>
          <p:cNvPr id="6" name="Picture 4">
            <a:extLst>
              <a:ext uri="{FF2B5EF4-FFF2-40B4-BE49-F238E27FC236}">
                <a16:creationId xmlns:a16="http://schemas.microsoft.com/office/drawing/2014/main" id="{3CCF22F0-2EC0-4418-BB3A-606C3FB3697F}"/>
              </a:ext>
            </a:extLst>
          </p:cNvPr>
          <p:cNvPicPr>
            <a:picLocks noChangeAspect="1"/>
          </p:cNvPicPr>
          <p:nvPr/>
        </p:nvPicPr>
        <p:blipFill>
          <a:blip r:embed="rId2"/>
          <a:srcRect/>
          <a:stretch>
            <a:fillRect/>
          </a:stretch>
        </p:blipFill>
        <p:spPr bwMode="auto">
          <a:xfrm>
            <a:off x="812006" y="618331"/>
            <a:ext cx="115888" cy="474663"/>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849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49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2BCD116A-B2B7-46BB-8E78-EE3C5790B6B0}"/>
              </a:ext>
            </a:extLst>
          </p:cNvPr>
          <p:cNvSpPr txBox="1"/>
          <p:nvPr/>
        </p:nvSpPr>
        <p:spPr>
          <a:xfrm>
            <a:off x="1391054" y="1485544"/>
            <a:ext cx="9572017" cy="3888500"/>
          </a:xfrm>
          <a:prstGeom prst="rect">
            <a:avLst/>
          </a:prstGeom>
          <a:noFill/>
        </p:spPr>
        <p:txBody>
          <a:bodyPr wrap="square">
            <a:spAutoFit/>
          </a:bodyPr>
          <a:lstStyle/>
          <a:p>
            <a:r>
              <a:rPr lang="en-US" altLang="zh-CN" sz="2800"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解析</a:t>
            </a:r>
            <a:r>
              <a:rPr lang="en-US" altLang="zh-CN" sz="2800"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A</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、“抗虫棉”是利用转基因技术获得的，</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A</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正确；</a:t>
            </a:r>
            <a:b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b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B</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、酿酒时也要用到酵母菌，在无氧的条件下，酵母菌能分解葡萄糖产生酒精和二氧化碳，</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B</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错误；</a:t>
            </a:r>
            <a:b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b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C</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、“多莉”羊的诞生利用的是克隆技术，</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C</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正确；</a:t>
            </a:r>
            <a:b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b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D</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、酸奶是利用乳酸菌发酵获得的，因此采用的是发酵技术，</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D</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正确。</a:t>
            </a:r>
          </a:p>
        </p:txBody>
      </p:sp>
    </p:spTree>
    <p:extLst>
      <p:ext uri="{BB962C8B-B14F-4D97-AF65-F5344CB8AC3E}">
        <p14:creationId xmlns:p14="http://schemas.microsoft.com/office/powerpoint/2010/main" val="98359980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612B5E1-FC2D-47E7-BB53-5321D46939C3}"/>
              </a:ext>
            </a:extLst>
          </p:cNvPr>
          <p:cNvSpPr txBox="1"/>
          <p:nvPr/>
        </p:nvSpPr>
        <p:spPr>
          <a:xfrm>
            <a:off x="8891419" y="1845415"/>
            <a:ext cx="655638" cy="605956"/>
          </a:xfrm>
          <a:prstGeom prst="rect">
            <a:avLst/>
          </a:prstGeom>
          <a:noFill/>
          <a:ln w="9525">
            <a:noFill/>
          </a:ln>
        </p:spPr>
        <p:txBody>
          <a:bodyPr lIns="117176" tIns="58589" rIns="117176" bIns="58589" anchor="b" anchorCtr="1">
            <a:spAutoFit/>
          </a:bodyPr>
          <a:lstStyle/>
          <a:p>
            <a:pPr defTabSz="1171575"/>
            <a:r>
              <a:rPr lang="en-US" altLang="zh-CN" sz="240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D</a:t>
            </a:r>
            <a:endParaRPr lang="en-US" altLang="zh-CN" sz="2400">
              <a:solidFill>
                <a:srgbClr val="FF0000"/>
              </a:solidFill>
              <a:latin typeface="Times New Roman" panose="02020603050405020304" pitchFamily="18" charset="0"/>
              <a:ea typeface="黑体" panose="02010609060101010101" pitchFamily="49" charset="-122"/>
              <a:sym typeface="Times New Roman" panose="02020603050405020304" pitchFamily="18" charset="0"/>
            </a:endParaRPr>
          </a:p>
        </p:txBody>
      </p:sp>
      <p:sp>
        <p:nvSpPr>
          <p:cNvPr id="4" name="文本框 3">
            <a:extLst>
              <a:ext uri="{FF2B5EF4-FFF2-40B4-BE49-F238E27FC236}">
                <a16:creationId xmlns:a16="http://schemas.microsoft.com/office/drawing/2014/main" id="{7356A158-90A3-4E16-8E02-857A89ACA15B}"/>
              </a:ext>
            </a:extLst>
          </p:cNvPr>
          <p:cNvSpPr txBox="1"/>
          <p:nvPr/>
        </p:nvSpPr>
        <p:spPr>
          <a:xfrm>
            <a:off x="994653" y="1192917"/>
            <a:ext cx="10055968" cy="4616648"/>
          </a:xfrm>
          <a:prstGeom prst="rect">
            <a:avLst/>
          </a:prstGeom>
          <a:noFill/>
        </p:spPr>
        <p:txBody>
          <a:bodyPr wrap="square">
            <a:spAutoFit/>
          </a:bodyPr>
          <a:lstStyle/>
          <a:p>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2020•</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常德）科学家将鱼的抗冻蛋白基因转入番茄中，使番茄的耐寒能力得到提高。下列相关叙述正确的是（　　）</a:t>
            </a:r>
            <a:b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b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①运用的是发酵技术</a:t>
            </a:r>
            <a:b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b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②运用的是转基因技术</a:t>
            </a:r>
            <a:b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b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③可以说明生物的性状是由基因控制的</a:t>
            </a:r>
            <a:b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b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④可以说明基因主要存在于染色体上</a:t>
            </a:r>
            <a:endParaRPr lang="en-US" altLang="zh-CN" sz="2800" b="0" dirty="0">
              <a:latin typeface="Times New Roman" panose="02020603050405020304" pitchFamily="18" charset="0"/>
              <a:ea typeface="黑体" panose="02010609060101010101" pitchFamily="49" charset="-122"/>
              <a:cs typeface="Times New Roman" panose="02020603050405020304" pitchFamily="18" charset="0"/>
            </a:endParaRPr>
          </a:p>
          <a:p>
            <a:pPr marL="0" algn="l" rtl="0" eaLnBrk="1" fontAlgn="ctr" latinLnBrk="0" hangingPunct="1">
              <a:spcBef>
                <a:spcPts val="0"/>
              </a:spcBef>
              <a:spcAft>
                <a:spcPts val="0"/>
              </a:spcAft>
            </a:pPr>
            <a:r>
              <a:rPr lang="en-US" altLang="zh-CN" sz="2800" b="0" dirty="0">
                <a:latin typeface="Times New Roman" panose="02020603050405020304" pitchFamily="18" charset="0"/>
                <a:ea typeface="黑体" panose="02010609060101010101" pitchFamily="49" charset="-122"/>
                <a:cs typeface="Times New Roman" panose="02020603050405020304" pitchFamily="18" charset="0"/>
              </a:rPr>
              <a:t>A．①③         B．②③             C．①④            D．②④</a:t>
            </a:r>
          </a:p>
        </p:txBody>
      </p:sp>
    </p:spTree>
    <p:extLst>
      <p:ext uri="{BB962C8B-B14F-4D97-AF65-F5344CB8AC3E}">
        <p14:creationId xmlns:p14="http://schemas.microsoft.com/office/powerpoint/2010/main" val="398229736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6BF00F70-D4A7-43B8-AF6A-588E092C7082}"/>
              </a:ext>
            </a:extLst>
          </p:cNvPr>
          <p:cNvSpPr txBox="1"/>
          <p:nvPr/>
        </p:nvSpPr>
        <p:spPr>
          <a:xfrm>
            <a:off x="1012504" y="2131874"/>
            <a:ext cx="10165404" cy="2595839"/>
          </a:xfrm>
          <a:prstGeom prst="rect">
            <a:avLst/>
          </a:prstGeom>
          <a:noFill/>
        </p:spPr>
        <p:txBody>
          <a:bodyPr wrap="square">
            <a:spAutoFit/>
          </a:bodyPr>
          <a:lstStyle/>
          <a:p>
            <a:r>
              <a:rPr lang="en-US" altLang="zh-CN" sz="2800"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解析</a:t>
            </a:r>
            <a:r>
              <a:rPr lang="en-US" altLang="zh-CN" sz="2800"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b="0" dirty="0">
                <a:latin typeface="Times New Roman" panose="02020603050405020304" pitchFamily="18" charset="0"/>
                <a:ea typeface="黑体" panose="02010609060101010101" pitchFamily="49" charset="-122"/>
                <a:cs typeface="Times New Roman" panose="02020603050405020304" pitchFamily="18" charset="0"/>
              </a:rPr>
              <a:t>“科学家将鱼的抗冻蛋白基因转入番茄中，使番茄的耐寒能力得到提高”，②可以说明生物的性状是由基因控制的；③运用的是转基因技术；而不能说明①运用的是发酵技术；④可以说明基因主要存在于染色体上。所以相关叙述正确的是②③。</a:t>
            </a:r>
          </a:p>
        </p:txBody>
      </p:sp>
    </p:spTree>
    <p:extLst>
      <p:ext uri="{BB962C8B-B14F-4D97-AF65-F5344CB8AC3E}">
        <p14:creationId xmlns:p14="http://schemas.microsoft.com/office/powerpoint/2010/main" val="345107077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75714" name="文本框 2675713"/>
          <p:cNvSpPr txBox="1"/>
          <p:nvPr/>
        </p:nvSpPr>
        <p:spPr>
          <a:xfrm>
            <a:off x="502731" y="1972858"/>
            <a:ext cx="10995363" cy="1842897"/>
          </a:xfrm>
          <a:prstGeom prst="rect">
            <a:avLst/>
          </a:prstGeom>
          <a:noFill/>
          <a:ln w="9525">
            <a:noFill/>
          </a:ln>
        </p:spPr>
        <p:txBody>
          <a:bodyPr wrap="square" lIns="117176" tIns="58589" rIns="117176" bIns="58589">
            <a:spAutoFit/>
          </a:bodyPr>
          <a:lstStyle/>
          <a:p>
            <a:pPr algn="l" latinLnBrk="1"/>
            <a:r>
              <a:rPr lang="en-US" altLang="zh-CN"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3.</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2020•</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巴中）生物技术（</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biotechnology</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）是人们利用微生物、动植物体对物质原料进行加工，以提供产品来为社会服务的技术，主要包括</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______</a:t>
            </a:r>
            <a:endParaRPr lang="zh-CN" altLang="en-US" b="0" dirty="0">
              <a:latin typeface="Times New Roman" panose="02020603050405020304" pitchFamily="18" charset="0"/>
              <a:ea typeface="黑体" panose="02010609060101010101" pitchFamily="49" charset="-122"/>
              <a:cs typeface="Times New Roman" panose="02020603050405020304" pitchFamily="18" charset="0"/>
            </a:endParaRPr>
          </a:p>
          <a:p>
            <a:pPr algn="l" latinLnBrk="1"/>
            <a:r>
              <a:rPr lang="zh-CN" altLang="en-US" b="0" dirty="0">
                <a:latin typeface="Times New Roman" panose="02020603050405020304" pitchFamily="18" charset="0"/>
                <a:ea typeface="黑体" panose="02010609060101010101" pitchFamily="49" charset="-122"/>
                <a:cs typeface="Times New Roman" panose="02020603050405020304" pitchFamily="18" charset="0"/>
              </a:rPr>
              <a:t>技术和</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____________</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技术。</a:t>
            </a:r>
            <a:r>
              <a:rPr lang="zh-CN" altLang="en-US" b="0" dirty="0">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 </a:t>
            </a:r>
            <a:endParaRPr lang="zh-CN" altLang="en-US" b="0" dirty="0">
              <a:latin typeface="Times New Roman" panose="02020603050405020304" pitchFamily="18" charset="0"/>
              <a:ea typeface="黑体" panose="02010609060101010101" pitchFamily="49" charset="-122"/>
              <a:sym typeface="Times New Roman" panose="02020603050405020304" pitchFamily="18" charset="0"/>
            </a:endParaRPr>
          </a:p>
        </p:txBody>
      </p:sp>
      <p:sp>
        <p:nvSpPr>
          <p:cNvPr id="2675716" name="文本框 2675715"/>
          <p:cNvSpPr txBox="1"/>
          <p:nvPr/>
        </p:nvSpPr>
        <p:spPr>
          <a:xfrm>
            <a:off x="10087279" y="2493251"/>
            <a:ext cx="1128712" cy="642568"/>
          </a:xfrm>
          <a:prstGeom prst="rect">
            <a:avLst/>
          </a:prstGeom>
          <a:noFill/>
          <a:ln w="9525">
            <a:noFill/>
          </a:ln>
        </p:spPr>
        <p:txBody>
          <a:bodyPr lIns="117176" tIns="58589" rIns="117176" bIns="58589" anchor="b" anchorCtr="1">
            <a:spAutoFit/>
          </a:bodyPr>
          <a:lstStyle/>
          <a:p>
            <a:pPr defTabSz="1171575"/>
            <a:r>
              <a:rPr lang="zh-CN" altLang="en-US"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发酵</a:t>
            </a:r>
            <a:r>
              <a:rPr lang="zh-CN" altLang="en-US"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　</a:t>
            </a:r>
            <a:endParaRPr lang="zh-CN" altLang="en-US" dirty="0">
              <a:solidFill>
                <a:srgbClr val="FF0000"/>
              </a:solidFill>
              <a:latin typeface="Times New Roman" panose="02020603050405020304" pitchFamily="18" charset="0"/>
              <a:ea typeface="黑体" panose="02010609060101010101" pitchFamily="49" charset="-122"/>
              <a:sym typeface="Times New Roman" panose="02020603050405020304" pitchFamily="18" charset="0"/>
            </a:endParaRPr>
          </a:p>
        </p:txBody>
      </p:sp>
      <p:sp>
        <p:nvSpPr>
          <p:cNvPr id="2675717" name="文本框 2675716"/>
          <p:cNvSpPr txBox="1"/>
          <p:nvPr/>
        </p:nvSpPr>
        <p:spPr>
          <a:xfrm>
            <a:off x="1742974" y="3108625"/>
            <a:ext cx="1681162" cy="642568"/>
          </a:xfrm>
          <a:prstGeom prst="rect">
            <a:avLst/>
          </a:prstGeom>
          <a:noFill/>
          <a:ln w="9525">
            <a:noFill/>
          </a:ln>
        </p:spPr>
        <p:txBody>
          <a:bodyPr wrap="square" lIns="117176" tIns="58589" rIns="117176" bIns="58589" anchor="b" anchorCtr="1">
            <a:spAutoFit/>
          </a:bodyPr>
          <a:lstStyle/>
          <a:p>
            <a:pPr defTabSz="1171575"/>
            <a:r>
              <a:rPr lang="zh-CN" altLang="en-US" b="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现代生物</a:t>
            </a:r>
            <a:r>
              <a:rPr lang="zh-CN" altLang="en-US"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Times New Roman" panose="02020603050405020304" pitchFamily="18" charset="0"/>
              </a:rPr>
              <a:t>　</a:t>
            </a:r>
            <a:endParaRPr lang="zh-CN" altLang="en-US" dirty="0">
              <a:solidFill>
                <a:srgbClr val="FF0000"/>
              </a:solidFill>
              <a:latin typeface="Times New Roman" panose="02020603050405020304" pitchFamily="18" charset="0"/>
              <a:ea typeface="黑体" panose="02010609060101010101" pitchFamily="49" charset="-122"/>
              <a:sym typeface="Times New Roman" panose="02020603050405020304" pitchFamily="18" charset="0"/>
            </a:endParaRPr>
          </a:p>
        </p:txBody>
      </p:sp>
      <p:pic>
        <p:nvPicPr>
          <p:cNvPr id="2675720" name="New picture"/>
          <p:cNvPicPr/>
          <p:nvPr/>
        </p:nvPicPr>
        <p:blipFill>
          <a:blip r:embed="rId2"/>
          <a:stretch>
            <a:fillRect/>
          </a:stretch>
        </p:blipFill>
        <p:spPr>
          <a:xfrm>
            <a:off x="12026900" y="11976100"/>
            <a:ext cx="317500" cy="228600"/>
          </a:xfrm>
          <a:prstGeom prst="cube">
            <a:avLst/>
          </a:prstGeom>
        </p:spPr>
      </p:pic>
      <p:sp>
        <p:nvSpPr>
          <p:cNvPr id="9" name="泪滴形 8">
            <a:hlinkClick r:id="" action="ppaction://hlinkshowjump?jump=endshow"/>
            <a:extLst>
              <a:ext uri="{FF2B5EF4-FFF2-40B4-BE49-F238E27FC236}">
                <a16:creationId xmlns:a16="http://schemas.microsoft.com/office/drawing/2014/main" id="{80626EFE-AB41-4305-8E51-D200C5297EB0}"/>
              </a:ext>
            </a:extLst>
          </p:cNvPr>
          <p:cNvSpPr/>
          <p:nvPr/>
        </p:nvSpPr>
        <p:spPr>
          <a:xfrm>
            <a:off x="11215991" y="5877095"/>
            <a:ext cx="974422" cy="982493"/>
          </a:xfrm>
          <a:prstGeom prst="teardrop">
            <a:avLst/>
          </a:prstGeom>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zh-CN" altLang="en-US" sz="2800" dirty="0">
                <a:latin typeface="黑体" panose="02010609060101010101" pitchFamily="49" charset="-122"/>
                <a:ea typeface="黑体" panose="02010609060101010101" pitchFamily="49" charset="-122"/>
              </a:rPr>
              <a:t>退出</a:t>
            </a: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675716"/>
                                        </p:tgtEl>
                                        <p:attrNameLst>
                                          <p:attrName>style.visibility</p:attrName>
                                        </p:attrNameLst>
                                      </p:cBhvr>
                                      <p:to>
                                        <p:strVal val="visible"/>
                                      </p:to>
                                    </p:set>
                                    <p:animEffect transition="in" filter="wipe(down)">
                                      <p:cBhvr>
                                        <p:cTn id="7" dur="500"/>
                                        <p:tgtEl>
                                          <p:spTgt spid="267571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75717"/>
                                        </p:tgtEl>
                                        <p:attrNameLst>
                                          <p:attrName>style.visibility</p:attrName>
                                        </p:attrNameLst>
                                      </p:cBhvr>
                                      <p:to>
                                        <p:strVal val="visible"/>
                                      </p:to>
                                    </p:set>
                                    <p:animEffect transition="in" filter="blinds(horizontal)">
                                      <p:cBhvr>
                                        <p:cTn id="12" dur="500"/>
                                        <p:tgtEl>
                                          <p:spTgt spid="26757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675717">
                                            <p:txEl>
                                              <p:pRg st="0" end="0"/>
                                            </p:txEl>
                                          </p:spTgt>
                                        </p:tgtEl>
                                        <p:attrNameLst>
                                          <p:attrName>style.visibility</p:attrName>
                                        </p:attrNameLst>
                                      </p:cBhvr>
                                      <p:to>
                                        <p:strVal val="visible"/>
                                      </p:to>
                                    </p:set>
                                    <p:animEffect transition="in" filter="wipe(down)">
                                      <p:cBhvr>
                                        <p:cTn id="17" dur="500"/>
                                        <p:tgtEl>
                                          <p:spTgt spid="26757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5716" grpId="0"/>
      <p:bldP spid="2675717"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S_OS" val="Unix 3.10 unknown"/>
  <p:tag name="AS_RELEASE_DATE" val="2020.11.30"/>
  <p:tag name="AS_TITLE" val="Aspose.Slides for Java"/>
  <p:tag name="AS_VERSION" val="20.11"/>
</p:tagLst>
</file>

<file path=ppt/theme/theme1.xml><?xml version="1.0" encoding="utf-8"?>
<a:theme xmlns:a="http://schemas.openxmlformats.org/drawingml/2006/main" name="千图网海量PPT模板www.58pic.com​​">
  <a:themeElements>
    <a:clrScheme name="自定义 2242">
      <a:dk1>
        <a:sysClr val="windowText" lastClr="000000"/>
      </a:dk1>
      <a:lt1>
        <a:sysClr val="window" lastClr="CAEACE"/>
      </a:lt1>
      <a:dk2>
        <a:srgbClr val="44546A"/>
      </a:dk2>
      <a:lt2>
        <a:srgbClr val="E7E6E6"/>
      </a:lt2>
      <a:accent1>
        <a:srgbClr val="48A1FA"/>
      </a:accent1>
      <a:accent2>
        <a:srgbClr val="BF2732"/>
      </a:accent2>
      <a:accent3>
        <a:srgbClr val="48A1FA"/>
      </a:accent3>
      <a:accent4>
        <a:srgbClr val="BF2732"/>
      </a:accent4>
      <a:accent5>
        <a:srgbClr val="48A1FA"/>
      </a:accent5>
      <a:accent6>
        <a:srgbClr val="BF2732"/>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121</TotalTime>
  <Words>2355</Words>
  <Application>Microsoft Office PowerPoint</Application>
  <PresentationFormat>自定义</PresentationFormat>
  <Paragraphs>196</Paragraphs>
  <Slides>22</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22</vt:i4>
      </vt:variant>
    </vt:vector>
  </HeadingPairs>
  <TitlesOfParts>
    <vt:vector size="29" baseType="lpstr">
      <vt:lpstr>等线</vt:lpstr>
      <vt:lpstr>黑体</vt:lpstr>
      <vt:lpstr>宋体</vt:lpstr>
      <vt:lpstr>微软雅黑</vt:lpstr>
      <vt:lpstr>Arial</vt:lpstr>
      <vt:lpstr>Times New Roman</vt:lpstr>
      <vt:lpstr>千图网海量PPT模板www.58pic.com​​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学科网</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rbm.xkw.com</dc:creator>
  <cp:lastModifiedBy>lily</cp:lastModifiedBy>
  <cp:revision>75</cp:revision>
  <cp:lastPrinted>2021-01-06T21:03:21Z</cp:lastPrinted>
  <dcterms:created xsi:type="dcterms:W3CDTF">2021-01-06T21:03:21Z</dcterms:created>
  <dcterms:modified xsi:type="dcterms:W3CDTF">2021-03-08T03:02:21Z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