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605" r:id="rId1"/>
    <p:sldMasterId id="2147487642" r:id="rId2"/>
  </p:sldMasterIdLst>
  <p:notesMasterIdLst>
    <p:notesMasterId r:id="rId3"/>
  </p:notesMasterIdLst>
  <p:sldIdLst>
    <p:sldId id="1989" r:id="rId4"/>
    <p:sldId id="1994" r:id="rId5"/>
    <p:sldId id="1999" r:id="rId6"/>
    <p:sldId id="2003" r:id="rId7"/>
    <p:sldId id="2006" r:id="rId8"/>
    <p:sldId id="2009" r:id="rId9"/>
    <p:sldId id="2013" r:id="rId10"/>
    <p:sldId id="2017" r:id="rId11"/>
    <p:sldId id="2020" r:id="rId12"/>
    <p:sldId id="2023" r:id="rId13"/>
    <p:sldId id="2027" r:id="rId14"/>
    <p:sldId id="2031" r:id="rId15"/>
    <p:sldId id="2034" r:id="rId16"/>
    <p:sldId id="2037" r:id="rId17"/>
    <p:sldId id="2041" r:id="rId18"/>
    <p:sldId id="2045" r:id="rId19"/>
    <p:sldId id="2048" r:id="rId20"/>
    <p:sldId id="2051" r:id="rId21"/>
    <p:sldId id="2055" r:id="rId2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tableStyles" Target="tableStyles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image" Target="../media/image2.jpeg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image" Target="../media/image2.jpeg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tags" Target="../tags/tag42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image" Target="../media/image1.png"/><Relationship Id="rId6" Type="http://schemas.openxmlformats.org/officeDocument/2006/relationships/tags" Target="../tags/tag81.xml"/><Relationship Id="rId7" Type="http://schemas.openxmlformats.org/officeDocument/2006/relationships/image" Target="../media/image2.jpeg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tags" Target="../tags/tag89.xml"/><Relationship Id="rId16" Type="http://schemas.openxmlformats.org/officeDocument/2006/relationships/tags" Target="../tags/tag90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1" name="直接连接符 1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4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1" name="直接连接符 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2926080" y="604911"/>
            <a:ext cx="0" cy="5627077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/>
          <a:noFill/>
        </p:spPr>
        <p:txBody>
          <a:bodyPr anchor="ctr" anchorCtr="0" bIns="0" lIns="0" rIns="0" rtlCol="0" tIns="0" vert="eaVert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9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1" name="直接连接符 1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3600" i="0" kern="1200" kumimoji="0" noProof="1" normalizeH="0" spc="300" err="1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/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9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9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1" name="直接连接符 1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3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5" name="直接连接符 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7" name="直接连接符 11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8000" i="0" kern="1200" kumimoji="0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tags" Target="../tags/tag96.xml"/><Relationship Id="rId18" Type="http://schemas.openxmlformats.org/officeDocument/2006/relationships/tags" Target="../tags/tag97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606" r:id="rId1"/>
    <p:sldLayoutId id="2147487607" r:id="rId2"/>
    <p:sldLayoutId id="2147487608" r:id="rId3"/>
    <p:sldLayoutId id="2147487609" r:id="rId4"/>
    <p:sldLayoutId id="2147487610" r:id="rId5"/>
    <p:sldLayoutId id="2147487611" r:id="rId6"/>
    <p:sldLayoutId id="2147487612" r:id="rId7"/>
    <p:sldLayoutId id="2147487613" r:id="rId8"/>
    <p:sldLayoutId id="2147487614" r:id="rId9"/>
    <p:sldLayoutId id="2147487615" r:id="rId10"/>
    <p:sldLayoutId id="214748761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/>
            <a:r>
              <a:rPr altLang="en-US" dirty="0" lang="zh-CN"/>
              <a:t>三级</a:t>
            </a:r>
            <a:endParaRPr altLang="en-US" dirty="0" lang="zh-CN"/>
          </a:p>
          <a:p>
            <a:pPr lvl="3" marR="0"/>
            <a:r>
              <a:rPr altLang="en-US" dirty="0" lang="zh-CN"/>
              <a:t>四级</a:t>
            </a:r>
            <a:endParaRPr altLang="en-US" dirty="0" lang="zh-CN"/>
          </a:p>
          <a:p>
            <a:pPr lvl="4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643" r:id="rId1"/>
    <p:sldLayoutId id="2147487644" r:id="rId2"/>
    <p:sldLayoutId id="2147487645" r:id="rId3"/>
    <p:sldLayoutId id="2147487646" r:id="rId4"/>
    <p:sldLayoutId id="2147487647" r:id="rId5"/>
    <p:sldLayoutId id="2147487648" r:id="rId6"/>
    <p:sldLayoutId id="2147487649" r:id="rId7"/>
    <p:sldLayoutId id="2147487650" r:id="rId8"/>
    <p:sldLayoutId id="2147487651" r:id="rId9"/>
    <p:sldLayoutId id="2147487652" r:id="rId10"/>
    <p:sldLayoutId id="2147487653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slideLayout" Target="../slideLayouts/slideLayout14.xml"/><Relationship Id="rId1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tags" Target="../tags/tag119.xml"/><Relationship Id="rId6" Type="http://schemas.openxmlformats.org/officeDocument/2006/relationships/tags" Target="../tags/tag120.xml"/><Relationship Id="rId7" Type="http://schemas.openxmlformats.org/officeDocument/2006/relationships/tags" Target="../tags/tag121.xml"/><Relationship Id="rId8" Type="http://schemas.openxmlformats.org/officeDocument/2006/relationships/tags" Target="../tags/tag122.xml"/><Relationship Id="rId9" Type="http://schemas.openxmlformats.org/officeDocument/2006/relationships/tags" Target="../tags/tag123.xml"/><Relationship Id="rId10" Type="http://schemas.openxmlformats.org/officeDocument/2006/relationships/tags" Target="../tags/tag124.xml"/><Relationship Id="rId11" Type="http://schemas.openxmlformats.org/officeDocument/2006/relationships/tags" Target="../tags/tag125.xml"/><Relationship Id="rId12" Type="http://schemas.openxmlformats.org/officeDocument/2006/relationships/tags" Target="../tags/tag126.xml"/><Relationship Id="rId13" Type="http://schemas.openxmlformats.org/officeDocument/2006/relationships/tags" Target="../tags/tag127.xml"/><Relationship Id="rId14" Type="http://schemas.openxmlformats.org/officeDocument/2006/relationships/tags" Target="../tags/tag128.xml"/><Relationship Id="rId15" Type="http://schemas.openxmlformats.org/officeDocument/2006/relationships/tags" Target="../tags/tag129.xml"/><Relationship Id="rId16" Type="http://schemas.openxmlformats.org/officeDocument/2006/relationships/tags" Target="../tags/tag130.xml"/><Relationship Id="rId17" Type="http://schemas.openxmlformats.org/officeDocument/2006/relationships/tags" Target="../tags/tag131.xml"/><Relationship Id="rId18" Type="http://schemas.openxmlformats.org/officeDocument/2006/relationships/tags" Target="../tags/tag132.xml"/><Relationship Id="rId19" Type="http://schemas.openxmlformats.org/officeDocument/2006/relationships/tags" Target="../tags/tag133.xml"/><Relationship Id="rId20" Type="http://schemas.openxmlformats.org/officeDocument/2006/relationships/tags" Target="../tags/tag134.xml"/><Relationship Id="rId21" Type="http://schemas.openxmlformats.org/officeDocument/2006/relationships/tags" Target="../tags/tag135.xml"/><Relationship Id="rId22" Type="http://schemas.openxmlformats.org/officeDocument/2006/relationships/tags" Target="../tags/tag136.xml"/><Relationship Id="rId23" Type="http://schemas.openxmlformats.org/officeDocument/2006/relationships/tags" Target="../tags/tag137.xml"/><Relationship Id="rId24" Type="http://schemas.openxmlformats.org/officeDocument/2006/relationships/tags" Target="../tags/tag138.xml"/><Relationship Id="rId25" Type="http://schemas.openxmlformats.org/officeDocument/2006/relationships/tags" Target="../tags/tag139.xml"/><Relationship Id="rId26" Type="http://schemas.openxmlformats.org/officeDocument/2006/relationships/tags" Target="../tags/tag140.xml"/><Relationship Id="rId27" Type="http://schemas.openxmlformats.org/officeDocument/2006/relationships/tags" Target="../tags/tag141.xml"/><Relationship Id="rId28" Type="http://schemas.openxmlformats.org/officeDocument/2006/relationships/tags" Target="../tags/tag142.xml"/><Relationship Id="rId29" Type="http://schemas.openxmlformats.org/officeDocument/2006/relationships/tags" Target="../tags/tag143.xml"/><Relationship Id="rId30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tags" Target="../tags/tag168.xml"/><Relationship Id="rId14" Type="http://schemas.openxmlformats.org/officeDocument/2006/relationships/tags" Target="../tags/tag169.xml"/><Relationship Id="rId15" Type="http://schemas.openxmlformats.org/officeDocument/2006/relationships/tags" Target="../tags/tag170.xml"/><Relationship Id="rId16" Type="http://schemas.openxmlformats.org/officeDocument/2006/relationships/tags" Target="../tags/tag171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tags" Target="../tags/tag199.xml"/><Relationship Id="rId14" Type="http://schemas.openxmlformats.org/officeDocument/2006/relationships/tags" Target="../tags/tag200.xml"/><Relationship Id="rId15" Type="http://schemas.openxmlformats.org/officeDocument/2006/relationships/tags" Target="../tags/tag201.xml"/><Relationship Id="rId16" Type="http://schemas.openxmlformats.org/officeDocument/2006/relationships/tags" Target="../tags/tag202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tags" Target="../tags/tag222.xml"/><Relationship Id="rId14" Type="http://schemas.openxmlformats.org/officeDocument/2006/relationships/tags" Target="../tags/tag223.xml"/><Relationship Id="rId15" Type="http://schemas.openxmlformats.org/officeDocument/2006/relationships/tags" Target="../tags/tag224.xml"/><Relationship Id="rId16" Type="http://schemas.openxmlformats.org/officeDocument/2006/relationships/tags" Target="../tags/tag225.xml"/><Relationship Id="rId17" Type="http://schemas.openxmlformats.org/officeDocument/2006/relationships/tags" Target="../tags/tag226.xml"/><Relationship Id="rId18" Type="http://schemas.openxmlformats.org/officeDocument/2006/relationships/tags" Target="../tags/tag227.xml"/><Relationship Id="rId19" Type="http://schemas.openxmlformats.org/officeDocument/2006/relationships/tags" Target="../tags/tag228.xml"/><Relationship Id="rId20" Type="http://schemas.openxmlformats.org/officeDocument/2006/relationships/tags" Target="../tags/tag229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tags" Target="../tags/tag242.xml"/><Relationship Id="rId14" Type="http://schemas.openxmlformats.org/officeDocument/2006/relationships/tags" Target="../tags/tag243.xml"/><Relationship Id="rId1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tags" Target="../tags/tag259.xml"/><Relationship Id="rId14" Type="http://schemas.openxmlformats.org/officeDocument/2006/relationships/tags" Target="../tags/tag260.xml"/><Relationship Id="rId15" Type="http://schemas.openxmlformats.org/officeDocument/2006/relationships/tags" Target="../tags/tag261.xml"/><Relationship Id="rId16" Type="http://schemas.openxmlformats.org/officeDocument/2006/relationships/tags" Target="../tags/tag262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p>
            <a:r>
              <a:rPr altLang="en-US" dirty="0" lang="zh-CN"/>
              <a:t>2024初中教育中的游学</a:t>
            </a:r>
            <a:endParaRPr altLang="en-US" dirty="0" lang="zh-CN"/>
          </a:p>
        </p:txBody>
      </p:sp>
    </p:spTree>
    <p:custDataLst>
      <p:tags r:id="rId4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20" name="序号"/>
          <p:cNvSpPr txBox="1"/>
          <p:nvPr>
            <p:custDataLst>
              <p:tags r:id="rId2"/>
            </p:custDataLst>
          </p:nvPr>
        </p:nvSpPr>
        <p:spPr>
          <a:xfrm>
            <a:off x="3240272" y="2070708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3"/>
            </p:custDataLst>
          </p:nvPr>
        </p:nvSpPr>
        <p:spPr>
          <a:xfrm>
            <a:off x="4170680" y="1742440"/>
            <a:ext cx="2904490" cy="13430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游学的定义和历史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4"/>
            </p:custDataLst>
          </p:nvPr>
        </p:nvSpPr>
        <p:spPr>
          <a:xfrm>
            <a:off x="7432447" y="2070708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5"/>
            </p:custDataLst>
          </p:nvPr>
        </p:nvSpPr>
        <p:spPr>
          <a:xfrm>
            <a:off x="8362950" y="1821180"/>
            <a:ext cx="2904490" cy="13430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2024初中教育中游学的现状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6"/>
            </p:custDataLst>
          </p:nvPr>
        </p:nvSpPr>
        <p:spPr>
          <a:xfrm>
            <a:off x="3240272" y="3802768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7"/>
            </p:custDataLst>
          </p:nvPr>
        </p:nvSpPr>
        <p:spPr>
          <a:xfrm>
            <a:off x="4170680" y="3474085"/>
            <a:ext cx="2904490" cy="13430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2024初中教育中游学的挑战与机遇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8"/>
            </p:custDataLst>
          </p:nvPr>
        </p:nvSpPr>
        <p:spPr>
          <a:xfrm>
            <a:off x="7432447" y="3802768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9"/>
            </p:custDataLst>
          </p:nvPr>
        </p:nvSpPr>
        <p:spPr>
          <a:xfrm>
            <a:off x="8362950" y="3474085"/>
            <a:ext cx="2904490" cy="13430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未来初中教育中游学的展望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0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4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游学的定义和历史</a:t>
            </a:r>
            <a:endParaRPr altLang="en-US" dirty="0" lang="zh-CN"/>
          </a:p>
        </p:txBody>
      </p:sp>
      <p:sp>
        <p:nvSpPr>
          <p:cNvPr id="104886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游学的定义</a:t>
            </a:r>
            <a:endParaRPr altLang="en-US" lang="zh-CN"/>
          </a:p>
        </p:txBody>
      </p:sp>
      <p:sp>
        <p:nvSpPr>
          <p:cNvPr id="1048914" name="椭圆 262"/>
          <p:cNvSpPr/>
          <p:nvPr>
            <p:custDataLst>
              <p:tags r:id="rId1"/>
            </p:custDataLst>
          </p:nvPr>
        </p:nvSpPr>
        <p:spPr>
          <a:xfrm>
            <a:off x="2414057" y="402162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6" name="椭圆 263"/>
          <p:cNvSpPr/>
          <p:nvPr>
            <p:custDataLst>
              <p:tags r:id="rId2"/>
            </p:custDataLst>
          </p:nvPr>
        </p:nvSpPr>
        <p:spPr>
          <a:xfrm>
            <a:off x="3266271" y="410201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8" name="椭圆 264"/>
          <p:cNvSpPr/>
          <p:nvPr>
            <p:custDataLst>
              <p:tags r:id="rId3"/>
            </p:custDataLst>
          </p:nvPr>
        </p:nvSpPr>
        <p:spPr>
          <a:xfrm>
            <a:off x="4064242" y="433859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0" name="椭圆 265"/>
          <p:cNvSpPr/>
          <p:nvPr>
            <p:custDataLst>
              <p:tags r:id="rId4"/>
            </p:custDataLst>
          </p:nvPr>
        </p:nvSpPr>
        <p:spPr>
          <a:xfrm>
            <a:off x="4738693" y="453857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2" name="椭圆 266"/>
          <p:cNvSpPr/>
          <p:nvPr>
            <p:custDataLst>
              <p:tags r:id="rId5"/>
            </p:custDataLst>
          </p:nvPr>
        </p:nvSpPr>
        <p:spPr>
          <a:xfrm>
            <a:off x="5430137" y="474313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6862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24" name="椭圆 268"/>
          <p:cNvSpPr/>
          <p:nvPr>
            <p:custDataLst>
              <p:tags r:id="rId7"/>
            </p:custDataLst>
          </p:nvPr>
        </p:nvSpPr>
        <p:spPr>
          <a:xfrm flipV="1">
            <a:off x="2778078" y="448237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6" name="椭圆 269"/>
          <p:cNvSpPr/>
          <p:nvPr>
            <p:custDataLst>
              <p:tags r:id="rId8"/>
            </p:custDataLst>
          </p:nvPr>
        </p:nvSpPr>
        <p:spPr>
          <a:xfrm flipV="1">
            <a:off x="2819904" y="452485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8" name="椭圆 270"/>
          <p:cNvSpPr/>
          <p:nvPr>
            <p:custDataLst>
              <p:tags r:id="rId9"/>
            </p:custDataLst>
          </p:nvPr>
        </p:nvSpPr>
        <p:spPr>
          <a:xfrm flipV="1">
            <a:off x="7786797" y="366806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8308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30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4258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6215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2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49762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32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6350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34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0598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36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2421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3923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38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6014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5292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40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71879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5093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42" name="图形 15"/>
          <p:cNvSpPr/>
          <p:nvPr>
            <p:custDataLst>
              <p:tags r:id="rId22"/>
            </p:custDataLst>
          </p:nvPr>
        </p:nvSpPr>
        <p:spPr>
          <a:xfrm>
            <a:off x="5016447" y="494180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44" name="图形 19"/>
          <p:cNvSpPr/>
          <p:nvPr>
            <p:custDataLst>
              <p:tags r:id="rId23"/>
            </p:custDataLst>
          </p:nvPr>
        </p:nvSpPr>
        <p:spPr>
          <a:xfrm>
            <a:off x="8597185" y="4633991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46" name="图形 27"/>
          <p:cNvSpPr/>
          <p:nvPr>
            <p:custDataLst>
              <p:tags r:id="rId24"/>
            </p:custDataLst>
          </p:nvPr>
        </p:nvSpPr>
        <p:spPr>
          <a:xfrm>
            <a:off x="4113257" y="3666754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48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15778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50" name="正文"/>
          <p:cNvSpPr txBox="1"/>
          <p:nvPr>
            <p:custDataLst>
              <p:tags r:id="rId26"/>
            </p:custDataLst>
          </p:nvPr>
        </p:nvSpPr>
        <p:spPr>
          <a:xfrm>
            <a:off x="608330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游学是一种将学习和旅行相结合的教育方式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正文"/>
          <p:cNvSpPr txBox="1"/>
          <p:nvPr>
            <p:custDataLst>
              <p:tags r:id="rId27"/>
            </p:custDataLst>
          </p:nvPr>
        </p:nvSpPr>
        <p:spPr>
          <a:xfrm>
            <a:off x="9419336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游学通常包括参观、交流、实践等多种形式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正文"/>
          <p:cNvSpPr txBox="1"/>
          <p:nvPr>
            <p:custDataLst>
              <p:tags r:id="rId28"/>
            </p:custDataLst>
          </p:nvPr>
        </p:nvSpPr>
        <p:spPr>
          <a:xfrm>
            <a:off x="7063330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游学可以帮助学生更好地了解不同文化、提高语言能力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正文"/>
          <p:cNvSpPr txBox="1"/>
          <p:nvPr>
            <p:custDataLst>
              <p:tags r:id="rId29"/>
            </p:custDataLst>
          </p:nvPr>
        </p:nvSpPr>
        <p:spPr>
          <a:xfrm>
            <a:off x="2964336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游学的目的是通过实践和体验来拓宽视野、增长知识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游学的发展历史</a:t>
            </a:r>
            <a:endParaRPr altLang="en-US" lang="zh-CN"/>
          </a:p>
        </p:txBody>
      </p:sp>
      <p:sp>
        <p:nvSpPr>
          <p:cNvPr id="1048992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4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6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古代游学：孔子周游列国，学习各国文化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0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2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近代游学：19世纪欧洲的游学热潮，探索世界各地的文化与历史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6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8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现代游学：20世纪中叶，美国兴起夏令营活动，促进青少年成长与跨文化交流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2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4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当代游学：全球化背景下，游学成为一种国际性的教育方式，旨在培养具有全球视野的人才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游学的重要性</a:t>
            </a:r>
            <a:endParaRPr altLang="en-US" lang="zh-CN"/>
          </a:p>
        </p:txBody>
      </p:sp>
      <p:sp>
        <p:nvSpPr>
          <p:cNvPr id="1049050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2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4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6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提高语言表达能力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0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2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4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增强跨文化交流能力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8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0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2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培养独立自主的个性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6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8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0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拓宽视野，丰富人生经历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4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2024初中教育中游学的现状</a:t>
            </a:r>
            <a:endParaRPr altLang="en-US" dirty="0" lang="zh-CN"/>
          </a:p>
        </p:txBody>
      </p:sp>
      <p:sp>
        <p:nvSpPr>
          <p:cNvPr id="104911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游学在初中教育中的普及程度</a:t>
            </a:r>
            <a:endParaRPr altLang="en-US" lang="zh-CN"/>
          </a:p>
        </p:txBody>
      </p:sp>
      <p:sp>
        <p:nvSpPr>
          <p:cNvPr id="1049164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66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68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70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72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游学成为初中教育的重要组成部分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4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游学参与人数逐年增加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6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游学与学科结合更加紧密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8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游学对初中生的综合素质提升有显著影响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游学在初中教育中的实施方式</a:t>
            </a:r>
            <a:endParaRPr altLang="en-US" lang="zh-CN"/>
          </a:p>
        </p:txBody>
      </p:sp>
      <p:sp>
        <p:nvSpPr>
          <p:cNvPr id="1049214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组织形式：学校与游学机构合作，提供安全可靠的游学项目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课程设置：结合学科知识，设计具有实践性和探索性的游学课程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教师参与：教师全程参与游学活动，引导学生进行学习和探索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家长参与：家长可参与游学计划的制定和监督，确保游学的安全和有效性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游学在初中教育中的效果评估</a:t>
            </a:r>
            <a:endParaRPr altLang="en-US" lang="zh-CN"/>
          </a:p>
        </p:txBody>
      </p:sp>
      <p:sp>
        <p:nvSpPr>
          <p:cNvPr id="1049256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8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0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2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培养学生的自主性和独立性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6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8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0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提升学生的综合素质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4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6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8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增强学生的跨文化交流能力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2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4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6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促进学生的个人成长和发展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0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2024初中教育中游学的挑战与机遇</a:t>
            </a:r>
            <a:endParaRPr altLang="en-US" dirty="0" lang="zh-CN"/>
          </a:p>
        </p:txBody>
      </p:sp>
      <p:sp>
        <p:nvSpPr>
          <p:cNvPr id="104932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游学面临的挑战</a:t>
            </a:r>
            <a:endParaRPr altLang="en-US" lang="zh-CN"/>
          </a:p>
        </p:txBody>
      </p:sp>
      <p:sp>
        <p:nvSpPr>
          <p:cNvPr id="1049370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资金问题：游学费用较高，部分家庭难以承担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安全问题：学生异地求学，安全保障需加强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教育质量问题：游学机构良莠不齐，需谨慎选择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适应性问题：学生需适应新环境、新文化和新教学方式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游学的机遇</a:t>
            </a:r>
            <a:endParaRPr altLang="en-US" lang="zh-CN"/>
          </a:p>
        </p:txBody>
      </p:sp>
      <p:sp>
        <p:nvSpPr>
          <p:cNvPr id="104941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1526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6" name="任意多边形 18"/>
          <p:cNvSpPr/>
          <p:nvPr>
            <p:custDataLst>
              <p:tags r:id="rId3"/>
            </p:custDataLst>
          </p:nvPr>
        </p:nvSpPr>
        <p:spPr>
          <a:xfrm>
            <a:off x="6439191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8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68956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1590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4" name="任意多边形 4"/>
          <p:cNvSpPr/>
          <p:nvPr>
            <p:custDataLst>
              <p:tags r:id="rId7"/>
            </p:custDataLst>
          </p:nvPr>
        </p:nvSpPr>
        <p:spPr>
          <a:xfrm>
            <a:off x="736495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6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68956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增强学生的跨文化交流能力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提升学生的自我管理能力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3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2871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0156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6" name="任意多边形 11"/>
          <p:cNvSpPr/>
          <p:nvPr>
            <p:custDataLst>
              <p:tags r:id="rId13"/>
            </p:custDataLst>
          </p:nvPr>
        </p:nvSpPr>
        <p:spPr>
          <a:xfrm>
            <a:off x="3661217" y="234128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8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0302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5371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2527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4" name="任意多边形 25"/>
          <p:cNvSpPr/>
          <p:nvPr>
            <p:custDataLst>
              <p:tags r:id="rId17"/>
            </p:custDataLst>
          </p:nvPr>
        </p:nvSpPr>
        <p:spPr>
          <a:xfrm>
            <a:off x="9216523" y="236627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6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2801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7566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培养学生的独立自主精神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5067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拓宽学生的国际视野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如何应对游学的挑战和抓住机遇</a:t>
            </a:r>
            <a:endParaRPr altLang="en-US" lang="zh-CN"/>
          </a:p>
        </p:txBody>
      </p:sp>
      <p:sp>
        <p:nvSpPr>
          <p:cNvPr id="1049486" name="弧形 58"/>
          <p:cNvSpPr/>
          <p:nvPr>
            <p:custDataLst>
              <p:tags r:id="rId1"/>
            </p:custDataLst>
          </p:nvPr>
        </p:nvSpPr>
        <p:spPr>
          <a:xfrm>
            <a:off x="8107509" y="2034454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8" name="弧形 57"/>
          <p:cNvSpPr/>
          <p:nvPr>
            <p:custDataLst>
              <p:tags r:id="rId2"/>
            </p:custDataLst>
          </p:nvPr>
        </p:nvSpPr>
        <p:spPr>
          <a:xfrm>
            <a:off x="608330" y="2034454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0" name="椭圆 22"/>
          <p:cNvSpPr/>
          <p:nvPr>
            <p:custDataLst>
              <p:tags r:id="rId3"/>
            </p:custDataLst>
          </p:nvPr>
        </p:nvSpPr>
        <p:spPr>
          <a:xfrm>
            <a:off x="8448679" y="231001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2" name="椭圆 23"/>
          <p:cNvSpPr/>
          <p:nvPr>
            <p:custDataLst>
              <p:tags r:id="rId4"/>
            </p:custDataLst>
          </p:nvPr>
        </p:nvSpPr>
        <p:spPr>
          <a:xfrm>
            <a:off x="8834838" y="236812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4" name="正文"/>
          <p:cNvSpPr txBox="1"/>
          <p:nvPr>
            <p:custDataLst>
              <p:tags r:id="rId5"/>
            </p:custDataLst>
          </p:nvPr>
        </p:nvSpPr>
        <p:spPr>
          <a:xfrm>
            <a:off x="8901385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充分利用游学资源，提升学生的综合素质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96" name="椭圆 24"/>
          <p:cNvSpPr/>
          <p:nvPr>
            <p:custDataLst>
              <p:tags r:id="rId6"/>
            </p:custDataLst>
          </p:nvPr>
        </p:nvSpPr>
        <p:spPr>
          <a:xfrm>
            <a:off x="6016437" y="231001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8" name="椭圆 25"/>
          <p:cNvSpPr/>
          <p:nvPr>
            <p:custDataLst>
              <p:tags r:id="rId7"/>
            </p:custDataLst>
          </p:nvPr>
        </p:nvSpPr>
        <p:spPr>
          <a:xfrm>
            <a:off x="6401659" y="236812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0" name="正文"/>
          <p:cNvSpPr txBox="1"/>
          <p:nvPr>
            <p:custDataLst>
              <p:tags r:id="rId8"/>
            </p:custDataLst>
          </p:nvPr>
        </p:nvSpPr>
        <p:spPr>
          <a:xfrm>
            <a:off x="6469143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建立良好的师生关系，加强沟通与交流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椭圆 7"/>
          <p:cNvSpPr/>
          <p:nvPr>
            <p:custDataLst>
              <p:tags r:id="rId9"/>
            </p:custDataLst>
          </p:nvPr>
        </p:nvSpPr>
        <p:spPr>
          <a:xfrm>
            <a:off x="3584195" y="231001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4" name="椭圆 9"/>
          <p:cNvSpPr/>
          <p:nvPr>
            <p:custDataLst>
              <p:tags r:id="rId10"/>
            </p:custDataLst>
          </p:nvPr>
        </p:nvSpPr>
        <p:spPr>
          <a:xfrm>
            <a:off x="3969417" y="236812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6" name="正文"/>
          <p:cNvSpPr txBox="1"/>
          <p:nvPr>
            <p:custDataLst>
              <p:tags r:id="rId11"/>
            </p:custDataLst>
          </p:nvPr>
        </p:nvSpPr>
        <p:spPr>
          <a:xfrm>
            <a:off x="4036901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增强学生的自主能力，培养独立精神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08" name="椭圆 5"/>
          <p:cNvSpPr/>
          <p:nvPr>
            <p:custDataLst>
              <p:tags r:id="rId12"/>
            </p:custDataLst>
          </p:nvPr>
        </p:nvSpPr>
        <p:spPr>
          <a:xfrm>
            <a:off x="875455" y="231001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0" name="椭圆 4"/>
          <p:cNvSpPr/>
          <p:nvPr>
            <p:custDataLst>
              <p:tags r:id="rId13"/>
            </p:custDataLst>
          </p:nvPr>
        </p:nvSpPr>
        <p:spPr>
          <a:xfrm>
            <a:off x="1260677" y="236812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2" name="正文"/>
          <p:cNvSpPr txBox="1"/>
          <p:nvPr>
            <p:custDataLst>
              <p:tags r:id="rId14"/>
            </p:custDataLst>
          </p:nvPr>
        </p:nvSpPr>
        <p:spPr>
          <a:xfrm>
            <a:off x="1328161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制定合理的游学计划，充分准备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6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未来初中教育中游学的展望</a:t>
            </a:r>
            <a:endParaRPr altLang="en-US" dirty="0" lang="zh-CN"/>
          </a:p>
        </p:txBody>
      </p:sp>
      <p:sp>
        <p:nvSpPr>
          <p:cNvPr id="104954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未来初中教育中游学的发展趋势</a:t>
            </a:r>
            <a:endParaRPr altLang="en-US" lang="zh-CN"/>
          </a:p>
        </p:txBody>
      </p:sp>
      <p:sp>
        <p:nvSpPr>
          <p:cNvPr id="1049596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8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0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2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跨文化交流：加强国际合作，提供更多与国外学校交流和合作的机会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6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8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0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数字化游学：利用虚拟现实和在线技术，提供更加丰富和真实的游学体验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4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6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8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主题式游学：结合学生的兴趣和学科知识，设计更具针对性的游学项目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2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4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6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实践与探索：鼓励学生参与社会实践和科学探索，培养创新和实践能力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未来初中教育中游学的内容和形式</a:t>
            </a:r>
            <a:endParaRPr altLang="en-US" lang="zh-CN"/>
          </a:p>
        </p:txBody>
      </p:sp>
      <p:sp>
        <p:nvSpPr>
          <p:cNvPr id="1049662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内容：结合学科知识，实地考察，增强学生实践能力和创新思维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形式：线上与线下结合，跨地域、跨文化交流，个性化定制方案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目的：拓宽学生视野，培养综合素质，提高解决问题能力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优势：丰富教育资源，提高教育质量，促进学生全面发展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未来初中教育中游学的价值和意义</a:t>
            </a:r>
            <a:endParaRPr altLang="en-US" lang="zh-CN"/>
          </a:p>
        </p:txBody>
      </p:sp>
      <p:sp>
        <p:nvSpPr>
          <p:cNvPr id="1049704" name="正文"/>
          <p:cNvSpPr txBox="1"/>
          <p:nvPr>
            <p:custDataLst>
              <p:tags r:id="rId1"/>
            </p:custDataLst>
          </p:nvPr>
        </p:nvSpPr>
        <p:spPr>
          <a:xfrm>
            <a:off x="2266284" y="1289050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增强学生的综合素质：游学可以让学生亲身体验不同的文化和生活方式，提升学生的跨文化交流能力、自我管理和适应能力等。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正文"/>
          <p:cNvSpPr txBox="1"/>
          <p:nvPr>
            <p:custDataLst>
              <p:tags r:id="rId2"/>
            </p:custDataLst>
          </p:nvPr>
        </p:nvSpPr>
        <p:spPr>
          <a:xfrm>
            <a:off x="2266284" y="2605345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拓宽学生的视野：游学可以让学生接触到更广阔的世界，了解不同国家和地区的历史、文化、经济和社会发展状况，增强学生的国际视野。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正文"/>
          <p:cNvSpPr txBox="1"/>
          <p:nvPr>
            <p:custDataLst>
              <p:tags r:id="rId3"/>
            </p:custDataLst>
          </p:nvPr>
        </p:nvSpPr>
        <p:spPr>
          <a:xfrm>
            <a:off x="2266284" y="3921641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培养学生的兴趣和爱好：游学可以让学生深入了解自己感兴趣的领域，如艺术、音乐、体育等，培养学生的个性和特长。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正文"/>
          <p:cNvSpPr txBox="1"/>
          <p:nvPr>
            <p:custDataLst>
              <p:tags r:id="rId4"/>
            </p:custDataLst>
          </p:nvPr>
        </p:nvSpPr>
        <p:spPr>
          <a:xfrm>
            <a:off x="2266284" y="5237936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促进学生的成长和发展：游学可以让学生结交来自不同国家和地区的朋友，拓展人际关系，培养团队合作和领导能力，为未来的成长和发展打下坚实的基础。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  <p:sp>
        <p:nvSpPr>
          <p:cNvPr id="104974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THANKS</a:t>
            </a:r>
            <a:endParaRPr altLang="en-US" dirty="0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5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6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7"/>
</p:tagLst>
</file>

<file path=ppt/tags/tag39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86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0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1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0_1*b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添加副标题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1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1.xml><?xml version="1.0" encoding="utf-8"?>
<p:tagLst xmlns:p="http://schemas.openxmlformats.org/presentationml/2006/main">
  <p:tag name="KSO_WM_SLIDE_ID" val="custom2023028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13.45&quot;,&quot;top&quot;:&quot;89.95&quot;,&quot;width&quot;:&quot;493.5&quot;,&quot;height&quot;:&quot;323.95&quot;}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4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0_4*l_h_i*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36"/>
  <p:tag name="KSO_WM_UNIT_TYPE" val="l_h_a"/>
  <p:tag name="KSO_WM_UNIT_ID" val="custom20230280_4*l_h_a*1_1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0_4*l_h_i*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36"/>
  <p:tag name="KSO_WM_UNIT_TYPE" val="l_h_a"/>
  <p:tag name="KSO_WM_UNIT_ID" val="custom20230280_4*l_h_a*1_2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0_4*l_h_i*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36"/>
  <p:tag name="KSO_WM_UNIT_TYPE" val="l_h_a"/>
  <p:tag name="KSO_WM_UNIT_ID" val="custom20230280_4*l_h_a*1_3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0_4*l_h_i*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36"/>
  <p:tag name="KSO_WM_UNIT_TYPE" val="l_h_a"/>
  <p:tag name="KSO_WM_UNIT_ID" val="custom20230280_4*l_h_a*1_4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SLIDE_ID" val="custom20230280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28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4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7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74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0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205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4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46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9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9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273.xml><?xml version="1.0" encoding="utf-8"?>
<p:tagLst xmlns:p="http://schemas.openxmlformats.org/presentationml/2006/main">
  <p:tag name="KSO_WM_SLIDE_ID" val="custom2023028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25.85&quot;,&quot;top&quot;:&quot;88.35&quot;,&quot;width&quot;:&quot;476.05&quot;,&quot;height&quot;:&quot;32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2023-12-31T16:55:07Z</dcterms:created>
  <dcterms:modified xsi:type="dcterms:W3CDTF">2023-12-31T16:55:07Z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af33e8c17d1446908d3c3f50c96a472b_21</vt:lpwstr>
  </property>
</Properties>
</file>