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890" r:id="rId1"/>
    <p:sldMasterId id="2147483927" r:id="rId2"/>
  </p:sldMasterIdLst>
  <p:notesMasterIdLst>
    <p:notesMasterId r:id="rId3"/>
  </p:notesMasterIdLst>
  <p:sldIdLst>
    <p:sldId id="372" r:id="rId4"/>
    <p:sldId id="376" r:id="rId5"/>
    <p:sldId id="379" r:id="rId6"/>
    <p:sldId id="382" r:id="rId7"/>
    <p:sldId id="388" r:id="rId9"/>
    <p:sldId id="391" r:id="rId10"/>
    <p:sldId id="394" r:id="rId11"/>
    <p:sldId id="397" r:id="rId12"/>
    <p:sldId id="403" r:id="rId14"/>
    <p:sldId id="406" r:id="rId15"/>
    <p:sldId id="409" r:id="rId16"/>
    <p:sldId id="412" r:id="rId17"/>
    <p:sldId id="418" r:id="rId19"/>
    <p:sldId id="421" r:id="rId20"/>
    <p:sldId id="424" r:id="rId21"/>
    <p:sldId id="427" r:id="rId22"/>
    <p:sldId id="430" r:id="rId23"/>
    <p:sldId id="436" r:id="rId25"/>
    <p:sldId id="439" r:id="rId26"/>
    <p:sldId id="442" r:id="rId27"/>
    <p:sldId id="445" r:id="rId28"/>
    <p:sldId id="451" r:id="rId30"/>
    <p:sldId id="454" r:id="rId31"/>
    <p:sldId id="457" r:id="rId32"/>
    <p:sldId id="460" r:id="rId33"/>
    <p:sldId id="463"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tags" Target="../tags/tag227.xml"/><Relationship Id="rId14" Type="http://schemas.openxmlformats.org/officeDocument/2006/relationships/tags" Target="../tags/tag228.xml"/><Relationship Id="rId15" Type="http://schemas.openxmlformats.org/officeDocument/2006/relationships/tags" Target="../tags/tag229.xml"/><Relationship Id="rId16" Type="http://schemas.openxmlformats.org/officeDocument/2006/relationships/tags" Target="../tags/tag230.xml"/><Relationship Id="rId17" Type="http://schemas.openxmlformats.org/officeDocument/2006/relationships/tags" Target="../tags/tag231.xml"/><Relationship Id="rId18" Type="http://schemas.openxmlformats.org/officeDocument/2006/relationships/tags" Target="../tags/tag232.xml"/><Relationship Id="rId19" Type="http://schemas.openxmlformats.org/officeDocument/2006/relationships/tags" Target="../tags/tag233.xml"/><Relationship Id="rId20" Type="http://schemas.openxmlformats.org/officeDocument/2006/relationships/tags" Target="../tags/tag234.xml"/><Relationship Id="rId2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tags" Target="../tags/tag258.xml"/><Relationship Id="rId14" Type="http://schemas.openxmlformats.org/officeDocument/2006/relationships/tags" Target="../tags/tag259.xml"/><Relationship Id="rId15" Type="http://schemas.openxmlformats.org/officeDocument/2006/relationships/tags" Target="../tags/tag260.xml"/><Relationship Id="rId16" Type="http://schemas.openxmlformats.org/officeDocument/2006/relationships/tags" Target="../tags/tag261.xml"/><Relationship Id="rId17" Type="http://schemas.openxmlformats.org/officeDocument/2006/relationships/tags" Target="../tags/tag262.xml"/><Relationship Id="rId18" Type="http://schemas.openxmlformats.org/officeDocument/2006/relationships/tags" Target="../tags/tag263.xml"/><Relationship Id="rId19" Type="http://schemas.openxmlformats.org/officeDocument/2006/relationships/tags" Target="../tags/tag264.xml"/><Relationship Id="rId20" Type="http://schemas.openxmlformats.org/officeDocument/2006/relationships/tags" Target="../tags/tag265.xml"/><Relationship Id="rId2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tags" Target="../tags/tag278.xml"/><Relationship Id="rId14" Type="http://schemas.openxmlformats.org/officeDocument/2006/relationships/tags" Target="../tags/tag279.xml"/><Relationship Id="rId15" Type="http://schemas.openxmlformats.org/officeDocument/2006/relationships/tags" Target="../tags/tag280.xml"/><Relationship Id="rId16"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tags" Target="../tags/tag296.xml"/><Relationship Id="rId14" Type="http://schemas.openxmlformats.org/officeDocument/2006/relationships/tags" Target="../tags/tag297.xml"/><Relationship Id="rId15" Type="http://schemas.openxmlformats.org/officeDocument/2006/relationships/tags" Target="../tags/tag298.xml"/><Relationship Id="rId16" Type="http://schemas.openxmlformats.org/officeDocument/2006/relationships/tags" Target="../tags/tag299.xml"/><Relationship Id="rId17" Type="http://schemas.openxmlformats.org/officeDocument/2006/relationships/tags" Target="../tags/tag300.xml"/><Relationship Id="rId18" Type="http://schemas.openxmlformats.org/officeDocument/2006/relationships/tags" Target="../tags/tag301.xml"/><Relationship Id="rId19" Type="http://schemas.openxmlformats.org/officeDocument/2006/relationships/tags" Target="../tags/tag302.xml"/><Relationship Id="rId20" Type="http://schemas.openxmlformats.org/officeDocument/2006/relationships/tags" Target="../tags/tag303.xml"/><Relationship Id="rId21" Type="http://schemas.openxmlformats.org/officeDocument/2006/relationships/tags" Target="../tags/tag304.xml"/><Relationship Id="rId22" Type="http://schemas.openxmlformats.org/officeDocument/2006/relationships/tags" Target="../tags/tag305.xml"/><Relationship Id="rId23" Type="http://schemas.openxmlformats.org/officeDocument/2006/relationships/tags" Target="../tags/tag306.xml"/><Relationship Id="rId24" Type="http://schemas.openxmlformats.org/officeDocument/2006/relationships/tags" Target="../tags/tag307.xml"/><Relationship Id="rId25" Type="http://schemas.openxmlformats.org/officeDocument/2006/relationships/tags" Target="../tags/tag308.xml"/><Relationship Id="rId26" Type="http://schemas.openxmlformats.org/officeDocument/2006/relationships/tags" Target="../tags/tag309.xml"/><Relationship Id="rId27" Type="http://schemas.openxmlformats.org/officeDocument/2006/relationships/tags" Target="../tags/tag310.xml"/><Relationship Id="rId28" Type="http://schemas.openxmlformats.org/officeDocument/2006/relationships/tags" Target="../tags/tag311.xml"/><Relationship Id="rId29" Type="http://schemas.openxmlformats.org/officeDocument/2006/relationships/tags" Target="../tags/tag312.xml"/><Relationship Id="rId30"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tags" Target="../tags/tag325.xml"/><Relationship Id="rId14" Type="http://schemas.openxmlformats.org/officeDocument/2006/relationships/tags" Target="../tags/tag326.xml"/><Relationship Id="rId15" Type="http://schemas.openxmlformats.org/officeDocument/2006/relationships/tags" Target="../tags/tag327.xml"/><Relationship Id="rId16" Type="http://schemas.openxmlformats.org/officeDocument/2006/relationships/tags" Target="../tags/tag328.xml"/><Relationship Id="rId17"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tags" Target="../tags/tag341.xml"/><Relationship Id="rId14" Type="http://schemas.openxmlformats.org/officeDocument/2006/relationships/tags" Target="../tags/tag342.xml"/><Relationship Id="rId15" Type="http://schemas.openxmlformats.org/officeDocument/2006/relationships/tags" Target="../tags/tag343.xml"/><Relationship Id="rId16" Type="http://schemas.openxmlformats.org/officeDocument/2006/relationships/tags" Target="../tags/tag344.xml"/><Relationship Id="rId17" Type="http://schemas.openxmlformats.org/officeDocument/2006/relationships/tags" Target="../tags/tag345.xml"/><Relationship Id="rId18" Type="http://schemas.openxmlformats.org/officeDocument/2006/relationships/tags" Target="../tags/tag346.xml"/><Relationship Id="rId19" Type="http://schemas.openxmlformats.org/officeDocument/2006/relationships/tags" Target="../tags/tag347.xml"/><Relationship Id="rId20" Type="http://schemas.openxmlformats.org/officeDocument/2006/relationships/tags" Target="../tags/tag348.xml"/><Relationship Id="rId2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tags" Target="../tags/tag361.xml"/><Relationship Id="rId14" Type="http://schemas.openxmlformats.org/officeDocument/2006/relationships/tags" Target="../tags/tag362.xml"/><Relationship Id="rId15" Type="http://schemas.openxmlformats.org/officeDocument/2006/relationships/tags" Target="../tags/tag363.xml"/><Relationship Id="rId16" Type="http://schemas.openxmlformats.org/officeDocument/2006/relationships/tags" Target="../tags/tag364.xml"/><Relationship Id="rId17"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利用人工智能技术推进学生成绩分析</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5"/>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000" lang="zh-CN">
                <a:solidFill>
                  <a:schemeClr val="lt1">
                    <a:lumMod val="100000"/>
                  </a:schemeClr>
                </a:solidFill>
                <a:latin typeface="+mj-ea"/>
                <a:ea typeface="+mj-ea"/>
                <a:cs typeface="汉仪粗圆简" panose="02010600000101010101" charset="-122"/>
                <a:sym typeface="+mn-ea"/>
              </a:rPr>
              <a:t>添加目录标题</a:t>
            </a:r>
            <a:endParaRPr altLang="en-US" dirty="0" sz="20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000" lang="zh-CN">
                <a:solidFill>
                  <a:schemeClr val="lt1">
                    <a:lumMod val="100000"/>
                  </a:schemeClr>
                </a:solidFill>
                <a:latin typeface="+mj-ea"/>
                <a:ea typeface="+mj-ea"/>
                <a:cs typeface="汉仪粗圆简" panose="02010600000101010101" charset="-122"/>
                <a:sym typeface="+mn-ea"/>
              </a:rPr>
              <a:t>人工智能技术在教育领域的应用</a:t>
            </a:r>
            <a:endParaRPr altLang="en-US" dirty="0" sz="20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000" lang="zh-CN">
                <a:solidFill>
                  <a:schemeClr val="lt1">
                    <a:lumMod val="100000"/>
                  </a:schemeClr>
                </a:solidFill>
                <a:latin typeface="+mj-ea"/>
                <a:ea typeface="+mj-ea"/>
                <a:cs typeface="汉仪粗圆简" panose="02010600000101010101" charset="-122"/>
                <a:sym typeface="+mn-ea"/>
              </a:rPr>
              <a:t>学生成绩分析的重要性</a:t>
            </a:r>
            <a:endParaRPr altLang="en-US" dirty="0" sz="20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a:bodyPr>
          <a:p>
            <a:r>
              <a:rPr altLang="en-US" dirty="0" sz="2000" lang="zh-CN">
                <a:solidFill>
                  <a:schemeClr val="lt1">
                    <a:lumMod val="100000"/>
                  </a:schemeClr>
                </a:solidFill>
                <a:latin typeface="+mj-ea"/>
                <a:ea typeface="+mj-ea"/>
                <a:cs typeface="汉仪粗圆简" panose="02010600000101010101" charset="-122"/>
                <a:sym typeface="+mn-ea"/>
              </a:rPr>
              <a:t>利用人工智能技术推进学生成绩分析的优势</a:t>
            </a:r>
            <a:endParaRPr altLang="en-US" dirty="0" sz="20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fontScale="73571"/>
          </a:bodyPr>
          <a:p>
            <a:r>
              <a:rPr altLang="en-US" dirty="0" sz="2800" lang="zh-CN">
                <a:solidFill>
                  <a:schemeClr val="lt1">
                    <a:lumMod val="100000"/>
                  </a:schemeClr>
                </a:solidFill>
                <a:latin typeface="+mj-ea"/>
                <a:ea typeface="+mj-ea"/>
                <a:cs typeface="汉仪粗圆简" panose="02010600000101010101" charset="-122"/>
                <a:sym typeface="+mn-ea"/>
              </a:rPr>
              <a:t>利用人工智能技术推进学生成绩分析的实践案例</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6" name="序号"/>
          <p:cNvSpPr txBox="1"/>
          <p:nvPr>
            <p:custDataLst>
              <p:tags r:id="rId12"/>
            </p:custDataLst>
          </p:nvPr>
        </p:nvSpPr>
        <p:spPr>
          <a:xfrm>
            <a:off x="858329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Six</a:t>
            </a:r>
            <a:endParaRPr dirty="0" lang="en-US">
              <a:solidFill>
                <a:schemeClr val="accent5"/>
              </a:solidFill>
              <a:latin typeface="+mj-ea"/>
              <a:ea typeface="+mj-ea"/>
              <a:cs typeface="汉仪粗圆简" panose="02010600000101010101" charset="-122"/>
            </a:endParaRPr>
          </a:p>
        </p:txBody>
      </p:sp>
      <p:sp>
        <p:nvSpPr>
          <p:cNvPr id="1048868" name="标题"/>
          <p:cNvSpPr txBox="1"/>
          <p:nvPr>
            <p:custDataLst>
              <p:tags r:id="rId13"/>
            </p:custDataLst>
          </p:nvPr>
        </p:nvSpPr>
        <p:spPr>
          <a:xfrm>
            <a:off x="8583295" y="5171440"/>
            <a:ext cx="3052445" cy="945515"/>
          </a:xfrm>
          <a:prstGeom prst="rect"/>
          <a:noFill/>
        </p:spPr>
        <p:txBody>
          <a:bodyPr anchor="t" bIns="0" lIns="0" rIns="0" rtlCol="0" tIns="0" wrap="square">
            <a:normAutofit/>
          </a:bodyPr>
          <a:p>
            <a:r>
              <a:rPr altLang="en-US" dirty="0" sz="2000" lang="zh-CN">
                <a:solidFill>
                  <a:schemeClr val="lt1">
                    <a:lumMod val="100000"/>
                  </a:schemeClr>
                </a:solidFill>
                <a:latin typeface="+mj-ea"/>
                <a:ea typeface="+mj-ea"/>
                <a:cs typeface="汉仪粗圆简" panose="02010600000101010101" charset="-122"/>
                <a:sym typeface="+mn-ea"/>
              </a:rPr>
              <a:t>未来展望与挑战</a:t>
            </a:r>
            <a:endParaRPr altLang="en-US" dirty="0" sz="2000" lang="zh-CN">
              <a:solidFill>
                <a:schemeClr val="lt1">
                  <a:lumMod val="100000"/>
                </a:schemeClr>
              </a:solidFill>
              <a:latin typeface="+mj-ea"/>
              <a:ea typeface="+mj-ea"/>
              <a:cs typeface="汉仪粗圆简" panose="02010600000101010101" charset="-122"/>
              <a:sym typeface="+mn-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10" name="文本占位符 2"/>
          <p:cNvSpPr>
            <a:spLocks noGrp="1"/>
          </p:cNvSpPr>
          <p:nvPr>
            <p:ph type="body" idx="2"/>
            <p:custDataLst>
              <p:tags r:id="rId1"/>
            </p:custDataLst>
          </p:nvPr>
        </p:nvSpPr>
        <p:spPr/>
        <p:txBody>
          <a:bodyPr/>
          <a:p>
            <a:r>
              <a:rPr altLang="en-US" lang="zh-CN"/>
              <a:t>PART ONE</a:t>
            </a:r>
            <a:endParaRPr altLang="en-US" lang="zh-CN"/>
          </a:p>
        </p:txBody>
      </p:sp>
      <p:sp>
        <p:nvSpPr>
          <p:cNvPr id="1048912"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79" name=""/>
        <p:cNvGrpSpPr/>
        <p:nvPr/>
      </p:nvGrpSpPr>
      <p:grpSpPr>
        <a:xfrm>
          <a:off x="0" y="0"/>
          <a:ext cx="0" cy="0"/>
          <a:chOff x="0" y="0"/>
          <a:chExt cx="0" cy="0"/>
        </a:xfrm>
      </p:grpSpPr>
      <p:sp>
        <p:nvSpPr>
          <p:cNvPr id="1048974" name="文本占位符 2"/>
          <p:cNvSpPr>
            <a:spLocks noGrp="1"/>
          </p:cNvSpPr>
          <p:nvPr>
            <p:ph type="body" idx="2"/>
            <p:custDataLst>
              <p:tags r:id="rId1"/>
            </p:custDataLst>
          </p:nvPr>
        </p:nvSpPr>
        <p:spPr/>
        <p:txBody>
          <a:bodyPr/>
          <a:p>
            <a:r>
              <a:rPr altLang="en-US" lang="zh-CN"/>
              <a:t>PART TWO</a:t>
            </a:r>
            <a:endParaRPr altLang="en-US" lang="zh-CN"/>
          </a:p>
        </p:txBody>
      </p:sp>
      <p:sp>
        <p:nvSpPr>
          <p:cNvPr id="1048976" name="标题 4"/>
          <p:cNvSpPr>
            <a:spLocks noGrp="1"/>
          </p:cNvSpPr>
          <p:nvPr>
            <p:ph type="title" idx="1"/>
            <p:custDataLst>
              <p:tags r:id="rId2"/>
            </p:custDataLst>
          </p:nvPr>
        </p:nvSpPr>
        <p:spPr/>
        <p:txBody>
          <a:bodyPr/>
          <a:p>
            <a:r>
              <a:rPr altLang="en-US" lang="zh-CN"/>
              <a:t>人工智能技术在教育领域的应用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78" name="标题 2"/>
          <p:cNvSpPr>
            <a:spLocks noGrp="1"/>
          </p:cNvSpPr>
          <p:nvPr>
            <p:ph type="title" idx="2"/>
          </p:nvPr>
        </p:nvSpPr>
        <p:spPr/>
        <p:txBody>
          <a:bodyPr/>
          <a:p>
            <a:r>
              <a:rPr altLang="en-US" lang="zh-CN"/>
              <a:t>人工智能技术发展现状</a:t>
            </a:r>
            <a:endParaRPr altLang="en-US" lang="zh-CN"/>
          </a:p>
        </p:txBody>
      </p:sp>
      <p:sp>
        <p:nvSpPr>
          <p:cNvPr id="1049080"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82"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84"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人工智能技术概述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86"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88"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0"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人工智能技术在教育领域的应用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92"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94"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6"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人工智能技术发展现状及趋势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98"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0"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02"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人工智能技术在教育领域的挑战与机遇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48" name="标题 2"/>
          <p:cNvSpPr>
            <a:spLocks noGrp="1"/>
          </p:cNvSpPr>
          <p:nvPr>
            <p:ph type="title" idx="2"/>
          </p:nvPr>
        </p:nvSpPr>
        <p:spPr/>
        <p:txBody>
          <a:bodyPr/>
          <a:p>
            <a:r>
              <a:rPr altLang="en-US" lang="zh-CN"/>
              <a:t>人工智能技术在教育领域的应用场景</a:t>
            </a:r>
            <a:endParaRPr altLang="en-US" lang="zh-CN"/>
          </a:p>
        </p:txBody>
      </p:sp>
      <p:sp>
        <p:nvSpPr>
          <p:cNvPr id="1049150"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个性化教学：根据学生的学习习惯和需求，提供定制化的学习资源和教学方案</a:t>
            </a:r>
            <a:endParaRPr altLang="en-US" dirty="0" sz="1200" lang="zh-CN" spc="150">
              <a:solidFill>
                <a:schemeClr val="tx1">
                  <a:lumMod val="65000"/>
                  <a:lumOff val="35000"/>
                </a:schemeClr>
              </a:solidFill>
              <a:latin typeface="+mn-ea"/>
              <a:sym typeface="+mn-ea"/>
            </a:endParaRPr>
          </a:p>
        </p:txBody>
      </p:sp>
      <p:sp>
        <p:nvSpPr>
          <p:cNvPr id="1049152"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智能评估：通过机器学习和大数据分析，对学生的成绩和表现进行实时评估和反馈</a:t>
            </a:r>
            <a:endParaRPr altLang="en-US" dirty="0" sz="1200" lang="zh-CN" spc="150">
              <a:solidFill>
                <a:schemeClr val="tx1">
                  <a:lumMod val="65000"/>
                  <a:lumOff val="35000"/>
                </a:schemeClr>
              </a:solidFill>
              <a:latin typeface="+mn-ea"/>
              <a:sym typeface="+mn-ea"/>
            </a:endParaRPr>
          </a:p>
        </p:txBody>
      </p:sp>
      <p:sp>
        <p:nvSpPr>
          <p:cNvPr id="1049154"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智能辅导：利用自然语言处理和机器学习技术，为学生提供个性化的学习辅导和答疑服务</a:t>
            </a:r>
            <a:endParaRPr altLang="en-US" dirty="0" sz="1200" lang="zh-CN" spc="150">
              <a:solidFill>
                <a:schemeClr val="tx1">
                  <a:lumMod val="65000"/>
                  <a:lumOff val="35000"/>
                </a:schemeClr>
              </a:solidFill>
              <a:latin typeface="+mn-ea"/>
              <a:sym typeface="+mn-ea"/>
            </a:endParaRPr>
          </a:p>
        </p:txBody>
      </p:sp>
      <p:sp>
        <p:nvSpPr>
          <p:cNvPr id="1049156"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智能推荐：根据学生的学习进度和兴趣，为学生推荐相关的学习资源和课程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02" name="标题 2"/>
          <p:cNvSpPr>
            <a:spLocks noGrp="1"/>
          </p:cNvSpPr>
          <p:nvPr>
            <p:ph type="title" idx="2"/>
          </p:nvPr>
        </p:nvSpPr>
        <p:spPr/>
        <p:txBody>
          <a:bodyPr/>
          <a:p>
            <a:r>
              <a:rPr altLang="en-US" lang="zh-CN"/>
              <a:t>人工智能技术对学生成绩分析的推动作用</a:t>
            </a:r>
            <a:endParaRPr altLang="en-US" lang="zh-CN"/>
          </a:p>
        </p:txBody>
      </p:sp>
      <p:sp>
        <p:nvSpPr>
          <p:cNvPr id="1049204"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自动化数据收集和处理：快速准确地收集学生成绩数据，减轻教师工作负担</a:t>
            </a:r>
            <a:endParaRPr altLang="en-US" dirty="0" sz="1200" lang="zh-CN" spc="150">
              <a:solidFill>
                <a:schemeClr val="tx1">
                  <a:lumMod val="65000"/>
                  <a:lumOff val="35000"/>
                </a:schemeClr>
              </a:solidFill>
              <a:latin typeface="+mn-ea"/>
              <a:sym typeface="+mn-ea"/>
            </a:endParaRPr>
          </a:p>
        </p:txBody>
      </p:sp>
      <p:sp>
        <p:nvSpPr>
          <p:cNvPr id="1049206"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个性化分析：根据每个学生成绩数据，提供针对性的分析和建议</a:t>
            </a:r>
            <a:endParaRPr altLang="en-US" dirty="0" sz="1200" lang="zh-CN" spc="150">
              <a:solidFill>
                <a:schemeClr val="tx1">
                  <a:lumMod val="65000"/>
                  <a:lumOff val="35000"/>
                </a:schemeClr>
              </a:solidFill>
              <a:latin typeface="+mn-ea"/>
              <a:sym typeface="+mn-ea"/>
            </a:endParaRPr>
          </a:p>
        </p:txBody>
      </p:sp>
      <p:sp>
        <p:nvSpPr>
          <p:cNvPr id="1049208"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预测和预警：通过机器学习算法，预测学生可能面临的问题并提前预警</a:t>
            </a:r>
            <a:endParaRPr altLang="en-US" dirty="0" sz="1200" lang="zh-CN" spc="150">
              <a:solidFill>
                <a:schemeClr val="tx1">
                  <a:lumMod val="65000"/>
                  <a:lumOff val="35000"/>
                </a:schemeClr>
              </a:solidFill>
              <a:latin typeface="+mn-ea"/>
              <a:sym typeface="+mn-ea"/>
            </a:endParaRPr>
          </a:p>
        </p:txBody>
      </p:sp>
      <p:sp>
        <p:nvSpPr>
          <p:cNvPr id="1049210"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提高教学效率：通过数据驱动的方式，帮助教师更高效地制定教学计划和调整教学方法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23" name=""/>
        <p:cNvGrpSpPr/>
        <p:nvPr/>
      </p:nvGrpSpPr>
      <p:grpSpPr>
        <a:xfrm>
          <a:off x="0" y="0"/>
          <a:ext cx="0" cy="0"/>
          <a:chOff x="0" y="0"/>
          <a:chExt cx="0" cy="0"/>
        </a:xfrm>
      </p:grpSpPr>
      <p:sp>
        <p:nvSpPr>
          <p:cNvPr id="1049256"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258" name="标题 4"/>
          <p:cNvSpPr>
            <a:spLocks noGrp="1"/>
          </p:cNvSpPr>
          <p:nvPr>
            <p:ph type="title" idx="1"/>
            <p:custDataLst>
              <p:tags r:id="rId2"/>
            </p:custDataLst>
          </p:nvPr>
        </p:nvSpPr>
        <p:spPr/>
        <p:txBody>
          <a:bodyPr/>
          <a:p>
            <a:r>
              <a:rPr altLang="en-US" lang="zh-CN"/>
              <a:t>学生成绩分析的重要性</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9360" name="标题 2"/>
          <p:cNvSpPr>
            <a:spLocks noGrp="1"/>
          </p:cNvSpPr>
          <p:nvPr>
            <p:ph type="title" idx="2"/>
          </p:nvPr>
        </p:nvSpPr>
        <p:spPr/>
        <p:txBody>
          <a:bodyPr/>
          <a:p>
            <a:r>
              <a:rPr altLang="en-US" lang="zh-CN"/>
              <a:t>学生成绩分析的意义</a:t>
            </a:r>
            <a:endParaRPr altLang="en-US" lang="zh-CN"/>
          </a:p>
        </p:txBody>
      </p:sp>
      <p:sp>
        <p:nvSpPr>
          <p:cNvPr id="1049362"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4"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6"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8"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0"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2"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4"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6"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8"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促进个性化教育：学生成绩分析可以帮助教师更好地了解每个学生的学习特点和需求，为个性化教育提供依据，促进每个学生全面发展。</a:t>
            </a:r>
            <a:endParaRPr altLang="en-US" dirty="0" sz="2400" lang="zh-CN">
              <a:latin typeface="+mn-ea"/>
              <a:ea typeface="+mn-ea"/>
            </a:endParaRPr>
          </a:p>
        </p:txBody>
      </p:sp>
      <p:sp>
        <p:nvSpPr>
          <p:cNvPr id="1049380"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评估教学质量：学生成绩分析可以评估学校的教学质量，为学校改进教学管理提供参考。</a:t>
            </a:r>
            <a:endParaRPr altLang="en-US" dirty="0" sz="2400" lang="zh-CN">
              <a:latin typeface="+mn-ea"/>
              <a:ea typeface="+mn-ea"/>
            </a:endParaRPr>
          </a:p>
        </p:txBody>
      </p:sp>
      <p:sp>
        <p:nvSpPr>
          <p:cNvPr id="1049382"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了解学生学习情况：通过分析学生成绩，可以了解学生的学习情况，包括学习进度、掌握程度、薄弱环节等。</a:t>
            </a:r>
            <a:endParaRPr altLang="en-US" dirty="0" sz="2400" lang="zh-CN">
              <a:latin typeface="+mn-ea"/>
              <a:ea typeface="+mn-ea"/>
            </a:endParaRPr>
          </a:p>
        </p:txBody>
      </p:sp>
      <p:sp>
        <p:nvSpPr>
          <p:cNvPr id="1049384"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指导教学改进：教师可以通过学生成绩分析，发现教学中存在的问题和不足，进而改进教学方法和策略，提高教学效果。</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9430" name="标题 2"/>
          <p:cNvSpPr>
            <a:spLocks noGrp="1"/>
          </p:cNvSpPr>
          <p:nvPr>
            <p:ph type="title" idx="2"/>
          </p:nvPr>
        </p:nvSpPr>
        <p:spPr/>
        <p:txBody>
          <a:bodyPr/>
          <a:p>
            <a:r>
              <a:rPr altLang="en-US" lang="zh-CN"/>
              <a:t>学生成绩分析的方法和流程</a:t>
            </a:r>
            <a:endParaRPr altLang="en-US" lang="zh-CN"/>
          </a:p>
        </p:txBody>
      </p:sp>
      <p:sp>
        <p:nvSpPr>
          <p:cNvPr id="1049432"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4"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6"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8"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0"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数据清洗：对数据进行预处理，去除异常值和错误数据</a:t>
            </a:r>
            <a:endParaRPr altLang="en-US" sz="1400" lang="zh-CN" spc="150">
              <a:solidFill>
                <a:schemeClr val="tx1"/>
              </a:solidFill>
              <a:effectLst/>
              <a:latin typeface="+mn-ea"/>
              <a:sym typeface="+mn-ea"/>
            </a:endParaRPr>
          </a:p>
        </p:txBody>
      </p:sp>
      <p:sp>
        <p:nvSpPr>
          <p:cNvPr id="1049442"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数据收集：收集学生成绩、作业、考试等数据</a:t>
            </a:r>
            <a:endParaRPr altLang="en-US" dirty="0" sz="1400" lang="zh-CN" spc="150">
              <a:solidFill>
                <a:schemeClr val="tx1"/>
              </a:solidFill>
              <a:effectLst/>
              <a:latin typeface="+mn-ea"/>
              <a:sym typeface="+mn-ea"/>
            </a:endParaRPr>
          </a:p>
        </p:txBody>
      </p:sp>
      <p:sp>
        <p:nvSpPr>
          <p:cNvPr id="1049444"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数据分析：运用统计分析、机器学习等方法对数据进行分析</a:t>
            </a:r>
            <a:endParaRPr altLang="en-US" sz="1400" lang="zh-CN" spc="150">
              <a:solidFill>
                <a:schemeClr val="tx1"/>
              </a:solidFill>
              <a:effectLst/>
              <a:latin typeface="+mn-ea"/>
              <a:sym typeface="+mn-ea"/>
            </a:endParaRPr>
          </a:p>
        </p:txBody>
      </p:sp>
      <p:sp>
        <p:nvSpPr>
          <p:cNvPr id="1049446"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结果呈现：将分析结果以图表、报告等形式呈现，便于理解和应用</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492" name="标题 2"/>
          <p:cNvSpPr>
            <a:spLocks noGrp="1"/>
          </p:cNvSpPr>
          <p:nvPr>
            <p:ph type="title" idx="2"/>
          </p:nvPr>
        </p:nvSpPr>
        <p:spPr/>
        <p:txBody>
          <a:bodyPr/>
          <a:p>
            <a:r>
              <a:rPr altLang="en-US" lang="zh-CN"/>
              <a:t>学生成绩分析的挑战与问题</a:t>
            </a:r>
            <a:endParaRPr altLang="en-US" lang="zh-CN"/>
          </a:p>
        </p:txBody>
      </p:sp>
      <p:sp>
        <p:nvSpPr>
          <p:cNvPr id="1049494"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数据收集与整理：确保数据的准确性和完整性</a:t>
            </a:r>
            <a:endParaRPr altLang="en-US" dirty="0" sz="1200" lang="zh-CN" spc="150">
              <a:solidFill>
                <a:schemeClr val="tx1">
                  <a:lumMod val="65000"/>
                  <a:lumOff val="35000"/>
                </a:schemeClr>
              </a:solidFill>
              <a:latin typeface="+mn-ea"/>
              <a:sym typeface="+mn-ea"/>
            </a:endParaRPr>
          </a:p>
        </p:txBody>
      </p:sp>
      <p:sp>
        <p:nvSpPr>
          <p:cNvPr id="1049496"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数据分析与解释：如何准确解读数据，提供有针对性的建议</a:t>
            </a:r>
            <a:endParaRPr altLang="en-US" dirty="0" sz="1200" lang="zh-CN" spc="150">
              <a:solidFill>
                <a:schemeClr val="tx1">
                  <a:lumMod val="65000"/>
                  <a:lumOff val="35000"/>
                </a:schemeClr>
              </a:solidFill>
              <a:latin typeface="+mn-ea"/>
              <a:sym typeface="+mn-ea"/>
            </a:endParaRPr>
          </a:p>
        </p:txBody>
      </p:sp>
      <p:sp>
        <p:nvSpPr>
          <p:cNvPr id="1049498"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面临的挑战：如何克服技术、人力和时间等方面的限制</a:t>
            </a:r>
            <a:endParaRPr altLang="en-US" dirty="0" sz="1200" lang="zh-CN" spc="150">
              <a:solidFill>
                <a:schemeClr val="tx1">
                  <a:lumMod val="65000"/>
                  <a:lumOff val="35000"/>
                </a:schemeClr>
              </a:solidFill>
              <a:latin typeface="+mn-ea"/>
              <a:sym typeface="+mn-ea"/>
            </a:endParaRPr>
          </a:p>
        </p:txBody>
      </p:sp>
      <p:sp>
        <p:nvSpPr>
          <p:cNvPr id="1049500"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存在的问题：如何避免主观因素和误差，确保分析的客观性和公正性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67" name=""/>
        <p:cNvGrpSpPr/>
        <p:nvPr/>
      </p:nvGrpSpPr>
      <p:grpSpPr>
        <a:xfrm>
          <a:off x="0" y="0"/>
          <a:ext cx="0" cy="0"/>
          <a:chOff x="0" y="0"/>
          <a:chExt cx="0" cy="0"/>
        </a:xfrm>
      </p:grpSpPr>
      <p:sp>
        <p:nvSpPr>
          <p:cNvPr id="1049546" name="文本占位符 2"/>
          <p:cNvSpPr>
            <a:spLocks noGrp="1"/>
          </p:cNvSpPr>
          <p:nvPr>
            <p:ph type="body" idx="2"/>
            <p:custDataLst>
              <p:tags r:id="rId1"/>
            </p:custDataLst>
          </p:nvPr>
        </p:nvSpPr>
        <p:spPr/>
        <p:txBody>
          <a:bodyPr/>
          <a:p>
            <a:r>
              <a:rPr altLang="en-US" lang="zh-CN"/>
              <a:t>PART FOUR</a:t>
            </a:r>
            <a:endParaRPr altLang="en-US" lang="zh-CN"/>
          </a:p>
        </p:txBody>
      </p:sp>
      <p:sp>
        <p:nvSpPr>
          <p:cNvPr id="1049548" name="标题 4"/>
          <p:cNvSpPr>
            <a:spLocks noGrp="1"/>
          </p:cNvSpPr>
          <p:nvPr>
            <p:ph type="title" idx="1"/>
            <p:custDataLst>
              <p:tags r:id="rId2"/>
            </p:custDataLst>
          </p:nvPr>
        </p:nvSpPr>
        <p:spPr/>
        <p:txBody>
          <a:bodyPr/>
          <a:p>
            <a:r>
              <a:rPr altLang="en-US" lang="zh-CN"/>
              <a:t>利用人工智能技术推进学生成绩分析的优势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50" name="标题 2"/>
          <p:cNvSpPr>
            <a:spLocks noGrp="1"/>
          </p:cNvSpPr>
          <p:nvPr>
            <p:ph type="title" idx="2"/>
          </p:nvPr>
        </p:nvSpPr>
        <p:spPr/>
        <p:txBody>
          <a:bodyPr/>
          <a:p>
            <a:r>
              <a:rPr altLang="en-US" lang="zh-CN"/>
              <a:t>提高分析效率</a:t>
            </a:r>
            <a:endParaRPr altLang="en-US" lang="zh-CN"/>
          </a:p>
        </p:txBody>
      </p:sp>
      <p:sp>
        <p:nvSpPr>
          <p:cNvPr id="1049652"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快速处理大量数据：人工智能技术可以快速处理大量学生成绩数据，提高分析效率。</a:t>
            </a:r>
            <a:endParaRPr altLang="en-US" dirty="0" sz="1200" lang="zh-CN" spc="150">
              <a:solidFill>
                <a:schemeClr val="tx1">
                  <a:lumMod val="85000"/>
                  <a:lumOff val="15000"/>
                </a:schemeClr>
              </a:solidFill>
              <a:latin typeface="+mn-ea"/>
              <a:sym typeface="+mn-ea"/>
            </a:endParaRPr>
          </a:p>
        </p:txBody>
      </p:sp>
      <p:sp>
        <p:nvSpPr>
          <p:cNvPr id="1049654"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6"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8"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自动化分析：人工智能技术可以自动化分析学生成绩数据，减少人工干预，提高分析准确性和效率。</a:t>
            </a:r>
            <a:endParaRPr altLang="en-US" dirty="0" sz="1200" lang="zh-CN" spc="150">
              <a:solidFill>
                <a:schemeClr val="tx1">
                  <a:lumMod val="85000"/>
                  <a:lumOff val="15000"/>
                </a:schemeClr>
              </a:solidFill>
              <a:latin typeface="+mn-ea"/>
              <a:sym typeface="+mn-ea"/>
            </a:endParaRPr>
          </a:p>
        </p:txBody>
      </p:sp>
      <p:sp>
        <p:nvSpPr>
          <p:cNvPr id="1049660"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2"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4"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实时更新：人工智能技术可以实时更新学生成绩数据，确保分析结果的及时性和准确性。</a:t>
            </a:r>
            <a:endParaRPr altLang="en-US" dirty="0" sz="1200" lang="zh-CN" spc="150">
              <a:solidFill>
                <a:schemeClr val="tx1">
                  <a:lumMod val="85000"/>
                  <a:lumOff val="15000"/>
                </a:schemeClr>
              </a:solidFill>
              <a:latin typeface="+mn-ea"/>
              <a:sym typeface="+mn-ea"/>
            </a:endParaRPr>
          </a:p>
        </p:txBody>
      </p:sp>
      <p:sp>
        <p:nvSpPr>
          <p:cNvPr id="1049666"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8"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0"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多种分析方法：人工智能技术可以采用多种分析方法，如聚类分析、关联规则挖掘等，提高分析的全面性和深度。</a:t>
            </a:r>
            <a:endParaRPr altLang="en-US" dirty="0" sz="1200" lang="zh-CN" spc="150">
              <a:solidFill>
                <a:schemeClr val="tx1">
                  <a:lumMod val="85000"/>
                  <a:lumOff val="15000"/>
                </a:schemeClr>
              </a:solidFill>
              <a:latin typeface="+mn-ea"/>
              <a:sym typeface="+mn-ea"/>
            </a:endParaRPr>
          </a:p>
        </p:txBody>
      </p:sp>
      <p:sp>
        <p:nvSpPr>
          <p:cNvPr id="1049672"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4"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20" name="标题 2"/>
          <p:cNvSpPr>
            <a:spLocks noGrp="1"/>
          </p:cNvSpPr>
          <p:nvPr>
            <p:ph type="title" idx="2"/>
          </p:nvPr>
        </p:nvSpPr>
        <p:spPr/>
        <p:txBody>
          <a:bodyPr/>
          <a:p>
            <a:r>
              <a:rPr altLang="en-US" lang="zh-CN"/>
              <a:t>增强分析准确性</a:t>
            </a:r>
            <a:endParaRPr altLang="en-US" lang="zh-CN"/>
          </a:p>
        </p:txBody>
      </p:sp>
      <p:sp>
        <p:nvSpPr>
          <p:cNvPr id="1049722"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4"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6"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8"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多种分析方法：提供更全面、深入的见解</a:t>
            </a:r>
            <a:endParaRPr altLang="zh-CN" dirty="0" lang="en-US">
              <a:solidFill>
                <a:schemeClr val="dk1">
                  <a:lumMod val="80000"/>
                  <a:lumOff val="20000"/>
                </a:schemeClr>
              </a:solidFill>
              <a:latin typeface="+mn-ea"/>
              <a:sym typeface="+mn-ea"/>
            </a:endParaRPr>
          </a:p>
        </p:txBody>
      </p:sp>
      <p:sp>
        <p:nvSpPr>
          <p:cNvPr id="1049730"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2"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4"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6"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减少人为因素干扰：避免主观判断和人为错误</a:t>
            </a:r>
            <a:endParaRPr altLang="en-US" dirty="0" lang="zh-CN">
              <a:solidFill>
                <a:schemeClr val="dk1">
                  <a:lumMod val="80000"/>
                  <a:lumOff val="20000"/>
                </a:schemeClr>
              </a:solidFill>
              <a:latin typeface="+mn-ea"/>
              <a:sym typeface="+mn-ea"/>
            </a:endParaRPr>
          </a:p>
        </p:txBody>
      </p:sp>
      <p:sp>
        <p:nvSpPr>
          <p:cNvPr id="1049738"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0"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2"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4"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自动化处理数据：快速、准确地分析大量数据</a:t>
            </a:r>
            <a:endParaRPr altLang="en-US" dirty="0" lang="zh-CN">
              <a:solidFill>
                <a:schemeClr val="dk1">
                  <a:lumMod val="80000"/>
                  <a:lumOff val="20000"/>
                </a:schemeClr>
              </a:solidFill>
              <a:latin typeface="+mn-ea"/>
              <a:sym typeface="+mn-ea"/>
            </a:endParaRPr>
          </a:p>
        </p:txBody>
      </p:sp>
      <p:sp>
        <p:nvSpPr>
          <p:cNvPr id="1049746"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8"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0"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及时反馈：快速发现学生的学习问题，及时采取措施</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98" name="标题 2"/>
          <p:cNvSpPr>
            <a:spLocks noGrp="1"/>
          </p:cNvSpPr>
          <p:nvPr>
            <p:ph type="title" idx="2"/>
          </p:nvPr>
        </p:nvSpPr>
        <p:spPr/>
        <p:txBody>
          <a:bodyPr/>
          <a:p>
            <a:r>
              <a:rPr altLang="en-US" lang="zh-CN"/>
              <a:t>个性化教学建议</a:t>
            </a:r>
            <a:endParaRPr altLang="en-US" lang="zh-CN"/>
          </a:p>
        </p:txBody>
      </p:sp>
      <p:sp>
        <p:nvSpPr>
          <p:cNvPr id="1049800"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2"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4"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6"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8"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根据学生成绩数据，提供针对性的教学建议</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及时发现学生的学习问题，调整教学策略</a:t>
            </a:r>
            <a:endParaRPr dirty="0" sz="2000" err="1">
              <a:solidFill>
                <a:schemeClr val="tx1">
                  <a:lumMod val="75000"/>
                  <a:lumOff val="25000"/>
                </a:schemeClr>
              </a:solidFill>
              <a:latin typeface="+mn-ea"/>
              <a:ea typeface="+mn-ea"/>
              <a:cs typeface="+mn-ea"/>
              <a:sym typeface="+mn-lt"/>
            </a:endParaRPr>
          </a:p>
        </p:txBody>
      </p:sp>
      <p:sp>
        <p:nvSpPr>
          <p:cNvPr id="1049820"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2"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4"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26"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8"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0"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2"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4"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跟踪学生的学习进度，评估教学效果</a:t>
            </a:r>
            <a:endParaRPr dirty="0" sz="2000" err="1">
              <a:solidFill>
                <a:schemeClr val="tx1">
                  <a:lumMod val="75000"/>
                  <a:lumOff val="25000"/>
                </a:schemeClr>
              </a:solidFill>
              <a:latin typeface="+mn-ea"/>
              <a:ea typeface="+mn-ea"/>
              <a:cs typeface="+mn-ea"/>
              <a:sym typeface="+mn-lt"/>
            </a:endParaRPr>
          </a:p>
        </p:txBody>
      </p:sp>
      <p:sp>
        <p:nvSpPr>
          <p:cNvPr id="10498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结合学生兴趣和特长，制定个性化的学习计划</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84" name="标题 2"/>
          <p:cNvSpPr>
            <a:spLocks noGrp="1"/>
          </p:cNvSpPr>
          <p:nvPr>
            <p:ph type="title" idx="2"/>
          </p:nvPr>
        </p:nvSpPr>
        <p:spPr/>
        <p:txBody>
          <a:bodyPr/>
          <a:p>
            <a:r>
              <a:rPr altLang="en-US" lang="zh-CN"/>
              <a:t>预测学生未来发展趋势</a:t>
            </a:r>
            <a:endParaRPr altLang="en-US" lang="zh-CN"/>
          </a:p>
        </p:txBody>
      </p:sp>
      <p:sp>
        <p:nvSpPr>
          <p:cNvPr id="1049886"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预测学生未来成绩：基于历史成绩数据，利用人工智能技术对学生未来成绩进行预测，为教师和学生提供参考。</a:t>
            </a:r>
            <a:endParaRPr altLang="en-US" dirty="0" sz="1200" lang="zh-CN" spc="150">
              <a:solidFill>
                <a:schemeClr val="tx1">
                  <a:lumMod val="65000"/>
                  <a:lumOff val="35000"/>
                </a:schemeClr>
              </a:solidFill>
              <a:latin typeface="+mn-ea"/>
              <a:sym typeface="+mn-ea"/>
            </a:endParaRPr>
          </a:p>
        </p:txBody>
      </p:sp>
      <p:sp>
        <p:nvSpPr>
          <p:cNvPr id="1049888"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发现潜在问题：通过分析学生的学习数据，发现潜在的问题和不足，及时采取措施进行干预和调整。</a:t>
            </a:r>
            <a:endParaRPr altLang="en-US" dirty="0" sz="1200" lang="zh-CN" spc="150">
              <a:solidFill>
                <a:schemeClr val="tx1">
                  <a:lumMod val="65000"/>
                  <a:lumOff val="35000"/>
                </a:schemeClr>
              </a:solidFill>
              <a:latin typeface="+mn-ea"/>
              <a:sym typeface="+mn-ea"/>
            </a:endParaRPr>
          </a:p>
        </p:txBody>
      </p:sp>
      <p:sp>
        <p:nvSpPr>
          <p:cNvPr id="1049890"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个性化教学：根据学生的特点和需求，制定个性化的教学计划和方案，提高教学效果和质量。</a:t>
            </a:r>
            <a:endParaRPr altLang="en-US" dirty="0" sz="1200" lang="zh-CN" spc="150">
              <a:solidFill>
                <a:schemeClr val="tx1">
                  <a:lumMod val="65000"/>
                  <a:lumOff val="35000"/>
                </a:schemeClr>
              </a:solidFill>
              <a:latin typeface="+mn-ea"/>
              <a:sym typeface="+mn-ea"/>
            </a:endParaRPr>
          </a:p>
        </p:txBody>
      </p:sp>
      <p:sp>
        <p:nvSpPr>
          <p:cNvPr id="1049892"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优化教学资源：通过对学生的学习数据进行分析，优化教学资源分配和管理，提高教学效率和质量。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19" name=""/>
        <p:cNvGrpSpPr/>
        <p:nvPr/>
      </p:nvGrpSpPr>
      <p:grpSpPr>
        <a:xfrm>
          <a:off x="0" y="0"/>
          <a:ext cx="0" cy="0"/>
          <a:chOff x="0" y="0"/>
          <a:chExt cx="0" cy="0"/>
        </a:xfrm>
      </p:grpSpPr>
      <p:sp>
        <p:nvSpPr>
          <p:cNvPr id="1049938" name="文本占位符 2"/>
          <p:cNvSpPr>
            <a:spLocks noGrp="1"/>
          </p:cNvSpPr>
          <p:nvPr>
            <p:ph type="body" idx="2"/>
            <p:custDataLst>
              <p:tags r:id="rId1"/>
            </p:custDataLst>
          </p:nvPr>
        </p:nvSpPr>
        <p:spPr/>
        <p:txBody>
          <a:bodyPr/>
          <a:p>
            <a:r>
              <a:rPr altLang="en-US" lang="zh-CN"/>
              <a:t>PART FIVE</a:t>
            </a:r>
            <a:endParaRPr altLang="en-US" lang="zh-CN"/>
          </a:p>
        </p:txBody>
      </p:sp>
      <p:sp>
        <p:nvSpPr>
          <p:cNvPr id="1049940" name="标题 4"/>
          <p:cNvSpPr>
            <a:spLocks noGrp="1"/>
          </p:cNvSpPr>
          <p:nvPr>
            <p:ph type="title" idx="1"/>
            <p:custDataLst>
              <p:tags r:id="rId2"/>
            </p:custDataLst>
          </p:nvPr>
        </p:nvSpPr>
        <p:spPr/>
        <p:txBody>
          <a:bodyPr/>
          <a:p>
            <a:r>
              <a:rPr altLang="en-US" lang="zh-CN"/>
              <a:t>利用人工智能技术推进学生成绩分析的实践案例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39" name=""/>
        <p:cNvGrpSpPr/>
        <p:nvPr/>
      </p:nvGrpSpPr>
      <p:grpSpPr>
        <a:xfrm>
          <a:off x="0" y="0"/>
          <a:ext cx="0" cy="0"/>
          <a:chOff x="0" y="0"/>
          <a:chExt cx="0" cy="0"/>
        </a:xfrm>
      </p:grpSpPr>
      <p:sp>
        <p:nvSpPr>
          <p:cNvPr id="1050042" name="标题 2"/>
          <p:cNvSpPr>
            <a:spLocks noGrp="1"/>
          </p:cNvSpPr>
          <p:nvPr>
            <p:ph type="title" idx="2"/>
          </p:nvPr>
        </p:nvSpPr>
        <p:spPr/>
        <p:txBody>
          <a:bodyPr>
            <a:normAutofit fontScale="98333"/>
          </a:bodyPr>
          <a:p>
            <a:r>
              <a:rPr altLang="en-US" lang="zh-CN"/>
              <a:t>某学校利用人工智能技术进行学生成绩分析的实践</a:t>
            </a:r>
            <a:endParaRPr altLang="en-US" lang="zh-CN"/>
          </a:p>
        </p:txBody>
      </p:sp>
      <p:sp>
        <p:nvSpPr>
          <p:cNvPr id="1050044"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实践背景：介绍学校的教育理念、学生成绩分析的需求以及人工智能技术的应用情况</a:t>
            </a:r>
            <a:endParaRPr altLang="en-US" dirty="0" sz="1200" lang="zh-CN" spc="150">
              <a:solidFill>
                <a:schemeClr val="tx1">
                  <a:lumMod val="65000"/>
                  <a:lumOff val="35000"/>
                </a:schemeClr>
              </a:solidFill>
              <a:latin typeface="+mn-ea"/>
              <a:sym typeface="+mn-ea"/>
            </a:endParaRPr>
          </a:p>
        </p:txBody>
      </p:sp>
      <p:sp>
        <p:nvSpPr>
          <p:cNvPr id="1050046"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实践过程：详细描述学校如何利用人工智能技术进行学生成绩分析的过程，包括数据收集、处理、分析和呈现等方面</a:t>
            </a:r>
            <a:endParaRPr altLang="en-US" dirty="0" sz="1200" lang="zh-CN" spc="150">
              <a:solidFill>
                <a:schemeClr val="tx1">
                  <a:lumMod val="65000"/>
                  <a:lumOff val="35000"/>
                </a:schemeClr>
              </a:solidFill>
              <a:latin typeface="+mn-ea"/>
              <a:sym typeface="+mn-ea"/>
            </a:endParaRPr>
          </a:p>
        </p:txBody>
      </p:sp>
      <p:sp>
        <p:nvSpPr>
          <p:cNvPr id="1050048"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实践效果：介绍学校利用人工智能技术进行学生成绩分析后所取得的效果，包括提高教学质量、优化教学资源分配等方面的成果</a:t>
            </a:r>
            <a:endParaRPr altLang="en-US" dirty="0" sz="1200" lang="zh-CN" spc="150">
              <a:solidFill>
                <a:schemeClr val="tx1">
                  <a:lumMod val="65000"/>
                  <a:lumOff val="35000"/>
                </a:schemeClr>
              </a:solidFill>
              <a:latin typeface="+mn-ea"/>
              <a:sym typeface="+mn-ea"/>
            </a:endParaRPr>
          </a:p>
        </p:txBody>
      </p:sp>
      <p:sp>
        <p:nvSpPr>
          <p:cNvPr id="1050050"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实践经验：分享学校在利用人工智能技术进行学生成绩分析过程中的经验教训，以及未来计划和展望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50096" name="标题 2"/>
          <p:cNvSpPr>
            <a:spLocks noGrp="1"/>
          </p:cNvSpPr>
          <p:nvPr>
            <p:ph type="title" idx="2"/>
          </p:nvPr>
        </p:nvSpPr>
        <p:spPr/>
        <p:txBody>
          <a:bodyPr>
            <a:normAutofit fontScale="90000"/>
          </a:bodyPr>
          <a:p>
            <a:r>
              <a:rPr altLang="en-US" lang="zh-CN"/>
              <a:t>某在线教育平台利用人工智能技术进行学生成绩分析的实践</a:t>
            </a:r>
            <a:endParaRPr altLang="en-US" lang="zh-CN"/>
          </a:p>
        </p:txBody>
      </p:sp>
      <p:sp>
        <p:nvSpPr>
          <p:cNvPr id="1050098" name="对角圆角矩形 15"/>
          <p:cNvSpPr/>
          <p:nvPr>
            <p:custDataLst>
              <p:tags r:id="rId1"/>
            </p:custDataLst>
          </p:nvPr>
        </p:nvSpPr>
        <p:spPr>
          <a:xfrm>
            <a:off x="1468371" y="3656482"/>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0" name="对角圆角矩形 16"/>
          <p:cNvSpPr/>
          <p:nvPr>
            <p:custDataLst>
              <p:tags r:id="rId2"/>
            </p:custDataLst>
          </p:nvPr>
        </p:nvSpPr>
        <p:spPr>
          <a:xfrm>
            <a:off x="1468371" y="3528919"/>
            <a:ext cx="505472" cy="48233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2" name="直角三角形 17"/>
          <p:cNvSpPr/>
          <p:nvPr>
            <p:custDataLst>
              <p:tags r:id="rId3"/>
            </p:custDataLst>
          </p:nvPr>
        </p:nvSpPr>
        <p:spPr>
          <a:xfrm>
            <a:off x="1974183" y="3529554"/>
            <a:ext cx="76157" cy="12692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4" name="文本框 27"/>
          <p:cNvSpPr txBox="1"/>
          <p:nvPr>
            <p:custDataLst>
              <p:tags r:id="rId4"/>
            </p:custDataLst>
          </p:nvPr>
        </p:nvSpPr>
        <p:spPr>
          <a:xfrm>
            <a:off x="2007184" y="3666002"/>
            <a:ext cx="8559452" cy="687955"/>
          </a:xfrm>
          <a:prstGeom prst="rect"/>
          <a:noFill/>
        </p:spPr>
        <p:txBody>
          <a:bodyPr anchor="ctr" anchorCtr="0" bIns="107950" rtlCol="0" tIns="0" wrap="square">
            <a:normAutofit/>
          </a:bodyPr>
          <a:p>
            <a:pPr>
              <a:lnSpc>
                <a:spcPct val="150000"/>
              </a:lnSpc>
            </a:pPr>
            <a:r>
              <a:rPr altLang="zh-CN" dirty="0" sz="1100" lang="en-US">
                <a:solidFill>
                  <a:schemeClr val="dk1">
                    <a:lumMod val="80000"/>
                    <a:lumOff val="20000"/>
                  </a:schemeClr>
                </a:solidFill>
                <a:latin typeface="+mn-ea"/>
                <a:sym typeface="+mn-ea"/>
              </a:rPr>
              <a:t>实践案例：分享该平台利用人工智能技术进行学生成绩分析的具体案例，包括分析过程、结果呈现、实际应用等。</a:t>
            </a:r>
            <a:endParaRPr altLang="zh-CN" dirty="0" sz="1100" lang="en-US">
              <a:solidFill>
                <a:schemeClr val="dk1">
                  <a:lumMod val="80000"/>
                  <a:lumOff val="20000"/>
                </a:schemeClr>
              </a:solidFill>
              <a:latin typeface="+mn-ea"/>
              <a:sym typeface="+mn-ea"/>
            </a:endParaRPr>
          </a:p>
        </p:txBody>
      </p:sp>
      <p:sp>
        <p:nvSpPr>
          <p:cNvPr id="1050106" name="对角圆角矩形 52"/>
          <p:cNvSpPr/>
          <p:nvPr>
            <p:custDataLst>
              <p:tags r:id="rId5"/>
            </p:custDataLst>
          </p:nvPr>
        </p:nvSpPr>
        <p:spPr>
          <a:xfrm>
            <a:off x="1468371" y="1690354"/>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8" name="对角圆角矩形 53"/>
          <p:cNvSpPr/>
          <p:nvPr>
            <p:custDataLst>
              <p:tags r:id="rId6"/>
            </p:custDataLst>
          </p:nvPr>
        </p:nvSpPr>
        <p:spPr>
          <a:xfrm>
            <a:off x="1468371" y="1562790"/>
            <a:ext cx="505472" cy="48233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0" name="直角三角形 54"/>
          <p:cNvSpPr/>
          <p:nvPr>
            <p:custDataLst>
              <p:tags r:id="rId7"/>
            </p:custDataLst>
          </p:nvPr>
        </p:nvSpPr>
        <p:spPr>
          <a:xfrm>
            <a:off x="1974183" y="1563425"/>
            <a:ext cx="76157" cy="12692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2" name="文本框 56"/>
          <p:cNvSpPr txBox="1"/>
          <p:nvPr>
            <p:custDataLst>
              <p:tags r:id="rId8"/>
            </p:custDataLst>
          </p:nvPr>
        </p:nvSpPr>
        <p:spPr>
          <a:xfrm>
            <a:off x="2007184" y="1693527"/>
            <a:ext cx="8559452" cy="687955"/>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平台背景：介绍该在线教育平台的规模、用户数量、教学内容等基本情况。</a:t>
            </a:r>
            <a:endParaRPr altLang="en-US" dirty="0" sz="1100" lang="zh-CN">
              <a:solidFill>
                <a:schemeClr val="dk1">
                  <a:lumMod val="80000"/>
                  <a:lumOff val="20000"/>
                </a:schemeClr>
              </a:solidFill>
              <a:latin typeface="+mn-ea"/>
              <a:sym typeface="+mn-ea"/>
            </a:endParaRPr>
          </a:p>
        </p:txBody>
      </p:sp>
      <p:sp>
        <p:nvSpPr>
          <p:cNvPr id="1050114" name="对角圆角矩形 5"/>
          <p:cNvSpPr/>
          <p:nvPr>
            <p:custDataLst>
              <p:tags r:id="rId9"/>
            </p:custDataLst>
          </p:nvPr>
        </p:nvSpPr>
        <p:spPr>
          <a:xfrm>
            <a:off x="1468371" y="2673418"/>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6" name="对角圆角矩形 6"/>
          <p:cNvSpPr/>
          <p:nvPr>
            <p:custDataLst>
              <p:tags r:id="rId10"/>
            </p:custDataLst>
          </p:nvPr>
        </p:nvSpPr>
        <p:spPr>
          <a:xfrm>
            <a:off x="1468371" y="2545854"/>
            <a:ext cx="505472" cy="48233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8" name="直角三角形 7"/>
          <p:cNvSpPr/>
          <p:nvPr>
            <p:custDataLst>
              <p:tags r:id="rId11"/>
            </p:custDataLst>
          </p:nvPr>
        </p:nvSpPr>
        <p:spPr>
          <a:xfrm>
            <a:off x="1974183" y="2546489"/>
            <a:ext cx="76157" cy="12692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0" name="文本框 8"/>
          <p:cNvSpPr txBox="1"/>
          <p:nvPr>
            <p:custDataLst>
              <p:tags r:id="rId12"/>
            </p:custDataLst>
          </p:nvPr>
        </p:nvSpPr>
        <p:spPr>
          <a:xfrm>
            <a:off x="2007184" y="2682938"/>
            <a:ext cx="8559452" cy="687955"/>
          </a:xfrm>
          <a:prstGeom prst="rect"/>
          <a:noFill/>
        </p:spPr>
        <p:txBody>
          <a:bodyPr anchor="ctr" anchorCtr="0" bIns="107950" rtlCol="0" tIns="0" wrap="square">
            <a:normAutofit fontScale="71111"/>
          </a:bodyPr>
          <a:p>
            <a:pPr>
              <a:lnSpc>
                <a:spcPct val="150000"/>
              </a:lnSpc>
            </a:pPr>
            <a:r>
              <a:rPr altLang="en-US" dirty="0" lang="zh-CN">
                <a:solidFill>
                  <a:schemeClr val="dk1">
                    <a:lumMod val="80000"/>
                    <a:lumOff val="20000"/>
                  </a:schemeClr>
                </a:solidFill>
                <a:latin typeface="+mn-ea"/>
                <a:sym typeface="+mn-ea"/>
              </a:rPr>
              <a:t>人工智能技术应用：详细介绍该平台如何利用人工智能技术，包括数据挖掘、自然语言处理、机器学习等技术，对学生成绩进行分析。</a:t>
            </a:r>
            <a:endParaRPr altLang="en-US" dirty="0" lang="zh-CN">
              <a:solidFill>
                <a:schemeClr val="dk1">
                  <a:lumMod val="80000"/>
                  <a:lumOff val="20000"/>
                </a:schemeClr>
              </a:solidFill>
              <a:latin typeface="+mn-ea"/>
              <a:sym typeface="+mn-ea"/>
            </a:endParaRPr>
          </a:p>
        </p:txBody>
      </p:sp>
      <p:sp>
        <p:nvSpPr>
          <p:cNvPr id="1050122" name="对角圆角矩形 9"/>
          <p:cNvSpPr/>
          <p:nvPr>
            <p:custDataLst>
              <p:tags r:id="rId13"/>
            </p:custDataLst>
          </p:nvPr>
        </p:nvSpPr>
        <p:spPr>
          <a:xfrm>
            <a:off x="1468371" y="4639547"/>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4" name="对角圆角矩形 10"/>
          <p:cNvSpPr/>
          <p:nvPr>
            <p:custDataLst>
              <p:tags r:id="rId14"/>
            </p:custDataLst>
          </p:nvPr>
        </p:nvSpPr>
        <p:spPr>
          <a:xfrm>
            <a:off x="1468371" y="4511983"/>
            <a:ext cx="505472" cy="48233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6" name="直角三角形 11"/>
          <p:cNvSpPr/>
          <p:nvPr>
            <p:custDataLst>
              <p:tags r:id="rId15"/>
            </p:custDataLst>
          </p:nvPr>
        </p:nvSpPr>
        <p:spPr>
          <a:xfrm>
            <a:off x="1974183" y="4512618"/>
            <a:ext cx="76157" cy="12692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8" name="文本框 12"/>
          <p:cNvSpPr txBox="1"/>
          <p:nvPr>
            <p:custDataLst>
              <p:tags r:id="rId16"/>
            </p:custDataLst>
          </p:nvPr>
        </p:nvSpPr>
        <p:spPr>
          <a:xfrm>
            <a:off x="2007184" y="4649067"/>
            <a:ext cx="8559452" cy="687955"/>
          </a:xfrm>
          <a:prstGeom prst="rect"/>
          <a:noFill/>
        </p:spPr>
        <p:txBody>
          <a:bodyPr anchor="ctr" anchorCtr="0" bIns="107950" rtlCol="0" tIns="0" wrap="square">
            <a:normAutofit fontScale="71111"/>
          </a:bodyPr>
          <a:p>
            <a:pPr>
              <a:lnSpc>
                <a:spcPct val="150000"/>
              </a:lnSpc>
            </a:pPr>
            <a:r>
              <a:rPr altLang="zh-CN" dirty="0" lang="en-US">
                <a:solidFill>
                  <a:schemeClr val="dk1">
                    <a:lumMod val="80000"/>
                    <a:lumOff val="20000"/>
                  </a:schemeClr>
                </a:solidFill>
                <a:latin typeface="+mn-ea"/>
                <a:sym typeface="+mn-ea"/>
              </a:rPr>
              <a:t>效果评估：对该平台利用人工智能技术进行学生成绩分析的效果进行评估，包括提升学生学习效果、提高教师教学效率等方面的成果。</a:t>
            </a:r>
            <a:endParaRPr altLang="zh-CN" dirty="0" lang="en-US">
              <a:solidFill>
                <a:schemeClr val="dk1">
                  <a:lumMod val="80000"/>
                  <a:lumOff val="20000"/>
                </a:schemeClr>
              </a:solidFill>
              <a:latin typeface="+mn-ea"/>
              <a:sym typeface="+mn-ea"/>
            </a:endParaRPr>
          </a:p>
        </p:txBody>
      </p:sp>
      <p:sp>
        <p:nvSpPr>
          <p:cNvPr id="1050130" name="对角圆角矩形 14"/>
          <p:cNvSpPr/>
          <p:nvPr>
            <p:custDataLst>
              <p:tags r:id="rId17"/>
            </p:custDataLst>
          </p:nvPr>
        </p:nvSpPr>
        <p:spPr>
          <a:xfrm>
            <a:off x="1468371" y="5622611"/>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2" name="对角圆角矩形 18"/>
          <p:cNvSpPr/>
          <p:nvPr>
            <p:custDataLst>
              <p:tags r:id="rId18"/>
            </p:custDataLst>
          </p:nvPr>
        </p:nvSpPr>
        <p:spPr>
          <a:xfrm>
            <a:off x="1468371" y="5495048"/>
            <a:ext cx="505472" cy="482330"/>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4" name="直角三角形 19"/>
          <p:cNvSpPr/>
          <p:nvPr>
            <p:custDataLst>
              <p:tags r:id="rId19"/>
            </p:custDataLst>
          </p:nvPr>
        </p:nvSpPr>
        <p:spPr>
          <a:xfrm>
            <a:off x="1974183" y="5495683"/>
            <a:ext cx="76157" cy="12692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6" name="文本框 20"/>
          <p:cNvSpPr txBox="1"/>
          <p:nvPr>
            <p:custDataLst>
              <p:tags r:id="rId20"/>
            </p:custDataLst>
          </p:nvPr>
        </p:nvSpPr>
        <p:spPr>
          <a:xfrm>
            <a:off x="2007184" y="5632131"/>
            <a:ext cx="8559452" cy="687955"/>
          </a:xfrm>
          <a:prstGeom prst="rect"/>
          <a:noFill/>
        </p:spPr>
        <p:txBody>
          <a:bodyPr anchor="ctr" anchorCtr="0" bIns="107950" rtlCol="0" tIns="0" wrap="square">
            <a:normAutofit/>
          </a:bodyPr>
          <a:p>
            <a:pPr>
              <a:lnSpc>
                <a:spcPct val="150000"/>
              </a:lnSpc>
            </a:pPr>
            <a:r>
              <a:rPr altLang="zh-CN" dirty="0" sz="1100" lang="en-US">
                <a:solidFill>
                  <a:schemeClr val="dk1">
                    <a:lumMod val="80000"/>
                    <a:lumOff val="20000"/>
                  </a:schemeClr>
                </a:solidFill>
                <a:latin typeface="+mn-ea"/>
                <a:sym typeface="+mn-ea"/>
              </a:rPr>
              <a:t>未来展望：探讨该平台在利用人工智能技术进行学生成绩分析方面的未来发展方向和计划。</a:t>
            </a:r>
            <a:endParaRPr altLang="zh-CN" dirty="0" sz="11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50182" name="标题 2"/>
          <p:cNvSpPr>
            <a:spLocks noGrp="1"/>
          </p:cNvSpPr>
          <p:nvPr>
            <p:ph type="title" idx="2"/>
          </p:nvPr>
        </p:nvSpPr>
        <p:spPr/>
        <p:txBody>
          <a:bodyPr>
            <a:normAutofit fontScale="90000"/>
          </a:bodyPr>
          <a:p>
            <a:r>
              <a:rPr altLang="en-US" lang="zh-CN"/>
              <a:t>某教育机构利用人工智能技术进行学生成绩分析的实践</a:t>
            </a:r>
            <a:endParaRPr altLang="en-US" lang="zh-CN"/>
          </a:p>
        </p:txBody>
      </p:sp>
      <p:sp>
        <p:nvSpPr>
          <p:cNvPr id="1050184" name="任意多边形 20"/>
          <p:cNvSpPr/>
          <p:nvPr>
            <p:custDataLst>
              <p:tags r:id="rId1"/>
            </p:custDataLst>
          </p:nvPr>
        </p:nvSpPr>
        <p:spPr>
          <a:xfrm rot="2700000">
            <a:off x="991027" y="168396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6" name="文本框 24"/>
          <p:cNvSpPr txBox="1"/>
          <p:nvPr>
            <p:custDataLst>
              <p:tags r:id="rId2"/>
            </p:custDataLst>
          </p:nvPr>
        </p:nvSpPr>
        <p:spPr bwMode="auto">
          <a:xfrm>
            <a:off x="654755" y="332530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背景介绍：该教育机构面临的挑战以及采用人工智能技术的目的</a:t>
            </a:r>
            <a:endParaRPr altLang="en-US" dirty="0" lang="zh-CN" spc="150">
              <a:solidFill>
                <a:schemeClr val="tx1">
                  <a:lumMod val="75000"/>
                  <a:lumOff val="25000"/>
                </a:schemeClr>
              </a:solidFill>
              <a:latin typeface="+mn-ea"/>
              <a:sym typeface="+mn-ea"/>
            </a:endParaRPr>
          </a:p>
        </p:txBody>
      </p:sp>
      <p:sp>
        <p:nvSpPr>
          <p:cNvPr id="1050188" name="矩形 42"/>
          <p:cNvSpPr/>
          <p:nvPr>
            <p:custDataLst>
              <p:tags r:id="rId3"/>
            </p:custDataLst>
          </p:nvPr>
        </p:nvSpPr>
        <p:spPr>
          <a:xfrm>
            <a:off x="779716" y="2968676"/>
            <a:ext cx="1635727" cy="115835"/>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90" name="任意多边形 18"/>
          <p:cNvSpPr/>
          <p:nvPr>
            <p:custDataLst>
              <p:tags r:id="rId4"/>
            </p:custDataLst>
          </p:nvPr>
        </p:nvSpPr>
        <p:spPr>
          <a:xfrm rot="5400000">
            <a:off x="3262792" y="168396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2" name="文本框 27"/>
          <p:cNvSpPr txBox="1"/>
          <p:nvPr>
            <p:custDataLst>
              <p:tags r:id="rId5"/>
            </p:custDataLst>
          </p:nvPr>
        </p:nvSpPr>
        <p:spPr bwMode="auto">
          <a:xfrm>
            <a:off x="2925818" y="332530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技术应用：具体介绍所采用的人工智能技术及其在学生成绩分析中的应用</a:t>
            </a:r>
            <a:endParaRPr altLang="en-US" dirty="0" lang="zh-CN" spc="150">
              <a:solidFill>
                <a:schemeClr val="tx1">
                  <a:lumMod val="75000"/>
                  <a:lumOff val="25000"/>
                </a:schemeClr>
              </a:solidFill>
              <a:latin typeface="+mn-ea"/>
              <a:sym typeface="+mn-ea"/>
            </a:endParaRPr>
          </a:p>
        </p:txBody>
      </p:sp>
      <p:sp>
        <p:nvSpPr>
          <p:cNvPr id="1050194" name="矩形 43"/>
          <p:cNvSpPr/>
          <p:nvPr>
            <p:custDataLst>
              <p:tags r:id="rId6"/>
            </p:custDataLst>
          </p:nvPr>
        </p:nvSpPr>
        <p:spPr>
          <a:xfrm>
            <a:off x="3050779" y="2968676"/>
            <a:ext cx="1635727" cy="115835"/>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96" name="任意多边形 21"/>
          <p:cNvSpPr/>
          <p:nvPr>
            <p:custDataLst>
              <p:tags r:id="rId7"/>
            </p:custDataLst>
          </p:nvPr>
        </p:nvSpPr>
        <p:spPr>
          <a:xfrm rot="18900000" flipH="1">
            <a:off x="5533153" y="168396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8" name="文本框 30"/>
          <p:cNvSpPr txBox="1"/>
          <p:nvPr>
            <p:custDataLst>
              <p:tags r:id="rId8"/>
            </p:custDataLst>
          </p:nvPr>
        </p:nvSpPr>
        <p:spPr bwMode="auto">
          <a:xfrm>
            <a:off x="5196179" y="332530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实践过程：详细阐述从数据收集到结果呈现的整个实践过程</a:t>
            </a:r>
            <a:endParaRPr altLang="en-US" dirty="0" lang="zh-CN" spc="150">
              <a:solidFill>
                <a:schemeClr val="tx1">
                  <a:lumMod val="75000"/>
                  <a:lumOff val="25000"/>
                </a:schemeClr>
              </a:solidFill>
              <a:latin typeface="+mn-ea"/>
              <a:sym typeface="+mn-ea"/>
            </a:endParaRPr>
          </a:p>
        </p:txBody>
      </p:sp>
      <p:sp>
        <p:nvSpPr>
          <p:cNvPr id="1050200" name="矩形 44"/>
          <p:cNvSpPr/>
          <p:nvPr>
            <p:custDataLst>
              <p:tags r:id="rId9"/>
            </p:custDataLst>
          </p:nvPr>
        </p:nvSpPr>
        <p:spPr>
          <a:xfrm>
            <a:off x="5321843" y="2968676"/>
            <a:ext cx="1635727" cy="115835"/>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02" name="任意多边形 22"/>
          <p:cNvSpPr/>
          <p:nvPr>
            <p:custDataLst>
              <p:tags r:id="rId10"/>
            </p:custDataLst>
          </p:nvPr>
        </p:nvSpPr>
        <p:spPr>
          <a:xfrm rot="2700000" flipH="1" flipV="1">
            <a:off x="7804216" y="168396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4" name="文本框 33"/>
          <p:cNvSpPr txBox="1"/>
          <p:nvPr>
            <p:custDataLst>
              <p:tags r:id="rId11"/>
            </p:custDataLst>
          </p:nvPr>
        </p:nvSpPr>
        <p:spPr bwMode="auto">
          <a:xfrm>
            <a:off x="7467243" y="332530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实践成果：展示该实践所带来的具体成果，包括学生成绩的提升、教师工作效率的提高等</a:t>
            </a:r>
            <a:endParaRPr altLang="en-US" dirty="0" lang="zh-CN" spc="150">
              <a:solidFill>
                <a:schemeClr val="tx1">
                  <a:lumMod val="75000"/>
                  <a:lumOff val="25000"/>
                </a:schemeClr>
              </a:solidFill>
              <a:latin typeface="+mn-ea"/>
              <a:sym typeface="+mn-ea"/>
            </a:endParaRPr>
          </a:p>
        </p:txBody>
      </p:sp>
      <p:sp>
        <p:nvSpPr>
          <p:cNvPr id="1050206" name="矩形 45"/>
          <p:cNvSpPr/>
          <p:nvPr>
            <p:custDataLst>
              <p:tags r:id="rId12"/>
            </p:custDataLst>
          </p:nvPr>
        </p:nvSpPr>
        <p:spPr>
          <a:xfrm>
            <a:off x="7592204" y="2968676"/>
            <a:ext cx="1635727" cy="115835"/>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08" name="任意多边形 3"/>
          <p:cNvSpPr/>
          <p:nvPr>
            <p:custDataLst>
              <p:tags r:id="rId13"/>
            </p:custDataLst>
          </p:nvPr>
        </p:nvSpPr>
        <p:spPr>
          <a:xfrm rot="16200000" flipV="1">
            <a:off x="10075982" y="168396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0" name="文本框 4"/>
          <p:cNvSpPr txBox="1"/>
          <p:nvPr>
            <p:custDataLst>
              <p:tags r:id="rId14"/>
            </p:custDataLst>
          </p:nvPr>
        </p:nvSpPr>
        <p:spPr bwMode="auto">
          <a:xfrm>
            <a:off x="9738306" y="332530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总结与展望：总结该实践的优点与不足，并探讨未来可以进一步改进和发展的方向</a:t>
            </a:r>
            <a:endParaRPr altLang="en-US" dirty="0" lang="zh-CN" spc="150">
              <a:solidFill>
                <a:schemeClr val="tx1">
                  <a:lumMod val="75000"/>
                  <a:lumOff val="25000"/>
                </a:schemeClr>
              </a:solidFill>
              <a:latin typeface="+mn-ea"/>
              <a:sym typeface="+mn-ea"/>
            </a:endParaRPr>
          </a:p>
        </p:txBody>
      </p:sp>
      <p:sp>
        <p:nvSpPr>
          <p:cNvPr id="1050212" name="矩形 5"/>
          <p:cNvSpPr/>
          <p:nvPr>
            <p:custDataLst>
              <p:tags r:id="rId15"/>
            </p:custDataLst>
          </p:nvPr>
        </p:nvSpPr>
        <p:spPr>
          <a:xfrm>
            <a:off x="9863267" y="2968676"/>
            <a:ext cx="1635727" cy="115835"/>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63" name=""/>
        <p:cNvGrpSpPr/>
        <p:nvPr/>
      </p:nvGrpSpPr>
      <p:grpSpPr>
        <a:xfrm>
          <a:off x="0" y="0"/>
          <a:ext cx="0" cy="0"/>
          <a:chOff x="0" y="0"/>
          <a:chExt cx="0" cy="0"/>
        </a:xfrm>
      </p:grpSpPr>
      <p:sp>
        <p:nvSpPr>
          <p:cNvPr id="1050258" name="文本占位符 2"/>
          <p:cNvSpPr>
            <a:spLocks noGrp="1"/>
          </p:cNvSpPr>
          <p:nvPr>
            <p:ph type="body" idx="2"/>
            <p:custDataLst>
              <p:tags r:id="rId1"/>
            </p:custDataLst>
          </p:nvPr>
        </p:nvSpPr>
        <p:spPr/>
        <p:txBody>
          <a:bodyPr/>
          <a:p>
            <a:r>
              <a:rPr altLang="en-US" lang="zh-CN"/>
              <a:t>PART SIX</a:t>
            </a:r>
            <a:endParaRPr altLang="en-US" lang="zh-CN"/>
          </a:p>
        </p:txBody>
      </p:sp>
      <p:sp>
        <p:nvSpPr>
          <p:cNvPr id="1050260" name="标题 4"/>
          <p:cNvSpPr>
            <a:spLocks noGrp="1"/>
          </p:cNvSpPr>
          <p:nvPr>
            <p:ph type="title" idx="1"/>
            <p:custDataLst>
              <p:tags r:id="rId2"/>
            </p:custDataLst>
          </p:nvPr>
        </p:nvSpPr>
        <p:spPr/>
        <p:txBody>
          <a:bodyPr/>
          <a:p>
            <a:r>
              <a:rPr altLang="en-US" lang="zh-CN"/>
              <a:t>未来展望与挑战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362" name="标题 2"/>
          <p:cNvSpPr>
            <a:spLocks noGrp="1"/>
          </p:cNvSpPr>
          <p:nvPr>
            <p:ph type="title" idx="2"/>
          </p:nvPr>
        </p:nvSpPr>
        <p:spPr/>
        <p:txBody>
          <a:bodyPr/>
          <a:p>
            <a:r>
              <a:rPr altLang="en-US" lang="zh-CN"/>
              <a:t>未来发展趋势与前景展望</a:t>
            </a:r>
            <a:endParaRPr altLang="en-US" lang="zh-CN"/>
          </a:p>
        </p:txBody>
      </p:sp>
      <p:sp>
        <p:nvSpPr>
          <p:cNvPr id="1050364"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6"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8"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70"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72"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4"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76"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78"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80"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82"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84"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86"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88"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90"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92"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94"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96"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98"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00"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人工智能技术在教育领域的广泛应用</a:t>
            </a:r>
            <a:endParaRPr altLang="en-US" dirty="0" sz="1200" lang="zh-CN" spc="150">
              <a:solidFill>
                <a:schemeClr val="tx1">
                  <a:lumMod val="65000"/>
                  <a:lumOff val="35000"/>
                </a:schemeClr>
              </a:solidFill>
              <a:latin typeface="+mn-ea"/>
              <a:sym typeface="+mn-ea"/>
            </a:endParaRPr>
          </a:p>
        </p:txBody>
      </p:sp>
      <p:sp>
        <p:nvSpPr>
          <p:cNvPr id="1050402"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未来教育领域中人工智能技术的挑战与机遇</a:t>
            </a:r>
            <a:endParaRPr altLang="en-US" dirty="0" sz="1200" lang="zh-CN" spc="150">
              <a:solidFill>
                <a:schemeClr val="tx1">
                  <a:lumMod val="65000"/>
                  <a:lumOff val="35000"/>
                </a:schemeClr>
              </a:solidFill>
              <a:latin typeface="+mn-ea"/>
              <a:sym typeface="+mn-ea"/>
            </a:endParaRPr>
          </a:p>
        </p:txBody>
      </p:sp>
      <p:sp>
        <p:nvSpPr>
          <p:cNvPr id="1050404"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人工智能技术对学生成绩提升的积极影响</a:t>
            </a:r>
            <a:endParaRPr altLang="en-US" dirty="0" sz="1200" lang="zh-CN" spc="150">
              <a:solidFill>
                <a:schemeClr val="tx1">
                  <a:lumMod val="65000"/>
                  <a:lumOff val="35000"/>
                </a:schemeClr>
              </a:solidFill>
              <a:latin typeface="+mn-ea"/>
              <a:sym typeface="+mn-ea"/>
            </a:endParaRPr>
          </a:p>
        </p:txBody>
      </p:sp>
      <p:sp>
        <p:nvSpPr>
          <p:cNvPr id="1050406"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未来学生成绩分析的智能化和个性化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452" name="标题 2"/>
          <p:cNvSpPr>
            <a:spLocks noGrp="1"/>
          </p:cNvSpPr>
          <p:nvPr>
            <p:ph type="title" idx="2"/>
          </p:nvPr>
        </p:nvSpPr>
        <p:spPr/>
        <p:txBody>
          <a:bodyPr/>
          <a:p>
            <a:r>
              <a:rPr altLang="en-US" lang="zh-CN"/>
              <a:t>面临的挑战与问题</a:t>
            </a:r>
            <a:endParaRPr altLang="en-US" lang="zh-CN"/>
          </a:p>
        </p:txBody>
      </p:sp>
      <p:sp>
        <p:nvSpPr>
          <p:cNvPr id="1050454"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56"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58"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60"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教育公平性和普及性问题</a:t>
            </a:r>
            <a:endParaRPr altLang="zh-CN" dirty="0" lang="en-US">
              <a:solidFill>
                <a:schemeClr val="dk1">
                  <a:lumMod val="80000"/>
                  <a:lumOff val="20000"/>
                </a:schemeClr>
              </a:solidFill>
              <a:latin typeface="+mn-ea"/>
              <a:sym typeface="+mn-ea"/>
            </a:endParaRPr>
          </a:p>
        </p:txBody>
      </p:sp>
      <p:sp>
        <p:nvSpPr>
          <p:cNvPr id="1050462"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64"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66"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68"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数据隐私和安全问题</a:t>
            </a:r>
            <a:endParaRPr altLang="en-US" dirty="0" lang="zh-CN">
              <a:solidFill>
                <a:schemeClr val="dk1">
                  <a:lumMod val="80000"/>
                  <a:lumOff val="20000"/>
                </a:schemeClr>
              </a:solidFill>
              <a:latin typeface="+mn-ea"/>
              <a:sym typeface="+mn-ea"/>
            </a:endParaRPr>
          </a:p>
        </p:txBody>
      </p:sp>
      <p:sp>
        <p:nvSpPr>
          <p:cNvPr id="1050470"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72"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74"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76"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技术成熟度和可靠性问题</a:t>
            </a:r>
            <a:endParaRPr altLang="en-US" dirty="0" lang="zh-CN">
              <a:solidFill>
                <a:schemeClr val="dk1">
                  <a:lumMod val="80000"/>
                  <a:lumOff val="20000"/>
                </a:schemeClr>
              </a:solidFill>
              <a:latin typeface="+mn-ea"/>
              <a:sym typeface="+mn-ea"/>
            </a:endParaRPr>
          </a:p>
        </p:txBody>
      </p:sp>
      <p:sp>
        <p:nvSpPr>
          <p:cNvPr id="1050478"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0"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2"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4"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伦理和法律问题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530" name="标题 2"/>
          <p:cNvSpPr>
            <a:spLocks noGrp="1"/>
          </p:cNvSpPr>
          <p:nvPr>
            <p:ph type="title" idx="2"/>
          </p:nvPr>
        </p:nvSpPr>
        <p:spPr/>
        <p:txBody>
          <a:bodyPr/>
          <a:p>
            <a:r>
              <a:rPr altLang="en-US" lang="zh-CN"/>
              <a:t>解决方案与建议</a:t>
            </a:r>
            <a:endParaRPr altLang="en-US" lang="zh-CN"/>
          </a:p>
        </p:txBody>
      </p:sp>
      <p:sp>
        <p:nvSpPr>
          <p:cNvPr id="1050532"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4"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6"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8"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0"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2"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4"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6"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建立完善的人工智能技术平台，提供个性化学习资源</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鼓励学生自主学习，培养创新精神和实践能力</a:t>
            </a:r>
            <a:endParaRPr dirty="0" sz="2000" err="1">
              <a:solidFill>
                <a:schemeClr val="tx1">
                  <a:lumMod val="75000"/>
                  <a:lumOff val="25000"/>
                </a:schemeClr>
              </a:solidFill>
              <a:latin typeface="+mn-ea"/>
              <a:ea typeface="+mn-ea"/>
              <a:cs typeface="+mn-ea"/>
              <a:sym typeface="+mn-lt"/>
            </a:endParaRPr>
          </a:p>
        </p:txBody>
      </p:sp>
      <p:sp>
        <p:nvSpPr>
          <p:cNvPr id="1050552"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4"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6"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558"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0"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2"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4"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6"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建立跨学科合作机制，促进人工智能技术与教育教学的深度融合</a:t>
            </a:r>
            <a:endParaRPr dirty="0" sz="2000" err="1">
              <a:solidFill>
                <a:schemeClr val="tx1">
                  <a:lumMod val="75000"/>
                  <a:lumOff val="25000"/>
                </a:schemeClr>
              </a:solidFill>
              <a:latin typeface="+mn-ea"/>
              <a:ea typeface="+mn-ea"/>
              <a:cs typeface="+mn-ea"/>
              <a:sym typeface="+mn-lt"/>
            </a:endParaRPr>
          </a:p>
        </p:txBody>
      </p:sp>
      <p:sp>
        <p:nvSpPr>
          <p:cNvPr id="10505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加强教师培训，提高教师应用人工智能技术的能力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616" name="标题 2"/>
          <p:cNvSpPr>
            <a:spLocks noGrp="1"/>
          </p:cNvSpPr>
          <p:nvPr>
            <p:ph type="title" idx="2"/>
          </p:nvPr>
        </p:nvSpPr>
        <p:spPr/>
        <p:txBody>
          <a:bodyPr/>
          <a:p>
            <a:r>
              <a:rPr altLang="en-US" lang="zh-CN"/>
              <a:t>未来发展方向与趋势预测</a:t>
            </a:r>
            <a:endParaRPr altLang="en-US" lang="zh-CN"/>
          </a:p>
        </p:txBody>
      </p:sp>
      <p:sp>
        <p:nvSpPr>
          <p:cNvPr id="1050618"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20"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22"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24"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跨界合作与创新模式推动教育变革</a:t>
            </a:r>
            <a:endParaRPr altLang="zh-CN" dirty="0" lang="en-US">
              <a:solidFill>
                <a:schemeClr val="dk1">
                  <a:lumMod val="80000"/>
                  <a:lumOff val="20000"/>
                </a:schemeClr>
              </a:solidFill>
              <a:latin typeface="+mn-ea"/>
              <a:sym typeface="+mn-ea"/>
            </a:endParaRPr>
          </a:p>
        </p:txBody>
      </p:sp>
      <p:sp>
        <p:nvSpPr>
          <p:cNvPr id="1050626"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28"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30"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32"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人工智能技术在教育领域的广泛应用</a:t>
            </a:r>
            <a:endParaRPr altLang="en-US" dirty="0" lang="zh-CN">
              <a:solidFill>
                <a:schemeClr val="dk1">
                  <a:lumMod val="80000"/>
                  <a:lumOff val="20000"/>
                </a:schemeClr>
              </a:solidFill>
              <a:latin typeface="+mn-ea"/>
              <a:sym typeface="+mn-ea"/>
            </a:endParaRPr>
          </a:p>
        </p:txBody>
      </p:sp>
      <p:sp>
        <p:nvSpPr>
          <p:cNvPr id="1050634"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36"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38"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0"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智能化教学与个性化学习成为主流</a:t>
            </a:r>
            <a:endParaRPr altLang="en-US" dirty="0" lang="zh-CN">
              <a:solidFill>
                <a:schemeClr val="dk1">
                  <a:lumMod val="80000"/>
                  <a:lumOff val="20000"/>
                </a:schemeClr>
              </a:solidFill>
              <a:latin typeface="+mn-ea"/>
              <a:sym typeface="+mn-ea"/>
            </a:endParaRPr>
          </a:p>
        </p:txBody>
      </p:sp>
      <p:sp>
        <p:nvSpPr>
          <p:cNvPr id="1050642"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4"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6"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8"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人工智能技术助力教育公平与普及</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315" name=""/>
        <p:cNvGrpSpPr/>
        <p:nvPr/>
      </p:nvGrpSpPr>
      <p:grpSpPr>
        <a:xfrm>
          <a:off x="0" y="0"/>
          <a:ext cx="0" cy="0"/>
          <a:chOff x="0" y="0"/>
          <a:chExt cx="0" cy="0"/>
        </a:xfrm>
      </p:grpSpPr>
      <p:sp>
        <p:nvSpPr>
          <p:cNvPr id="1050694" name="标题 1"/>
          <p:cNvSpPr>
            <a:spLocks noGrp="1"/>
          </p:cNvSpPr>
          <p:nvPr>
            <p:ph type="title" idx="2"/>
            <p:custDataLst>
              <p:tags r:id="rId1"/>
            </p:custDataLst>
          </p:nvPr>
        </p:nvSpPr>
        <p:spPr/>
        <p:txBody>
          <a:bodyPr/>
          <a:p>
            <a:r>
              <a:rPr altLang="en-US" lang="zh-CN"/>
              <a:t>THANK YOU</a:t>
            </a:r>
            <a:endParaRPr altLang="en-US" lang="zh-CN"/>
          </a:p>
        </p:txBody>
      </p:sp>
      <p:sp>
        <p:nvSpPr>
          <p:cNvPr id="1050696" name="文本占位符 2"/>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6*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6*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TYPE" val="l_h_a"/>
  <p:tag name="KSO_WM_UNIT_ID" val="custom20230291_6*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6*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6*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6*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6*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1_6*l_h_i*1_6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Six"/>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6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SLIDE_ID" val="custom20230291_6"/>
  <p:tag name="KSO_WM_TEMPLATE_SUBCATEGORY" val="29"/>
  <p:tag name="KSO_WM_TEMPLATE_MASTER_TYPE" val="0"/>
  <p:tag name="KSO_WM_TEMPLATE_COLOR_TYPE" val="1"/>
  <p:tag name="KSO_WM_SLIDE_TYPE" val="contents"/>
  <p:tag name="KSO_WM_SLIDE_SUBTYPE" val="diag"/>
  <p:tag name="KSO_WM_SLIDE_ITEM_CNT" val="6"/>
  <p:tag name="KSO_WM_SLIDE_INDEX" val="6"/>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6.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1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59.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86.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2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41.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SIX"/>
</p:tagLst>
</file>

<file path=ppt/tags/tag2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8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36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367.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2023-12-15T21:27:58Z</dcterms:created>
  <dcterms:modified xsi:type="dcterms:W3CDTF">2023-12-15T21:27:58Z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6469f532a9b249e1a4bbdd810ae9f3b6_21</vt:lpwstr>
  </property>
</Properties>
</file>