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7" r:id="rId9"/>
    <p:sldId id="280" r:id="rId10"/>
    <p:sldId id="283" r:id="rId11"/>
    <p:sldId id="286" r:id="rId12"/>
    <p:sldId id="292" r:id="rId14"/>
    <p:sldId id="295" r:id="rId15"/>
    <p:sldId id="298" r:id="rId16"/>
    <p:sldId id="301" r:id="rId17"/>
    <p:sldId id="304" r:id="rId18"/>
    <p:sldId id="310" r:id="rId20"/>
    <p:sldId id="313" r:id="rId21"/>
    <p:sldId id="316" r:id="rId22"/>
    <p:sldId id="319" r:id="rId23"/>
    <p:sldId id="325" r:id="rId25"/>
    <p:sldId id="328" r:id="rId26"/>
    <p:sldId id="331" r:id="rId27"/>
    <p:sldId id="334" r:id="rId28"/>
    <p:sldId id="337" r:id="rId29"/>
    <p:sldId id="343" r:id="rId31"/>
    <p:sldId id="346" r:id="rId32"/>
    <p:sldId id="349" r:id="rId33"/>
    <p:sldId id="352" r:id="rId34"/>
    <p:sldId id="355" r:id="rId35"/>
    <p:sldId id="361" r:id="rId37"/>
    <p:sldId id="364" r:id="rId38"/>
    <p:sldId id="367" r:id="rId39"/>
    <p:sldId id="370"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tags" Target="../tags/tag251.xml"/><Relationship Id="rId14" Type="http://schemas.openxmlformats.org/officeDocument/2006/relationships/tags" Target="../tags/tag252.xml"/><Relationship Id="rId15" Type="http://schemas.openxmlformats.org/officeDocument/2006/relationships/tags" Target="../tags/tag253.xml"/><Relationship Id="rId16" Type="http://schemas.openxmlformats.org/officeDocument/2006/relationships/tags" Target="../tags/tag254.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互联网+教育：数字化校园的发展趋势</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fontScale="83571"/>
          </a:bodyPr>
          <a:p>
            <a:pPr>
              <a:lnSpc>
                <a:spcPct val="100000"/>
              </a:lnSpc>
            </a:pPr>
            <a:r>
              <a:rPr altLang="en-US" b="1" dirty="0" sz="2800" kern="0" lang="zh-CN" spc="100">
                <a:solidFill>
                  <a:schemeClr val="lt1">
                    <a:lumMod val="100000"/>
                  </a:schemeClr>
                </a:solidFill>
                <a:effectLst/>
                <a:latin typeface="+中文标题" charset="0"/>
                <a:ea typeface="+mj-ea"/>
              </a:rPr>
              <a:t>单击输入目录标题</a:t>
            </a:r>
            <a:endParaRPr altLang="en-US" b="1" dirty="0" sz="28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互联网+教育的发展背景</a:t>
            </a:r>
            <a:endParaRPr altLang="en-US" b="1" dirty="0" sz="28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数字化校园的建设内容</a:t>
            </a:r>
            <a:endParaRPr altLang="en-US" b="1" dirty="0" sz="28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数字化校园的实践案例</a:t>
            </a:r>
            <a:endParaRPr altLang="en-US" b="1" dirty="0" sz="28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数字化校园的挑战与对策</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87143"/>
          </a:bodyPr>
          <a:p>
            <a:pPr>
              <a:lnSpc>
                <a:spcPct val="100000"/>
              </a:lnSpc>
            </a:pPr>
            <a:r>
              <a:rPr altLang="en-US" b="1" dirty="0" sz="2800" kern="0" lang="zh-CN" spc="100">
                <a:solidFill>
                  <a:schemeClr val="lt1">
                    <a:lumMod val="100000"/>
                  </a:schemeClr>
                </a:solidFill>
                <a:effectLst/>
                <a:latin typeface="+中文标题" charset="0"/>
                <a:ea typeface="+mj-ea"/>
              </a:rPr>
              <a:t>数字化校园的未来趋势</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互联网+教育的发展背景</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互联网技术的普及</a:t>
            </a:r>
            <a:endParaRPr altLang="en-US" lang="zh-CN"/>
          </a:p>
        </p:txBody>
      </p:sp>
      <p:sp>
        <p:nvSpPr>
          <p:cNvPr id="104905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互联网技术的飞速发展为教育提供了新的平台和工具</a:t>
            </a:r>
            <a:endParaRPr altLang="en-US" dirty="0" sz="2000" lang="zh-CN" spc="150">
              <a:solidFill>
                <a:schemeClr val="tx1">
                  <a:lumMod val="85000"/>
                  <a:lumOff val="15000"/>
                </a:schemeClr>
              </a:solidFill>
              <a:latin typeface="+mn-ea"/>
              <a:sym typeface="+mn-ea"/>
            </a:endParaRPr>
          </a:p>
        </p:txBody>
      </p:sp>
      <p:sp>
        <p:nvSpPr>
          <p:cNvPr id="104906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数字化校园的建设成为教育发展的重要趋势</a:t>
            </a:r>
            <a:endParaRPr altLang="en-US" dirty="0" sz="2000" lang="zh-CN" spc="150">
              <a:solidFill>
                <a:schemeClr val="tx1">
                  <a:lumMod val="85000"/>
                  <a:lumOff val="15000"/>
                </a:schemeClr>
              </a:solidFill>
              <a:latin typeface="+mn-ea"/>
              <a:sym typeface="+mn-ea"/>
            </a:endParaRPr>
          </a:p>
        </p:txBody>
      </p:sp>
      <p:sp>
        <p:nvSpPr>
          <p:cNvPr id="104906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互联网技术为教育提供了更加便捷、高效的教学方式</a:t>
            </a:r>
            <a:endParaRPr altLang="en-US" dirty="0" sz="2000" lang="zh-CN" spc="150">
              <a:solidFill>
                <a:schemeClr val="tx1">
                  <a:lumMod val="85000"/>
                  <a:lumOff val="15000"/>
                </a:schemeClr>
              </a:solidFill>
              <a:latin typeface="+mn-ea"/>
              <a:sym typeface="+mn-ea"/>
            </a:endParaRPr>
          </a:p>
        </p:txBody>
      </p:sp>
      <p:sp>
        <p:nvSpPr>
          <p:cNvPr id="104907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互联网技术为教育提供了更加丰富、多样化的教学资源</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教育信息化政策推动</a:t>
            </a:r>
            <a:endParaRPr altLang="en-US" lang="zh-CN"/>
          </a:p>
        </p:txBody>
      </p:sp>
      <p:sp>
        <p:nvSpPr>
          <p:cNvPr id="10491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国家政策支持：政府出台一系列教育信息化政策，推动数字化校园建设</a:t>
            </a:r>
            <a:endParaRPr altLang="en-US" dirty="0" sz="2000" lang="zh-CN" spc="150">
              <a:solidFill>
                <a:schemeClr val="tx1">
                  <a:lumMod val="85000"/>
                  <a:lumOff val="15000"/>
                </a:schemeClr>
              </a:solidFill>
              <a:latin typeface="+mn-ea"/>
              <a:sym typeface="+mn-ea"/>
            </a:endParaRPr>
          </a:p>
        </p:txBody>
      </p:sp>
      <p:sp>
        <p:nvSpPr>
          <p:cNvPr id="10491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信息技术发展：互联网、大数据、人工智能等技术的快速发展，为教育信息化提供了有力支持</a:t>
            </a:r>
            <a:endParaRPr altLang="en-US" dirty="0" sz="2000" lang="zh-CN" spc="150">
              <a:solidFill>
                <a:schemeClr val="tx1">
                  <a:lumMod val="85000"/>
                  <a:lumOff val="15000"/>
                </a:schemeClr>
              </a:solidFill>
              <a:latin typeface="+mn-ea"/>
              <a:sym typeface="+mn-ea"/>
            </a:endParaRPr>
          </a:p>
        </p:txBody>
      </p:sp>
      <p:sp>
        <p:nvSpPr>
          <p:cNvPr id="10491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教育改革需求：教育改革需要借助信息技术手段，提高教育质量和效率</a:t>
            </a:r>
            <a:endParaRPr altLang="en-US" dirty="0" sz="2000" lang="zh-CN" spc="150">
              <a:solidFill>
                <a:schemeClr val="tx1">
                  <a:lumMod val="85000"/>
                  <a:lumOff val="15000"/>
                </a:schemeClr>
              </a:solidFill>
              <a:latin typeface="+mn-ea"/>
              <a:sym typeface="+mn-ea"/>
            </a:endParaRPr>
          </a:p>
        </p:txBody>
      </p:sp>
      <p:sp>
        <p:nvSpPr>
          <p:cNvPr id="10491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社会经济发展：社会经济发展对人才的需求不断提高，数字化校园建设有利于培养创新型人才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市场需求与竞争态势</a:t>
            </a:r>
            <a:endParaRPr altLang="en-US" lang="zh-CN"/>
          </a:p>
        </p:txBody>
      </p:sp>
      <p:sp>
        <p:nvSpPr>
          <p:cNvPr id="1049180"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82"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84"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86"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88"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0"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92"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4"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96"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政策支持：政府也加大了对互联网+教育的支持力度，出台了一系列政策措施，推动数字化校园的发展。</a:t>
            </a:r>
            <a:endParaRPr altLang="en-US" dirty="0" sz="2400" lang="zh-CN">
              <a:latin typeface="+mn-ea"/>
              <a:ea typeface="+mn-ea"/>
            </a:endParaRPr>
          </a:p>
        </p:txBody>
      </p:sp>
      <p:sp>
        <p:nvSpPr>
          <p:cNvPr id="1049198"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技术发展：互联网技术的不断进步为互联网+教育的发展提供了有力支撑，使得在线教育更加智能化、个性化。</a:t>
            </a:r>
            <a:endParaRPr altLang="en-US" dirty="0" sz="2400" lang="zh-CN">
              <a:latin typeface="+mn-ea"/>
              <a:ea typeface="+mn-ea"/>
            </a:endParaRPr>
          </a:p>
        </p:txBody>
      </p:sp>
      <p:sp>
        <p:nvSpPr>
          <p:cNvPr id="1049200"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市场需求：随着互联网技术的普及，越来越多的家长和学生希望获得更加便捷、高效的教育资源和服务。</a:t>
            </a:r>
            <a:endParaRPr altLang="en-US" dirty="0" sz="2400" lang="zh-CN">
              <a:latin typeface="+mn-ea"/>
              <a:ea typeface="+mn-ea"/>
            </a:endParaRPr>
          </a:p>
        </p:txBody>
      </p:sp>
      <p:sp>
        <p:nvSpPr>
          <p:cNvPr id="1049202"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竞争态势：互联网+教育市场呈现出激烈的竞争态势，各大企业纷纷布局在线教育领域，推出各种创新产品和服务，满足市场需求。</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4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数字化校园的建设内容</a:t>
            </a:r>
            <a:endParaRPr altLang="en-US" dirty="0" lang="zh-CN">
              <a:solidFill>
                <a:schemeClr val="lt1">
                  <a:lumMod val="100000"/>
                </a:schemeClr>
              </a:solidFill>
            </a:endParaRPr>
          </a:p>
        </p:txBody>
      </p:sp>
      <p:sp>
        <p:nvSpPr>
          <p:cNvPr id="1049242"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基础设施建设</a:t>
            </a:r>
            <a:endParaRPr altLang="en-US" lang="zh-CN"/>
          </a:p>
        </p:txBody>
      </p:sp>
      <p:sp>
        <p:nvSpPr>
          <p:cNvPr id="104931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2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硬件设备：包括计算机、投影仪、音响等设备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网络建设：实现校园内外的互联互通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3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3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数字化资源：建设数字化图书馆、数字化教学资源库等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3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3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信息化平台：建设统一的信息平台，实现信息共享和管理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78" name="标题 1"/>
          <p:cNvSpPr>
            <a:spLocks noGrp="1"/>
          </p:cNvSpPr>
          <p:nvPr>
            <p:ph type="title"/>
          </p:nvPr>
        </p:nvSpPr>
        <p:spPr/>
        <p:txBody>
          <a:bodyPr/>
          <a:p>
            <a:r>
              <a:rPr altLang="en-US" lang="zh-CN"/>
              <a:t>信息化教学资源建设</a:t>
            </a:r>
            <a:endParaRPr altLang="en-US" lang="zh-CN"/>
          </a:p>
        </p:txBody>
      </p:sp>
      <p:sp>
        <p:nvSpPr>
          <p:cNvPr id="104938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数字化教材与课件：利用信息技术将传统教材转化为数字化资源，提供更加丰富、多样化的教学内容</a:t>
            </a:r>
            <a:endParaRPr altLang="en-US" dirty="0" sz="2000" lang="zh-CN" spc="150">
              <a:solidFill>
                <a:schemeClr val="tx1">
                  <a:lumMod val="85000"/>
                  <a:lumOff val="15000"/>
                </a:schemeClr>
              </a:solidFill>
              <a:latin typeface="+mn-ea"/>
              <a:sym typeface="+mn-ea"/>
            </a:endParaRPr>
          </a:p>
        </p:txBody>
      </p:sp>
      <p:sp>
        <p:nvSpPr>
          <p:cNvPr id="104938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在线课程平台：建设在线课程平台，实现优质教学资源的共享，提高教学质量和效率</a:t>
            </a:r>
            <a:endParaRPr altLang="en-US" dirty="0" sz="2000" lang="zh-CN" spc="150">
              <a:solidFill>
                <a:schemeClr val="tx1">
                  <a:lumMod val="85000"/>
                  <a:lumOff val="15000"/>
                </a:schemeClr>
              </a:solidFill>
              <a:latin typeface="+mn-ea"/>
              <a:sym typeface="+mn-ea"/>
            </a:endParaRPr>
          </a:p>
        </p:txBody>
      </p:sp>
      <p:sp>
        <p:nvSpPr>
          <p:cNvPr id="104939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数字化图书馆：建设数字化图书馆，提供更加便捷、高效的信息获取方式，丰富学生的知识储备</a:t>
            </a:r>
            <a:endParaRPr altLang="en-US" dirty="0" sz="2000" lang="zh-CN" spc="150">
              <a:solidFill>
                <a:schemeClr val="tx1">
                  <a:lumMod val="85000"/>
                  <a:lumOff val="15000"/>
                </a:schemeClr>
              </a:solidFill>
              <a:latin typeface="+mn-ea"/>
              <a:sym typeface="+mn-ea"/>
            </a:endParaRPr>
          </a:p>
        </p:txBody>
      </p:sp>
      <p:sp>
        <p:nvSpPr>
          <p:cNvPr id="104939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信息化教学工具：利用信息化教学工具，如多媒体课件、在线考试系统等，提高教学效果和评估效率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40" name="标题 1"/>
          <p:cNvSpPr>
            <a:spLocks noGrp="1"/>
          </p:cNvSpPr>
          <p:nvPr>
            <p:ph type="title"/>
          </p:nvPr>
        </p:nvSpPr>
        <p:spPr/>
        <p:txBody>
          <a:bodyPr/>
          <a:p>
            <a:r>
              <a:rPr altLang="en-US" lang="zh-CN"/>
              <a:t>信息化教学应用建设</a:t>
            </a:r>
            <a:endParaRPr altLang="en-US" lang="zh-CN"/>
          </a:p>
        </p:txBody>
      </p:sp>
      <p:sp>
        <p:nvSpPr>
          <p:cNvPr id="104944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多媒体教学：利用多媒体技术，丰富教学内容，提高教学效果</a:t>
            </a:r>
            <a:endParaRPr altLang="en-US" dirty="0" sz="2000" lang="zh-CN" spc="150">
              <a:solidFill>
                <a:schemeClr val="tx1">
                  <a:lumMod val="75000"/>
                  <a:lumOff val="25000"/>
                </a:schemeClr>
              </a:solidFill>
              <a:latin typeface="+mn-ea"/>
              <a:sym typeface="+mn-ea"/>
            </a:endParaRPr>
          </a:p>
        </p:txBody>
      </p:sp>
      <p:sp>
        <p:nvSpPr>
          <p:cNvPr id="104944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网络教学：通过在线课程、远程教育等方式，实现教学资源共享</a:t>
            </a:r>
            <a:endParaRPr altLang="en-US" dirty="0" sz="2000" lang="zh-CN" spc="150">
              <a:solidFill>
                <a:schemeClr val="tx1">
                  <a:lumMod val="75000"/>
                  <a:lumOff val="25000"/>
                </a:schemeClr>
              </a:solidFill>
              <a:latin typeface="+mn-ea"/>
              <a:sym typeface="+mn-ea"/>
            </a:endParaRPr>
          </a:p>
        </p:txBody>
      </p:sp>
      <p:sp>
        <p:nvSpPr>
          <p:cNvPr id="104945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数字化教材：利用数字化技术，开发电子教材，方便学生随时随地学习</a:t>
            </a:r>
            <a:endParaRPr altLang="en-US" dirty="0" sz="2000" lang="zh-CN" spc="150">
              <a:solidFill>
                <a:schemeClr val="tx1">
                  <a:lumMod val="75000"/>
                  <a:lumOff val="25000"/>
                </a:schemeClr>
              </a:solidFill>
              <a:latin typeface="+mn-ea"/>
              <a:sym typeface="+mn-ea"/>
            </a:endParaRPr>
          </a:p>
        </p:txBody>
      </p:sp>
      <p:sp>
        <p:nvSpPr>
          <p:cNvPr id="1049458"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信息化管理：通过信息化手段，提高学校管理效率，实现精细化管理</a:t>
            </a:r>
            <a:endParaRPr altLang="en-US" dirty="0" sz="2000" lang="zh-CN" spc="150">
              <a:solidFill>
                <a:schemeClr val="tx1">
                  <a:lumMod val="75000"/>
                  <a:lumOff val="25000"/>
                </a:schemeClr>
              </a:solidFill>
              <a:latin typeface="+mn-ea"/>
              <a:sym typeface="+mn-ea"/>
            </a:endParaRPr>
          </a:p>
        </p:txBody>
      </p:sp>
      <p:sp>
        <p:nvSpPr>
          <p:cNvPr id="104946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02" name="标题 1"/>
          <p:cNvSpPr>
            <a:spLocks noGrp="1"/>
          </p:cNvSpPr>
          <p:nvPr>
            <p:ph type="title"/>
          </p:nvPr>
        </p:nvSpPr>
        <p:spPr/>
        <p:txBody>
          <a:bodyPr/>
          <a:p>
            <a:r>
              <a:rPr altLang="en-US" lang="zh-CN"/>
              <a:t>信息化教学管理与服务建设</a:t>
            </a:r>
            <a:endParaRPr altLang="en-US" lang="zh-CN"/>
          </a:p>
        </p:txBody>
      </p:sp>
      <p:sp>
        <p:nvSpPr>
          <p:cNvPr id="104950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信息化服务建设：提供在线学习、远程教育等服务，满足学生个性化、多样化的学习需求。</a:t>
            </a:r>
            <a:endParaRPr altLang="en-US" sz="1400" lang="zh-CN" spc="150">
              <a:solidFill>
                <a:schemeClr val="tx1"/>
              </a:solidFill>
              <a:effectLst/>
              <a:latin typeface="+mn-ea"/>
              <a:sym typeface="+mn-ea"/>
            </a:endParaRPr>
          </a:p>
        </p:txBody>
      </p:sp>
      <p:sp>
        <p:nvSpPr>
          <p:cNvPr id="104951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信息化教学管理：采用先进的信息技术，实现教学资源的数字化、网络化，提高教学效率和质量。</a:t>
            </a:r>
            <a:endParaRPr altLang="en-US" dirty="0" sz="1400" lang="zh-CN" spc="150">
              <a:solidFill>
                <a:schemeClr val="tx1"/>
              </a:solidFill>
              <a:effectLst/>
              <a:latin typeface="+mn-ea"/>
              <a:sym typeface="+mn-ea"/>
            </a:endParaRPr>
          </a:p>
        </p:txBody>
      </p:sp>
      <p:sp>
        <p:nvSpPr>
          <p:cNvPr id="104951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数字化校园平台建设：构建统一的数字化校园平台，整合各类教学资源，实现资源共享和信息互通。</a:t>
            </a:r>
            <a:endParaRPr altLang="en-US" sz="1400" lang="zh-CN" spc="150">
              <a:solidFill>
                <a:schemeClr val="tx1"/>
              </a:solidFill>
              <a:effectLst/>
              <a:latin typeface="+mn-ea"/>
              <a:sym typeface="+mn-ea"/>
            </a:endParaRPr>
          </a:p>
        </p:txBody>
      </p:sp>
      <p:sp>
        <p:nvSpPr>
          <p:cNvPr id="104951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信息化基础设施建设：加强校园网络、数据中心等基础设施建设，提高数字化校园的稳定性和安全性。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5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数字化校园的实践案例</a:t>
            </a:r>
            <a:endParaRPr altLang="en-US" dirty="0" lang="zh-CN">
              <a:solidFill>
                <a:schemeClr val="lt1">
                  <a:lumMod val="100000"/>
                </a:schemeClr>
              </a:solidFill>
            </a:endParaRPr>
          </a:p>
        </p:txBody>
      </p:sp>
      <p:sp>
        <p:nvSpPr>
          <p:cNvPr id="104955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32" name="标题 1"/>
          <p:cNvSpPr>
            <a:spLocks noGrp="1"/>
          </p:cNvSpPr>
          <p:nvPr>
            <p:ph type="title"/>
          </p:nvPr>
        </p:nvSpPr>
        <p:spPr/>
        <p:txBody>
          <a:bodyPr/>
          <a:p>
            <a:r>
              <a:rPr altLang="en-US" lang="zh-CN"/>
              <a:t>高校数字化校园建设案例</a:t>
            </a:r>
            <a:endParaRPr altLang="en-US" lang="zh-CN"/>
          </a:p>
        </p:txBody>
      </p:sp>
      <p:sp>
        <p:nvSpPr>
          <p:cNvPr id="104963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建设内容：数字化教学平台、科研管理系统、校园一卡通等</a:t>
            </a:r>
            <a:endParaRPr altLang="zh-CN" dirty="0" lang="en-US">
              <a:solidFill>
                <a:schemeClr val="dk1">
                  <a:lumMod val="80000"/>
                  <a:lumOff val="20000"/>
                </a:schemeClr>
              </a:solidFill>
              <a:latin typeface="+mn-ea"/>
              <a:sym typeface="+mn-ea"/>
            </a:endParaRPr>
          </a:p>
        </p:txBody>
      </p:sp>
      <p:sp>
        <p:nvSpPr>
          <p:cNvPr id="104964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案例名称：XX大学数字化校园建设</a:t>
            </a:r>
            <a:endParaRPr altLang="en-US" dirty="0" lang="zh-CN">
              <a:solidFill>
                <a:schemeClr val="dk1">
                  <a:lumMod val="80000"/>
                  <a:lumOff val="20000"/>
                </a:schemeClr>
              </a:solidFill>
              <a:latin typeface="+mn-ea"/>
              <a:sym typeface="+mn-ea"/>
            </a:endParaRPr>
          </a:p>
        </p:txBody>
      </p:sp>
      <p:sp>
        <p:nvSpPr>
          <p:cNvPr id="104965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建设目标：提高教学效率、促进科研创新、优化管理服务</a:t>
            </a:r>
            <a:endParaRPr altLang="en-US" dirty="0" lang="zh-CN">
              <a:solidFill>
                <a:schemeClr val="dk1">
                  <a:lumMod val="80000"/>
                  <a:lumOff val="20000"/>
                </a:schemeClr>
              </a:solidFill>
              <a:latin typeface="+mn-ea"/>
              <a:sym typeface="+mn-ea"/>
            </a:endParaRPr>
          </a:p>
        </p:txBody>
      </p:sp>
      <p:sp>
        <p:nvSpPr>
          <p:cNvPr id="104965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建设成果：提高教学效率20%，促进科研项目增长30%，优化管理服务效率15%</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中小学数字化校园建设案例</a:t>
            </a:r>
            <a:endParaRPr altLang="en-US" lang="zh-CN"/>
          </a:p>
        </p:txBody>
      </p:sp>
      <p:sp>
        <p:nvSpPr>
          <p:cNvPr id="10497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案例三：某高中数字化校园建设</a:t>
            </a:r>
            <a:endParaRPr altLang="zh-CN" dirty="0" lang="en-US">
              <a:solidFill>
                <a:schemeClr val="dk1">
                  <a:lumMod val="80000"/>
                  <a:lumOff val="20000"/>
                </a:schemeClr>
              </a:solidFill>
              <a:latin typeface="+mn-ea"/>
              <a:sym typeface="+mn-ea"/>
            </a:endParaRPr>
          </a:p>
        </p:txBody>
      </p:sp>
      <p:sp>
        <p:nvSpPr>
          <p:cNvPr id="10497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案例一：某小学数字化校园建设</a:t>
            </a:r>
            <a:endParaRPr altLang="en-US" dirty="0" lang="zh-CN">
              <a:solidFill>
                <a:schemeClr val="dk1">
                  <a:lumMod val="80000"/>
                  <a:lumOff val="20000"/>
                </a:schemeClr>
              </a:solidFill>
              <a:latin typeface="+mn-ea"/>
              <a:sym typeface="+mn-ea"/>
            </a:endParaRPr>
          </a:p>
        </p:txBody>
      </p:sp>
      <p:sp>
        <p:nvSpPr>
          <p:cNvPr id="10497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案例二：某中学数字化校园建设</a:t>
            </a:r>
            <a:endParaRPr altLang="en-US" dirty="0" lang="zh-CN">
              <a:solidFill>
                <a:schemeClr val="dk1">
                  <a:lumMod val="80000"/>
                  <a:lumOff val="20000"/>
                </a:schemeClr>
              </a:solidFill>
              <a:latin typeface="+mn-ea"/>
              <a:sym typeface="+mn-ea"/>
            </a:endParaRPr>
          </a:p>
        </p:txBody>
      </p:sp>
      <p:sp>
        <p:nvSpPr>
          <p:cNvPr id="10497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案例四：某大学数字化校园建设</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72" name="标题 1"/>
          <p:cNvSpPr>
            <a:spLocks noGrp="1"/>
          </p:cNvSpPr>
          <p:nvPr>
            <p:ph type="title"/>
          </p:nvPr>
        </p:nvSpPr>
        <p:spPr/>
        <p:txBody>
          <a:bodyPr/>
          <a:p>
            <a:r>
              <a:rPr altLang="en-US" lang="zh-CN"/>
              <a:t>在线教育平台案例</a:t>
            </a:r>
            <a:endParaRPr altLang="en-US" lang="zh-CN"/>
          </a:p>
        </p:txBody>
      </p:sp>
      <p:sp>
        <p:nvSpPr>
          <p:cNvPr id="104977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学堂在线：清华大学发起的国内首个慕课（MOOC）平台</a:t>
            </a:r>
            <a:endParaRPr altLang="en-US" dirty="0" sz="1200" lang="zh-CN" spc="150">
              <a:solidFill>
                <a:schemeClr val="tx1">
                  <a:lumMod val="65000"/>
                  <a:lumOff val="35000"/>
                </a:schemeClr>
              </a:solidFill>
              <a:latin typeface="+mn-ea"/>
              <a:sym typeface="+mn-ea"/>
            </a:endParaRPr>
          </a:p>
        </p:txBody>
      </p:sp>
      <p:sp>
        <p:nvSpPr>
          <p:cNvPr id="104977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网易云课堂：涵盖实用软件、IT编程、设计创作、生活家居、兴趣爱好、职场技能等各类课程</a:t>
            </a:r>
            <a:endParaRPr altLang="en-US" dirty="0" sz="1200" lang="zh-CN" spc="150">
              <a:solidFill>
                <a:schemeClr val="tx1">
                  <a:lumMod val="65000"/>
                  <a:lumOff val="35000"/>
                </a:schemeClr>
              </a:solidFill>
              <a:latin typeface="+mn-ea"/>
              <a:sym typeface="+mn-ea"/>
            </a:endParaRPr>
          </a:p>
        </p:txBody>
      </p:sp>
      <p:sp>
        <p:nvSpPr>
          <p:cNvPr id="104977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腾讯课堂：提供IT编程、设计创作、新媒体营销、职业培训、公考考级考证、兴趣生活、英语口语等上万门专业课程及精品公开课</a:t>
            </a:r>
            <a:endParaRPr altLang="en-US" dirty="0" sz="1200" lang="zh-CN" spc="150">
              <a:solidFill>
                <a:schemeClr val="tx1">
                  <a:lumMod val="65000"/>
                  <a:lumOff val="35000"/>
                </a:schemeClr>
              </a:solidFill>
              <a:latin typeface="+mn-ea"/>
              <a:sym typeface="+mn-ea"/>
            </a:endParaRPr>
          </a:p>
        </p:txBody>
      </p:sp>
      <p:sp>
        <p:nvSpPr>
          <p:cNvPr id="104978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中国大学MOOC：国内一流的慕课（MOOC）平台，由网易云课堂承接运营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1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数字化校园的挑战与对策</a:t>
            </a:r>
            <a:endParaRPr altLang="en-US" dirty="0" lang="zh-CN">
              <a:solidFill>
                <a:schemeClr val="lt1">
                  <a:lumMod val="100000"/>
                </a:schemeClr>
              </a:solidFill>
            </a:endParaRPr>
          </a:p>
        </p:txBody>
      </p:sp>
      <p:sp>
        <p:nvSpPr>
          <p:cNvPr id="1049820"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技术更新迅速，需要持续投入</a:t>
            </a:r>
            <a:endParaRPr altLang="en-US" lang="zh-CN"/>
          </a:p>
        </p:txBody>
      </p:sp>
      <p:sp>
        <p:nvSpPr>
          <p:cNvPr id="104989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建立完善的技术更新机制和培训体系</a:t>
            </a:r>
            <a:endParaRPr altLang="en-US" dirty="0" sz="2400" lang="zh-CN">
              <a:latin typeface="+mn-ea"/>
              <a:ea typeface="+mn-ea"/>
            </a:endParaRPr>
          </a:p>
        </p:txBody>
      </p:sp>
      <p:sp>
        <p:nvSpPr>
          <p:cNvPr id="104991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加强与高校、企业等的合作，共同推动数字化校园的发展</a:t>
            </a:r>
            <a:endParaRPr altLang="en-US" dirty="0" sz="2400" lang="zh-CN">
              <a:latin typeface="+mn-ea"/>
              <a:ea typeface="+mn-ea"/>
            </a:endParaRPr>
          </a:p>
        </p:txBody>
      </p:sp>
      <p:sp>
        <p:nvSpPr>
          <p:cNvPr id="104991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数字化校园建设需要不断跟进新技术</a:t>
            </a:r>
            <a:endParaRPr altLang="en-US" dirty="0" sz="2400" lang="zh-CN">
              <a:latin typeface="+mn-ea"/>
              <a:ea typeface="+mn-ea"/>
            </a:endParaRPr>
          </a:p>
        </p:txBody>
      </p:sp>
      <p:sp>
        <p:nvSpPr>
          <p:cNvPr id="104991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持续投入资金和人力资源以保持技术更新</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56" name="标题 1"/>
          <p:cNvSpPr>
            <a:spLocks noGrp="1"/>
          </p:cNvSpPr>
          <p:nvPr>
            <p:ph type="title"/>
          </p:nvPr>
        </p:nvSpPr>
        <p:spPr/>
        <p:txBody>
          <a:bodyPr/>
          <a:p>
            <a:r>
              <a:rPr altLang="en-US" lang="zh-CN"/>
              <a:t>教师信息技术能力不足，需要培训提升</a:t>
            </a:r>
            <a:endParaRPr altLang="en-US" lang="zh-CN"/>
          </a:p>
        </p:txBody>
      </p:sp>
      <p:sp>
        <p:nvSpPr>
          <p:cNvPr id="1049958"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0"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2"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数字化校园对教师信息技术能力的要求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4"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教师信息技术能力现状及不足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70"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培训提升教师信息技术能力的必要性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76"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8"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0"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培训提升教师信息技术能力的具体措施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学生信息素养参差不齐，需要个性化教学</a:t>
            </a:r>
            <a:endParaRPr altLang="en-US" lang="zh-CN"/>
          </a:p>
        </p:txBody>
      </p:sp>
      <p:sp>
        <p:nvSpPr>
          <p:cNvPr id="105002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数字化校园的挑战：学生信息素养参差不齐</a:t>
            </a:r>
            <a:endParaRPr altLang="en-US" dirty="0" sz="1200" lang="zh-CN" spc="150">
              <a:solidFill>
                <a:schemeClr val="tx1">
                  <a:lumMod val="65000"/>
                  <a:lumOff val="35000"/>
                </a:schemeClr>
              </a:solidFill>
              <a:latin typeface="+mn-ea"/>
              <a:sym typeface="+mn-ea"/>
            </a:endParaRPr>
          </a:p>
        </p:txBody>
      </p:sp>
      <p:sp>
        <p:nvSpPr>
          <p:cNvPr id="105002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个性化教学的必要性：针对不同学生的需求和能力进行教学</a:t>
            </a:r>
            <a:endParaRPr altLang="en-US" dirty="0" sz="1200" lang="zh-CN" spc="150">
              <a:solidFill>
                <a:schemeClr val="tx1">
                  <a:lumMod val="65000"/>
                  <a:lumOff val="35000"/>
                </a:schemeClr>
              </a:solidFill>
              <a:latin typeface="+mn-ea"/>
              <a:sym typeface="+mn-ea"/>
            </a:endParaRPr>
          </a:p>
        </p:txBody>
      </p:sp>
      <p:sp>
        <p:nvSpPr>
          <p:cNvPr id="105002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数字化校园的发展趋势：借助大数据、人工智能等技术实现个性化教学</a:t>
            </a:r>
            <a:endParaRPr altLang="en-US" dirty="0" sz="1200" lang="zh-CN" spc="150">
              <a:solidFill>
                <a:schemeClr val="tx1">
                  <a:lumMod val="65000"/>
                  <a:lumOff val="35000"/>
                </a:schemeClr>
              </a:solidFill>
              <a:latin typeface="+mn-ea"/>
              <a:sym typeface="+mn-ea"/>
            </a:endParaRPr>
          </a:p>
        </p:txBody>
      </p:sp>
      <p:sp>
        <p:nvSpPr>
          <p:cNvPr id="105002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应对策略：加强信息素养教育、推广数字化教学资源、建立个性化教学平台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64" name="标题 1"/>
          <p:cNvSpPr>
            <a:spLocks noGrp="1"/>
          </p:cNvSpPr>
          <p:nvPr>
            <p:ph type="title"/>
          </p:nvPr>
        </p:nvSpPr>
        <p:spPr/>
        <p:txBody>
          <a:bodyPr/>
          <a:p>
            <a:r>
              <a:rPr altLang="en-US" lang="zh-CN"/>
              <a:t>网络安全问题突出，需要加强保障措施</a:t>
            </a:r>
            <a:endParaRPr altLang="en-US" lang="zh-CN"/>
          </a:p>
        </p:txBody>
      </p:sp>
      <p:sp>
        <p:nvSpPr>
          <p:cNvPr id="1050066" name="内容占位符 2"/>
          <p:cNvSpPr>
            <a:spLocks noGrp="1"/>
          </p:cNvSpPr>
          <p:nvPr>
            <p:ph idx="1"/>
          </p:nvPr>
        </p:nvSpPr>
        <p:spPr/>
        <p:txBody>
          <a:bodyPr>
            <a:normAutofit fontScale="65000"/>
          </a:bodyPr>
          <a:p>
            <a:r>
              <a:rPr altLang="en-US" lang="zh-CN"/>
              <a:t>网络安全问题：网络攻击、病毒传播、数据泄露等</a:t>
            </a:r>
            <a:endParaRPr altLang="en-US" lang="zh-CN"/>
          </a:p>
          <a:p>
            <a:r>
              <a:rPr altLang="en-US" lang="zh-CN"/>
              <a:t>加强保障措施：建立完善的安全管理制度、加强网络安全培训、定期进行安全检查等  网络安全问题突出，需要加强保障措施</a:t>
            </a:r>
            <a:endParaRPr altLang="en-US" lang="zh-CN"/>
          </a:p>
          <a:p>
            <a:pPr lvl="1"/>
            <a:r>
              <a:rPr altLang="en-US" lang="zh-CN"/>
              <a:t>网络安全问题突出，需要加强保障措施</a:t>
            </a:r>
            <a:endParaRPr altLang="en-US" lang="zh-CN"/>
          </a:p>
          <a:p>
            <a:r>
              <a:rPr altLang="en-US" lang="zh-CN"/>
              <a:t>网络安全问题：网络攻击、数据泄露、病毒传播等</a:t>
            </a:r>
            <a:endParaRPr altLang="en-US" lang="zh-CN"/>
          </a:p>
          <a:p>
            <a:r>
              <a:rPr altLang="en-US" lang="zh-CN"/>
              <a:t>加强保障措施：建立完善的安全管理制度、加强网络安全培训、定期进行安全检查等  网络安全问题突出，需要加强保障措施</a:t>
            </a:r>
            <a:endParaRPr altLang="en-US" lang="zh-CN"/>
          </a:p>
          <a:p>
            <a:pPr lvl="1"/>
            <a:r>
              <a:rPr altLang="en-US" lang="zh-CN"/>
              <a:t>网络安全问题突出，需要加强保障措施</a:t>
            </a:r>
            <a:endParaRPr altLang="en-US" lang="zh-CN"/>
          </a:p>
          <a:p>
            <a:r>
              <a:rPr altLang="en-US" lang="zh-CN"/>
              <a:t>网络安全问题：网络攻击、数据泄露、病毒传播等</a:t>
            </a:r>
            <a:endParaRPr altLang="en-US" lang="zh-CN"/>
          </a:p>
          <a:p>
            <a:r>
              <a:rPr altLang="en-US" lang="zh-CN"/>
              <a:t>加强保障措施：建立完善的安全管理制度、加强网络安全培训、定期进行安全检查等  网络安全问题突出，需要加强保障措施</a:t>
            </a:r>
            <a:endParaRPr altLang="en-US" lang="zh-CN"/>
          </a:p>
          <a:p>
            <a:pPr lvl="1"/>
            <a:r>
              <a:rPr altLang="en-US" lang="zh-CN"/>
              <a:t>网络安全问题突出，需要加强保障措施</a:t>
            </a:r>
            <a:endParaRPr altLang="en-US" lang="zh-CN"/>
          </a:p>
          <a:p>
            <a:r>
              <a:rPr altLang="en-US" lang="zh-CN"/>
              <a:t>网络安全问题：网络攻击、数据泄露、病毒传播等</a:t>
            </a:r>
            <a:endParaRPr altLang="en-US" lang="zh-CN"/>
          </a:p>
          <a:p>
            <a:r>
              <a:rPr altLang="en-US" lang="zh-CN"/>
              <a:t>加强保障措施：建立完善的安全管理制度、加强网络安全培训、定期进行安全检查等</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0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数字化校园的未来趋势</a:t>
            </a:r>
            <a:endParaRPr altLang="en-US" dirty="0" lang="zh-CN">
              <a:solidFill>
                <a:schemeClr val="lt1">
                  <a:lumMod val="100000"/>
                </a:schemeClr>
              </a:solidFill>
            </a:endParaRPr>
          </a:p>
        </p:txBody>
      </p:sp>
      <p:sp>
        <p:nvSpPr>
          <p:cNvPr id="1050106"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180" name="标题 1"/>
          <p:cNvSpPr>
            <a:spLocks noGrp="1"/>
          </p:cNvSpPr>
          <p:nvPr>
            <p:ph type="title"/>
          </p:nvPr>
        </p:nvSpPr>
        <p:spPr/>
        <p:txBody>
          <a:bodyPr/>
          <a:p>
            <a:r>
              <a:rPr altLang="en-US" lang="zh-CN"/>
              <a:t>人工智能技术在教育中的应用将更加广泛</a:t>
            </a:r>
            <a:endParaRPr altLang="en-US" lang="zh-CN"/>
          </a:p>
        </p:txBody>
      </p:sp>
      <p:sp>
        <p:nvSpPr>
          <p:cNvPr id="105018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智能教学：利用人工智能技术，实现个性化教学，提高教学效果。</a:t>
            </a:r>
            <a:endParaRPr altLang="en-US" dirty="0" sz="1200" lang="zh-CN" spc="150">
              <a:solidFill>
                <a:schemeClr val="tx1">
                  <a:lumMod val="65000"/>
                  <a:lumOff val="35000"/>
                </a:schemeClr>
              </a:solidFill>
              <a:latin typeface="+mn-ea"/>
              <a:sym typeface="+mn-ea"/>
            </a:endParaRPr>
          </a:p>
        </p:txBody>
      </p:sp>
      <p:sp>
        <p:nvSpPr>
          <p:cNvPr id="105018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智能评估：通过人工智能技术，对学生的学习成果进行实时评估，为教师提供反馈。</a:t>
            </a:r>
            <a:endParaRPr altLang="en-US" dirty="0" sz="1200" lang="zh-CN" spc="150">
              <a:solidFill>
                <a:schemeClr val="tx1">
                  <a:lumMod val="65000"/>
                  <a:lumOff val="35000"/>
                </a:schemeClr>
              </a:solidFill>
              <a:latin typeface="+mn-ea"/>
              <a:sym typeface="+mn-ea"/>
            </a:endParaRPr>
          </a:p>
        </p:txBody>
      </p:sp>
      <p:sp>
        <p:nvSpPr>
          <p:cNvPr id="105018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智能辅导：利用人工智能技术，为学生提供在线辅导和答疑服务，解决学习中的困惑。</a:t>
            </a:r>
            <a:endParaRPr altLang="en-US" dirty="0" sz="1200" lang="zh-CN" spc="150">
              <a:solidFill>
                <a:schemeClr val="tx1">
                  <a:lumMod val="65000"/>
                  <a:lumOff val="35000"/>
                </a:schemeClr>
              </a:solidFill>
              <a:latin typeface="+mn-ea"/>
              <a:sym typeface="+mn-ea"/>
            </a:endParaRPr>
          </a:p>
        </p:txBody>
      </p:sp>
      <p:sp>
        <p:nvSpPr>
          <p:cNvPr id="105018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智能管理：通过人工智能技术，对学校的管理工作进行智能化处理，提高管理效率。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26" name="标题 1"/>
          <p:cNvSpPr>
            <a:spLocks noGrp="1"/>
          </p:cNvSpPr>
          <p:nvPr>
            <p:ph type="title"/>
          </p:nvPr>
        </p:nvSpPr>
        <p:spPr/>
        <p:txBody>
          <a:bodyPr/>
          <a:p>
            <a:r>
              <a:rPr altLang="en-US" lang="zh-CN"/>
              <a:t>线上线下融合的教学模式将更加普遍</a:t>
            </a:r>
            <a:endParaRPr altLang="en-US" lang="zh-CN"/>
          </a:p>
        </p:txBody>
      </p:sp>
      <p:sp>
        <p:nvSpPr>
          <p:cNvPr id="105022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线上教学资源的丰富和普及，为学生提供更加便捷的学习方式</a:t>
            </a:r>
            <a:endParaRPr altLang="en-US" dirty="0" sz="1200" lang="zh-CN" spc="150">
              <a:solidFill>
                <a:schemeClr val="tx1">
                  <a:lumMod val="85000"/>
                  <a:lumOff val="15000"/>
                </a:schemeClr>
              </a:solidFill>
              <a:latin typeface="+mn-ea"/>
              <a:sym typeface="+mn-ea"/>
            </a:endParaRPr>
          </a:p>
        </p:txBody>
      </p:sp>
      <p:sp>
        <p:nvSpPr>
          <p:cNvPr id="105023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线下教学与线上教学的有机结合，提高教学效果和学生的学习体验</a:t>
            </a:r>
            <a:endParaRPr altLang="en-US" dirty="0" sz="1200" lang="zh-CN" spc="150">
              <a:solidFill>
                <a:schemeClr val="tx1">
                  <a:lumMod val="85000"/>
                  <a:lumOff val="15000"/>
                </a:schemeClr>
              </a:solidFill>
              <a:latin typeface="+mn-ea"/>
              <a:sym typeface="+mn-ea"/>
            </a:endParaRPr>
          </a:p>
        </p:txBody>
      </p:sp>
      <p:sp>
        <p:nvSpPr>
          <p:cNvPr id="105023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数字化校园的建设将推动线上线下融合教学模式的发展</a:t>
            </a:r>
            <a:endParaRPr altLang="en-US" dirty="0" sz="1200" lang="zh-CN" spc="150">
              <a:solidFill>
                <a:schemeClr val="tx1">
                  <a:lumMod val="85000"/>
                  <a:lumOff val="15000"/>
                </a:schemeClr>
              </a:solidFill>
              <a:latin typeface="+mn-ea"/>
              <a:sym typeface="+mn-ea"/>
            </a:endParaRPr>
          </a:p>
        </p:txBody>
      </p:sp>
      <p:sp>
        <p:nvSpPr>
          <p:cNvPr id="105024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未来数字化校园的发展趋势将更加注重线上线下融合教学模式的应用</a:t>
            </a:r>
            <a:endParaRPr altLang="en-US" dirty="0" sz="1200" lang="zh-CN" spc="150">
              <a:solidFill>
                <a:schemeClr val="tx1">
                  <a:lumMod val="85000"/>
                  <a:lumOff val="15000"/>
                </a:schemeClr>
              </a:solidFill>
              <a:latin typeface="+mn-ea"/>
              <a:sym typeface="+mn-ea"/>
            </a:endParaRPr>
          </a:p>
        </p:txBody>
      </p:sp>
      <p:sp>
        <p:nvSpPr>
          <p:cNvPr id="105024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288" name="标题 1"/>
          <p:cNvSpPr>
            <a:spLocks noGrp="1"/>
          </p:cNvSpPr>
          <p:nvPr>
            <p:ph type="title"/>
          </p:nvPr>
        </p:nvSpPr>
        <p:spPr/>
        <p:txBody>
          <a:bodyPr/>
          <a:p>
            <a:r>
              <a:rPr altLang="en-US" lang="zh-CN"/>
              <a:t>教育数据挖掘与分析将为教学提供更精准支持</a:t>
            </a:r>
            <a:endParaRPr altLang="en-US" lang="zh-CN"/>
          </a:p>
        </p:txBody>
      </p:sp>
      <p:sp>
        <p:nvSpPr>
          <p:cNvPr id="105029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教育数据挖掘与分析技术将更加成熟，能够更准确地分析学生的学习需求和行为，为个性化教学提供支持。</a:t>
            </a:r>
            <a:endParaRPr altLang="en-US" dirty="0" sz="1200" lang="zh-CN" spc="150">
              <a:solidFill>
                <a:schemeClr val="tx1">
                  <a:lumMod val="65000"/>
                  <a:lumOff val="35000"/>
                </a:schemeClr>
              </a:solidFill>
              <a:latin typeface="+mn-ea"/>
              <a:sym typeface="+mn-ea"/>
            </a:endParaRPr>
          </a:p>
        </p:txBody>
      </p:sp>
      <p:sp>
        <p:nvSpPr>
          <p:cNvPr id="105029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未来数字化校园将更加注重数据安全和隐私保护，确保教育数据的合规性和安全性。</a:t>
            </a:r>
            <a:endParaRPr altLang="en-US" dirty="0" sz="1200" lang="zh-CN" spc="150">
              <a:solidFill>
                <a:schemeClr val="tx1">
                  <a:lumMod val="65000"/>
                  <a:lumOff val="35000"/>
                </a:schemeClr>
              </a:solidFill>
              <a:latin typeface="+mn-ea"/>
              <a:sym typeface="+mn-ea"/>
            </a:endParaRPr>
          </a:p>
        </p:txBody>
      </p:sp>
      <p:sp>
        <p:nvSpPr>
          <p:cNvPr id="105029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数字化校园将与人工智能、大数据等先进技术相结合，实现更高效、精准的教学和管理。</a:t>
            </a:r>
            <a:endParaRPr altLang="en-US" dirty="0" sz="1200" lang="zh-CN" spc="150">
              <a:solidFill>
                <a:schemeClr val="tx1">
                  <a:lumMod val="65000"/>
                  <a:lumOff val="35000"/>
                </a:schemeClr>
              </a:solidFill>
              <a:latin typeface="+mn-ea"/>
              <a:sym typeface="+mn-ea"/>
            </a:endParaRPr>
          </a:p>
        </p:txBody>
      </p:sp>
      <p:sp>
        <p:nvSpPr>
          <p:cNvPr id="105029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教育数据挖掘与分析将为教学提供更全面、深入的洞察，帮助教师更好地了解学生，提高教学效果。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334" name="标题 1"/>
          <p:cNvSpPr>
            <a:spLocks noGrp="1"/>
          </p:cNvSpPr>
          <p:nvPr>
            <p:ph type="title"/>
          </p:nvPr>
        </p:nvSpPr>
        <p:spPr/>
        <p:txBody>
          <a:bodyPr/>
          <a:p>
            <a:r>
              <a:rPr altLang="en-US" lang="zh-CN"/>
              <a:t>跨学科、跨领域的教学将成为新常态</a:t>
            </a:r>
            <a:endParaRPr altLang="en-US" lang="zh-CN"/>
          </a:p>
        </p:txBody>
      </p:sp>
      <p:sp>
        <p:nvSpPr>
          <p:cNvPr id="1050336"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38"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0"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数字化校园的发展将促进跨学科、跨领域的教学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42"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4"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6"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未来教育将更加注重培养学生的综合素质和创新能力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48"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50"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2"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跨学科、跨领域的教学将有助于打破传统学科壁垒</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354"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56"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8"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数字化校园将为跨学科、跨领域的教学提供更好的平台和资源</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39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总结与展望</a:t>
            </a:r>
            <a:endParaRPr altLang="en-US" dirty="0" lang="zh-CN">
              <a:solidFill>
                <a:schemeClr val="lt1">
                  <a:lumMod val="100000"/>
                </a:schemeClr>
              </a:solidFill>
            </a:endParaRPr>
          </a:p>
        </p:txBody>
      </p:sp>
      <p:sp>
        <p:nvSpPr>
          <p:cNvPr id="1050398"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472" name="标题 1"/>
          <p:cNvSpPr>
            <a:spLocks noGrp="1"/>
          </p:cNvSpPr>
          <p:nvPr>
            <p:ph type="title"/>
          </p:nvPr>
        </p:nvSpPr>
        <p:spPr/>
        <p:txBody>
          <a:bodyPr/>
          <a:p>
            <a:r>
              <a:rPr altLang="en-US" lang="zh-CN"/>
              <a:t>数字化校园建设对于教育发展具有重要意义</a:t>
            </a:r>
            <a:endParaRPr altLang="en-US" lang="zh-CN"/>
          </a:p>
        </p:txBody>
      </p:sp>
      <p:sp>
        <p:nvSpPr>
          <p:cNvPr id="10504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数字化校园建设推动了教育模式的创新和改革</a:t>
            </a:r>
            <a:endParaRPr altLang="zh-CN" dirty="0" lang="en-US">
              <a:solidFill>
                <a:schemeClr val="dk1">
                  <a:lumMod val="80000"/>
                  <a:lumOff val="20000"/>
                </a:schemeClr>
              </a:solidFill>
              <a:latin typeface="+mn-ea"/>
              <a:sym typeface="+mn-ea"/>
            </a:endParaRPr>
          </a:p>
        </p:txBody>
      </p:sp>
      <p:sp>
        <p:nvSpPr>
          <p:cNvPr id="10504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数字化校园建设提高了教育效率和质量</a:t>
            </a:r>
            <a:endParaRPr altLang="en-US" dirty="0" lang="zh-CN">
              <a:solidFill>
                <a:schemeClr val="dk1">
                  <a:lumMod val="80000"/>
                  <a:lumOff val="20000"/>
                </a:schemeClr>
              </a:solidFill>
              <a:latin typeface="+mn-ea"/>
              <a:sym typeface="+mn-ea"/>
            </a:endParaRPr>
          </a:p>
        </p:txBody>
      </p:sp>
      <p:sp>
        <p:nvSpPr>
          <p:cNvPr id="10504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数字化校园建设促进了教育资源的共享和优化配置</a:t>
            </a:r>
            <a:endParaRPr altLang="en-US" dirty="0" lang="zh-CN">
              <a:solidFill>
                <a:schemeClr val="dk1">
                  <a:lumMod val="80000"/>
                  <a:lumOff val="20000"/>
                </a:schemeClr>
              </a:solidFill>
              <a:latin typeface="+mn-ea"/>
              <a:sym typeface="+mn-ea"/>
            </a:endParaRPr>
          </a:p>
        </p:txBody>
      </p:sp>
      <p:sp>
        <p:nvSpPr>
          <p:cNvPr id="10504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数字化校园建设有助于提高教育公平性和普及率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542" name="标题 1"/>
          <p:cNvSpPr>
            <a:spLocks noGrp="1"/>
          </p:cNvSpPr>
          <p:nvPr>
            <p:ph type="title"/>
          </p:nvPr>
        </p:nvSpPr>
        <p:spPr/>
        <p:txBody>
          <a:bodyPr/>
          <a:p>
            <a:r>
              <a:rPr altLang="en-US" lang="zh-CN"/>
              <a:t>需要政府、学校、企业和社会各方面共同努力推动其发展</a:t>
            </a:r>
            <a:endParaRPr altLang="en-US" lang="zh-CN"/>
          </a:p>
        </p:txBody>
      </p:sp>
      <p:sp>
        <p:nvSpPr>
          <p:cNvPr id="105054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4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政府层面：制定相关政策，提供资金支持，推动数字化校园建设</a:t>
            </a:r>
            <a:endParaRPr altLang="en-US" dirty="0" sz="2000" lang="zh-CN" spc="150">
              <a:solidFill>
                <a:schemeClr val="tx1">
                  <a:lumMod val="85000"/>
                  <a:lumOff val="15000"/>
                </a:schemeClr>
              </a:solidFill>
              <a:latin typeface="+mn-ea"/>
              <a:sym typeface="+mn-ea"/>
            </a:endParaRPr>
          </a:p>
        </p:txBody>
      </p:sp>
      <p:sp>
        <p:nvSpPr>
          <p:cNvPr id="105055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学校层面：加强基础设施建设，提高教师数字化素养，推进教育教学改革</a:t>
            </a:r>
            <a:endParaRPr altLang="en-US" dirty="0" sz="2000" lang="zh-CN" spc="150">
              <a:solidFill>
                <a:schemeClr val="tx1">
                  <a:lumMod val="85000"/>
                  <a:lumOff val="15000"/>
                </a:schemeClr>
              </a:solidFill>
              <a:latin typeface="+mn-ea"/>
              <a:sym typeface="+mn-ea"/>
            </a:endParaRPr>
          </a:p>
        </p:txBody>
      </p:sp>
      <p:sp>
        <p:nvSpPr>
          <p:cNvPr id="105055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企业层面：加强技术研发，提供优质数字化教育资源和服务，推动产学研合作</a:t>
            </a:r>
            <a:endParaRPr altLang="en-US" dirty="0" sz="2000" lang="zh-CN" spc="150">
              <a:solidFill>
                <a:schemeClr val="tx1">
                  <a:lumMod val="85000"/>
                  <a:lumOff val="15000"/>
                </a:schemeClr>
              </a:solidFill>
              <a:latin typeface="+mn-ea"/>
              <a:sym typeface="+mn-ea"/>
            </a:endParaRPr>
          </a:p>
        </p:txBody>
      </p:sp>
      <p:sp>
        <p:nvSpPr>
          <p:cNvPr id="105056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社会层面：加强宣传推广，提高公众对数字化校园的认识和重视程度，营造良好的发展环境</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604" name="标题 1"/>
          <p:cNvSpPr>
            <a:spLocks noGrp="1"/>
          </p:cNvSpPr>
          <p:nvPr>
            <p:ph type="title"/>
          </p:nvPr>
        </p:nvSpPr>
        <p:spPr/>
        <p:txBody>
          <a:bodyPr/>
          <a:p>
            <a:r>
              <a:rPr altLang="en-US" lang="zh-CN"/>
              <a:t>未来数字化校园将更加智能化、个性化、多元化和国际化</a:t>
            </a:r>
            <a:endParaRPr altLang="en-US" lang="zh-CN"/>
          </a:p>
        </p:txBody>
      </p:sp>
      <p:sp>
        <p:nvSpPr>
          <p:cNvPr id="1050606"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08"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610"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智能化：利用人工智能、大数据等技术，实现教学、管理、服务的智能化，提高教育效率和质量。</a:t>
            </a:r>
            <a:endParaRPr altLang="en-US" dirty="0" sz="2000" lang="zh-CN" spc="200">
              <a:solidFill>
                <a:schemeClr val="tx1">
                  <a:lumMod val="85000"/>
                  <a:lumOff val="15000"/>
                </a:schemeClr>
              </a:solidFill>
              <a:latin typeface="+mn-ea"/>
              <a:sym typeface="+mn-ea"/>
            </a:endParaRPr>
          </a:p>
        </p:txBody>
      </p:sp>
      <p:sp>
        <p:nvSpPr>
          <p:cNvPr id="1050612"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14"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616"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个性化：通过个性化教学、个性化学习等方式，满足学生的个性化需求，提高教育效果。</a:t>
            </a:r>
            <a:endParaRPr altLang="en-US" dirty="0" sz="2000" lang="zh-CN" spc="200">
              <a:solidFill>
                <a:schemeClr val="tx1">
                  <a:lumMod val="85000"/>
                  <a:lumOff val="15000"/>
                </a:schemeClr>
              </a:solidFill>
              <a:latin typeface="+mn-ea"/>
              <a:sym typeface="+mn-ea"/>
            </a:endParaRPr>
          </a:p>
        </p:txBody>
      </p:sp>
      <p:sp>
        <p:nvSpPr>
          <p:cNvPr id="1050618"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20"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622"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多元化：利用互联网技术，实现教育资源的多元化，包括课程、教材、教师等，丰富学生的学习体验。</a:t>
            </a:r>
            <a:endParaRPr altLang="en-US" dirty="0" sz="2000" lang="zh-CN" spc="200">
              <a:solidFill>
                <a:schemeClr val="tx1">
                  <a:lumMod val="85000"/>
                  <a:lumOff val="15000"/>
                </a:schemeClr>
              </a:solidFill>
              <a:latin typeface="+mn-ea"/>
              <a:sym typeface="+mn-ea"/>
            </a:endParaRPr>
          </a:p>
        </p:txBody>
      </p:sp>
      <p:sp>
        <p:nvSpPr>
          <p:cNvPr id="1050624"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26"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628"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国际化：通过国际化教育、国际化交流等方式，推动教育的国际化发展，提高教育的国际竞争力。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50666"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668"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670"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672"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2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6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29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32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72.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2023-12-16T01:37:31Z</dcterms:created>
  <dcterms:modified xsi:type="dcterms:W3CDTF">2023-12-16T01:37:31Z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4483a0872f5643f48240d0cfef68fe9e_21</vt:lpwstr>
  </property>
</Properties>
</file>