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139" r:id="rId1"/>
    <p:sldMasterId id="2147493176" r:id="rId2"/>
  </p:sldMasterIdLst>
  <p:notesMasterIdLst>
    <p:notesMasterId r:id="rId3"/>
  </p:notesMasterIdLst>
  <p:sldIdLst>
    <p:sldId id="4341" r:id="rId4"/>
    <p:sldId id="4345" r:id="rId5"/>
    <p:sldId id="4349" r:id="rId6"/>
    <p:sldId id="4352" r:id="rId7"/>
    <p:sldId id="4355" r:id="rId8"/>
    <p:sldId id="4358" r:id="rId9"/>
    <p:sldId id="4361" r:id="rId10"/>
    <p:sldId id="4364" r:id="rId11"/>
    <p:sldId id="4367" r:id="rId12"/>
    <p:sldId id="4370" r:id="rId13"/>
    <p:sldId id="4373" r:id="rId14"/>
    <p:sldId id="4376" r:id="rId15"/>
    <p:sldId id="4379" r:id="rId16"/>
    <p:sldId id="4382" r:id="rId17"/>
    <p:sldId id="4385" r:id="rId18"/>
    <p:sldId id="4388" r:id="rId19"/>
    <p:sldId id="4391" r:id="rId20"/>
    <p:sldId id="4394" r:id="rId21"/>
    <p:sldId id="4397" r:id="rId2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tableStyles" Target="tableStyles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140" r:id="rId1"/>
    <p:sldLayoutId id="2147493141" r:id="rId2"/>
    <p:sldLayoutId id="2147493142" r:id="rId3"/>
    <p:sldLayoutId id="2147493143" r:id="rId4"/>
    <p:sldLayoutId id="2147493144" r:id="rId5"/>
    <p:sldLayoutId id="2147493145" r:id="rId6"/>
    <p:sldLayoutId id="2147493146" r:id="rId7"/>
    <p:sldLayoutId id="2147493147" r:id="rId8"/>
    <p:sldLayoutId id="2147493148" r:id="rId9"/>
    <p:sldLayoutId id="2147493149" r:id="rId10"/>
    <p:sldLayoutId id="214749315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177" r:id="rId1"/>
    <p:sldLayoutId id="2147493178" r:id="rId2"/>
    <p:sldLayoutId id="2147493179" r:id="rId3"/>
    <p:sldLayoutId id="2147493180" r:id="rId4"/>
    <p:sldLayoutId id="2147493181" r:id="rId5"/>
    <p:sldLayoutId id="2147493182" r:id="rId6"/>
    <p:sldLayoutId id="2147493183" r:id="rId7"/>
    <p:sldLayoutId id="2147493184" r:id="rId8"/>
    <p:sldLayoutId id="2147493185" r:id="rId9"/>
    <p:sldLayoutId id="2147493186" r:id="rId10"/>
    <p:sldLayoutId id="2147493187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tags" Target="../tags/tag77.xml"/><Relationship Id="rId3" Type="http://schemas.openxmlformats.org/officeDocument/2006/relationships/tags" Target="../tags/tag7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tags" Target="../tags/tag85.xml"/><Relationship Id="rId8" Type="http://schemas.openxmlformats.org/officeDocument/2006/relationships/tags" Target="../tags/tag86.xml"/><Relationship Id="rId9" Type="http://schemas.openxmlformats.org/officeDocument/2006/relationships/tags" Target="../tags/tag87.xml"/><Relationship Id="rId10" Type="http://schemas.openxmlformats.org/officeDocument/2006/relationships/tags" Target="../tags/tag88.xml"/><Relationship Id="rId11" Type="http://schemas.openxmlformats.org/officeDocument/2006/relationships/tags" Target="../tags/tag89.xml"/><Relationship Id="rId12" Type="http://schemas.openxmlformats.org/officeDocument/2006/relationships/tags" Target="../tags/tag9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1.xml"/><Relationship Id="rId2" Type="http://schemas.openxmlformats.org/officeDocument/2006/relationships/tags" Target="../tags/tag92.xml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tags" Target="../tags/tag101.xml"/><Relationship Id="rId12" Type="http://schemas.openxmlformats.org/officeDocument/2006/relationships/tags" Target="../tags/tag102.xml"/><Relationship Id="rId13" Type="http://schemas.openxmlformats.org/officeDocument/2006/relationships/tags" Target="../tags/tag103.xml"/><Relationship Id="rId14" Type="http://schemas.openxmlformats.org/officeDocument/2006/relationships/tags" Target="../tags/tag104.xml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tags" Target="../tags/tag107.xml"/><Relationship Id="rId18" Type="http://schemas.openxmlformats.org/officeDocument/2006/relationships/tags" Target="../tags/tag108.xml"/><Relationship Id="rId19" Type="http://schemas.openxmlformats.org/officeDocument/2006/relationships/tags" Target="../tags/tag109.xml"/><Relationship Id="rId20" Type="http://schemas.openxmlformats.org/officeDocument/2006/relationships/tags" Target="../tags/tag110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tags" Target="../tags/tag119.xml"/><Relationship Id="rId10" Type="http://schemas.openxmlformats.org/officeDocument/2006/relationships/tags" Target="../tags/tag120.xml"/><Relationship Id="rId11" Type="http://schemas.openxmlformats.org/officeDocument/2006/relationships/tags" Target="../tags/tag121.xml"/><Relationship Id="rId12" Type="http://schemas.openxmlformats.org/officeDocument/2006/relationships/tags" Target="../tags/tag12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tags" Target="../tags/tag138.xml"/><Relationship Id="rId14" Type="http://schemas.openxmlformats.org/officeDocument/2006/relationships/tags" Target="../tags/tag139.xml"/><Relationship Id="rId15" Type="http://schemas.openxmlformats.org/officeDocument/2006/relationships/tags" Target="../tags/tag140.xml"/><Relationship Id="rId16" Type="http://schemas.openxmlformats.org/officeDocument/2006/relationships/tags" Target="../tags/tag141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tags" Target="../tags/tag185.xml"/><Relationship Id="rId14" Type="http://schemas.openxmlformats.org/officeDocument/2006/relationships/tags" Target="../tags/tag186.xml"/><Relationship Id="rId15" Type="http://schemas.openxmlformats.org/officeDocument/2006/relationships/tags" Target="../tags/tag187.xml"/><Relationship Id="rId16" Type="http://schemas.openxmlformats.org/officeDocument/2006/relationships/tags" Target="../tags/tag188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团队合作教育在2024年小学教育中的价值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414336" y="3979718"/>
            <a:ext cx="2717165" cy="2635885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文本框 14"/>
          <p:cNvSpPr txBox="1"/>
          <p:nvPr>
            <p:custDataLst>
              <p:tags r:id="rId4"/>
            </p:custDataLst>
          </p:nvPr>
        </p:nvSpPr>
        <p:spPr>
          <a:xfrm flipH="1">
            <a:off x="590231" y="5111799"/>
            <a:ext cx="2477770" cy="127416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团队合作教育的重要性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0" name="文本框 17"/>
          <p:cNvSpPr txBox="1"/>
          <p:nvPr>
            <p:custDataLst>
              <p:tags r:id="rId5"/>
            </p:custDataLst>
          </p:nvPr>
        </p:nvSpPr>
        <p:spPr>
          <a:xfrm>
            <a:off x="590230" y="4203120"/>
            <a:ext cx="2477769" cy="810254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2" name="矩形: 圆角 10"/>
          <p:cNvSpPr/>
          <p:nvPr>
            <p:custDataLst>
              <p:tags r:id="rId6"/>
            </p:custDataLst>
          </p:nvPr>
        </p:nvSpPr>
        <p:spPr>
          <a:xfrm>
            <a:off x="3295966" y="3979718"/>
            <a:ext cx="2717165" cy="2635885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034"/>
          <p:cNvSpPr txBox="1"/>
          <p:nvPr>
            <p:custDataLst>
              <p:tags r:id="rId7"/>
            </p:custDataLst>
          </p:nvPr>
        </p:nvSpPr>
        <p:spPr>
          <a:xfrm flipH="1">
            <a:off x="3473130" y="5116244"/>
            <a:ext cx="2477135" cy="127416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团队合作教育的实施方式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041"/>
          <p:cNvSpPr txBox="1"/>
          <p:nvPr>
            <p:custDataLst>
              <p:tags r:id="rId8"/>
            </p:custDataLst>
          </p:nvPr>
        </p:nvSpPr>
        <p:spPr>
          <a:xfrm>
            <a:off x="3479481" y="4203120"/>
            <a:ext cx="2454514" cy="810254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3"/>
          <p:cNvSpPr/>
          <p:nvPr>
            <p:custDataLst>
              <p:tags r:id="rId9"/>
            </p:custDataLst>
          </p:nvPr>
        </p:nvSpPr>
        <p:spPr>
          <a:xfrm>
            <a:off x="6178231" y="3979718"/>
            <a:ext cx="2717165" cy="2635885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046"/>
          <p:cNvSpPr txBox="1"/>
          <p:nvPr>
            <p:custDataLst>
              <p:tags r:id="rId10"/>
            </p:custDataLst>
          </p:nvPr>
        </p:nvSpPr>
        <p:spPr>
          <a:xfrm flipH="1">
            <a:off x="6354761" y="5116244"/>
            <a:ext cx="2477770" cy="127416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团队合作教育的成果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049"/>
          <p:cNvSpPr txBox="1"/>
          <p:nvPr>
            <p:custDataLst>
              <p:tags r:id="rId11"/>
            </p:custDataLst>
          </p:nvPr>
        </p:nvSpPr>
        <p:spPr>
          <a:xfrm>
            <a:off x="6354761" y="4203120"/>
            <a:ext cx="2477770" cy="810254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矩形: 圆角 16"/>
          <p:cNvSpPr/>
          <p:nvPr>
            <p:custDataLst>
              <p:tags r:id="rId12"/>
            </p:custDataLst>
          </p:nvPr>
        </p:nvSpPr>
        <p:spPr>
          <a:xfrm>
            <a:off x="9060496" y="3979718"/>
            <a:ext cx="2717165" cy="2635885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6" name="文本框 1053"/>
          <p:cNvSpPr txBox="1"/>
          <p:nvPr>
            <p:custDataLst>
              <p:tags r:id="rId13"/>
            </p:custDataLst>
          </p:nvPr>
        </p:nvSpPr>
        <p:spPr>
          <a:xfrm flipH="1">
            <a:off x="9237025" y="5116244"/>
            <a:ext cx="2477135" cy="127416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团队合作教育在未来的发展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056"/>
          <p:cNvSpPr txBox="1"/>
          <p:nvPr>
            <p:custDataLst>
              <p:tags r:id="rId14"/>
            </p:custDataLst>
          </p:nvPr>
        </p:nvSpPr>
        <p:spPr>
          <a:xfrm>
            <a:off x="9237025" y="4203120"/>
            <a:ext cx="2341229" cy="810254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团队合作教育的重要性</a:t>
            </a:r>
            <a:endParaRPr altLang="en-US" dirty="0" lang="zh-CN"/>
          </a:p>
        </p:txBody>
      </p:sp>
      <p:sp>
        <p:nvSpPr>
          <p:cNvPr id="10488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培养小学生的团队协作能力</a:t>
            </a:r>
            <a:endParaRPr altLang="en-US" lang="zh-CN"/>
          </a:p>
        </p:txBody>
      </p:sp>
      <p:sp>
        <p:nvSpPr>
          <p:cNvPr id="1048840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42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44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团队合作教育有助于提高小学生的沟通能力和人际交往能力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46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48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50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团队合作教育有助于培养小学生的责任感和担当精神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2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54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56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团队合作教育有助于激发小学生的创造力和创新精神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8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60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62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团队合作教育有助于培养小学生的领导力和团队协作能力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提高小学生的人际交往能力</a:t>
            </a:r>
            <a:endParaRPr altLang="en-US" lang="zh-CN"/>
          </a:p>
        </p:txBody>
      </p:sp>
      <p:sp>
        <p:nvSpPr>
          <p:cNvPr id="10488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2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4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0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2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团队合作教育有助于提高小学生的人际交往能力，让他们学会与他人合作、沟通和协调。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通过团队合作，小学生可以更好地理解集体力量和合作精神，从而更好地适应社会生活。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2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4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0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2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团队合作教育可以帮助小学生建立良好的人际关系，培养他们的团队合作精神和领导能力。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在团队合作中，小学生需要学会倾听、表达和尊重他人，从而增强他们的社交技巧和人际交往能力。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促进小学生的个人成长和发展</a:t>
            </a:r>
            <a:endParaRPr altLang="en-US" lang="zh-CN"/>
          </a:p>
        </p:txBody>
      </p:sp>
      <p:sp>
        <p:nvSpPr>
          <p:cNvPr id="104897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74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6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提高沟通协调能力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80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2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培养责任感和担当精神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86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增强解决问题和应对挑战的能力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8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92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4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促进自我认知和自我发展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团队合作教育的实施方式</a:t>
            </a:r>
            <a:endParaRPr altLang="en-US" dirty="0" lang="zh-CN"/>
          </a:p>
        </p:txBody>
      </p:sp>
      <p:sp>
        <p:nvSpPr>
          <p:cNvPr id="10490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课堂上的团队合作活动</a:t>
            </a:r>
            <a:endParaRPr altLang="en-US" lang="zh-CN"/>
          </a:p>
        </p:txBody>
      </p:sp>
      <p:sp>
        <p:nvSpPr>
          <p:cNvPr id="1049058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家庭教育：家长应积极引导孩子参与家庭事务，培养孩子的责任感和合作精神。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课堂上的团队合作活动：通过分组讨论、合作完成作业等方式，培养学生的团队合作意识和协作能力。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课外拓展活动：组织学生参加各类团队竞赛、志愿服务等活动，让学生在实践中体验团队合作的重要性。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8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学校文化建设：学校应营造团队合作的文化氛围，鼓励学生相互支持、共同成长。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校内的团队合作项目</a:t>
            </a:r>
            <a:endParaRPr altLang="en-US" lang="zh-CN"/>
          </a:p>
        </p:txBody>
      </p:sp>
      <p:sp>
        <p:nvSpPr>
          <p:cNvPr id="1049124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实施方式：组织学生参与校内团队合作项目，如运动会、文艺比赛等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0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目的：通过实际项目培养学生的团队合作精神和协作能力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实施效果：提高学生的沟通协调能力、组织能力和领导能力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实施建议：定期开展校内团队合作项目，鼓励学生积极参与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家校合作的团队合作教育</a:t>
            </a:r>
            <a:endParaRPr altLang="en-US" lang="zh-CN"/>
          </a:p>
        </p:txBody>
      </p:sp>
      <p:sp>
        <p:nvSpPr>
          <p:cNvPr id="1049182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4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6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家庭与学校共同制定教育目标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0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2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家长参与学校教育活动，增强亲子关系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6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8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家校合作开展课外拓展活动，提升学生综合素质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2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4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建立有效的家校沟通机制，及时反馈学生表现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团队合作教育的成果</a:t>
            </a:r>
            <a:endParaRPr altLang="en-US" dirty="0" lang="zh-CN"/>
          </a:p>
        </p:txBody>
      </p:sp>
      <p:sp>
        <p:nvSpPr>
          <p:cNvPr id="10492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小学生的团队协作能力得到提高</a:t>
            </a:r>
            <a:endParaRPr altLang="en-US" lang="zh-CN"/>
          </a:p>
        </p:txBody>
      </p:sp>
      <p:sp>
        <p:nvSpPr>
          <p:cNvPr id="1049268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团队合作教育有助于提高小学生的沟通协调能力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团队合作教育有助于培养小学生的团队意识和协作精神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团队合作教育有助于提高小学生的问题解决能力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团队合作教育有助于增强小学生的自信心和自尊心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小学生的人际关系得到改善</a:t>
            </a:r>
            <a:endParaRPr altLang="en-US" lang="zh-CN"/>
          </a:p>
        </p:txBody>
      </p:sp>
      <p:sp>
        <p:nvSpPr>
          <p:cNvPr id="1049310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团队合作教育有助于增强小学生的自信心和自尊心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团队合作教育有助于提高小学生的社交技能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团队合作教育有助于培养小学生的合作意识和协作能力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团队合作教育有助于提高小学生的沟通能力和表达能力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小学生的个人成就感和自信心增强</a:t>
            </a:r>
            <a:endParaRPr altLang="en-US" lang="zh-CN"/>
          </a:p>
        </p:txBody>
      </p:sp>
      <p:sp>
        <p:nvSpPr>
          <p:cNvPr id="1049376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团队合作教育能够提供更多机会让学生展示自己的能力和才华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在团队合作中，学生可以相互学习、互相帮助，提高自己的技能和能力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通过团队合作教育，学生可以更好地认识自己的优点和不足，从而增强自信心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团队合作教育可以让学生体验到成功的喜悦，从而激发他们的学习热情和积极性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团队合作教育在未来的发展</a:t>
            </a:r>
            <a:endParaRPr altLang="en-US" dirty="0" lang="zh-CN"/>
          </a:p>
        </p:txBody>
      </p:sp>
      <p:sp>
        <p:nvSpPr>
          <p:cNvPr id="10494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团队合作教育将更加注重个性化和差异化</a:t>
            </a:r>
            <a:endParaRPr altLang="en-US" lang="zh-CN"/>
          </a:p>
        </p:txBody>
      </p:sp>
      <p:sp>
        <p:nvSpPr>
          <p:cNvPr id="1049446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8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0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团队合作教育将更加注重学生的个性发展，尊重学生的兴趣和特长，培养学生的创新能力和独立思考能力。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4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6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团队合作教育将更加注重差异化教学，根据学生的不同需求和水平，制定个性化的教学计划，提高学生的学习效果和综合素质。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0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2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团队合作教育将更加注重培养学生的合作精神和团队意识，通过多样化的团队活动和合作项目，提高学生的沟通能力和协作能力。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6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8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团队合作教育将更加注重与科技、艺术等领域的融合，拓展学生的视野和知识面，培养学生的跨学科能力和综合素质。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团队合作教育将更加注重实践和体验</a:t>
            </a:r>
            <a:endParaRPr altLang="en-US" lang="zh-CN"/>
          </a:p>
        </p:txBody>
      </p:sp>
      <p:sp>
        <p:nvSpPr>
          <p:cNvPr id="1049504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6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8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实践操作：通过实际操作，增强学生的动手能力和解决问题的能力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2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4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团队合作：培养学生的团队合作精神和沟通协调能力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8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0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体验式学习：让学生在实践中体验团队合作的乐趣和价值，提高学习效果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4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6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技术支持：利用现代技术手段，如虚拟现实、增强现实等，为学生提供更加真实的实践体验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团队合作教育将更加注重评价和反馈</a:t>
            </a:r>
            <a:endParaRPr altLang="en-US" lang="zh-CN"/>
          </a:p>
        </p:txBody>
      </p:sp>
      <p:sp>
        <p:nvSpPr>
          <p:cNvPr id="1049562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4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6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评价方式多样化：除了传统的考试成绩外，还将引入项目作品、团队合作表现等多维度评价方式。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0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2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反馈及时性：教师和学生将通过在线平台实时互动，确保及时反馈，提高学习效果。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6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8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评价标准明确：制定明确的评价标准，确保评价的公正性和客观性，激发学生积极参与。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2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4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反馈与改进：通过定期评价和反馈，学生可以及时调整学习策略，教师也可以优化教学方法，共同促进团队合作教育的发展。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62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7"/>
  <p:tag name="KSO_WM_DIAGRAM_GROUP_CODE" val="l1-1"/>
  <p:tag name="KSO_WM_UNIT_TYPE" val="l_h_a"/>
  <p:tag name="KSO_WM_UNIT_INDEX" val="1_1_1"/>
  <p:tag name="KSO_WM_UNIT_PRESET_TEXT" val="此处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7"/>
  <p:tag name="KSO_WM_DIAGRAM_GROUP_CODE" val="l1-1"/>
  <p:tag name="KSO_WM_UNIT_TYPE" val="l_h_a"/>
  <p:tag name="KSO_WM_UNIT_INDEX" val="1_2_1"/>
  <p:tag name="KSO_WM_UNIT_PRESET_TEXT" val="此处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7"/>
  <p:tag name="KSO_WM_DIAGRAM_GROUP_CODE" val="l1-1"/>
  <p:tag name="KSO_WM_UNIT_TYPE" val="l_h_a"/>
  <p:tag name="KSO_WM_UNIT_INDEX" val="1_3_1"/>
  <p:tag name="KSO_WM_UNIT_PRESET_TEXT" val="此处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7"/>
  <p:tag name="KSO_WM_DIAGRAM_GROUP_CODE" val="l1-1"/>
  <p:tag name="KSO_WM_UNIT_TYPE" val="l_h_a"/>
  <p:tag name="KSO_WM_UNIT_INDEX" val="1_4_1"/>
  <p:tag name="KSO_WM_UNIT_PRESET_TEXT" val="此处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SLIDE_ID" val="custom20230995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78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5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8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5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234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2024-01-05T05:12:35Z</dcterms:created>
  <dcterms:modified xsi:type="dcterms:W3CDTF">2024-01-05T05:12:35Z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0e86e0c33f934005b9c43d52355b7815_21</vt:lpwstr>
  </property>
</Properties>
</file>