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254" r:id="rId1"/>
    <p:sldMasterId id="2147500291" r:id="rId2"/>
  </p:sldMasterIdLst>
  <p:notesMasterIdLst>
    <p:notesMasterId r:id="rId3"/>
  </p:notesMasterIdLst>
  <p:sldIdLst>
    <p:sldId id="7977" r:id="rId4"/>
    <p:sldId id="7981" r:id="rId5"/>
    <p:sldId id="7984" r:id="rId6"/>
    <p:sldId id="7987" r:id="rId7"/>
    <p:sldId id="7990" r:id="rId8"/>
    <p:sldId id="7993" r:id="rId9"/>
    <p:sldId id="7996" r:id="rId10"/>
    <p:sldId id="7999" r:id="rId11"/>
    <p:sldId id="8002" r:id="rId12"/>
    <p:sldId id="8005" r:id="rId13"/>
    <p:sldId id="8008" r:id="rId14"/>
    <p:sldId id="8011" r:id="rId15"/>
    <p:sldId id="8014" r:id="rId16"/>
    <p:sldId id="8017" r:id="rId17"/>
    <p:sldId id="8020" r:id="rId18"/>
    <p:sldId id="8023" r:id="rId19"/>
    <p:sldId id="8026" r:id="rId20"/>
    <p:sldId id="8029" r:id="rId21"/>
    <p:sldId id="8032" r:id="rId22"/>
    <p:sldId id="8035" r:id="rId23"/>
    <p:sldId id="8038" r:id="rId24"/>
    <p:sldId id="8041" r:id="rId25"/>
    <p:sldId id="8044" r:id="rId26"/>
    <p:sldId id="8047" r:id="rId27"/>
    <p:sldId id="8050" r:id="rId28"/>
    <p:sldId id="8053"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255" r:id="rId1"/>
    <p:sldLayoutId id="2147500256" r:id="rId2"/>
    <p:sldLayoutId id="2147500257" r:id="rId3"/>
    <p:sldLayoutId id="2147500258" r:id="rId4"/>
    <p:sldLayoutId id="2147500259" r:id="rId5"/>
    <p:sldLayoutId id="2147500260" r:id="rId6"/>
    <p:sldLayoutId id="2147500261" r:id="rId7"/>
    <p:sldLayoutId id="2147500262" r:id="rId8"/>
    <p:sldLayoutId id="2147500263" r:id="rId9"/>
    <p:sldLayoutId id="2147500264" r:id="rId10"/>
    <p:sldLayoutId id="214750026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0292" r:id="rId1"/>
    <p:sldLayoutId id="2147500293" r:id="rId2"/>
    <p:sldLayoutId id="2147500294" r:id="rId3"/>
    <p:sldLayoutId id="2147500295" r:id="rId4"/>
    <p:sldLayoutId id="2147500296" r:id="rId5"/>
    <p:sldLayoutId id="2147500297" r:id="rId6"/>
    <p:sldLayoutId id="2147500298" r:id="rId7"/>
    <p:sldLayoutId id="2147500299" r:id="rId8"/>
    <p:sldLayoutId id="2147500300" r:id="rId9"/>
    <p:sldLayoutId id="2147500301" r:id="rId10"/>
    <p:sldLayoutId id="2147500302"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tags" Target="../tags/tag450.xml"/><Relationship Id="rId7" Type="http://schemas.openxmlformats.org/officeDocument/2006/relationships/tags" Target="../tags/tag451.xml"/><Relationship Id="rId8" Type="http://schemas.openxmlformats.org/officeDocument/2006/relationships/tags" Target="../tags/tag452.xml"/><Relationship Id="rId9" Type="http://schemas.openxmlformats.org/officeDocument/2006/relationships/tags" Target="../tags/tag453.xml"/><Relationship Id="rId10" Type="http://schemas.openxmlformats.org/officeDocument/2006/relationships/tags" Target="../tags/tag454.xml"/><Relationship Id="rId11" Type="http://schemas.openxmlformats.org/officeDocument/2006/relationships/tags" Target="../tags/tag455.xml"/><Relationship Id="rId12" Type="http://schemas.openxmlformats.org/officeDocument/2006/relationships/tags" Target="../tags/tag456.xml"/><Relationship Id="rId13" Type="http://schemas.openxmlformats.org/officeDocument/2006/relationships/tags" Target="../tags/tag457.xml"/><Relationship Id="rId14" Type="http://schemas.openxmlformats.org/officeDocument/2006/relationships/tags" Target="../tags/tag458.xml"/><Relationship Id="rId15" Type="http://schemas.openxmlformats.org/officeDocument/2006/relationships/tags" Target="../tags/tag459.xml"/><Relationship Id="rId16" Type="http://schemas.openxmlformats.org/officeDocument/2006/relationships/tags" Target="../tags/tag460.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9.xml"/><Relationship Id="rId2" Type="http://schemas.openxmlformats.org/officeDocument/2006/relationships/tags" Target="../tags/tag470.xml"/><Relationship Id="rId3" Type="http://schemas.openxmlformats.org/officeDocument/2006/relationships/tags" Target="../tags/tag471.xml"/><Relationship Id="rId4" Type="http://schemas.openxmlformats.org/officeDocument/2006/relationships/tags" Target="../tags/tag472.xml"/><Relationship Id="rId5" Type="http://schemas.openxmlformats.org/officeDocument/2006/relationships/tags" Target="../tags/tag473.xml"/><Relationship Id="rId6" Type="http://schemas.openxmlformats.org/officeDocument/2006/relationships/tags" Target="../tags/tag474.xml"/><Relationship Id="rId7" Type="http://schemas.openxmlformats.org/officeDocument/2006/relationships/tags" Target="../tags/tag475.xml"/><Relationship Id="rId8" Type="http://schemas.openxmlformats.org/officeDocument/2006/relationships/tags" Target="../tags/tag476.xml"/><Relationship Id="rId9" Type="http://schemas.openxmlformats.org/officeDocument/2006/relationships/tags" Target="../tags/tag477.xml"/><Relationship Id="rId10" Type="http://schemas.openxmlformats.org/officeDocument/2006/relationships/tags" Target="../tags/tag478.xml"/><Relationship Id="rId11" Type="http://schemas.openxmlformats.org/officeDocument/2006/relationships/tags" Target="../tags/tag479.xml"/><Relationship Id="rId12" Type="http://schemas.openxmlformats.org/officeDocument/2006/relationships/tags" Target="../tags/tag48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81.xml"/><Relationship Id="rId2" Type="http://schemas.openxmlformats.org/officeDocument/2006/relationships/tags" Target="../tags/tag482.xml"/><Relationship Id="rId3" Type="http://schemas.openxmlformats.org/officeDocument/2006/relationships/tags" Target="../tags/tag48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tags" Target="../tags/tag487.xml"/><Relationship Id="rId5" Type="http://schemas.openxmlformats.org/officeDocument/2006/relationships/tags" Target="../tags/tag488.xml"/><Relationship Id="rId6" Type="http://schemas.openxmlformats.org/officeDocument/2006/relationships/tags" Target="../tags/tag489.xml"/><Relationship Id="rId7" Type="http://schemas.openxmlformats.org/officeDocument/2006/relationships/tags" Target="../tags/tag490.xml"/><Relationship Id="rId8" Type="http://schemas.openxmlformats.org/officeDocument/2006/relationships/tags" Target="../tags/tag491.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2.xml"/><Relationship Id="rId2" Type="http://schemas.openxmlformats.org/officeDocument/2006/relationships/tags" Target="../tags/tag493.xml"/><Relationship Id="rId3" Type="http://schemas.openxmlformats.org/officeDocument/2006/relationships/tags" Target="../tags/tag494.xml"/><Relationship Id="rId4" Type="http://schemas.openxmlformats.org/officeDocument/2006/relationships/tags" Target="../tags/tag495.xml"/><Relationship Id="rId5" Type="http://schemas.openxmlformats.org/officeDocument/2006/relationships/tags" Target="../tags/tag496.xml"/><Relationship Id="rId6" Type="http://schemas.openxmlformats.org/officeDocument/2006/relationships/tags" Target="../tags/tag497.xml"/><Relationship Id="rId7" Type="http://schemas.openxmlformats.org/officeDocument/2006/relationships/tags" Target="../tags/tag498.xml"/><Relationship Id="rId8" Type="http://schemas.openxmlformats.org/officeDocument/2006/relationships/tags" Target="../tags/tag499.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00.xml"/><Relationship Id="rId2" Type="http://schemas.openxmlformats.org/officeDocument/2006/relationships/tags" Target="../tags/tag501.xml"/><Relationship Id="rId3" Type="http://schemas.openxmlformats.org/officeDocument/2006/relationships/tags" Target="../tags/tag502.xml"/><Relationship Id="rId4" Type="http://schemas.openxmlformats.org/officeDocument/2006/relationships/tags" Target="../tags/tag503.xml"/><Relationship Id="rId5" Type="http://schemas.openxmlformats.org/officeDocument/2006/relationships/tags" Target="../tags/tag504.xml"/><Relationship Id="rId6" Type="http://schemas.openxmlformats.org/officeDocument/2006/relationships/tags" Target="../tags/tag505.xml"/><Relationship Id="rId7" Type="http://schemas.openxmlformats.org/officeDocument/2006/relationships/tags" Target="../tags/tag506.xml"/><Relationship Id="rId8" Type="http://schemas.openxmlformats.org/officeDocument/2006/relationships/tags" Target="../tags/tag507.xml"/><Relationship Id="rId9" Type="http://schemas.openxmlformats.org/officeDocument/2006/relationships/tags" Target="../tags/tag508.xml"/><Relationship Id="rId10" Type="http://schemas.openxmlformats.org/officeDocument/2006/relationships/tags" Target="../tags/tag509.xml"/><Relationship Id="rId11" Type="http://schemas.openxmlformats.org/officeDocument/2006/relationships/tags" Target="../tags/tag510.xml"/><Relationship Id="rId12" Type="http://schemas.openxmlformats.org/officeDocument/2006/relationships/tags" Target="../tags/tag51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16.xml"/><Relationship Id="rId2" Type="http://schemas.openxmlformats.org/officeDocument/2006/relationships/tags" Target="../tags/tag517.xml"/><Relationship Id="rId3" Type="http://schemas.openxmlformats.org/officeDocument/2006/relationships/tags" Target="../tags/tag51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19.xml"/><Relationship Id="rId2" Type="http://schemas.openxmlformats.org/officeDocument/2006/relationships/tags" Target="../tags/tag520.xml"/><Relationship Id="rId3" Type="http://schemas.openxmlformats.org/officeDocument/2006/relationships/tags" Target="../tags/tag521.xml"/><Relationship Id="rId4" Type="http://schemas.openxmlformats.org/officeDocument/2006/relationships/tags" Target="../tags/tag522.xml"/><Relationship Id="rId5" Type="http://schemas.openxmlformats.org/officeDocument/2006/relationships/tags" Target="../tags/tag523.xml"/><Relationship Id="rId6" Type="http://schemas.openxmlformats.org/officeDocument/2006/relationships/tags" Target="../tags/tag524.xml"/><Relationship Id="rId7" Type="http://schemas.openxmlformats.org/officeDocument/2006/relationships/tags" Target="../tags/tag525.xml"/><Relationship Id="rId8" Type="http://schemas.openxmlformats.org/officeDocument/2006/relationships/tags" Target="../tags/tag526.xml"/><Relationship Id="rId9" Type="http://schemas.openxmlformats.org/officeDocument/2006/relationships/tags" Target="../tags/tag527.xml"/><Relationship Id="rId10" Type="http://schemas.openxmlformats.org/officeDocument/2006/relationships/tags" Target="../tags/tag528.xml"/><Relationship Id="rId11" Type="http://schemas.openxmlformats.org/officeDocument/2006/relationships/tags" Target="../tags/tag529.xml"/><Relationship Id="rId12" Type="http://schemas.openxmlformats.org/officeDocument/2006/relationships/tags" Target="../tags/tag530.xml"/><Relationship Id="rId13" Type="http://schemas.openxmlformats.org/officeDocument/2006/relationships/tags" Target="../tags/tag531.xml"/><Relationship Id="rId14" Type="http://schemas.openxmlformats.org/officeDocument/2006/relationships/tags" Target="../tags/tag532.xml"/><Relationship Id="rId15" Type="http://schemas.openxmlformats.org/officeDocument/2006/relationships/tags" Target="../tags/tag533.xml"/><Relationship Id="rId16" Type="http://schemas.openxmlformats.org/officeDocument/2006/relationships/tags" Target="../tags/tag534.xml"/><Relationship Id="rId17" Type="http://schemas.openxmlformats.org/officeDocument/2006/relationships/tags" Target="../tags/tag535.xml"/><Relationship Id="rId18" Type="http://schemas.openxmlformats.org/officeDocument/2006/relationships/tags" Target="../tags/tag536.xml"/><Relationship Id="rId19" Type="http://schemas.openxmlformats.org/officeDocument/2006/relationships/tags" Target="../tags/tag537.xml"/><Relationship Id="rId20" Type="http://schemas.openxmlformats.org/officeDocument/2006/relationships/tags" Target="../tags/tag538.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39.xml"/><Relationship Id="rId2" Type="http://schemas.openxmlformats.org/officeDocument/2006/relationships/tags" Target="../tags/tag540.xml"/><Relationship Id="rId3" Type="http://schemas.openxmlformats.org/officeDocument/2006/relationships/tags" Target="../tags/tag541.xml"/><Relationship Id="rId4" Type="http://schemas.openxmlformats.org/officeDocument/2006/relationships/tags" Target="../tags/tag542.xml"/><Relationship Id="rId5" Type="http://schemas.openxmlformats.org/officeDocument/2006/relationships/tags" Target="../tags/tag543.xml"/><Relationship Id="rId6" Type="http://schemas.openxmlformats.org/officeDocument/2006/relationships/tags" Target="../tags/tag544.xml"/><Relationship Id="rId7" Type="http://schemas.openxmlformats.org/officeDocument/2006/relationships/tags" Target="../tags/tag545.xml"/><Relationship Id="rId8" Type="http://schemas.openxmlformats.org/officeDocument/2006/relationships/tags" Target="../tags/tag546.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7.xml"/><Relationship Id="rId2" Type="http://schemas.openxmlformats.org/officeDocument/2006/relationships/tags" Target="../tags/tag548.xml"/><Relationship Id="rId3" Type="http://schemas.openxmlformats.org/officeDocument/2006/relationships/tags" Target="../tags/tag549.xml"/><Relationship Id="rId4" Type="http://schemas.openxmlformats.org/officeDocument/2006/relationships/tags" Target="../tags/tag550.xml"/><Relationship Id="rId5" Type="http://schemas.openxmlformats.org/officeDocument/2006/relationships/tags" Target="../tags/tag551.xml"/><Relationship Id="rId6" Type="http://schemas.openxmlformats.org/officeDocument/2006/relationships/tags" Target="../tags/tag552.xml"/><Relationship Id="rId7" Type="http://schemas.openxmlformats.org/officeDocument/2006/relationships/tags" Target="../tags/tag553.xml"/><Relationship Id="rId8" Type="http://schemas.openxmlformats.org/officeDocument/2006/relationships/tags" Target="../tags/tag554.xml"/><Relationship Id="rId9" Type="http://schemas.openxmlformats.org/officeDocument/2006/relationships/tags" Target="../tags/tag555.xml"/><Relationship Id="rId10" Type="http://schemas.openxmlformats.org/officeDocument/2006/relationships/tags" Target="../tags/tag556.xml"/><Relationship Id="rId11" Type="http://schemas.openxmlformats.org/officeDocument/2006/relationships/tags" Target="../tags/tag557.xml"/><Relationship Id="rId12" Type="http://schemas.openxmlformats.org/officeDocument/2006/relationships/tags" Target="../tags/tag558.xml"/><Relationship Id="rId13" Type="http://schemas.openxmlformats.org/officeDocument/2006/relationships/tags" Target="../tags/tag559.xml"/><Relationship Id="rId14" Type="http://schemas.openxmlformats.org/officeDocument/2006/relationships/tags" Target="../tags/tag560.xml"/><Relationship Id="rId15" Type="http://schemas.openxmlformats.org/officeDocument/2006/relationships/tags" Target="../tags/tag561.xml"/><Relationship Id="rId16" Type="http://schemas.openxmlformats.org/officeDocument/2006/relationships/tags" Target="../tags/tag562.xml"/><Relationship Id="rId17" Type="http://schemas.openxmlformats.org/officeDocument/2006/relationships/tags" Target="../tags/tag563.xml"/><Relationship Id="rId18" Type="http://schemas.openxmlformats.org/officeDocument/2006/relationships/tags" Target="../tags/tag564.xml"/><Relationship Id="rId19" Type="http://schemas.openxmlformats.org/officeDocument/2006/relationships/tags" Target="../tags/tag565.xml"/><Relationship Id="rId20" Type="http://schemas.openxmlformats.org/officeDocument/2006/relationships/tags" Target="../tags/tag566.xml"/><Relationship Id="rId21" Type="http://schemas.openxmlformats.org/officeDocument/2006/relationships/tags" Target="../tags/tag567.xml"/><Relationship Id="rId22" Type="http://schemas.openxmlformats.org/officeDocument/2006/relationships/tags" Target="../tags/tag568.xml"/><Relationship Id="rId23" Type="http://schemas.openxmlformats.org/officeDocument/2006/relationships/tags" Target="../tags/tag569.xml"/><Relationship Id="rId24" Type="http://schemas.openxmlformats.org/officeDocument/2006/relationships/tags" Target="../tags/tag570.xml"/><Relationship Id="rId25" Type="http://schemas.openxmlformats.org/officeDocument/2006/relationships/tags" Target="../tags/tag571.xml"/><Relationship Id="rId26"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72.xml"/><Relationship Id="rId2" Type="http://schemas.openxmlformats.org/officeDocument/2006/relationships/tags" Target="../tags/tag573.xml"/><Relationship Id="rId3" Type="http://schemas.openxmlformats.org/officeDocument/2006/relationships/tags" Target="../tags/tag574.xml"/><Relationship Id="rId4" Type="http://schemas.openxmlformats.org/officeDocument/2006/relationships/tags" Target="../tags/tag575.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76.xml"/><Relationship Id="rId2" Type="http://schemas.openxmlformats.org/officeDocument/2006/relationships/tags" Target="../tags/tag577.xml"/><Relationship Id="rId3" Type="http://schemas.openxmlformats.org/officeDocument/2006/relationships/tags" Target="../tags/tag57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579.xml"/><Relationship Id="rId2" Type="http://schemas.openxmlformats.org/officeDocument/2006/relationships/tags" Target="../tags/tag580.xml"/><Relationship Id="rId3" Type="http://schemas.openxmlformats.org/officeDocument/2006/relationships/tags" Target="../tags/tag581.xml"/><Relationship Id="rId4" Type="http://schemas.openxmlformats.org/officeDocument/2006/relationships/tags" Target="../tags/tag582.xml"/><Relationship Id="rId5" Type="http://schemas.openxmlformats.org/officeDocument/2006/relationships/tags" Target="../tags/tag583.xml"/><Relationship Id="rId6" Type="http://schemas.openxmlformats.org/officeDocument/2006/relationships/tags" Target="../tags/tag584.xml"/><Relationship Id="rId7" Type="http://schemas.openxmlformats.org/officeDocument/2006/relationships/tags" Target="../tags/tag585.xml"/><Relationship Id="rId8" Type="http://schemas.openxmlformats.org/officeDocument/2006/relationships/tags" Target="../tags/tag586.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87.xml"/><Relationship Id="rId2" Type="http://schemas.openxmlformats.org/officeDocument/2006/relationships/tags" Target="../tags/tag588.xml"/><Relationship Id="rId3" Type="http://schemas.openxmlformats.org/officeDocument/2006/relationships/tags" Target="../tags/tag589.xml"/><Relationship Id="rId4" Type="http://schemas.openxmlformats.org/officeDocument/2006/relationships/tags" Target="../tags/tag59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591.xml"/><Relationship Id="rId2" Type="http://schemas.openxmlformats.org/officeDocument/2006/relationships/tags" Target="../tags/tag592.xml"/><Relationship Id="rId3" Type="http://schemas.openxmlformats.org/officeDocument/2006/relationships/tags" Target="../tags/tag593.xml"/><Relationship Id="rId4" Type="http://schemas.openxmlformats.org/officeDocument/2006/relationships/tags" Target="../tags/tag594.xml"/><Relationship Id="rId5" Type="http://schemas.openxmlformats.org/officeDocument/2006/relationships/tags" Target="../tags/tag595.xml"/><Relationship Id="rId6" Type="http://schemas.openxmlformats.org/officeDocument/2006/relationships/tags" Target="../tags/tag596.xml"/><Relationship Id="rId7" Type="http://schemas.openxmlformats.org/officeDocument/2006/relationships/tags" Target="../tags/tag597.xml"/><Relationship Id="rId8" Type="http://schemas.openxmlformats.org/officeDocument/2006/relationships/tags" Target="../tags/tag598.xml"/><Relationship Id="rId9" Type="http://schemas.openxmlformats.org/officeDocument/2006/relationships/tags" Target="../tags/tag599.xml"/><Relationship Id="rId10" Type="http://schemas.openxmlformats.org/officeDocument/2006/relationships/tags" Target="../tags/tag600.xml"/><Relationship Id="rId11" Type="http://schemas.openxmlformats.org/officeDocument/2006/relationships/tags" Target="../tags/tag601.xml"/><Relationship Id="rId12" Type="http://schemas.openxmlformats.org/officeDocument/2006/relationships/tags" Target="../tags/tag602.xml"/><Relationship Id="rId13" Type="http://schemas.openxmlformats.org/officeDocument/2006/relationships/tags" Target="../tags/tag603.xml"/><Relationship Id="rId14" Type="http://schemas.openxmlformats.org/officeDocument/2006/relationships/tags" Target="../tags/tag604.xml"/><Relationship Id="rId15" Type="http://schemas.openxmlformats.org/officeDocument/2006/relationships/tags" Target="../tags/tag605.xml"/><Relationship Id="rId16" Type="http://schemas.openxmlformats.org/officeDocument/2006/relationships/tags" Target="../tags/tag606.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07.xml"/><Relationship Id="rId2" Type="http://schemas.openxmlformats.org/officeDocument/2006/relationships/tags" Target="../tags/tag608.xml"/><Relationship Id="rId3" Type="http://schemas.openxmlformats.org/officeDocument/2006/relationships/tags" Target="../tags/tag609.xml"/><Relationship Id="rId4" Type="http://schemas.openxmlformats.org/officeDocument/2006/relationships/tags" Target="../tags/tag610.xml"/><Relationship Id="rId5" Type="http://schemas.openxmlformats.org/officeDocument/2006/relationships/tags" Target="../tags/tag611.xml"/><Relationship Id="rId6" Type="http://schemas.openxmlformats.org/officeDocument/2006/relationships/tags" Target="../tags/tag612.xml"/><Relationship Id="rId7" Type="http://schemas.openxmlformats.org/officeDocument/2006/relationships/tags" Target="../tags/tag613.xml"/><Relationship Id="rId8" Type="http://schemas.openxmlformats.org/officeDocument/2006/relationships/tags" Target="../tags/tag614.xml"/><Relationship Id="rId9" Type="http://schemas.openxmlformats.org/officeDocument/2006/relationships/tags" Target="../tags/tag615.xml"/><Relationship Id="rId10" Type="http://schemas.openxmlformats.org/officeDocument/2006/relationships/tags" Target="../tags/tag616.xml"/><Relationship Id="rId11" Type="http://schemas.openxmlformats.org/officeDocument/2006/relationships/tags" Target="../tags/tag617.xml"/><Relationship Id="rId12" Type="http://schemas.openxmlformats.org/officeDocument/2006/relationships/tags" Target="../tags/tag618.xml"/><Relationship Id="rId13" Type="http://schemas.openxmlformats.org/officeDocument/2006/relationships/tags" Target="../tags/tag619.xml"/><Relationship Id="rId14" Type="http://schemas.openxmlformats.org/officeDocument/2006/relationships/tags" Target="../tags/tag620.xml"/><Relationship Id="rId15" Type="http://schemas.openxmlformats.org/officeDocument/2006/relationships/tags" Target="../tags/tag621.xml"/><Relationship Id="rId16" Type="http://schemas.openxmlformats.org/officeDocument/2006/relationships/tags" Target="../tags/tag62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23.xml"/><Relationship Id="rId2" Type="http://schemas.openxmlformats.org/officeDocument/2006/relationships/tags" Target="../tags/tag624.xml"/><Relationship Id="rId3" Type="http://schemas.openxmlformats.org/officeDocument/2006/relationships/tags" Target="../tags/tag62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26.xml"/><Relationship Id="rId2" Type="http://schemas.openxmlformats.org/officeDocument/2006/relationships/tags" Target="../tags/tag627.xml"/><Relationship Id="rId3" Type="http://schemas.openxmlformats.org/officeDocument/2006/relationships/tags" Target="../tags/tag628.xml"/><Relationship Id="rId4" Type="http://schemas.openxmlformats.org/officeDocument/2006/relationships/tags" Target="../tags/tag629.xml"/><Relationship Id="rId5" Type="http://schemas.openxmlformats.org/officeDocument/2006/relationships/tags" Target="../tags/tag630.xml"/><Relationship Id="rId6" Type="http://schemas.openxmlformats.org/officeDocument/2006/relationships/tags" Target="../tags/tag631.xml"/><Relationship Id="rId7" Type="http://schemas.openxmlformats.org/officeDocument/2006/relationships/tags" Target="../tags/tag632.xml"/><Relationship Id="rId8" Type="http://schemas.openxmlformats.org/officeDocument/2006/relationships/tags" Target="../tags/tag633.xml"/><Relationship Id="rId9" Type="http://schemas.openxmlformats.org/officeDocument/2006/relationships/tags" Target="../tags/tag634.xml"/><Relationship Id="rId10" Type="http://schemas.openxmlformats.org/officeDocument/2006/relationships/tags" Target="../tags/tag635.xml"/><Relationship Id="rId11" Type="http://schemas.openxmlformats.org/officeDocument/2006/relationships/tags" Target="../tags/tag636.xml"/><Relationship Id="rId12" Type="http://schemas.openxmlformats.org/officeDocument/2006/relationships/tags" Target="../tags/tag63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38.xml"/><Relationship Id="rId2" Type="http://schemas.openxmlformats.org/officeDocument/2006/relationships/tags" Target="../tags/tag639.xml"/><Relationship Id="rId3" Type="http://schemas.openxmlformats.org/officeDocument/2006/relationships/tags" Target="../tags/tag640.xml"/><Relationship Id="rId4" Type="http://schemas.openxmlformats.org/officeDocument/2006/relationships/tags" Target="../tags/tag641.xml"/><Relationship Id="rId5" Type="http://schemas.openxmlformats.org/officeDocument/2006/relationships/tags" Target="../tags/tag642.xml"/><Relationship Id="rId6" Type="http://schemas.openxmlformats.org/officeDocument/2006/relationships/tags" Target="../tags/tag643.xml"/><Relationship Id="rId7" Type="http://schemas.openxmlformats.org/officeDocument/2006/relationships/tags" Target="../tags/tag644.xml"/><Relationship Id="rId8" Type="http://schemas.openxmlformats.org/officeDocument/2006/relationships/tags" Target="../tags/tag645.xml"/><Relationship Id="rId9" Type="http://schemas.openxmlformats.org/officeDocument/2006/relationships/tags" Target="../tags/tag646.xml"/><Relationship Id="rId10" Type="http://schemas.openxmlformats.org/officeDocument/2006/relationships/tags" Target="../tags/tag647.xml"/><Relationship Id="rId11" Type="http://schemas.openxmlformats.org/officeDocument/2006/relationships/tags" Target="../tags/tag648.xml"/><Relationship Id="rId12" Type="http://schemas.openxmlformats.org/officeDocument/2006/relationships/tags" Target="../tags/tag64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50.xml"/><Relationship Id="rId2" Type="http://schemas.openxmlformats.org/officeDocument/2006/relationships/tags" Target="../tags/tag651.xml"/><Relationship Id="rId3" Type="http://schemas.openxmlformats.org/officeDocument/2006/relationships/tags" Target="../tags/tag652.xml"/><Relationship Id="rId4" Type="http://schemas.openxmlformats.org/officeDocument/2006/relationships/tags" Target="../tags/tag65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2024年光伏行业市场分析及投资前景预测报告</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光伏行业概述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60714"/>
          </a:bodyPr>
          <a:p>
            <a:pPr algn="ctr">
              <a:lnSpc>
                <a:spcPct val="100000"/>
              </a:lnSpc>
            </a:pPr>
            <a:r>
              <a:rPr altLang="en-US" b="1" dirty="0" sz="2800" lang="zh-CN" spc="300">
                <a:solidFill>
                  <a:schemeClr val="bg1"/>
                </a:solidFill>
                <a:latin typeface="+mj-ea"/>
                <a:ea typeface="+mj-ea"/>
              </a:rPr>
              <a:t>2024年光伏行业市场分析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2024年光伏行业投资前景预测</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光伏行业政策环境分析</a:t>
            </a:r>
            <a:endParaRPr altLang="en-US" b="1" dirty="0" sz="14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结论与建议</a:t>
            </a:r>
            <a:endParaRPr altLang="en-US" b="1" dirty="0" sz="1400" lang="zh-CN" spc="300">
              <a:solidFill>
                <a:schemeClr val="bg1"/>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2" name="标题"/>
          <p:cNvSpPr>
            <a:spLocks noGrp="1"/>
          </p:cNvSpPr>
          <p:nvPr>
            <p:ph type="title"/>
            <p:custDataLst>
              <p:tags r:id="rId1"/>
            </p:custDataLst>
          </p:nvPr>
        </p:nvSpPr>
        <p:spPr/>
        <p:txBody>
          <a:bodyPr/>
          <a:p>
            <a:r>
              <a:rPr altLang="en-US" dirty="0" lang="zh-CN"/>
              <a:t>光伏行业概述</a:t>
            </a:r>
            <a:endParaRPr altLang="en-US" dirty="0" lang="zh-CN"/>
          </a:p>
        </p:txBody>
      </p:sp>
      <p:sp>
        <p:nvSpPr>
          <p:cNvPr id="1049794"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光伏行业定义</a:t>
            </a:r>
            <a:endParaRPr altLang="en-US" lang="zh-CN"/>
          </a:p>
        </p:txBody>
      </p:sp>
      <p:sp>
        <p:nvSpPr>
          <p:cNvPr id="10505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光伏行业是指利用太阳能光子能量，通过光伏效应转换成电能的产业</a:t>
            </a:r>
            <a:endParaRPr altLang="en-US" dirty="0" sz="2000" lang="zh-CN" spc="150">
              <a:solidFill>
                <a:schemeClr val="tx1">
                  <a:lumMod val="75000"/>
                  <a:lumOff val="25000"/>
                </a:schemeClr>
              </a:solidFill>
              <a:latin typeface="+mn-ea"/>
              <a:sym typeface="+mn-ea"/>
            </a:endParaRPr>
          </a:p>
        </p:txBody>
      </p:sp>
      <p:sp>
        <p:nvSpPr>
          <p:cNvPr id="10505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光伏发电技术包括晶体硅、薄膜电池和光伏建筑一体化等技术领域</a:t>
            </a:r>
            <a:endParaRPr altLang="en-US" dirty="0" sz="2000" lang="zh-CN" spc="150">
              <a:solidFill>
                <a:schemeClr val="tx1">
                  <a:lumMod val="75000"/>
                  <a:lumOff val="25000"/>
                </a:schemeClr>
              </a:solidFill>
              <a:latin typeface="+mn-ea"/>
              <a:sym typeface="+mn-ea"/>
            </a:endParaRPr>
          </a:p>
        </p:txBody>
      </p:sp>
      <p:sp>
        <p:nvSpPr>
          <p:cNvPr id="10505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光伏行业具有清洁环保、可再生等特点，是实现可持续发展的重要能源之一</a:t>
            </a:r>
            <a:endParaRPr altLang="en-US" dirty="0" sz="2000" lang="zh-CN" spc="150">
              <a:solidFill>
                <a:schemeClr val="tx1">
                  <a:lumMod val="75000"/>
                  <a:lumOff val="25000"/>
                </a:schemeClr>
              </a:solidFill>
              <a:latin typeface="+mn-ea"/>
              <a:sym typeface="+mn-ea"/>
            </a:endParaRPr>
          </a:p>
        </p:txBody>
      </p:sp>
      <p:sp>
        <p:nvSpPr>
          <p:cNvPr id="10505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光伏行业产业链包括硅料、硅片、电池片、组件、光伏系统等环节</a:t>
            </a:r>
            <a:endParaRPr altLang="en-US" dirty="0" sz="2000" lang="zh-CN" spc="150">
              <a:solidFill>
                <a:schemeClr val="tx1">
                  <a:lumMod val="75000"/>
                  <a:lumOff val="25000"/>
                </a:schemeClr>
              </a:solidFill>
              <a:latin typeface="+mn-ea"/>
              <a:sym typeface="+mn-ea"/>
            </a:endParaRPr>
          </a:p>
        </p:txBody>
      </p:sp>
      <p:sp>
        <p:nvSpPr>
          <p:cNvPr id="10505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34" name="标题 1"/>
          <p:cNvSpPr>
            <a:spLocks noGrp="1"/>
          </p:cNvSpPr>
          <p:nvPr>
            <p:ph type="title"/>
          </p:nvPr>
        </p:nvSpPr>
        <p:spPr/>
        <p:txBody>
          <a:bodyPr/>
          <a:p>
            <a:r>
              <a:rPr altLang="en-US" lang="zh-CN"/>
              <a:t>光伏行业发展历程</a:t>
            </a:r>
            <a:endParaRPr altLang="en-US" lang="zh-CN"/>
          </a:p>
        </p:txBody>
      </p:sp>
      <p:sp>
        <p:nvSpPr>
          <p:cNvPr id="1050636" name="矩形 3"/>
          <p:cNvSpPr/>
          <p:nvPr>
            <p:custDataLst>
              <p:tags r:id="rId1"/>
            </p:custDataLst>
          </p:nvPr>
        </p:nvSpPr>
        <p:spPr>
          <a:xfrm>
            <a:off x="2607862" y="5099969"/>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8" name="任意多边形 5"/>
          <p:cNvSpPr/>
          <p:nvPr>
            <p:custDataLst>
              <p:tags r:id="rId2"/>
            </p:custDataLst>
          </p:nvPr>
        </p:nvSpPr>
        <p:spPr>
          <a:xfrm>
            <a:off x="2668418" y="5103876"/>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640" name="正文"/>
          <p:cNvSpPr txBox="1"/>
          <p:nvPr>
            <p:custDataLst>
              <p:tags r:id="rId3"/>
            </p:custDataLst>
          </p:nvPr>
        </p:nvSpPr>
        <p:spPr>
          <a:xfrm>
            <a:off x="3117051" y="5549905"/>
            <a:ext cx="6467738" cy="627552"/>
          </a:xfrm>
          <a:prstGeom prst="rect"/>
          <a:noFill/>
        </p:spPr>
        <p:txBody>
          <a:bodyPr anchor="t" anchorCtr="0" bIns="0" lIns="0" rIns="0" rtlCol="0" tIns="0" wrap="square">
            <a:normAutofit fontScale="8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成熟阶段：近年来，光伏技术不断进步，成本持续降低，应用领域不断拓展，已经成为全球能源的重要组成部分。同时，各国政府也出台了一系列政策，鼓励和支持光伏行业的发展。</a:t>
            </a:r>
            <a:endParaRPr altLang="en-US" dirty="0" sz="1400" lang="zh-CN" spc="150">
              <a:solidFill>
                <a:schemeClr val="tx1">
                  <a:lumMod val="65000"/>
                  <a:lumOff val="35000"/>
                </a:schemeClr>
              </a:solidFill>
              <a:latin typeface="+mn-ea"/>
            </a:endParaRPr>
          </a:p>
        </p:txBody>
      </p:sp>
      <p:sp>
        <p:nvSpPr>
          <p:cNvPr id="1050642" name="标题"/>
          <p:cNvSpPr txBox="1"/>
          <p:nvPr>
            <p:custDataLst>
              <p:tags r:id="rId4"/>
            </p:custDataLst>
          </p:nvPr>
        </p:nvSpPr>
        <p:spPr>
          <a:xfrm>
            <a:off x="3074727" y="5099318"/>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0644" name="矩形 8"/>
          <p:cNvSpPr/>
          <p:nvPr>
            <p:custDataLst>
              <p:tags r:id="rId5"/>
            </p:custDataLst>
          </p:nvPr>
        </p:nvSpPr>
        <p:spPr>
          <a:xfrm>
            <a:off x="2607862" y="3854997"/>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6" name="任意多边形 5"/>
          <p:cNvSpPr/>
          <p:nvPr>
            <p:custDataLst>
              <p:tags r:id="rId6"/>
            </p:custDataLst>
          </p:nvPr>
        </p:nvSpPr>
        <p:spPr>
          <a:xfrm>
            <a:off x="2668418" y="3858903"/>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648" name="正文"/>
          <p:cNvSpPr txBox="1"/>
          <p:nvPr>
            <p:custDataLst>
              <p:tags r:id="rId7"/>
            </p:custDataLst>
          </p:nvPr>
        </p:nvSpPr>
        <p:spPr>
          <a:xfrm>
            <a:off x="3117051" y="4304932"/>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高速发展阶段：进入21世纪，随着环保意识的提高和能源结构的调整，光伏行业进入高速发展阶段，成为全球能源结构转型的重要力量。</a:t>
            </a:r>
            <a:endParaRPr altLang="en-US" dirty="0" sz="1100" lang="zh-CN" spc="150">
              <a:solidFill>
                <a:schemeClr val="tx1">
                  <a:lumMod val="65000"/>
                  <a:lumOff val="35000"/>
                </a:schemeClr>
              </a:solidFill>
              <a:latin typeface="+mn-ea"/>
            </a:endParaRPr>
          </a:p>
        </p:txBody>
      </p:sp>
      <p:sp>
        <p:nvSpPr>
          <p:cNvPr id="1050650" name="标题"/>
          <p:cNvSpPr txBox="1"/>
          <p:nvPr>
            <p:custDataLst>
              <p:tags r:id="rId8"/>
            </p:custDataLst>
          </p:nvPr>
        </p:nvSpPr>
        <p:spPr>
          <a:xfrm>
            <a:off x="3074727" y="3854345"/>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0652" name="矩形 23"/>
          <p:cNvSpPr/>
          <p:nvPr>
            <p:custDataLst>
              <p:tags r:id="rId9"/>
            </p:custDataLst>
          </p:nvPr>
        </p:nvSpPr>
        <p:spPr>
          <a:xfrm>
            <a:off x="2607862" y="1365051"/>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4" name="任意多边形 5"/>
          <p:cNvSpPr/>
          <p:nvPr>
            <p:custDataLst>
              <p:tags r:id="rId10"/>
            </p:custDataLst>
          </p:nvPr>
        </p:nvSpPr>
        <p:spPr>
          <a:xfrm>
            <a:off x="2668418" y="1368958"/>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656" name="正文"/>
          <p:cNvSpPr txBox="1"/>
          <p:nvPr>
            <p:custDataLst>
              <p:tags r:id="rId11"/>
            </p:custDataLst>
          </p:nvPr>
        </p:nvSpPr>
        <p:spPr>
          <a:xfrm>
            <a:off x="3117051" y="1814986"/>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起步阶段：20世纪中叶，光伏技术开始起步，主要应用于航天、军事等领域。</a:t>
            </a:r>
            <a:endParaRPr altLang="en-US" dirty="0" sz="1100" lang="zh-CN" spc="150">
              <a:solidFill>
                <a:schemeClr val="tx1">
                  <a:lumMod val="65000"/>
                  <a:lumOff val="35000"/>
                </a:schemeClr>
              </a:solidFill>
              <a:latin typeface="+mn-ea"/>
            </a:endParaRPr>
          </a:p>
        </p:txBody>
      </p:sp>
      <p:sp>
        <p:nvSpPr>
          <p:cNvPr id="1050658" name="标题"/>
          <p:cNvSpPr txBox="1"/>
          <p:nvPr>
            <p:custDataLst>
              <p:tags r:id="rId12"/>
            </p:custDataLst>
          </p:nvPr>
        </p:nvSpPr>
        <p:spPr>
          <a:xfrm>
            <a:off x="3117051" y="1364400"/>
            <a:ext cx="2217770"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0660" name="矩形 27"/>
          <p:cNvSpPr/>
          <p:nvPr>
            <p:custDataLst>
              <p:tags r:id="rId13"/>
            </p:custDataLst>
          </p:nvPr>
        </p:nvSpPr>
        <p:spPr>
          <a:xfrm>
            <a:off x="2607862" y="2610024"/>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2" name="任意多边形 5"/>
          <p:cNvSpPr/>
          <p:nvPr>
            <p:custDataLst>
              <p:tags r:id="rId14"/>
            </p:custDataLst>
          </p:nvPr>
        </p:nvSpPr>
        <p:spPr>
          <a:xfrm>
            <a:off x="2668418" y="2613931"/>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664" name="正文"/>
          <p:cNvSpPr txBox="1"/>
          <p:nvPr>
            <p:custDataLst>
              <p:tags r:id="rId15"/>
            </p:custDataLst>
          </p:nvPr>
        </p:nvSpPr>
        <p:spPr>
          <a:xfrm>
            <a:off x="3117051" y="3059959"/>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商业化阶段：20世纪末，随着技术的进步和成本的降低，光伏行业开始进入商业化阶段，市场规模逐渐扩大。</a:t>
            </a:r>
            <a:endParaRPr altLang="en-US" dirty="0" sz="1100" lang="zh-CN" spc="150">
              <a:solidFill>
                <a:schemeClr val="tx1">
                  <a:lumMod val="65000"/>
                  <a:lumOff val="35000"/>
                </a:schemeClr>
              </a:solidFill>
              <a:latin typeface="+mn-ea"/>
            </a:endParaRPr>
          </a:p>
        </p:txBody>
      </p:sp>
      <p:sp>
        <p:nvSpPr>
          <p:cNvPr id="1050666" name="标题"/>
          <p:cNvSpPr txBox="1"/>
          <p:nvPr>
            <p:custDataLst>
              <p:tags r:id="rId16"/>
            </p:custDataLst>
          </p:nvPr>
        </p:nvSpPr>
        <p:spPr>
          <a:xfrm>
            <a:off x="3074727" y="2609373"/>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04" name="标题 1"/>
          <p:cNvSpPr>
            <a:spLocks noGrp="1"/>
          </p:cNvSpPr>
          <p:nvPr>
            <p:ph type="title"/>
          </p:nvPr>
        </p:nvSpPr>
        <p:spPr/>
        <p:txBody>
          <a:bodyPr/>
          <a:p>
            <a:r>
              <a:rPr altLang="en-US" lang="zh-CN"/>
              <a:t>光伏行业市场规模</a:t>
            </a:r>
            <a:endParaRPr altLang="en-US" lang="zh-CN"/>
          </a:p>
        </p:txBody>
      </p:sp>
      <p:sp>
        <p:nvSpPr>
          <p:cNvPr id="10507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中国光伏行业市场规模保持领先地位，占据全球市场份额的XX%以上。</a:t>
            </a:r>
            <a:endParaRPr altLang="en-US" sz="1400" lang="zh-CN" spc="150">
              <a:solidFill>
                <a:schemeClr val="tx1"/>
              </a:solidFill>
              <a:effectLst/>
              <a:latin typeface="+mn-ea"/>
              <a:sym typeface="+mn-ea"/>
            </a:endParaRPr>
          </a:p>
        </p:txBody>
      </p:sp>
      <p:sp>
        <p:nvSpPr>
          <p:cNvPr id="10507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全球光伏行业市场规模持续增长，2024年有望达到XX万亿元人民币。</a:t>
            </a:r>
            <a:endParaRPr altLang="en-US" dirty="0" sz="1400" lang="zh-CN" spc="150">
              <a:solidFill>
                <a:schemeClr val="tx1"/>
              </a:solidFill>
              <a:effectLst/>
              <a:latin typeface="+mn-ea"/>
              <a:sym typeface="+mn-ea"/>
            </a:endParaRPr>
          </a:p>
        </p:txBody>
      </p:sp>
      <p:sp>
        <p:nvSpPr>
          <p:cNvPr id="10507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欧洲、美国等发达国家光伏行业市场规模稳步提升，市场需求持续增长。</a:t>
            </a:r>
            <a:endParaRPr altLang="en-US" sz="1400" lang="zh-CN" spc="150">
              <a:solidFill>
                <a:schemeClr val="tx1"/>
              </a:solidFill>
              <a:effectLst/>
              <a:latin typeface="+mn-ea"/>
              <a:sym typeface="+mn-ea"/>
            </a:endParaRPr>
          </a:p>
        </p:txBody>
      </p:sp>
      <p:sp>
        <p:nvSpPr>
          <p:cNvPr id="10507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分布式光伏发电市场发展迅速，成为光伏行业新的增长点。</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58" name="标题 1"/>
          <p:cNvSpPr>
            <a:spLocks noGrp="1"/>
          </p:cNvSpPr>
          <p:nvPr>
            <p:ph type="title"/>
          </p:nvPr>
        </p:nvSpPr>
        <p:spPr/>
        <p:txBody>
          <a:bodyPr/>
          <a:p>
            <a:r>
              <a:rPr altLang="en-US" lang="zh-CN"/>
              <a:t>光伏行业产业链结构</a:t>
            </a:r>
            <a:endParaRPr altLang="en-US" lang="zh-CN"/>
          </a:p>
        </p:txBody>
      </p:sp>
      <p:sp>
        <p:nvSpPr>
          <p:cNvPr id="105076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6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6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7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7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7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7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产业链下游：光伏电站建设与运营，包括集中式和分布式光伏电站</a:t>
            </a:r>
            <a:endParaRPr altLang="en-US" dirty="0" sz="2400" lang="zh-CN">
              <a:latin typeface="+mn-ea"/>
              <a:ea typeface="+mn-ea"/>
            </a:endParaRPr>
          </a:p>
        </p:txBody>
      </p:sp>
      <p:sp>
        <p:nvSpPr>
          <p:cNvPr id="105077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配套产业：包括光伏逆变器、储能系统、智能运维等</a:t>
            </a:r>
            <a:endParaRPr altLang="en-US" dirty="0" sz="2400" lang="zh-CN">
              <a:latin typeface="+mn-ea"/>
              <a:ea typeface="+mn-ea"/>
            </a:endParaRPr>
          </a:p>
        </p:txBody>
      </p:sp>
      <p:sp>
        <p:nvSpPr>
          <p:cNvPr id="105078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产业链上游：原材料和设备制造，包括硅料、硅片、电池片等</a:t>
            </a:r>
            <a:endParaRPr altLang="en-US" dirty="0" sz="2400" lang="zh-CN">
              <a:latin typeface="+mn-ea"/>
              <a:ea typeface="+mn-ea"/>
            </a:endParaRPr>
          </a:p>
        </p:txBody>
      </p:sp>
      <p:sp>
        <p:nvSpPr>
          <p:cNvPr id="105078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产业链中游：光伏组件制造，将硅片、电池片组装成光伏组件</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20" name="标题"/>
          <p:cNvSpPr>
            <a:spLocks noGrp="1"/>
          </p:cNvSpPr>
          <p:nvPr>
            <p:ph type="title"/>
            <p:custDataLst>
              <p:tags r:id="rId1"/>
            </p:custDataLst>
          </p:nvPr>
        </p:nvSpPr>
        <p:spPr/>
        <p:txBody>
          <a:bodyPr/>
          <a:p>
            <a:r>
              <a:rPr altLang="en-US" dirty="0" lang="zh-CN"/>
              <a:t>2024年光伏行业市场分析</a:t>
            </a:r>
            <a:endParaRPr altLang="en-US" dirty="0" lang="zh-CN"/>
          </a:p>
        </p:txBody>
      </p:sp>
      <p:sp>
        <p:nvSpPr>
          <p:cNvPr id="1050822"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00" name="标题 1"/>
          <p:cNvSpPr>
            <a:spLocks noGrp="1"/>
          </p:cNvSpPr>
          <p:nvPr>
            <p:ph type="title"/>
          </p:nvPr>
        </p:nvSpPr>
        <p:spPr/>
        <p:txBody>
          <a:bodyPr/>
          <a:p>
            <a:r>
              <a:rPr altLang="en-US" lang="zh-CN"/>
              <a:t>全球光伏市场分析</a:t>
            </a:r>
            <a:endParaRPr altLang="en-US" lang="zh-CN"/>
          </a:p>
        </p:txBody>
      </p:sp>
      <p:sp>
        <p:nvSpPr>
          <p:cNvPr id="1051602"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技术发展：随着技术的不断进步，光伏转换效率不断提升，成本不断下降，为光伏行业的快速发展提供了有力支撑。</a:t>
            </a:r>
            <a:endParaRPr altLang="en-US" dirty="0" sz="1400" lang="zh-CN" spc="150">
              <a:solidFill>
                <a:schemeClr val="tx1">
                  <a:lumMod val="65000"/>
                  <a:lumOff val="35000"/>
                </a:schemeClr>
              </a:solidFill>
              <a:latin typeface="+mn-ea"/>
              <a:sym typeface="+mn-ea"/>
            </a:endParaRPr>
          </a:p>
        </p:txBody>
      </p:sp>
      <p:sp>
        <p:nvSpPr>
          <p:cNvPr id="1051604"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606"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产业链结构：全球光伏产业链包括硅料、硅片、电池片、组件、系统集成等环节，其中硅片、电池片和组件是产业链中的重点环节。</a:t>
            </a:r>
            <a:endParaRPr altLang="en-US" dirty="0" sz="1400" lang="zh-CN" spc="150">
              <a:solidFill>
                <a:schemeClr val="tx1">
                  <a:lumMod val="65000"/>
                  <a:lumOff val="35000"/>
                </a:schemeClr>
              </a:solidFill>
              <a:latin typeface="+mn-ea"/>
              <a:sym typeface="+mn-ea"/>
            </a:endParaRPr>
          </a:p>
        </p:txBody>
      </p:sp>
      <p:sp>
        <p:nvSpPr>
          <p:cNvPr id="1051608"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610"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市场规模：全球光伏市场规模持续扩大，2024年有望达到XX万亿元人民币。</a:t>
            </a:r>
            <a:endParaRPr altLang="en-US" dirty="0" sz="1400" lang="zh-CN" spc="150">
              <a:solidFill>
                <a:schemeClr val="tx1">
                  <a:lumMod val="65000"/>
                  <a:lumOff val="35000"/>
                </a:schemeClr>
              </a:solidFill>
              <a:latin typeface="+mn-ea"/>
              <a:sym typeface="+mn-ea"/>
            </a:endParaRPr>
          </a:p>
        </p:txBody>
      </p:sp>
      <p:sp>
        <p:nvSpPr>
          <p:cNvPr id="1051612"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614"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区域分布：中国、美国、欧洲是全球光伏市场的主要区域，其中中国占据较大市场份额。</a:t>
            </a:r>
            <a:endParaRPr altLang="en-US" dirty="0" sz="1400" lang="zh-CN" spc="150">
              <a:solidFill>
                <a:schemeClr val="tx1">
                  <a:lumMod val="65000"/>
                  <a:lumOff val="35000"/>
                </a:schemeClr>
              </a:solidFill>
              <a:latin typeface="+mn-ea"/>
              <a:sym typeface="+mn-ea"/>
            </a:endParaRPr>
          </a:p>
        </p:txBody>
      </p:sp>
      <p:sp>
        <p:nvSpPr>
          <p:cNvPr id="1051616"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54" name="标题 1"/>
          <p:cNvSpPr>
            <a:spLocks noGrp="1"/>
          </p:cNvSpPr>
          <p:nvPr>
            <p:ph type="title"/>
          </p:nvPr>
        </p:nvSpPr>
        <p:spPr/>
        <p:txBody>
          <a:bodyPr/>
          <a:p>
            <a:r>
              <a:rPr altLang="en-US" lang="zh-CN"/>
              <a:t>中国光伏市场分析</a:t>
            </a:r>
            <a:endParaRPr altLang="en-US" lang="zh-CN"/>
          </a:p>
        </p:txBody>
      </p:sp>
      <p:sp>
        <p:nvSpPr>
          <p:cNvPr id="105165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5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6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6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6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市场竞争格局：中国光伏市场主要由XX家企业主导，市场份额占比超过XX%。</a:t>
            </a:r>
            <a:endParaRPr altLang="en-US" sz="1400" lang="zh-CN" spc="150">
              <a:solidFill>
                <a:schemeClr val="tx1"/>
              </a:solidFill>
              <a:effectLst/>
              <a:latin typeface="+mn-ea"/>
              <a:sym typeface="+mn-ea"/>
            </a:endParaRPr>
          </a:p>
        </p:txBody>
      </p:sp>
      <p:sp>
        <p:nvSpPr>
          <p:cNvPr id="105166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市场规模：2024年中国光伏市场规模将达到XX亿元，同比增长XX%。</a:t>
            </a:r>
            <a:endParaRPr altLang="en-US" dirty="0" sz="1400" lang="zh-CN" spc="150">
              <a:solidFill>
                <a:schemeClr val="tx1"/>
              </a:solidFill>
              <a:effectLst/>
              <a:latin typeface="+mn-ea"/>
              <a:sym typeface="+mn-ea"/>
            </a:endParaRPr>
          </a:p>
        </p:txBody>
      </p:sp>
      <p:sp>
        <p:nvSpPr>
          <p:cNvPr id="105166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政策支持：中国政府出台了一系列政策，鼓励光伏产业的发展，为市场增长提供了有力保障。</a:t>
            </a:r>
            <a:endParaRPr altLang="en-US" sz="1400" lang="zh-CN" spc="150">
              <a:solidFill>
                <a:schemeClr val="tx1"/>
              </a:solidFill>
              <a:effectLst/>
              <a:latin typeface="+mn-ea"/>
              <a:sym typeface="+mn-ea"/>
            </a:endParaRPr>
          </a:p>
        </p:txBody>
      </p:sp>
      <p:sp>
        <p:nvSpPr>
          <p:cNvPr id="105167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技术创新：随着技术的不断进步，光伏发电成本不断降低，提高了市场的竞争力。</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08" name="标题 1"/>
          <p:cNvSpPr>
            <a:spLocks noGrp="1"/>
          </p:cNvSpPr>
          <p:nvPr>
            <p:ph type="title"/>
          </p:nvPr>
        </p:nvSpPr>
        <p:spPr/>
        <p:txBody>
          <a:bodyPr/>
          <a:p>
            <a:r>
              <a:rPr altLang="en-US" lang="zh-CN"/>
              <a:t>光伏市场竞争格局</a:t>
            </a:r>
            <a:endParaRPr altLang="en-US" lang="zh-CN"/>
          </a:p>
        </p:txBody>
      </p:sp>
      <p:sp>
        <p:nvSpPr>
          <p:cNvPr id="10517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主要竞争者：晶澳科技、天合光能、晶科能源等</a:t>
            </a:r>
            <a:endParaRPr altLang="en-US" dirty="0" sz="2000" lang="zh-CN" spc="150">
              <a:solidFill>
                <a:schemeClr val="tx1">
                  <a:lumMod val="85000"/>
                  <a:lumOff val="15000"/>
                </a:schemeClr>
              </a:solidFill>
              <a:latin typeface="+mn-ea"/>
              <a:sym typeface="+mn-ea"/>
            </a:endParaRPr>
          </a:p>
        </p:txBody>
      </p:sp>
      <p:sp>
        <p:nvSpPr>
          <p:cNvPr id="10517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市场份额：各家企业所占市场份额及排名情况</a:t>
            </a:r>
            <a:endParaRPr altLang="en-US" dirty="0" sz="2000" lang="zh-CN" spc="150">
              <a:solidFill>
                <a:schemeClr val="tx1">
                  <a:lumMod val="85000"/>
                  <a:lumOff val="15000"/>
                </a:schemeClr>
              </a:solidFill>
              <a:latin typeface="+mn-ea"/>
              <a:sym typeface="+mn-ea"/>
            </a:endParaRPr>
          </a:p>
        </p:txBody>
      </p:sp>
      <p:sp>
        <p:nvSpPr>
          <p:cNvPr id="10517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技术实力：各家企业的技术实力及创新能力比较</a:t>
            </a:r>
            <a:endParaRPr altLang="en-US" dirty="0" sz="2000" lang="zh-CN" spc="150">
              <a:solidFill>
                <a:schemeClr val="tx1">
                  <a:lumMod val="85000"/>
                  <a:lumOff val="15000"/>
                </a:schemeClr>
              </a:solidFill>
              <a:latin typeface="+mn-ea"/>
              <a:sym typeface="+mn-ea"/>
            </a:endParaRPr>
          </a:p>
        </p:txBody>
      </p:sp>
      <p:sp>
        <p:nvSpPr>
          <p:cNvPr id="10517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竞争优势：各家企业的竞争优势及未来发展潜力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70" name="标题 1"/>
          <p:cNvSpPr>
            <a:spLocks noGrp="1"/>
          </p:cNvSpPr>
          <p:nvPr>
            <p:ph type="title"/>
          </p:nvPr>
        </p:nvSpPr>
        <p:spPr/>
        <p:txBody>
          <a:bodyPr/>
          <a:p>
            <a:r>
              <a:rPr altLang="en-US" lang="zh-CN"/>
              <a:t>光伏市场主要企业分析</a:t>
            </a:r>
            <a:endParaRPr altLang="en-US" lang="zh-CN"/>
          </a:p>
        </p:txBody>
      </p:sp>
      <p:sp>
        <p:nvSpPr>
          <p:cNvPr id="105177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晶澳太阳能：全球领先的光伏企业，拥有完整的产业链和先进的生产技术。</a:t>
            </a:r>
            <a:endParaRPr altLang="en-US" dirty="0" sz="1200" lang="zh-CN" spc="150">
              <a:solidFill>
                <a:schemeClr val="tx1">
                  <a:lumMod val="65000"/>
                  <a:lumOff val="35000"/>
                </a:schemeClr>
              </a:solidFill>
              <a:latin typeface="+mn-ea"/>
              <a:sym typeface="+mn-ea"/>
            </a:endParaRPr>
          </a:p>
        </p:txBody>
      </p:sp>
      <p:sp>
        <p:nvSpPr>
          <p:cNvPr id="105177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隆基股份：专注于单晶硅片和组件的研发、生产和销售，是全球最大的单晶硅片和组件制造商。</a:t>
            </a:r>
            <a:endParaRPr altLang="en-US" dirty="0" sz="1200" lang="zh-CN" spc="150">
              <a:solidFill>
                <a:schemeClr val="tx1">
                  <a:lumMod val="65000"/>
                  <a:lumOff val="35000"/>
                </a:schemeClr>
              </a:solidFill>
              <a:latin typeface="+mn-ea"/>
              <a:sym typeface="+mn-ea"/>
            </a:endParaRPr>
          </a:p>
        </p:txBody>
      </p:sp>
      <p:sp>
        <p:nvSpPr>
          <p:cNvPr id="105177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通威股份：以农业和新能源为主业，在光伏行业拥有多晶硅和电池片的生产能力，是全球最大的多晶硅生产商之一。</a:t>
            </a:r>
            <a:endParaRPr altLang="en-US" dirty="0" sz="1200" lang="zh-CN" spc="150">
              <a:solidFill>
                <a:schemeClr val="tx1">
                  <a:lumMod val="65000"/>
                  <a:lumOff val="35000"/>
                </a:schemeClr>
              </a:solidFill>
              <a:latin typeface="+mn-ea"/>
              <a:sym typeface="+mn-ea"/>
            </a:endParaRPr>
          </a:p>
        </p:txBody>
      </p:sp>
      <p:sp>
        <p:nvSpPr>
          <p:cNvPr id="105177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东方日升：主要从事太阳能电池组件和光伏电站的研发、生产和销售，是全球光伏行业的重要参与者。</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16" name="标题"/>
          <p:cNvSpPr>
            <a:spLocks noGrp="1"/>
          </p:cNvSpPr>
          <p:nvPr>
            <p:ph type="title"/>
            <p:custDataLst>
              <p:tags r:id="rId1"/>
            </p:custDataLst>
          </p:nvPr>
        </p:nvSpPr>
        <p:spPr/>
        <p:txBody>
          <a:bodyPr>
            <a:normAutofit fontScale="90000"/>
          </a:bodyPr>
          <a:p>
            <a:r>
              <a:rPr altLang="en-US" dirty="0" lang="zh-CN"/>
              <a:t>2024年光伏行业投资前景预测</a:t>
            </a:r>
            <a:endParaRPr altLang="en-US" dirty="0" lang="zh-CN"/>
          </a:p>
        </p:txBody>
      </p:sp>
      <p:sp>
        <p:nvSpPr>
          <p:cNvPr id="105181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596" name="标题 1"/>
          <p:cNvSpPr>
            <a:spLocks noGrp="1"/>
          </p:cNvSpPr>
          <p:nvPr>
            <p:ph type="title"/>
          </p:nvPr>
        </p:nvSpPr>
        <p:spPr/>
        <p:txBody>
          <a:bodyPr/>
          <a:p>
            <a:r>
              <a:rPr altLang="en-US" lang="zh-CN"/>
              <a:t>光伏技术发展趋势</a:t>
            </a:r>
            <a:endParaRPr altLang="en-US" lang="zh-CN"/>
          </a:p>
        </p:txBody>
      </p:sp>
      <p:sp>
        <p:nvSpPr>
          <p:cNvPr id="105259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0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0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0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0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0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1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1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高效能：光伏技术不断升级，提高光电转换效率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6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长寿命：光伏组件寿命延长，降低维护成本</a:t>
            </a:r>
            <a:endParaRPr dirty="0" sz="2000" err="1">
              <a:solidFill>
                <a:schemeClr val="tx1">
                  <a:lumMod val="75000"/>
                  <a:lumOff val="25000"/>
                </a:schemeClr>
              </a:solidFill>
              <a:latin typeface="+mn-ea"/>
              <a:ea typeface="+mn-ea"/>
              <a:cs typeface="+mn-ea"/>
              <a:sym typeface="+mn-lt"/>
            </a:endParaRPr>
          </a:p>
        </p:txBody>
      </p:sp>
      <p:sp>
        <p:nvSpPr>
          <p:cNvPr id="105261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2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2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62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2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2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3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3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智能化：光伏电站将与数字化技术结合，实现智能化管理和运维</a:t>
            </a:r>
            <a:endParaRPr dirty="0" sz="2000" err="1">
              <a:solidFill>
                <a:schemeClr val="tx1">
                  <a:lumMod val="75000"/>
                  <a:lumOff val="25000"/>
                </a:schemeClr>
              </a:solidFill>
              <a:latin typeface="+mn-ea"/>
              <a:ea typeface="+mn-ea"/>
              <a:cs typeface="+mn-ea"/>
              <a:sym typeface="+mn-lt"/>
            </a:endParaRPr>
          </a:p>
        </p:txBody>
      </p:sp>
      <p:sp>
        <p:nvSpPr>
          <p:cNvPr id="10526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低成本：随着技术进步和规模化生产，光伏组件成本持续下降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74" name="标题 1"/>
          <p:cNvSpPr>
            <a:spLocks noGrp="1"/>
          </p:cNvSpPr>
          <p:nvPr>
            <p:ph type="title"/>
          </p:nvPr>
        </p:nvSpPr>
        <p:spPr/>
        <p:txBody>
          <a:bodyPr/>
          <a:p>
            <a:r>
              <a:rPr altLang="en-US" lang="zh-CN"/>
              <a:t>光伏市场需求预测</a:t>
            </a:r>
            <a:endParaRPr altLang="en-US" lang="zh-CN"/>
          </a:p>
        </p:txBody>
      </p:sp>
      <p:sp>
        <p:nvSpPr>
          <p:cNvPr id="105267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技术创新推动成本下降，提高光伏发电的经济性</a:t>
            </a:r>
            <a:endParaRPr altLang="en-US" sz="1400" lang="zh-CN" spc="150">
              <a:solidFill>
                <a:schemeClr val="tx1"/>
              </a:solidFill>
              <a:effectLst/>
              <a:latin typeface="+mn-ea"/>
              <a:sym typeface="+mn-ea"/>
            </a:endParaRPr>
          </a:p>
        </p:txBody>
      </p:sp>
      <p:sp>
        <p:nvSpPr>
          <p:cNvPr id="105268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全球能源结构转型加速，光伏市场潜力巨大</a:t>
            </a:r>
            <a:endParaRPr altLang="en-US" dirty="0" sz="1400" lang="zh-CN" spc="150">
              <a:solidFill>
                <a:schemeClr val="tx1"/>
              </a:solidFill>
              <a:effectLst/>
              <a:latin typeface="+mn-ea"/>
              <a:sym typeface="+mn-ea"/>
            </a:endParaRPr>
          </a:p>
        </p:txBody>
      </p:sp>
      <p:sp>
        <p:nvSpPr>
          <p:cNvPr id="105268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政府政策支持力度加大，推动光伏行业快速发展</a:t>
            </a:r>
            <a:endParaRPr altLang="en-US" sz="1400" lang="zh-CN" spc="150">
              <a:solidFill>
                <a:schemeClr val="tx1"/>
              </a:solidFill>
              <a:effectLst/>
              <a:latin typeface="+mn-ea"/>
              <a:sym typeface="+mn-ea"/>
            </a:endParaRPr>
          </a:p>
        </p:txBody>
      </p:sp>
      <p:sp>
        <p:nvSpPr>
          <p:cNvPr id="105269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分布式光伏和集中式光伏共同发展，满足不同市场需求</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28" name="标题 1"/>
          <p:cNvSpPr>
            <a:spLocks noGrp="1"/>
          </p:cNvSpPr>
          <p:nvPr>
            <p:ph type="title"/>
          </p:nvPr>
        </p:nvSpPr>
        <p:spPr/>
        <p:txBody>
          <a:bodyPr/>
          <a:p>
            <a:r>
              <a:rPr altLang="en-US" lang="zh-CN"/>
              <a:t>光伏行业投资机会与风险</a:t>
            </a:r>
            <a:endParaRPr altLang="en-US" lang="zh-CN"/>
          </a:p>
        </p:txBody>
      </p:sp>
      <p:sp>
        <p:nvSpPr>
          <p:cNvPr id="1052730" name="任意多边形 10"/>
          <p:cNvSpPr>
            <a:spLocks noChangeAspect="1"/>
          </p:cNvSpPr>
          <p:nvPr>
            <p:custDataLst>
              <p:tags r:id="rId1"/>
            </p:custDataLst>
          </p:nvPr>
        </p:nvSpPr>
        <p:spPr>
          <a:xfrm>
            <a:off x="838200" y="1488865"/>
            <a:ext cx="10515600" cy="77999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732" name="任意多边形 20"/>
          <p:cNvSpPr/>
          <p:nvPr>
            <p:custDataLst>
              <p:tags r:id="rId2"/>
            </p:custDataLst>
          </p:nvPr>
        </p:nvSpPr>
        <p:spPr>
          <a:xfrm>
            <a:off x="917965" y="1550972"/>
            <a:ext cx="10356070" cy="65577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21"/>
          <p:cNvCxnSpPr>
            <a:cxnSpLocks/>
          </p:cNvCxnSpPr>
          <p:nvPr>
            <p:custDataLst>
              <p:tags r:id="rId3"/>
            </p:custDataLst>
          </p:nvPr>
        </p:nvCxnSpPr>
        <p:spPr>
          <a:xfrm>
            <a:off x="2114442" y="1740338"/>
            <a:ext cx="0" cy="276438"/>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734" name="正文"/>
          <p:cNvSpPr txBox="1"/>
          <p:nvPr>
            <p:custDataLst>
              <p:tags r:id="rId4"/>
            </p:custDataLst>
          </p:nvPr>
        </p:nvSpPr>
        <p:spPr>
          <a:xfrm>
            <a:off x="2331208" y="1561324"/>
            <a:ext cx="8790603" cy="649690"/>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投资机会：随着全球对可再生能源需求的增加，光伏行业将迎来更多的发展机遇。</a:t>
            </a:r>
            <a:endParaRPr altLang="en-US" dirty="0" sz="1600" lang="zh-CN">
              <a:solidFill>
                <a:schemeClr val="tx1">
                  <a:lumMod val="65000"/>
                  <a:lumOff val="35000"/>
                </a:schemeClr>
              </a:solidFill>
              <a:latin typeface="+中文正文" charset="0"/>
            </a:endParaRPr>
          </a:p>
        </p:txBody>
      </p:sp>
      <p:sp>
        <p:nvSpPr>
          <p:cNvPr id="1052736" name="矩形 24"/>
          <p:cNvSpPr>
            <a:spLocks noChangeAspect="1"/>
          </p:cNvSpPr>
          <p:nvPr>
            <p:custDataLst>
              <p:tags r:id="rId5"/>
            </p:custDataLst>
          </p:nvPr>
        </p:nvSpPr>
        <p:spPr>
          <a:xfrm flipH="1">
            <a:off x="1137776" y="1557670"/>
            <a:ext cx="862803" cy="64969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738" name="任意多边形 27"/>
          <p:cNvSpPr>
            <a:spLocks noChangeAspect="1"/>
          </p:cNvSpPr>
          <p:nvPr>
            <p:custDataLst>
              <p:tags r:id="rId6"/>
            </p:custDataLst>
          </p:nvPr>
        </p:nvSpPr>
        <p:spPr>
          <a:xfrm>
            <a:off x="838200" y="2435086"/>
            <a:ext cx="10515600" cy="77999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740" name="任意多边形 28"/>
          <p:cNvSpPr/>
          <p:nvPr>
            <p:custDataLst>
              <p:tags r:id="rId7"/>
            </p:custDataLst>
          </p:nvPr>
        </p:nvSpPr>
        <p:spPr>
          <a:xfrm>
            <a:off x="917965" y="2497194"/>
            <a:ext cx="10356070" cy="65577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29"/>
          <p:cNvCxnSpPr>
            <a:cxnSpLocks/>
          </p:cNvCxnSpPr>
          <p:nvPr>
            <p:custDataLst>
              <p:tags r:id="rId8"/>
            </p:custDataLst>
          </p:nvPr>
        </p:nvCxnSpPr>
        <p:spPr>
          <a:xfrm>
            <a:off x="2114442" y="2686560"/>
            <a:ext cx="0" cy="276438"/>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742" name="正文"/>
          <p:cNvSpPr txBox="1"/>
          <p:nvPr>
            <p:custDataLst>
              <p:tags r:id="rId9"/>
            </p:custDataLst>
          </p:nvPr>
        </p:nvSpPr>
        <p:spPr>
          <a:xfrm>
            <a:off x="2331208" y="2507545"/>
            <a:ext cx="8790603" cy="649690"/>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市场规模：预计到2024年，全球光伏市场规模将继续扩大。</a:t>
            </a:r>
            <a:endParaRPr altLang="en-US" dirty="0" sz="1600" lang="zh-CN">
              <a:solidFill>
                <a:schemeClr val="tx1">
                  <a:lumMod val="65000"/>
                  <a:lumOff val="35000"/>
                </a:schemeClr>
              </a:solidFill>
              <a:latin typeface="+中文正文" charset="0"/>
            </a:endParaRPr>
          </a:p>
        </p:txBody>
      </p:sp>
      <p:sp>
        <p:nvSpPr>
          <p:cNvPr id="1052744" name="矩形 31"/>
          <p:cNvSpPr>
            <a:spLocks noChangeAspect="1"/>
          </p:cNvSpPr>
          <p:nvPr>
            <p:custDataLst>
              <p:tags r:id="rId10"/>
            </p:custDataLst>
          </p:nvPr>
        </p:nvSpPr>
        <p:spPr>
          <a:xfrm flipH="1">
            <a:off x="1137776" y="2503891"/>
            <a:ext cx="862803" cy="64969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746" name="任意多边形 33"/>
          <p:cNvSpPr>
            <a:spLocks noChangeAspect="1"/>
          </p:cNvSpPr>
          <p:nvPr>
            <p:custDataLst>
              <p:tags r:id="rId11"/>
            </p:custDataLst>
          </p:nvPr>
        </p:nvSpPr>
        <p:spPr>
          <a:xfrm>
            <a:off x="838200" y="3381308"/>
            <a:ext cx="10515600" cy="77999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748" name="任意多边形 34"/>
          <p:cNvSpPr/>
          <p:nvPr>
            <p:custDataLst>
              <p:tags r:id="rId12"/>
            </p:custDataLst>
          </p:nvPr>
        </p:nvSpPr>
        <p:spPr>
          <a:xfrm>
            <a:off x="917965" y="3443415"/>
            <a:ext cx="10356070" cy="65577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36"/>
          <p:cNvCxnSpPr>
            <a:cxnSpLocks/>
          </p:cNvCxnSpPr>
          <p:nvPr>
            <p:custDataLst>
              <p:tags r:id="rId13"/>
            </p:custDataLst>
          </p:nvPr>
        </p:nvCxnSpPr>
        <p:spPr>
          <a:xfrm>
            <a:off x="2114442" y="3632781"/>
            <a:ext cx="0" cy="276438"/>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750" name="正文"/>
          <p:cNvSpPr txBox="1"/>
          <p:nvPr>
            <p:custDataLst>
              <p:tags r:id="rId14"/>
            </p:custDataLst>
          </p:nvPr>
        </p:nvSpPr>
        <p:spPr>
          <a:xfrm>
            <a:off x="2331208" y="3453766"/>
            <a:ext cx="8790603" cy="649690"/>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技术进步：光伏技术的不断进步将降低成本，提高效率，为投资者带来更多机会。</a:t>
            </a:r>
            <a:endParaRPr altLang="en-US" dirty="0" sz="1600" lang="zh-CN">
              <a:solidFill>
                <a:schemeClr val="tx1">
                  <a:lumMod val="65000"/>
                  <a:lumOff val="35000"/>
                </a:schemeClr>
              </a:solidFill>
              <a:latin typeface="+中文正文" charset="0"/>
            </a:endParaRPr>
          </a:p>
        </p:txBody>
      </p:sp>
      <p:sp>
        <p:nvSpPr>
          <p:cNvPr id="1052752" name="矩形 38"/>
          <p:cNvSpPr>
            <a:spLocks noChangeAspect="1"/>
          </p:cNvSpPr>
          <p:nvPr>
            <p:custDataLst>
              <p:tags r:id="rId15"/>
            </p:custDataLst>
          </p:nvPr>
        </p:nvSpPr>
        <p:spPr>
          <a:xfrm flipH="1">
            <a:off x="1137776" y="3450113"/>
            <a:ext cx="862803" cy="64969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754" name="任意多边形 63"/>
          <p:cNvSpPr>
            <a:spLocks noChangeAspect="1"/>
          </p:cNvSpPr>
          <p:nvPr>
            <p:custDataLst>
              <p:tags r:id="rId16"/>
            </p:custDataLst>
          </p:nvPr>
        </p:nvSpPr>
        <p:spPr>
          <a:xfrm>
            <a:off x="838200" y="4327529"/>
            <a:ext cx="10515600" cy="77999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756" name="任意多边形 64"/>
          <p:cNvSpPr/>
          <p:nvPr>
            <p:custDataLst>
              <p:tags r:id="rId17"/>
            </p:custDataLst>
          </p:nvPr>
        </p:nvSpPr>
        <p:spPr>
          <a:xfrm>
            <a:off x="917965" y="4389636"/>
            <a:ext cx="10356070" cy="65577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65"/>
          <p:cNvCxnSpPr>
            <a:cxnSpLocks/>
          </p:cNvCxnSpPr>
          <p:nvPr>
            <p:custDataLst>
              <p:tags r:id="rId18"/>
            </p:custDataLst>
          </p:nvPr>
        </p:nvCxnSpPr>
        <p:spPr>
          <a:xfrm>
            <a:off x="2114442" y="4579002"/>
            <a:ext cx="0" cy="276438"/>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758" name="正文"/>
          <p:cNvSpPr txBox="1"/>
          <p:nvPr>
            <p:custDataLst>
              <p:tags r:id="rId19"/>
            </p:custDataLst>
          </p:nvPr>
        </p:nvSpPr>
        <p:spPr>
          <a:xfrm>
            <a:off x="2331208" y="4399987"/>
            <a:ext cx="8790603" cy="649690"/>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政策支持：各国政府对可再生能源的支持力度不断加大，为光伏行业的发展提供了有力保障。</a:t>
            </a:r>
            <a:endParaRPr altLang="en-US" dirty="0" sz="1600" lang="zh-CN">
              <a:solidFill>
                <a:schemeClr val="tx1">
                  <a:lumMod val="65000"/>
                  <a:lumOff val="35000"/>
                </a:schemeClr>
              </a:solidFill>
              <a:latin typeface="+中文正文" charset="0"/>
            </a:endParaRPr>
          </a:p>
        </p:txBody>
      </p:sp>
      <p:sp>
        <p:nvSpPr>
          <p:cNvPr id="1052760" name="矩形 67"/>
          <p:cNvSpPr>
            <a:spLocks noChangeAspect="1"/>
          </p:cNvSpPr>
          <p:nvPr>
            <p:custDataLst>
              <p:tags r:id="rId20"/>
            </p:custDataLst>
          </p:nvPr>
        </p:nvSpPr>
        <p:spPr>
          <a:xfrm flipH="1">
            <a:off x="1137776" y="4396334"/>
            <a:ext cx="862803" cy="64969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762" name="任意多边形 69"/>
          <p:cNvSpPr>
            <a:spLocks noChangeAspect="1"/>
          </p:cNvSpPr>
          <p:nvPr>
            <p:custDataLst>
              <p:tags r:id="rId21"/>
            </p:custDataLst>
          </p:nvPr>
        </p:nvSpPr>
        <p:spPr>
          <a:xfrm>
            <a:off x="838200" y="5273750"/>
            <a:ext cx="10515600" cy="77999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764" name="任意多边形 70"/>
          <p:cNvSpPr/>
          <p:nvPr>
            <p:custDataLst>
              <p:tags r:id="rId22"/>
            </p:custDataLst>
          </p:nvPr>
        </p:nvSpPr>
        <p:spPr>
          <a:xfrm>
            <a:off x="917965" y="5335858"/>
            <a:ext cx="10356070" cy="65577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7" name="直接连接符 71"/>
          <p:cNvCxnSpPr>
            <a:cxnSpLocks/>
          </p:cNvCxnSpPr>
          <p:nvPr>
            <p:custDataLst>
              <p:tags r:id="rId23"/>
            </p:custDataLst>
          </p:nvPr>
        </p:nvCxnSpPr>
        <p:spPr>
          <a:xfrm>
            <a:off x="2114442" y="5525224"/>
            <a:ext cx="0" cy="276438"/>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766" name="正文"/>
          <p:cNvSpPr txBox="1"/>
          <p:nvPr>
            <p:custDataLst>
              <p:tags r:id="rId24"/>
            </p:custDataLst>
          </p:nvPr>
        </p:nvSpPr>
        <p:spPr>
          <a:xfrm>
            <a:off x="2331208" y="5346209"/>
            <a:ext cx="8790603" cy="649690"/>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风险因素：光伏行业的投资风险主要包括市场波动、政策变化、技术更新换代等。</a:t>
            </a:r>
            <a:endParaRPr altLang="en-US" dirty="0" sz="1600" lang="zh-CN">
              <a:solidFill>
                <a:schemeClr val="tx1">
                  <a:lumMod val="65000"/>
                  <a:lumOff val="35000"/>
                </a:schemeClr>
              </a:solidFill>
              <a:latin typeface="+中文正文" charset="0"/>
            </a:endParaRPr>
          </a:p>
        </p:txBody>
      </p:sp>
      <p:sp>
        <p:nvSpPr>
          <p:cNvPr id="1052768" name="矩形 73"/>
          <p:cNvSpPr>
            <a:spLocks noChangeAspect="1"/>
          </p:cNvSpPr>
          <p:nvPr>
            <p:custDataLst>
              <p:tags r:id="rId25"/>
            </p:custDataLst>
          </p:nvPr>
        </p:nvSpPr>
        <p:spPr>
          <a:xfrm flipH="1">
            <a:off x="1137776" y="5342555"/>
            <a:ext cx="862803" cy="64969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06" name="标题 1"/>
          <p:cNvSpPr>
            <a:spLocks noGrp="1"/>
          </p:cNvSpPr>
          <p:nvPr>
            <p:ph type="title"/>
          </p:nvPr>
        </p:nvSpPr>
        <p:spPr/>
        <p:txBody>
          <a:bodyPr/>
          <a:p>
            <a:r>
              <a:rPr altLang="en-US" lang="zh-CN"/>
              <a:t>光伏行业投资前景展望</a:t>
            </a:r>
            <a:endParaRPr altLang="en-US" lang="zh-CN"/>
          </a:p>
        </p:txBody>
      </p:sp>
      <p:sp>
        <p:nvSpPr>
          <p:cNvPr id="105280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政策支持：随着政府对可再生能源的重视，光伏行业将获得更多政策支持，促进其发展。</a:t>
            </a:r>
            <a:endParaRPr altLang="en-US" dirty="0" sz="1200" lang="zh-CN" spc="150">
              <a:solidFill>
                <a:schemeClr val="tx1">
                  <a:lumMod val="65000"/>
                  <a:lumOff val="35000"/>
                </a:schemeClr>
              </a:solidFill>
              <a:latin typeface="+mn-ea"/>
              <a:sym typeface="+mn-ea"/>
            </a:endParaRPr>
          </a:p>
        </p:txBody>
      </p:sp>
      <p:sp>
        <p:nvSpPr>
          <p:cNvPr id="105281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技术创新：光伏技术不断进步，成本降低，效率提高，为行业发展提供动力。</a:t>
            </a:r>
            <a:endParaRPr altLang="en-US" dirty="0" sz="1200" lang="zh-CN" spc="150">
              <a:solidFill>
                <a:schemeClr val="tx1">
                  <a:lumMod val="65000"/>
                  <a:lumOff val="35000"/>
                </a:schemeClr>
              </a:solidFill>
              <a:latin typeface="+mn-ea"/>
              <a:sym typeface="+mn-ea"/>
            </a:endParaRPr>
          </a:p>
        </p:txBody>
      </p:sp>
      <p:sp>
        <p:nvSpPr>
          <p:cNvPr id="105281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市场需求：随着全球对清洁能源的需求增加，光伏市场将进一步扩大。</a:t>
            </a:r>
            <a:endParaRPr altLang="en-US" dirty="0" sz="1200" lang="zh-CN" spc="150">
              <a:solidFill>
                <a:schemeClr val="tx1">
                  <a:lumMod val="65000"/>
                  <a:lumOff val="35000"/>
                </a:schemeClr>
              </a:solidFill>
              <a:latin typeface="+mn-ea"/>
              <a:sym typeface="+mn-ea"/>
            </a:endParaRPr>
          </a:p>
        </p:txBody>
      </p:sp>
      <p:sp>
        <p:nvSpPr>
          <p:cNvPr id="105281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产业链完善：光伏产业链上下游企业协同发展，形成完整的产业链条，提高产业竞争力。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852" name="标题"/>
          <p:cNvSpPr>
            <a:spLocks noGrp="1"/>
          </p:cNvSpPr>
          <p:nvPr>
            <p:ph type="title"/>
            <p:custDataLst>
              <p:tags r:id="rId1"/>
            </p:custDataLst>
          </p:nvPr>
        </p:nvSpPr>
        <p:spPr/>
        <p:txBody>
          <a:bodyPr/>
          <a:p>
            <a:r>
              <a:rPr altLang="en-US" dirty="0" lang="zh-CN"/>
              <a:t>光伏行业政策环境分析</a:t>
            </a:r>
            <a:endParaRPr altLang="en-US" dirty="0" lang="zh-CN"/>
          </a:p>
        </p:txBody>
      </p:sp>
      <p:sp>
        <p:nvSpPr>
          <p:cNvPr id="105285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32" name="标题 1"/>
          <p:cNvSpPr>
            <a:spLocks noGrp="1"/>
          </p:cNvSpPr>
          <p:nvPr>
            <p:ph type="title"/>
          </p:nvPr>
        </p:nvSpPr>
        <p:spPr/>
        <p:txBody>
          <a:bodyPr/>
          <a:p>
            <a:r>
              <a:rPr altLang="en-US" lang="zh-CN"/>
              <a:t>国家政策对光伏行业的影响</a:t>
            </a:r>
            <a:endParaRPr altLang="en-US" lang="zh-CN"/>
          </a:p>
        </p:txBody>
      </p:sp>
      <p:sp>
        <p:nvSpPr>
          <p:cNvPr id="105363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3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3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4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4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补贴政策：国家对光伏发电项目给予财政补贴，降低投资成本，提高投资回报率。</a:t>
            </a:r>
            <a:endParaRPr altLang="en-US" sz="1400" lang="zh-CN" spc="150">
              <a:solidFill>
                <a:schemeClr val="tx1"/>
              </a:solidFill>
              <a:effectLst/>
              <a:latin typeface="+mn-ea"/>
              <a:sym typeface="+mn-ea"/>
            </a:endParaRPr>
          </a:p>
        </p:txBody>
      </p:sp>
      <p:sp>
        <p:nvSpPr>
          <p:cNvPr id="105364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政策支持：国家出台相关政策，鼓励光伏行业发展，提高市场渗透率。</a:t>
            </a:r>
            <a:endParaRPr altLang="en-US" dirty="0" sz="1400" lang="zh-CN" spc="150">
              <a:solidFill>
                <a:schemeClr val="tx1"/>
              </a:solidFill>
              <a:effectLst/>
              <a:latin typeface="+mn-ea"/>
              <a:sym typeface="+mn-ea"/>
            </a:endParaRPr>
          </a:p>
        </p:txBody>
      </p:sp>
      <p:sp>
        <p:nvSpPr>
          <p:cNvPr id="105364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配额制度：国家实施可再生能源配额制度，要求电网企业按比例采购可再生能源电量，为光伏行业创造市场需求。</a:t>
            </a:r>
            <a:endParaRPr altLang="en-US" sz="1400" lang="zh-CN" spc="150">
              <a:solidFill>
                <a:schemeClr val="tx1"/>
              </a:solidFill>
              <a:effectLst/>
              <a:latin typeface="+mn-ea"/>
              <a:sym typeface="+mn-ea"/>
            </a:endParaRPr>
          </a:p>
        </p:txBody>
      </p:sp>
      <p:sp>
        <p:nvSpPr>
          <p:cNvPr id="105364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国际贸易壁垒：国家通过国际贸易谈判，推动光伏产品出口，打破国际贸易壁垒，提高光伏产品国际竞争力。</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686" name="标题 1"/>
          <p:cNvSpPr>
            <a:spLocks noGrp="1"/>
          </p:cNvSpPr>
          <p:nvPr>
            <p:ph type="title"/>
          </p:nvPr>
        </p:nvSpPr>
        <p:spPr/>
        <p:txBody>
          <a:bodyPr/>
          <a:p>
            <a:r>
              <a:rPr altLang="en-US" lang="zh-CN"/>
              <a:t>地方政策对光伏行业的支持</a:t>
            </a:r>
            <a:endParaRPr altLang="en-US" lang="zh-CN"/>
          </a:p>
        </p:txBody>
      </p:sp>
      <p:sp>
        <p:nvSpPr>
          <p:cNvPr id="105368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地方政策对光伏行业的支持力度加大，为行业发展提供了有力保障。</a:t>
            </a:r>
            <a:endParaRPr altLang="en-US" dirty="0" sz="1200" lang="zh-CN" spc="150">
              <a:solidFill>
                <a:schemeClr val="tx1">
                  <a:lumMod val="65000"/>
                  <a:lumOff val="35000"/>
                </a:schemeClr>
              </a:solidFill>
              <a:latin typeface="+mn-ea"/>
              <a:sym typeface="+mn-ea"/>
            </a:endParaRPr>
          </a:p>
        </p:txBody>
      </p:sp>
      <p:sp>
        <p:nvSpPr>
          <p:cNvPr id="105369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地方政府出台了一系列补贴政策，鼓励企业加大光伏技术研发和产业投资。</a:t>
            </a:r>
            <a:endParaRPr altLang="en-US" dirty="0" sz="1200" lang="zh-CN" spc="150">
              <a:solidFill>
                <a:schemeClr val="tx1">
                  <a:lumMod val="65000"/>
                  <a:lumOff val="35000"/>
                </a:schemeClr>
              </a:solidFill>
              <a:latin typeface="+mn-ea"/>
              <a:sym typeface="+mn-ea"/>
            </a:endParaRPr>
          </a:p>
        </p:txBody>
      </p:sp>
      <p:sp>
        <p:nvSpPr>
          <p:cNvPr id="105369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地方政策对光伏发电并网运行和补贴政策进行了优化，提高了光伏发电的利用效率和经济效益。</a:t>
            </a:r>
            <a:endParaRPr altLang="en-US" dirty="0" sz="1200" lang="zh-CN" spc="150">
              <a:solidFill>
                <a:schemeClr val="tx1">
                  <a:lumMod val="65000"/>
                  <a:lumOff val="35000"/>
                </a:schemeClr>
              </a:solidFill>
              <a:latin typeface="+mn-ea"/>
              <a:sym typeface="+mn-ea"/>
            </a:endParaRPr>
          </a:p>
        </p:txBody>
      </p:sp>
      <p:sp>
        <p:nvSpPr>
          <p:cNvPr id="105369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地方政府与光伏企业合作，共同推进光伏产业基地建设，促进光伏产业集群发展。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32" name="标题 1"/>
          <p:cNvSpPr>
            <a:spLocks noGrp="1"/>
          </p:cNvSpPr>
          <p:nvPr>
            <p:ph type="title"/>
          </p:nvPr>
        </p:nvSpPr>
        <p:spPr/>
        <p:txBody>
          <a:bodyPr/>
          <a:p>
            <a:r>
              <a:rPr altLang="en-US" lang="zh-CN"/>
              <a:t>光伏行业标准与规范</a:t>
            </a:r>
            <a:endParaRPr altLang="en-US" lang="zh-CN"/>
          </a:p>
        </p:txBody>
      </p:sp>
      <p:sp>
        <p:nvSpPr>
          <p:cNvPr id="1053734" name="矩形 3"/>
          <p:cNvSpPr/>
          <p:nvPr>
            <p:custDataLst>
              <p:tags r:id="rId1"/>
            </p:custDataLst>
          </p:nvPr>
        </p:nvSpPr>
        <p:spPr>
          <a:xfrm>
            <a:off x="2607862" y="5099969"/>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36" name="任意多边形 5"/>
          <p:cNvSpPr/>
          <p:nvPr>
            <p:custDataLst>
              <p:tags r:id="rId2"/>
            </p:custDataLst>
          </p:nvPr>
        </p:nvSpPr>
        <p:spPr>
          <a:xfrm>
            <a:off x="2668418" y="5103876"/>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3738" name="正文"/>
          <p:cNvSpPr txBox="1"/>
          <p:nvPr>
            <p:custDataLst>
              <p:tags r:id="rId3"/>
            </p:custDataLst>
          </p:nvPr>
        </p:nvSpPr>
        <p:spPr>
          <a:xfrm>
            <a:off x="3117051" y="5549905"/>
            <a:ext cx="6467738" cy="627552"/>
          </a:xfrm>
          <a:prstGeom prst="rect"/>
          <a:noFill/>
        </p:spPr>
        <p:txBody>
          <a:bodyPr anchor="t" anchorCtr="0" bIns="0" lIns="0" rIns="0" rtlCol="0" tIns="0" wrap="square">
            <a:normAutofit fontScale="90000"/>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美国光伏标准与规范：美国联邦政府和各州政府发布了一系列关于光伏组件和系统的标准和规定，如联邦法规第43篇第16部分（Title 43, Code of Federal Regulations, Part 16）和加利福尼亚州公共事业委员会（CPUC）的规定等，这些标准和规定对光伏组件的能效、安全和质量等方面做出了规定。</a:t>
            </a:r>
            <a:endParaRPr altLang="en-US" dirty="0" sz="1000" lang="zh-CN" spc="150">
              <a:solidFill>
                <a:schemeClr val="tx1">
                  <a:lumMod val="65000"/>
                  <a:lumOff val="35000"/>
                </a:schemeClr>
              </a:solidFill>
              <a:latin typeface="+mn-ea"/>
            </a:endParaRPr>
          </a:p>
        </p:txBody>
      </p:sp>
      <p:sp>
        <p:nvSpPr>
          <p:cNvPr id="1053740" name="标题"/>
          <p:cNvSpPr txBox="1"/>
          <p:nvPr>
            <p:custDataLst>
              <p:tags r:id="rId4"/>
            </p:custDataLst>
          </p:nvPr>
        </p:nvSpPr>
        <p:spPr>
          <a:xfrm>
            <a:off x="3074727" y="5099318"/>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3742" name="矩形 8"/>
          <p:cNvSpPr/>
          <p:nvPr>
            <p:custDataLst>
              <p:tags r:id="rId5"/>
            </p:custDataLst>
          </p:nvPr>
        </p:nvSpPr>
        <p:spPr>
          <a:xfrm>
            <a:off x="2607862" y="3854997"/>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44" name="任意多边形 5"/>
          <p:cNvSpPr/>
          <p:nvPr>
            <p:custDataLst>
              <p:tags r:id="rId6"/>
            </p:custDataLst>
          </p:nvPr>
        </p:nvSpPr>
        <p:spPr>
          <a:xfrm>
            <a:off x="2668418" y="3858903"/>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3746" name="正文"/>
          <p:cNvSpPr txBox="1"/>
          <p:nvPr>
            <p:custDataLst>
              <p:tags r:id="rId7"/>
            </p:custDataLst>
          </p:nvPr>
        </p:nvSpPr>
        <p:spPr>
          <a:xfrm>
            <a:off x="3117051" y="4304932"/>
            <a:ext cx="6467738" cy="627552"/>
          </a:xfrm>
          <a:prstGeom prst="rect"/>
          <a:noFill/>
        </p:spPr>
        <p:txBody>
          <a:bodyPr anchor="t" anchorCtr="0" bIns="0" lIns="0" rIns="0" rtlCol="0" tIns="0" wrap="square">
            <a:normAutofit fontScale="77143"/>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欧盟光伏标准与规范：欧盟委员会发布了一系列关于光伏组件和系统的法规和指令，如欧盟指令2009/24/EC和指令2012/27/EU等，这些法规和指令对光伏组件的能效、安全和质量等方面做出了规定。</a:t>
            </a:r>
            <a:endParaRPr altLang="en-US" dirty="0" sz="1400" lang="zh-CN" spc="150">
              <a:solidFill>
                <a:schemeClr val="tx1">
                  <a:lumMod val="65000"/>
                  <a:lumOff val="35000"/>
                </a:schemeClr>
              </a:solidFill>
              <a:latin typeface="+mn-ea"/>
            </a:endParaRPr>
          </a:p>
        </p:txBody>
      </p:sp>
      <p:sp>
        <p:nvSpPr>
          <p:cNvPr id="1053748" name="标题"/>
          <p:cNvSpPr txBox="1"/>
          <p:nvPr>
            <p:custDataLst>
              <p:tags r:id="rId8"/>
            </p:custDataLst>
          </p:nvPr>
        </p:nvSpPr>
        <p:spPr>
          <a:xfrm>
            <a:off x="3074727" y="3854345"/>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3750" name="矩形 23"/>
          <p:cNvSpPr/>
          <p:nvPr>
            <p:custDataLst>
              <p:tags r:id="rId9"/>
            </p:custDataLst>
          </p:nvPr>
        </p:nvSpPr>
        <p:spPr>
          <a:xfrm>
            <a:off x="2607862" y="1365051"/>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52" name="任意多边形 5"/>
          <p:cNvSpPr/>
          <p:nvPr>
            <p:custDataLst>
              <p:tags r:id="rId10"/>
            </p:custDataLst>
          </p:nvPr>
        </p:nvSpPr>
        <p:spPr>
          <a:xfrm>
            <a:off x="2668418" y="1368958"/>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3754" name="正文"/>
          <p:cNvSpPr txBox="1"/>
          <p:nvPr>
            <p:custDataLst>
              <p:tags r:id="rId11"/>
            </p:custDataLst>
          </p:nvPr>
        </p:nvSpPr>
        <p:spPr>
          <a:xfrm>
            <a:off x="3117051" y="1814986"/>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国际光伏标准与规范：国际电工委员会（IEC）发布了一系列光伏组件和系统的标准，如IEC 61215和IEC 61730等，这些标准对光伏组件的测试、认证和质量等方面做出了规定。</a:t>
            </a:r>
            <a:endParaRPr altLang="en-US" dirty="0" sz="1000" lang="zh-CN" spc="150">
              <a:solidFill>
                <a:schemeClr val="tx1">
                  <a:lumMod val="65000"/>
                  <a:lumOff val="35000"/>
                </a:schemeClr>
              </a:solidFill>
              <a:latin typeface="+mn-ea"/>
            </a:endParaRPr>
          </a:p>
        </p:txBody>
      </p:sp>
      <p:sp>
        <p:nvSpPr>
          <p:cNvPr id="1053756" name="标题"/>
          <p:cNvSpPr txBox="1"/>
          <p:nvPr>
            <p:custDataLst>
              <p:tags r:id="rId12"/>
            </p:custDataLst>
          </p:nvPr>
        </p:nvSpPr>
        <p:spPr>
          <a:xfrm>
            <a:off x="3117051" y="1364400"/>
            <a:ext cx="2217770"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3758" name="矩形 27"/>
          <p:cNvSpPr/>
          <p:nvPr>
            <p:custDataLst>
              <p:tags r:id="rId13"/>
            </p:custDataLst>
          </p:nvPr>
        </p:nvSpPr>
        <p:spPr>
          <a:xfrm>
            <a:off x="2607862" y="2610024"/>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60" name="任意多边形 5"/>
          <p:cNvSpPr/>
          <p:nvPr>
            <p:custDataLst>
              <p:tags r:id="rId14"/>
            </p:custDataLst>
          </p:nvPr>
        </p:nvSpPr>
        <p:spPr>
          <a:xfrm>
            <a:off x="2668418" y="2613931"/>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3762" name="正文"/>
          <p:cNvSpPr txBox="1"/>
          <p:nvPr>
            <p:custDataLst>
              <p:tags r:id="rId15"/>
            </p:custDataLst>
          </p:nvPr>
        </p:nvSpPr>
        <p:spPr>
          <a:xfrm>
            <a:off x="3117051" y="3059959"/>
            <a:ext cx="6467738" cy="627552"/>
          </a:xfrm>
          <a:prstGeom prst="rect"/>
          <a:noFill/>
        </p:spPr>
        <p:txBody>
          <a:bodyPr anchor="t" anchorCtr="0" bIns="0" lIns="0" rIns="0" rtlCol="0" tIns="0" wrap="square">
            <a:normAutofit fontScale="77143"/>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中国光伏标准与规范：中国国家标准化管理委员会（SAC）发布了一系列光伏相关的标准，如GB/T 18911-2002、GB/T 20047.1-2006等，这些标准涵盖了光伏组件的测试、安全、性能等方面。</a:t>
            </a:r>
            <a:endParaRPr altLang="en-US" dirty="0" sz="1400" lang="zh-CN" spc="150">
              <a:solidFill>
                <a:schemeClr val="tx1">
                  <a:lumMod val="65000"/>
                  <a:lumOff val="35000"/>
                </a:schemeClr>
              </a:solidFill>
              <a:latin typeface="+mn-ea"/>
            </a:endParaRPr>
          </a:p>
        </p:txBody>
      </p:sp>
      <p:sp>
        <p:nvSpPr>
          <p:cNvPr id="1053764" name="标题"/>
          <p:cNvSpPr txBox="1"/>
          <p:nvPr>
            <p:custDataLst>
              <p:tags r:id="rId16"/>
            </p:custDataLst>
          </p:nvPr>
        </p:nvSpPr>
        <p:spPr>
          <a:xfrm>
            <a:off x="3074727" y="2609373"/>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02" name="标题 1"/>
          <p:cNvSpPr>
            <a:spLocks noGrp="1"/>
          </p:cNvSpPr>
          <p:nvPr>
            <p:ph type="title"/>
          </p:nvPr>
        </p:nvSpPr>
        <p:spPr/>
        <p:txBody>
          <a:bodyPr/>
          <a:p>
            <a:r>
              <a:rPr altLang="en-US" lang="zh-CN"/>
              <a:t>政策环境对光伏行业发展的影响</a:t>
            </a:r>
            <a:endParaRPr altLang="en-US" lang="zh-CN"/>
          </a:p>
        </p:txBody>
      </p:sp>
      <p:sp>
        <p:nvSpPr>
          <p:cNvPr id="10538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政策调整：影响光伏行业投资方向</a:t>
            </a:r>
            <a:endParaRPr altLang="zh-CN" dirty="0" lang="en-US">
              <a:solidFill>
                <a:schemeClr val="dk1">
                  <a:lumMod val="80000"/>
                  <a:lumOff val="20000"/>
                </a:schemeClr>
              </a:solidFill>
              <a:latin typeface="+mn-ea"/>
              <a:sym typeface="+mn-ea"/>
            </a:endParaRPr>
          </a:p>
        </p:txBody>
      </p:sp>
      <p:sp>
        <p:nvSpPr>
          <p:cNvPr id="10538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政策支持：推动光伏行业快速发展</a:t>
            </a:r>
            <a:endParaRPr altLang="en-US" dirty="0" lang="zh-CN">
              <a:solidFill>
                <a:schemeClr val="dk1">
                  <a:lumMod val="80000"/>
                  <a:lumOff val="20000"/>
                </a:schemeClr>
              </a:solidFill>
              <a:latin typeface="+mn-ea"/>
              <a:sym typeface="+mn-ea"/>
            </a:endParaRPr>
          </a:p>
        </p:txBody>
      </p:sp>
      <p:sp>
        <p:nvSpPr>
          <p:cNvPr id="10538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政策限制：控制光伏行业无序扩张</a:t>
            </a:r>
            <a:endParaRPr altLang="en-US" dirty="0" lang="zh-CN">
              <a:solidFill>
                <a:schemeClr val="dk1">
                  <a:lumMod val="80000"/>
                  <a:lumOff val="20000"/>
                </a:schemeClr>
              </a:solidFill>
              <a:latin typeface="+mn-ea"/>
              <a:sym typeface="+mn-ea"/>
            </a:endParaRPr>
          </a:p>
        </p:txBody>
      </p:sp>
      <p:sp>
        <p:nvSpPr>
          <p:cNvPr id="10538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8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政策风险：光伏企业需关注政策变化，防范风险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872" name="标题"/>
          <p:cNvSpPr>
            <a:spLocks noGrp="1"/>
          </p:cNvSpPr>
          <p:nvPr>
            <p:ph type="title"/>
            <p:custDataLst>
              <p:tags r:id="rId1"/>
            </p:custDataLst>
          </p:nvPr>
        </p:nvSpPr>
        <p:spPr/>
        <p:txBody>
          <a:bodyPr/>
          <a:p>
            <a:r>
              <a:rPr altLang="en-US" dirty="0" lang="zh-CN"/>
              <a:t>结论与建议</a:t>
            </a:r>
            <a:endParaRPr altLang="en-US" dirty="0" lang="zh-CN"/>
          </a:p>
        </p:txBody>
      </p:sp>
      <p:sp>
        <p:nvSpPr>
          <p:cNvPr id="105387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652" name="标题 1"/>
          <p:cNvSpPr>
            <a:spLocks noGrp="1"/>
          </p:cNvSpPr>
          <p:nvPr>
            <p:ph type="title"/>
          </p:nvPr>
        </p:nvSpPr>
        <p:spPr/>
        <p:txBody>
          <a:bodyPr/>
          <a:p>
            <a:r>
              <a:rPr altLang="en-US" lang="zh-CN"/>
              <a:t>结论总结</a:t>
            </a:r>
            <a:endParaRPr altLang="en-US" lang="zh-CN"/>
          </a:p>
        </p:txBody>
      </p:sp>
      <p:sp>
        <p:nvSpPr>
          <p:cNvPr id="10546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6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6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6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6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政策支持力度将继续加大，推动光伏行业持续发展。</a:t>
            </a:r>
            <a:endParaRPr altLang="en-US" dirty="0" sz="2400" lang="zh-CN">
              <a:latin typeface="+mn-ea"/>
              <a:ea typeface="+mn-ea"/>
            </a:endParaRPr>
          </a:p>
        </p:txBody>
      </p:sp>
      <p:sp>
        <p:nvSpPr>
          <p:cNvPr id="10546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未来光伏行业将面临更激烈的竞争，企业需要加强技术创新和品牌建设。</a:t>
            </a:r>
            <a:endParaRPr altLang="en-US" dirty="0" sz="2400" lang="zh-CN">
              <a:latin typeface="+mn-ea"/>
              <a:ea typeface="+mn-ea"/>
            </a:endParaRPr>
          </a:p>
        </p:txBody>
      </p:sp>
      <p:sp>
        <p:nvSpPr>
          <p:cNvPr id="10546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2024年光伏行业市场将继续保持增长趋势，市场规模将进一步扩大。</a:t>
            </a:r>
            <a:endParaRPr altLang="en-US" dirty="0" sz="2400" lang="zh-CN">
              <a:latin typeface="+mn-ea"/>
              <a:ea typeface="+mn-ea"/>
            </a:endParaRPr>
          </a:p>
        </p:txBody>
      </p:sp>
      <p:sp>
        <p:nvSpPr>
          <p:cNvPr id="10546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光伏技术不断创新，成本不断降低，光伏发电的竞争力将进一步提升。</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14" name="标题 1"/>
          <p:cNvSpPr>
            <a:spLocks noGrp="1"/>
          </p:cNvSpPr>
          <p:nvPr>
            <p:ph type="title"/>
          </p:nvPr>
        </p:nvSpPr>
        <p:spPr/>
        <p:txBody>
          <a:bodyPr/>
          <a:p>
            <a:r>
              <a:rPr altLang="en-US" lang="zh-CN"/>
              <a:t>对光伏行业的建议</a:t>
            </a:r>
            <a:endParaRPr altLang="en-US" lang="zh-CN"/>
          </a:p>
        </p:txBody>
      </p:sp>
      <p:sp>
        <p:nvSpPr>
          <p:cNvPr id="105471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1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2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2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2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2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2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3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3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完善光伏产业链，加强上下游企业合作</a:t>
            </a:r>
            <a:endParaRPr altLang="en-US" dirty="0" sz="2400" lang="zh-CN">
              <a:latin typeface="+mn-ea"/>
              <a:ea typeface="+mn-ea"/>
            </a:endParaRPr>
          </a:p>
        </p:txBody>
      </p:sp>
      <p:sp>
        <p:nvSpPr>
          <p:cNvPr id="105473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政府出台政策支持，鼓励光伏产业发展</a:t>
            </a:r>
            <a:endParaRPr altLang="en-US" dirty="0" sz="2400" lang="zh-CN">
              <a:latin typeface="+mn-ea"/>
              <a:ea typeface="+mn-ea"/>
            </a:endParaRPr>
          </a:p>
        </p:txBody>
      </p:sp>
      <p:sp>
        <p:nvSpPr>
          <p:cNvPr id="105473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加大研发力度，提高光伏发电效率</a:t>
            </a:r>
            <a:endParaRPr altLang="en-US" dirty="0" sz="2400" lang="zh-CN">
              <a:latin typeface="+mn-ea"/>
              <a:ea typeface="+mn-ea"/>
            </a:endParaRPr>
          </a:p>
        </p:txBody>
      </p:sp>
      <p:sp>
        <p:nvSpPr>
          <p:cNvPr id="105473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降低成本，提高光伏产品的市场竞争力</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77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4778"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4780"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5*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1"/>
  <p:tag name="KSO_WM_TEMPLATE_CATEGORY" val="custom"/>
  <p:tag name="KSO_WM_TEMPLATE_INDEX" val="20230978"/>
  <p:tag name="KSO_WM_UNIT_LAYERLEVEL" val="1_1_1"/>
  <p:tag name="KSO_WM_TAG_VERSION" val="1.0"/>
  <p:tag name="KSO_WM_UNIT_TYPE" val="l_h_i"/>
  <p:tag name="KSO_WM_UNIT_INDEX" val="1_1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3"/>
  <p:tag name="KSO_WM_TEMPLATE_CATEGORY" val="custom"/>
  <p:tag name="KSO_WM_TEMPLATE_INDEX" val="20230978"/>
  <p:tag name="KSO_WM_UNIT_LAYERLEVEL" val="1_1_1"/>
  <p:tag name="KSO_WM_TAG_VERSION" val="1.0"/>
  <p:tag name="KSO_WM_UNIT_TYPE" val="l_h_i"/>
  <p:tag name="KSO_WM_UNIT_INDEX" val="1_1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5*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5*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3"/>
  <p:tag name="KSO_WM_TEMPLATE_CATEGORY" val="custom"/>
  <p:tag name="KSO_WM_TEMPLATE_INDEX" val="20230978"/>
  <p:tag name="KSO_WM_UNIT_LAYERLEVEL" val="1_1_1"/>
  <p:tag name="KSO_WM_TAG_VERSION" val="1.0"/>
  <p:tag name="KSO_WM_UNIT_TYPE" val="l_h_i"/>
  <p:tag name="KSO_WM_UNIT_INDEX" val="1_2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2"/>
  <p:tag name="KSO_WM_TEMPLATE_CATEGORY" val="custom"/>
  <p:tag name="KSO_WM_TEMPLATE_INDEX" val="20230978"/>
  <p:tag name="KSO_WM_UNIT_LAYERLEVEL" val="1_1_1"/>
  <p:tag name="KSO_WM_TAG_VERSION" val="1.0"/>
  <p:tag name="KSO_WM_UNIT_TYPE" val="l_h_i"/>
  <p:tag name="KSO_WM_UNIT_INDEX" val="1_2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8_5*l_h_i*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5*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1"/>
  <p:tag name="KSO_WM_TEMPLATE_CATEGORY" val="custom"/>
  <p:tag name="KSO_WM_TEMPLATE_INDEX" val="20230978"/>
  <p:tag name="KSO_WM_UNIT_LAYERLEVEL" val="1_1_1"/>
  <p:tag name="KSO_WM_TAG_VERSION" val="1.0"/>
  <p:tag name="KSO_WM_UNIT_TYPE" val="l_h_i"/>
  <p:tag name="KSO_WM_UNIT_INDEX" val="1_3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2"/>
  <p:tag name="KSO_WM_TEMPLATE_CATEGORY" val="custom"/>
  <p:tag name="KSO_WM_TEMPLATE_INDEX" val="20230978"/>
  <p:tag name="KSO_WM_UNIT_LAYERLEVEL" val="1_1_1"/>
  <p:tag name="KSO_WM_TAG_VERSION" val="1.0"/>
  <p:tag name="KSO_WM_UNIT_TYPE" val="l_h_i"/>
  <p:tag name="KSO_WM_UNIT_INDEX" val="1_3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3"/>
  <p:tag name="KSO_WM_UNIT_ID" val="custom20230978_5*l_h_i*1_3_3"/>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5*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2"/>
  <p:tag name="KSO_WM_TEMPLATE_CATEGORY" val="custom"/>
  <p:tag name="KSO_WM_TEMPLATE_INDEX" val="20230978"/>
  <p:tag name="KSO_WM_UNIT_LAYERLEVEL" val="1_1_1"/>
  <p:tag name="KSO_WM_TAG_VERSION" val="1.0"/>
  <p:tag name="KSO_WM_UNIT_TYPE" val="l_h_i"/>
  <p:tag name="KSO_WM_UNIT_INDEX" val="1_4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3"/>
  <p:tag name="KSO_WM_TEMPLATE_CATEGORY" val="custom"/>
  <p:tag name="KSO_WM_TEMPLATE_INDEX" val="20230978"/>
  <p:tag name="KSO_WM_UNIT_LAYERLEVEL" val="1_1_1"/>
  <p:tag name="KSO_WM_TAG_VERSION" val="1.0"/>
  <p:tag name="KSO_WM_UNIT_TYPE" val="l_h_i"/>
  <p:tag name="KSO_WM_UNIT_INDEX" val="1_4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8_5*l_h_i*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5*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2"/>
  <p:tag name="KSO_WM_TEMPLATE_CATEGORY" val="custom"/>
  <p:tag name="KSO_WM_TEMPLATE_INDEX" val="20230978"/>
  <p:tag name="KSO_WM_UNIT_LAYERLEVEL" val="1_1_1"/>
  <p:tag name="KSO_WM_TAG_VERSION" val="1.0"/>
  <p:tag name="KSO_WM_UNIT_TYPE" val="l_h_i"/>
  <p:tag name="KSO_WM_UNIT_INDEX" val="1_5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3"/>
  <p:tag name="KSO_WM_TEMPLATE_CATEGORY" val="custom"/>
  <p:tag name="KSO_WM_TEMPLATE_INDEX" val="20230978"/>
  <p:tag name="KSO_WM_UNIT_LAYERLEVEL" val="1_1_1"/>
  <p:tag name="KSO_WM_TAG_VERSION" val="1.0"/>
  <p:tag name="KSO_WM_UNIT_TYPE" val="l_h_i"/>
  <p:tag name="KSO_WM_UNIT_INDEX" val="1_5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8_5*l_h_i*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5*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SLIDE_ID" val="custom2023097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8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1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4*l_h_i*1_1_2"/>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1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5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4*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4*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5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4*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4*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5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4*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4*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5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4*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4*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5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5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5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5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3_4*l_h_f*1_5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3_4*l_h_a*1_5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7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2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653.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2024-01-06T05:55:05Z</dcterms:created>
  <dcterms:modified xsi:type="dcterms:W3CDTF">2024-01-06T05:55:05Z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0b0d975810f74790922b06433dd6ba58_21</vt:lpwstr>
  </property>
</Properties>
</file>