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026" r:id="rId1"/>
    <p:sldMasterId id="2147488063" r:id="rId2"/>
  </p:sldMasterIdLst>
  <p:notesMasterIdLst>
    <p:notesMasterId r:id="rId3"/>
  </p:notesMasterIdLst>
  <p:sldIdLst>
    <p:sldId id="2233" r:id="rId4"/>
    <p:sldId id="2237" r:id="rId5"/>
    <p:sldId id="2240" r:id="rId6"/>
    <p:sldId id="2243" r:id="rId7"/>
    <p:sldId id="2246" r:id="rId8"/>
    <p:sldId id="2249" r:id="rId9"/>
    <p:sldId id="2252" r:id="rId10"/>
    <p:sldId id="2255" r:id="rId11"/>
    <p:sldId id="2258" r:id="rId12"/>
    <p:sldId id="2261" r:id="rId13"/>
    <p:sldId id="2264" r:id="rId14"/>
    <p:sldId id="2267" r:id="rId15"/>
    <p:sldId id="2270" r:id="rId16"/>
    <p:sldId id="2273" r:id="rId17"/>
    <p:sldId id="2276" r:id="rId18"/>
    <p:sldId id="2279" r:id="rId19"/>
    <p:sldId id="2282" r:id="rId20"/>
    <p:sldId id="2285" r:id="rId21"/>
    <p:sldId id="2288" r:id="rId22"/>
    <p:sldId id="2291" r:id="rId23"/>
    <p:sldId id="2294" r:id="rId24"/>
    <p:sldId id="2297" r:id="rId25"/>
    <p:sldId id="2300" r:id="rId26"/>
    <p:sldId id="2303" r:id="rId27"/>
    <p:sldId id="2306" r:id="rId28"/>
    <p:sldId id="2309" r:id="rId29"/>
    <p:sldId id="2312" r:id="rId30"/>
    <p:sldId id="231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027" r:id="rId1"/>
    <p:sldLayoutId id="2147488028" r:id="rId2"/>
    <p:sldLayoutId id="2147488029" r:id="rId3"/>
    <p:sldLayoutId id="2147488030" r:id="rId4"/>
    <p:sldLayoutId id="2147488031" r:id="rId5"/>
    <p:sldLayoutId id="2147488032" r:id="rId6"/>
    <p:sldLayoutId id="2147488033" r:id="rId7"/>
    <p:sldLayoutId id="2147488034" r:id="rId8"/>
    <p:sldLayoutId id="2147488035" r:id="rId9"/>
    <p:sldLayoutId id="2147488036" r:id="rId10"/>
    <p:sldLayoutId id="214748803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8064" r:id="rId1"/>
    <p:sldLayoutId id="2147488065" r:id="rId2"/>
    <p:sldLayoutId id="2147488066" r:id="rId3"/>
    <p:sldLayoutId id="2147488067" r:id="rId4"/>
    <p:sldLayoutId id="2147488068" r:id="rId5"/>
    <p:sldLayoutId id="2147488069" r:id="rId6"/>
    <p:sldLayoutId id="2147488070" r:id="rId7"/>
    <p:sldLayoutId id="2147488071" r:id="rId8"/>
    <p:sldLayoutId id="2147488072" r:id="rId9"/>
    <p:sldLayoutId id="2147488073" r:id="rId10"/>
    <p:sldLayoutId id="2147488074"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tags" Target="../tags/tag188.xml"/><Relationship Id="rId22" Type="http://schemas.openxmlformats.org/officeDocument/2006/relationships/tags" Target="../tags/tag189.xml"/><Relationship Id="rId23" Type="http://schemas.openxmlformats.org/officeDocument/2006/relationships/tags" Target="../tags/tag190.xml"/><Relationship Id="rId24" Type="http://schemas.openxmlformats.org/officeDocument/2006/relationships/tags" Target="../tags/tag191.xml"/><Relationship Id="rId25" Type="http://schemas.openxmlformats.org/officeDocument/2006/relationships/tags" Target="../tags/tag192.xml"/><Relationship Id="rId26" Type="http://schemas.openxmlformats.org/officeDocument/2006/relationships/tags" Target="../tags/tag193.xml"/><Relationship Id="rId27" Type="http://schemas.openxmlformats.org/officeDocument/2006/relationships/tags" Target="../tags/tag194.xml"/><Relationship Id="rId28" Type="http://schemas.openxmlformats.org/officeDocument/2006/relationships/tags" Target="../tags/tag195.xml"/><Relationship Id="rId29" Type="http://schemas.openxmlformats.org/officeDocument/2006/relationships/tags" Target="../tags/tag196.xml"/><Relationship Id="rId30"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tags" Target="../tags/tag364.xml"/><Relationship Id="rId14" Type="http://schemas.openxmlformats.org/officeDocument/2006/relationships/tags" Target="../tags/tag365.xml"/><Relationship Id="rId15" Type="http://schemas.openxmlformats.org/officeDocument/2006/relationships/tags" Target="../tags/tag366.xml"/><Relationship Id="rId16" Type="http://schemas.openxmlformats.org/officeDocument/2006/relationships/tags" Target="../tags/tag367.xml"/><Relationship Id="rId17" Type="http://schemas.openxmlformats.org/officeDocument/2006/relationships/tags" Target="../tags/tag368.xml"/><Relationship Id="rId18" Type="http://schemas.openxmlformats.org/officeDocument/2006/relationships/tags" Target="../tags/tag369.xml"/><Relationship Id="rId19" Type="http://schemas.openxmlformats.org/officeDocument/2006/relationships/tags" Target="../tags/tag370.xml"/><Relationship Id="rId20" Type="http://schemas.openxmlformats.org/officeDocument/2006/relationships/tags" Target="../tags/tag371.xml"/><Relationship Id="rId2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2024年电子产品行业智能家居解决方案</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800" lang="zh-CN">
                <a:solidFill>
                  <a:schemeClr val="lt1">
                    <a:lumMod val="100000"/>
                  </a:schemeClr>
                </a:solidFill>
                <a:latin typeface="+mj-ea"/>
                <a:ea typeface="+mj-ea"/>
                <a:cs typeface="汉仪粗圆简" panose="02010600000101010101" charset="-122"/>
                <a:sym typeface="+mn-ea"/>
              </a:rPr>
              <a:t>智能家居解决方案的发展历程</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智能家居解决方案的应用场景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智能家居解决方案的技术实现</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智能家居解决方案的挑战与对策</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智能家居解决方案的市场前景</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智能家居解决方案的发展历程</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0" name="标题 2"/>
          <p:cNvSpPr>
            <a:spLocks noGrp="1"/>
          </p:cNvSpPr>
          <p:nvPr>
            <p:ph type="title" idx="2"/>
          </p:nvPr>
        </p:nvSpPr>
        <p:spPr/>
        <p:txBody>
          <a:bodyPr/>
          <a:p>
            <a:r>
              <a:rPr altLang="en-US" lang="zh-CN"/>
              <a:t>早期智能家居解决方案</a:t>
            </a:r>
            <a:endParaRPr altLang="en-US" lang="zh-CN"/>
          </a:p>
        </p:txBody>
      </p:sp>
      <p:sp>
        <p:nvSpPr>
          <p:cNvPr id="104897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7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优势：价格实惠，易于安装和使用</a:t>
            </a:r>
            <a:endParaRPr altLang="en-US" dirty="0" sz="2400" lang="zh-CN">
              <a:latin typeface="+mn-ea"/>
              <a:ea typeface="+mn-ea"/>
            </a:endParaRPr>
          </a:p>
        </p:txBody>
      </p:sp>
      <p:sp>
        <p:nvSpPr>
          <p:cNvPr id="104899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不足：功能有限，无法实现全面智能化</a:t>
            </a:r>
            <a:endParaRPr altLang="en-US" dirty="0" sz="2400" lang="zh-CN">
              <a:latin typeface="+mn-ea"/>
              <a:ea typeface="+mn-ea"/>
            </a:endParaRPr>
          </a:p>
        </p:txBody>
      </p:sp>
      <p:sp>
        <p:nvSpPr>
          <p:cNvPr id="104899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定义：通过简单的自动化设备实现家庭设备的远程控制</a:t>
            </a:r>
            <a:endParaRPr altLang="en-US" dirty="0" sz="2400" lang="zh-CN">
              <a:latin typeface="+mn-ea"/>
              <a:ea typeface="+mn-ea"/>
            </a:endParaRPr>
          </a:p>
        </p:txBody>
      </p:sp>
      <p:sp>
        <p:nvSpPr>
          <p:cNvPr id="104899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代表产品：智能插座、智能灯泡等</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40" name="标题 2"/>
          <p:cNvSpPr>
            <a:spLocks noGrp="1"/>
          </p:cNvSpPr>
          <p:nvPr>
            <p:ph type="title" idx="2"/>
          </p:nvPr>
        </p:nvSpPr>
        <p:spPr/>
        <p:txBody>
          <a:bodyPr/>
          <a:p>
            <a:r>
              <a:rPr altLang="en-US" lang="zh-CN"/>
              <a:t>技术发展推动解决方案升级</a:t>
            </a:r>
            <a:endParaRPr altLang="en-US" lang="zh-CN"/>
          </a:p>
        </p:txBody>
      </p:sp>
      <p:sp>
        <p:nvSpPr>
          <p:cNvPr id="1049042"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4"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早期智能家居解决方案主要依赖有线技术，安装复杂，成本高昂。</a:t>
            </a:r>
            <a:endParaRPr altLang="en-US" dirty="0" lang="zh-CN" spc="150">
              <a:solidFill>
                <a:schemeClr val="tx1">
                  <a:lumMod val="75000"/>
                  <a:lumOff val="25000"/>
                </a:schemeClr>
              </a:solidFill>
              <a:latin typeface="+mn-ea"/>
              <a:sym typeface="+mn-ea"/>
            </a:endParaRPr>
          </a:p>
        </p:txBody>
      </p:sp>
      <p:sp>
        <p:nvSpPr>
          <p:cNvPr id="1049046"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8"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0"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随着无线网络技术的发展，无线智能家居解决方案逐渐普及，方便用户灵活配置和使用。</a:t>
            </a:r>
            <a:endParaRPr altLang="en-US" dirty="0" lang="zh-CN" spc="150">
              <a:solidFill>
                <a:schemeClr val="tx1">
                  <a:lumMod val="75000"/>
                  <a:lumOff val="25000"/>
                </a:schemeClr>
              </a:solidFill>
              <a:latin typeface="+mn-ea"/>
              <a:sym typeface="+mn-ea"/>
            </a:endParaRPr>
          </a:p>
        </p:txBody>
      </p:sp>
      <p:sp>
        <p:nvSpPr>
          <p:cNvPr id="1049052"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4"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6"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近年来，人工智能、物联网等技术的进步推动了智能家居解决方案的智能化和自动化，提高了用户体验和生活品质。</a:t>
            </a:r>
            <a:endParaRPr altLang="en-US" dirty="0" sz="2000" lang="zh-CN" spc="150">
              <a:solidFill>
                <a:schemeClr val="tx1">
                  <a:lumMod val="75000"/>
                  <a:lumOff val="25000"/>
                </a:schemeClr>
              </a:solidFill>
              <a:latin typeface="+mn-ea"/>
              <a:sym typeface="+mn-ea"/>
            </a:endParaRPr>
          </a:p>
        </p:txBody>
      </p:sp>
      <p:sp>
        <p:nvSpPr>
          <p:cNvPr id="1049058"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0"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2"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未来，随着技术的不断创新和突破，智能家居解决方案将更加完善和个性化，满足不同用户的需求。</a:t>
            </a:r>
            <a:endParaRPr altLang="en-US" dirty="0" lang="zh-CN" spc="150">
              <a:solidFill>
                <a:schemeClr val="tx1">
                  <a:lumMod val="75000"/>
                  <a:lumOff val="25000"/>
                </a:schemeClr>
              </a:solidFill>
              <a:latin typeface="+mn-ea"/>
              <a:sym typeface="+mn-ea"/>
            </a:endParaRPr>
          </a:p>
        </p:txBody>
      </p:sp>
      <p:sp>
        <p:nvSpPr>
          <p:cNvPr id="1049064"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110" name="标题 2"/>
          <p:cNvSpPr>
            <a:spLocks noGrp="1"/>
          </p:cNvSpPr>
          <p:nvPr>
            <p:ph type="title" idx="2"/>
          </p:nvPr>
        </p:nvSpPr>
        <p:spPr/>
        <p:txBody>
          <a:bodyPr/>
          <a:p>
            <a:r>
              <a:rPr altLang="en-US" lang="zh-CN"/>
              <a:t>2024年智能家居解决方案的特点</a:t>
            </a:r>
            <a:endParaRPr altLang="en-US" lang="zh-CN"/>
          </a:p>
        </p:txBody>
      </p:sp>
      <p:sp>
        <p:nvSpPr>
          <p:cNvPr id="104911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高度集成化：各种智能设备无缝连接，实现统一管理和控制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2"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人工智能技术广泛应用：语音助手、智能推荐等功能更加成熟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安全性能提升：加强数据传输和存储的安全性，保障用户隐私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节能环保：优化能源管理，降低能耗，符合绿色环保理念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9180" name="标题 2"/>
          <p:cNvSpPr>
            <a:spLocks noGrp="1"/>
          </p:cNvSpPr>
          <p:nvPr>
            <p:ph type="title" idx="2"/>
          </p:nvPr>
        </p:nvSpPr>
        <p:spPr/>
        <p:txBody>
          <a:bodyPr/>
          <a:p>
            <a:r>
              <a:rPr altLang="en-US" lang="zh-CN"/>
              <a:t>未来智能家居解决方案的展望</a:t>
            </a:r>
            <a:endParaRPr altLang="en-US" lang="zh-CN"/>
          </a:p>
        </p:txBody>
      </p:sp>
      <p:sp>
        <p:nvSpPr>
          <p:cNvPr id="1049182"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8"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0"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2"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4"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6"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8"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0"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2"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4"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6"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8"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0"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2"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4"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6"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8"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人工智能技术的进一步应用，实现更智能化的家居控制和管理。</a:t>
            </a:r>
            <a:endParaRPr altLang="en-US" dirty="0" sz="1200" lang="zh-CN" spc="150">
              <a:solidFill>
                <a:schemeClr val="tx1">
                  <a:lumMod val="65000"/>
                  <a:lumOff val="35000"/>
                </a:schemeClr>
              </a:solidFill>
              <a:latin typeface="+mn-ea"/>
              <a:sym typeface="+mn-ea"/>
            </a:endParaRPr>
          </a:p>
        </p:txBody>
      </p:sp>
      <p:sp>
        <p:nvSpPr>
          <p:cNvPr id="1049220"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智能家居解决方案的定制化，满足不同用户的需求和个性化需求。</a:t>
            </a:r>
            <a:endParaRPr altLang="en-US" dirty="0" sz="1200" lang="zh-CN" spc="150">
              <a:solidFill>
                <a:schemeClr val="tx1">
                  <a:lumMod val="65000"/>
                  <a:lumOff val="35000"/>
                </a:schemeClr>
              </a:solidFill>
              <a:latin typeface="+mn-ea"/>
              <a:sym typeface="+mn-ea"/>
            </a:endParaRPr>
          </a:p>
        </p:txBody>
      </p:sp>
      <p:sp>
        <p:nvSpPr>
          <p:cNvPr id="1049222"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家庭安全和隐私保护的重视，加强数据安全和隐私保护措施。</a:t>
            </a:r>
            <a:endParaRPr altLang="en-US" dirty="0" sz="1200" lang="zh-CN" spc="150">
              <a:solidFill>
                <a:schemeClr val="tx1">
                  <a:lumMod val="65000"/>
                  <a:lumOff val="35000"/>
                </a:schemeClr>
              </a:solidFill>
              <a:latin typeface="+mn-ea"/>
              <a:sym typeface="+mn-ea"/>
            </a:endParaRPr>
          </a:p>
        </p:txBody>
      </p:sp>
      <p:sp>
        <p:nvSpPr>
          <p:cNvPr id="1049224"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物联网技术的普及，实现家居设备之间的互联互通和协同工作。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11" name=""/>
        <p:cNvGrpSpPr/>
        <p:nvPr/>
      </p:nvGrpSpPr>
      <p:grpSpPr>
        <a:xfrm>
          <a:off x="0" y="0"/>
          <a:ext cx="0" cy="0"/>
          <a:chOff x="0" y="0"/>
          <a:chExt cx="0" cy="0"/>
        </a:xfrm>
      </p:grpSpPr>
      <p:sp>
        <p:nvSpPr>
          <p:cNvPr id="1049270" name="文本占位符 2"/>
          <p:cNvSpPr>
            <a:spLocks noGrp="1"/>
          </p:cNvSpPr>
          <p:nvPr>
            <p:ph type="body" idx="2"/>
            <p:custDataLst>
              <p:tags r:id="rId1"/>
            </p:custDataLst>
          </p:nvPr>
        </p:nvSpPr>
        <p:spPr/>
        <p:txBody>
          <a:bodyPr/>
          <a:p>
            <a:r>
              <a:rPr altLang="en-US" lang="zh-CN"/>
              <a:t>PART TWO</a:t>
            </a:r>
            <a:endParaRPr altLang="en-US" lang="zh-CN"/>
          </a:p>
        </p:txBody>
      </p:sp>
      <p:sp>
        <p:nvSpPr>
          <p:cNvPr id="1049272" name="标题 4"/>
          <p:cNvSpPr>
            <a:spLocks noGrp="1"/>
          </p:cNvSpPr>
          <p:nvPr>
            <p:ph type="title" idx="1"/>
            <p:custDataLst>
              <p:tags r:id="rId2"/>
            </p:custDataLst>
          </p:nvPr>
        </p:nvSpPr>
        <p:spPr/>
        <p:txBody>
          <a:bodyPr/>
          <a:p>
            <a:r>
              <a:rPr altLang="en-US" lang="zh-CN"/>
              <a:t>智能家居解决方案的应用场景</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34" name="标题 2"/>
          <p:cNvSpPr>
            <a:spLocks noGrp="1"/>
          </p:cNvSpPr>
          <p:nvPr>
            <p:ph type="title" idx="2"/>
          </p:nvPr>
        </p:nvSpPr>
        <p:spPr/>
        <p:txBody>
          <a:bodyPr/>
          <a:p>
            <a:r>
              <a:rPr altLang="en-US" lang="zh-CN"/>
              <a:t>家庭安全监控</a:t>
            </a:r>
            <a:endParaRPr altLang="en-US" lang="zh-CN"/>
          </a:p>
        </p:txBody>
      </p:sp>
      <p:sp>
        <p:nvSpPr>
          <p:cNvPr id="1049336"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实时监控：智能家居解决方案提供实时监控功能，帮助家庭成员随时了解家庭安全状况。</a:t>
            </a:r>
            <a:endParaRPr altLang="en-US" dirty="0" sz="1200" lang="zh-CN" spc="150">
              <a:solidFill>
                <a:schemeClr val="tx1">
                  <a:lumMod val="85000"/>
                  <a:lumOff val="15000"/>
                </a:schemeClr>
              </a:solidFill>
              <a:latin typeface="+mn-ea"/>
              <a:sym typeface="+mn-ea"/>
            </a:endParaRPr>
          </a:p>
        </p:txBody>
      </p:sp>
      <p:sp>
        <p:nvSpPr>
          <p:cNvPr id="1049338"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0"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异常报警：当监控系统检测到异常情况时，会立即发出报警通知，提醒家庭成员及时处理。</a:t>
            </a:r>
            <a:endParaRPr altLang="en-US" dirty="0" sz="1200" lang="zh-CN" spc="150">
              <a:solidFill>
                <a:schemeClr val="tx1">
                  <a:lumMod val="85000"/>
                  <a:lumOff val="15000"/>
                </a:schemeClr>
              </a:solidFill>
              <a:latin typeface="+mn-ea"/>
              <a:sym typeface="+mn-ea"/>
            </a:endParaRPr>
          </a:p>
        </p:txBody>
      </p:sp>
      <p:sp>
        <p:nvSpPr>
          <p:cNvPr id="1049344"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6"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8"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远程控制：家庭成员可以通过手机或其他智能设备远程查看和控制监控设备，方便随时掌握家庭安全状况。</a:t>
            </a:r>
            <a:endParaRPr altLang="en-US" dirty="0" sz="1200" lang="zh-CN" spc="150">
              <a:solidFill>
                <a:schemeClr val="tx1">
                  <a:lumMod val="85000"/>
                  <a:lumOff val="15000"/>
                </a:schemeClr>
              </a:solidFill>
              <a:latin typeface="+mn-ea"/>
              <a:sym typeface="+mn-ea"/>
            </a:endParaRPr>
          </a:p>
        </p:txBody>
      </p:sp>
      <p:sp>
        <p:nvSpPr>
          <p:cNvPr id="1049350"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2"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4"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智能识别：智能家居解决方案中的监控系统具备智能识别功能，能够自动识别异常情况并采取相应的安全措施。</a:t>
            </a:r>
            <a:endParaRPr altLang="en-US" dirty="0" sz="1200" lang="zh-CN" spc="150">
              <a:solidFill>
                <a:schemeClr val="tx1">
                  <a:lumMod val="85000"/>
                  <a:lumOff val="15000"/>
                </a:schemeClr>
              </a:solidFill>
              <a:latin typeface="+mn-ea"/>
              <a:sym typeface="+mn-ea"/>
            </a:endParaRPr>
          </a:p>
        </p:txBody>
      </p:sp>
      <p:sp>
        <p:nvSpPr>
          <p:cNvPr id="1049356"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8"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04" name="标题 2"/>
          <p:cNvSpPr>
            <a:spLocks noGrp="1"/>
          </p:cNvSpPr>
          <p:nvPr>
            <p:ph type="title" idx="2"/>
          </p:nvPr>
        </p:nvSpPr>
        <p:spPr/>
        <p:txBody>
          <a:bodyPr/>
          <a:p>
            <a:r>
              <a:rPr altLang="en-US" lang="zh-CN"/>
              <a:t>智能照明系统</a:t>
            </a:r>
            <a:endParaRPr altLang="en-US" lang="zh-CN"/>
          </a:p>
        </p:txBody>
      </p:sp>
      <p:sp>
        <p:nvSpPr>
          <p:cNvPr id="1049406"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8"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0"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2"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4"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列举智能照明系统在不同场景下的应用</a:t>
            </a:r>
            <a:endParaRPr altLang="en-US" sz="1400" lang="zh-CN" spc="150">
              <a:solidFill>
                <a:schemeClr val="tx1"/>
              </a:solidFill>
              <a:effectLst/>
              <a:latin typeface="+mn-ea"/>
              <a:sym typeface="+mn-ea"/>
            </a:endParaRPr>
          </a:p>
        </p:txBody>
      </p:sp>
      <p:sp>
        <p:nvSpPr>
          <p:cNvPr id="1049416"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介绍智能照明系统的功能和优势</a:t>
            </a:r>
            <a:endParaRPr altLang="en-US" dirty="0" sz="1400" lang="zh-CN" spc="150">
              <a:solidFill>
                <a:schemeClr val="tx1"/>
              </a:solidFill>
              <a:effectLst/>
              <a:latin typeface="+mn-ea"/>
              <a:sym typeface="+mn-ea"/>
            </a:endParaRPr>
          </a:p>
        </p:txBody>
      </p:sp>
      <p:sp>
        <p:nvSpPr>
          <p:cNvPr id="1049418"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分析智能照明系统的发展趋势和未来展望</a:t>
            </a:r>
            <a:endParaRPr altLang="en-US" sz="1400" lang="zh-CN" spc="150">
              <a:solidFill>
                <a:schemeClr val="tx1"/>
              </a:solidFill>
              <a:effectLst/>
              <a:latin typeface="+mn-ea"/>
              <a:sym typeface="+mn-ea"/>
            </a:endParaRPr>
          </a:p>
        </p:txBody>
      </p:sp>
      <p:sp>
        <p:nvSpPr>
          <p:cNvPr id="1049420"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探讨智能照明系统如何提升用户体验和节能环保</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66" name="标题 2"/>
          <p:cNvSpPr>
            <a:spLocks noGrp="1"/>
          </p:cNvSpPr>
          <p:nvPr>
            <p:ph type="title" idx="2"/>
          </p:nvPr>
        </p:nvSpPr>
        <p:spPr/>
        <p:txBody>
          <a:bodyPr/>
          <a:p>
            <a:r>
              <a:rPr altLang="en-US" lang="zh-CN"/>
              <a:t>智能家电控制</a:t>
            </a:r>
            <a:endParaRPr altLang="en-US" lang="zh-CN"/>
          </a:p>
        </p:txBody>
      </p:sp>
      <p:sp>
        <p:nvSpPr>
          <p:cNvPr id="104946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智能家电控制可以实现智能推荐，根据用户的使用习惯和需求，智能推荐个性化的家电方案。</a:t>
            </a:r>
            <a:endParaRPr altLang="zh-CN" dirty="0" lang="en-US">
              <a:solidFill>
                <a:schemeClr val="dk1">
                  <a:lumMod val="80000"/>
                  <a:lumOff val="20000"/>
                </a:schemeClr>
              </a:solidFill>
              <a:latin typeface="+mn-ea"/>
              <a:sym typeface="+mn-ea"/>
            </a:endParaRPr>
          </a:p>
        </p:txBody>
      </p:sp>
      <p:sp>
        <p:nvSpPr>
          <p:cNvPr id="104947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智能家电控制可以实现远程操控，方便用户随时随地控制家里的电器设备。</a:t>
            </a:r>
            <a:endParaRPr altLang="en-US" dirty="0" sz="1600" lang="zh-CN">
              <a:solidFill>
                <a:schemeClr val="dk1">
                  <a:lumMod val="80000"/>
                  <a:lumOff val="20000"/>
                </a:schemeClr>
              </a:solidFill>
              <a:latin typeface="+mn-ea"/>
              <a:sym typeface="+mn-ea"/>
            </a:endParaRPr>
          </a:p>
        </p:txBody>
      </p:sp>
      <p:sp>
        <p:nvSpPr>
          <p:cNvPr id="104948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智能家电控制可以实现语音控制，通过语音指令来控制家电设备的开关和调节。</a:t>
            </a:r>
            <a:endParaRPr altLang="en-US" dirty="0" sz="1600" lang="zh-CN">
              <a:solidFill>
                <a:schemeClr val="dk1">
                  <a:lumMod val="80000"/>
                  <a:lumOff val="20000"/>
                </a:schemeClr>
              </a:solidFill>
              <a:latin typeface="+mn-ea"/>
              <a:sym typeface="+mn-ea"/>
            </a:endParaRPr>
          </a:p>
        </p:txBody>
      </p:sp>
      <p:sp>
        <p:nvSpPr>
          <p:cNvPr id="104949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智能家电控制可以提高家电设备的能效，通过智能调节和控制，有效降低能源消耗和碳排放。</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44" name="标题 2"/>
          <p:cNvSpPr>
            <a:spLocks noGrp="1"/>
          </p:cNvSpPr>
          <p:nvPr>
            <p:ph type="title" idx="2"/>
          </p:nvPr>
        </p:nvSpPr>
        <p:spPr/>
        <p:txBody>
          <a:bodyPr/>
          <a:p>
            <a:r>
              <a:rPr altLang="en-US" lang="zh-CN"/>
              <a:t>家庭环境监测与控制</a:t>
            </a:r>
            <a:endParaRPr altLang="en-US" lang="zh-CN"/>
          </a:p>
        </p:txBody>
      </p:sp>
      <p:sp>
        <p:nvSpPr>
          <p:cNvPr id="1049546"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监测家庭环境中的温度、湿度、光照等参数，实现自动调节。</a:t>
            </a:r>
            <a:endParaRPr altLang="en-US" dirty="0" sz="1200" lang="zh-CN" spc="150">
              <a:solidFill>
                <a:schemeClr val="tx1">
                  <a:lumMod val="65000"/>
                  <a:lumOff val="35000"/>
                </a:schemeClr>
              </a:solidFill>
              <a:latin typeface="+mn-ea"/>
              <a:sym typeface="+mn-ea"/>
            </a:endParaRPr>
          </a:p>
        </p:txBody>
      </p:sp>
      <p:sp>
        <p:nvSpPr>
          <p:cNvPr id="1049548"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实时监测家庭空气质量，自动开启空气净化器。</a:t>
            </a:r>
            <a:endParaRPr altLang="en-US" dirty="0" sz="1200" lang="zh-CN" spc="150">
              <a:solidFill>
                <a:schemeClr val="tx1">
                  <a:lumMod val="65000"/>
                  <a:lumOff val="35000"/>
                </a:schemeClr>
              </a:solidFill>
              <a:latin typeface="+mn-ea"/>
              <a:sym typeface="+mn-ea"/>
            </a:endParaRPr>
          </a:p>
        </p:txBody>
      </p:sp>
      <p:sp>
        <p:nvSpPr>
          <p:cNvPr id="1049550"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智能控制家庭电器设备，实现远程控制和定时开关。</a:t>
            </a:r>
            <a:endParaRPr altLang="en-US" dirty="0" sz="1200" lang="zh-CN" spc="150">
              <a:solidFill>
                <a:schemeClr val="tx1">
                  <a:lumMod val="65000"/>
                  <a:lumOff val="35000"/>
                </a:schemeClr>
              </a:solidFill>
              <a:latin typeface="+mn-ea"/>
              <a:sym typeface="+mn-ea"/>
            </a:endParaRPr>
          </a:p>
        </p:txBody>
      </p:sp>
      <p:sp>
        <p:nvSpPr>
          <p:cNvPr id="1049552"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家庭安全监控系统，实时监控家庭安全状况，及时报警。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55" name=""/>
        <p:cNvGrpSpPr/>
        <p:nvPr/>
      </p:nvGrpSpPr>
      <p:grpSpPr>
        <a:xfrm>
          <a:off x="0" y="0"/>
          <a:ext cx="0" cy="0"/>
          <a:chOff x="0" y="0"/>
          <a:chExt cx="0" cy="0"/>
        </a:xfrm>
      </p:grpSpPr>
      <p:sp>
        <p:nvSpPr>
          <p:cNvPr id="1049598"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600" name="标题 4"/>
          <p:cNvSpPr>
            <a:spLocks noGrp="1"/>
          </p:cNvSpPr>
          <p:nvPr>
            <p:ph type="title" idx="1"/>
            <p:custDataLst>
              <p:tags r:id="rId2"/>
            </p:custDataLst>
          </p:nvPr>
        </p:nvSpPr>
        <p:spPr/>
        <p:txBody>
          <a:bodyPr/>
          <a:p>
            <a:r>
              <a:rPr altLang="en-US" lang="zh-CN"/>
              <a:t>智能家居解决方案的技术实现</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62" name="标题 2"/>
          <p:cNvSpPr>
            <a:spLocks noGrp="1"/>
          </p:cNvSpPr>
          <p:nvPr>
            <p:ph type="title" idx="2"/>
          </p:nvPr>
        </p:nvSpPr>
        <p:spPr/>
        <p:txBody>
          <a:bodyPr/>
          <a:p>
            <a:r>
              <a:rPr altLang="en-US" lang="zh-CN"/>
              <a:t>物联网技术实现家庭设备连接</a:t>
            </a:r>
            <a:endParaRPr altLang="en-US" lang="zh-CN"/>
          </a:p>
        </p:txBody>
      </p:sp>
      <p:sp>
        <p:nvSpPr>
          <p:cNvPr id="104966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设备连接方式：通过物联网技术，智能家居解决方案可以实现家庭设备的远程控制和自动化控制。</a:t>
            </a:r>
            <a:endParaRPr altLang="en-US" dirty="0" sz="1200" lang="zh-CN" spc="150">
              <a:solidFill>
                <a:schemeClr val="tx1">
                  <a:lumMod val="85000"/>
                  <a:lumOff val="15000"/>
                </a:schemeClr>
              </a:solidFill>
              <a:latin typeface="+mn-ea"/>
              <a:sym typeface="+mn-ea"/>
            </a:endParaRPr>
          </a:p>
        </p:txBody>
      </p:sp>
      <p:sp>
        <p:nvSpPr>
          <p:cNvPr id="104966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通信协议：智能家居解决方案采用统一的通信协议，确保不同品牌和型号的设备之间能够实现互联互通。</a:t>
            </a:r>
            <a:endParaRPr altLang="en-US" dirty="0" sz="1200" lang="zh-CN" spc="150">
              <a:solidFill>
                <a:schemeClr val="tx1">
                  <a:lumMod val="85000"/>
                  <a:lumOff val="15000"/>
                </a:schemeClr>
              </a:solidFill>
              <a:latin typeface="+mn-ea"/>
              <a:sym typeface="+mn-ea"/>
            </a:endParaRPr>
          </a:p>
        </p:txBody>
      </p:sp>
      <p:sp>
        <p:nvSpPr>
          <p:cNvPr id="104967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数据安全：智能家居解决方案采用加密技术等手段，确保家庭设备数据的安全性和隐私保护。</a:t>
            </a:r>
            <a:endParaRPr altLang="en-US" dirty="0" sz="1200" lang="zh-CN" spc="150">
              <a:solidFill>
                <a:schemeClr val="tx1">
                  <a:lumMod val="85000"/>
                  <a:lumOff val="15000"/>
                </a:schemeClr>
              </a:solidFill>
              <a:latin typeface="+mn-ea"/>
              <a:sym typeface="+mn-ea"/>
            </a:endParaRPr>
          </a:p>
        </p:txBody>
      </p:sp>
      <p:sp>
        <p:nvSpPr>
          <p:cNvPr id="104967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兼容性：智能家居解决方案应具备良好的兼容性，能够支持各种主流智能家居设备，满足不同用户的需求。</a:t>
            </a:r>
            <a:endParaRPr altLang="en-US" dirty="0" sz="1200" lang="zh-CN" spc="150">
              <a:solidFill>
                <a:schemeClr val="tx1">
                  <a:lumMod val="85000"/>
                  <a:lumOff val="15000"/>
                </a:schemeClr>
              </a:solidFill>
              <a:latin typeface="+mn-ea"/>
              <a:sym typeface="+mn-ea"/>
            </a:endParaRPr>
          </a:p>
        </p:txBody>
      </p:sp>
      <p:sp>
        <p:nvSpPr>
          <p:cNvPr id="104968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732" name="标题 2"/>
          <p:cNvSpPr>
            <a:spLocks noGrp="1"/>
          </p:cNvSpPr>
          <p:nvPr>
            <p:ph type="title" idx="2"/>
          </p:nvPr>
        </p:nvSpPr>
        <p:spPr/>
        <p:txBody>
          <a:bodyPr/>
          <a:p>
            <a:r>
              <a:rPr altLang="en-US" lang="zh-CN"/>
              <a:t>大数据分析处理实现智能化决策</a:t>
            </a:r>
            <a:endParaRPr altLang="en-US" lang="zh-CN"/>
          </a:p>
        </p:txBody>
      </p:sp>
      <p:sp>
        <p:nvSpPr>
          <p:cNvPr id="104973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简介：通过大数据技术对用户行为、环境因素等数据进行分析，实现智能化决策，提升智能家居的便捷性和舒适度。</a:t>
            </a:r>
            <a:endParaRPr altLang="en-US" dirty="0" sz="1200" lang="zh-CN" spc="150">
              <a:solidFill>
                <a:schemeClr val="tx1">
                  <a:lumMod val="85000"/>
                  <a:lumOff val="15000"/>
                </a:schemeClr>
              </a:solidFill>
              <a:latin typeface="+mn-ea"/>
              <a:sym typeface="+mn-ea"/>
            </a:endParaRPr>
          </a:p>
        </p:txBody>
      </p:sp>
      <p:sp>
        <p:nvSpPr>
          <p:cNvPr id="104973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技术实现：利用云计算、边缘计算等技术，对海量数据进行实时处理和分析，挖掘用户需求和行为模式。</a:t>
            </a:r>
            <a:endParaRPr altLang="en-US" dirty="0" sz="1200" lang="zh-CN" spc="150">
              <a:solidFill>
                <a:schemeClr val="tx1">
                  <a:lumMod val="85000"/>
                  <a:lumOff val="15000"/>
                </a:schemeClr>
              </a:solidFill>
              <a:latin typeface="+mn-ea"/>
              <a:sym typeface="+mn-ea"/>
            </a:endParaRPr>
          </a:p>
        </p:txBody>
      </p:sp>
      <p:sp>
        <p:nvSpPr>
          <p:cNvPr id="104974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应用场景：智能照明、智能安防、智能环境监测等，根据用户需求和环境变化自动调整设备工作状态。</a:t>
            </a:r>
            <a:endParaRPr altLang="en-US" dirty="0" sz="1200" lang="zh-CN" spc="150">
              <a:solidFill>
                <a:schemeClr val="tx1">
                  <a:lumMod val="85000"/>
                  <a:lumOff val="15000"/>
                </a:schemeClr>
              </a:solidFill>
              <a:latin typeface="+mn-ea"/>
              <a:sym typeface="+mn-ea"/>
            </a:endParaRPr>
          </a:p>
        </p:txBody>
      </p:sp>
      <p:sp>
        <p:nvSpPr>
          <p:cNvPr id="104974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优势与挑战：大数据分析处理能够提高决策的准确性和智能化水平，但同时也面临着数据安全和隐私保护的挑战。</a:t>
            </a:r>
            <a:endParaRPr altLang="en-US" dirty="0" sz="1200" lang="zh-CN" spc="150">
              <a:solidFill>
                <a:schemeClr val="tx1">
                  <a:lumMod val="85000"/>
                  <a:lumOff val="15000"/>
                </a:schemeClr>
              </a:solidFill>
              <a:latin typeface="+mn-ea"/>
              <a:sym typeface="+mn-ea"/>
            </a:endParaRPr>
          </a:p>
        </p:txBody>
      </p:sp>
      <p:sp>
        <p:nvSpPr>
          <p:cNvPr id="104975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a:xfrm>
          <a:off x="0" y="0"/>
          <a:ext cx="0" cy="0"/>
          <a:chOff x="0" y="0"/>
          <a:chExt cx="0" cy="0"/>
        </a:xfrm>
      </p:grpSpPr>
      <p:sp>
        <p:nvSpPr>
          <p:cNvPr id="1049802" name="标题 2"/>
          <p:cNvSpPr>
            <a:spLocks noGrp="1"/>
          </p:cNvSpPr>
          <p:nvPr>
            <p:ph type="title" idx="2"/>
          </p:nvPr>
        </p:nvSpPr>
        <p:spPr/>
        <p:txBody>
          <a:bodyPr/>
          <a:p>
            <a:r>
              <a:rPr altLang="en-US" lang="zh-CN"/>
              <a:t>人工智能技术提升用户体验</a:t>
            </a:r>
            <a:endParaRPr altLang="en-US" lang="zh-CN"/>
          </a:p>
        </p:txBody>
      </p:sp>
      <p:sp>
        <p:nvSpPr>
          <p:cNvPr id="104980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语音识别技术：实现语音控制，方便用户操作</a:t>
            </a:r>
            <a:endParaRPr altLang="en-US" dirty="0" sz="1200" lang="zh-CN" spc="150">
              <a:solidFill>
                <a:schemeClr val="tx1">
                  <a:lumMod val="65000"/>
                  <a:lumOff val="35000"/>
                </a:schemeClr>
              </a:solidFill>
              <a:latin typeface="+mn-ea"/>
              <a:sym typeface="+mn-ea"/>
            </a:endParaRPr>
          </a:p>
        </p:txBody>
      </p:sp>
      <p:sp>
        <p:nvSpPr>
          <p:cNvPr id="104980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图像识别技术：智能监控，安全保障</a:t>
            </a:r>
            <a:endParaRPr altLang="en-US" dirty="0" sz="1200" lang="zh-CN" spc="150">
              <a:solidFill>
                <a:schemeClr val="tx1">
                  <a:lumMod val="65000"/>
                  <a:lumOff val="35000"/>
                </a:schemeClr>
              </a:solidFill>
              <a:latin typeface="+mn-ea"/>
              <a:sym typeface="+mn-ea"/>
            </a:endParaRPr>
          </a:p>
        </p:txBody>
      </p:sp>
      <p:sp>
        <p:nvSpPr>
          <p:cNvPr id="104980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智能推荐技术：根据用户习惯，提供个性化服务</a:t>
            </a:r>
            <a:endParaRPr altLang="en-US" dirty="0" sz="1200" lang="zh-CN" spc="150">
              <a:solidFill>
                <a:schemeClr val="tx1">
                  <a:lumMod val="65000"/>
                  <a:lumOff val="35000"/>
                </a:schemeClr>
              </a:solidFill>
              <a:latin typeface="+mn-ea"/>
              <a:sym typeface="+mn-ea"/>
            </a:endParaRPr>
          </a:p>
        </p:txBody>
      </p:sp>
      <p:sp>
        <p:nvSpPr>
          <p:cNvPr id="104981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自动化技术：提高家居设备的工作效率，减少人工干预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9856" name="标题 2"/>
          <p:cNvSpPr>
            <a:spLocks noGrp="1"/>
          </p:cNvSpPr>
          <p:nvPr>
            <p:ph type="title" idx="2"/>
          </p:nvPr>
        </p:nvSpPr>
        <p:spPr/>
        <p:txBody>
          <a:bodyPr/>
          <a:p>
            <a:r>
              <a:rPr altLang="en-US" lang="zh-CN"/>
              <a:t>云计算技术提供数据存储与处理能力</a:t>
            </a:r>
            <a:endParaRPr altLang="en-US" lang="zh-CN"/>
          </a:p>
        </p:txBody>
      </p:sp>
      <p:sp>
        <p:nvSpPr>
          <p:cNvPr id="1049858"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云计算技术可以实现高效的数据存储和处理，为智能家居解决方案提供强大的后盾。</a:t>
            </a:r>
            <a:endParaRPr altLang="en-US" dirty="0" sz="1200" lang="zh-CN" spc="150">
              <a:solidFill>
                <a:schemeClr val="tx1">
                  <a:lumMod val="65000"/>
                  <a:lumOff val="35000"/>
                </a:schemeClr>
              </a:solidFill>
              <a:latin typeface="+mn-ea"/>
              <a:sym typeface="+mn-ea"/>
            </a:endParaRPr>
          </a:p>
        </p:txBody>
      </p:sp>
      <p:sp>
        <p:nvSpPr>
          <p:cNvPr id="1049860"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云计算技术可以提供灵活的扩展性，满足智能家居不断增长的数据处理需求。</a:t>
            </a:r>
            <a:endParaRPr altLang="en-US" dirty="0" sz="1200" lang="zh-CN" spc="150">
              <a:solidFill>
                <a:schemeClr val="tx1">
                  <a:lumMod val="65000"/>
                  <a:lumOff val="35000"/>
                </a:schemeClr>
              </a:solidFill>
              <a:latin typeface="+mn-ea"/>
              <a:sym typeface="+mn-ea"/>
            </a:endParaRPr>
          </a:p>
        </p:txBody>
      </p:sp>
      <p:sp>
        <p:nvSpPr>
          <p:cNvPr id="1049862"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云计算技术可以确保数据的安全性和隐私保护，为智能家居提供可靠的技术保障。</a:t>
            </a:r>
            <a:endParaRPr altLang="en-US" dirty="0" sz="1200" lang="zh-CN" spc="150">
              <a:solidFill>
                <a:schemeClr val="tx1">
                  <a:lumMod val="65000"/>
                  <a:lumOff val="35000"/>
                </a:schemeClr>
              </a:solidFill>
              <a:latin typeface="+mn-ea"/>
              <a:sym typeface="+mn-ea"/>
            </a:endParaRPr>
          </a:p>
        </p:txBody>
      </p:sp>
      <p:sp>
        <p:nvSpPr>
          <p:cNvPr id="1049864"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云计算技术可以实现远程管理和控制，方便用户随时随地掌控智能家居的运行状况。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99" name=""/>
        <p:cNvGrpSpPr/>
        <p:nvPr/>
      </p:nvGrpSpPr>
      <p:grpSpPr>
        <a:xfrm>
          <a:off x="0" y="0"/>
          <a:ext cx="0" cy="0"/>
          <a:chOff x="0" y="0"/>
          <a:chExt cx="0" cy="0"/>
        </a:xfrm>
      </p:grpSpPr>
      <p:sp>
        <p:nvSpPr>
          <p:cNvPr id="1049910" name="文本占位符 2"/>
          <p:cNvSpPr>
            <a:spLocks noGrp="1"/>
          </p:cNvSpPr>
          <p:nvPr>
            <p:ph type="body" idx="2"/>
            <p:custDataLst>
              <p:tags r:id="rId1"/>
            </p:custDataLst>
          </p:nvPr>
        </p:nvSpPr>
        <p:spPr/>
        <p:txBody>
          <a:bodyPr/>
          <a:p>
            <a:r>
              <a:rPr altLang="en-US" lang="zh-CN"/>
              <a:t>PART FOUR</a:t>
            </a:r>
            <a:endParaRPr altLang="en-US" lang="zh-CN"/>
          </a:p>
        </p:txBody>
      </p:sp>
      <p:sp>
        <p:nvSpPr>
          <p:cNvPr id="1049912" name="标题 4"/>
          <p:cNvSpPr>
            <a:spLocks noGrp="1"/>
          </p:cNvSpPr>
          <p:nvPr>
            <p:ph type="title" idx="1"/>
            <p:custDataLst>
              <p:tags r:id="rId2"/>
            </p:custDataLst>
          </p:nvPr>
        </p:nvSpPr>
        <p:spPr/>
        <p:txBody>
          <a:bodyPr/>
          <a:p>
            <a:r>
              <a:rPr altLang="en-US" lang="zh-CN"/>
              <a:t>智能家居解决方案的挑战与对策</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74" name="标题 2"/>
          <p:cNvSpPr>
            <a:spLocks noGrp="1"/>
          </p:cNvSpPr>
          <p:nvPr>
            <p:ph type="title" idx="2"/>
          </p:nvPr>
        </p:nvSpPr>
        <p:spPr/>
        <p:txBody>
          <a:bodyPr/>
          <a:p>
            <a:r>
              <a:rPr altLang="en-US" lang="zh-CN"/>
              <a:t>数据安全与隐私保护挑战</a:t>
            </a:r>
            <a:endParaRPr altLang="en-US" lang="zh-CN"/>
          </a:p>
        </p:txBody>
      </p:sp>
      <p:sp>
        <p:nvSpPr>
          <p:cNvPr id="1049976"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挑战：智能家居设备收集大量用户数据，如何保障数据安全和隐私成难题。</a:t>
            </a:r>
            <a:endParaRPr altLang="en-US" dirty="0" sz="1200" lang="zh-CN" spc="150">
              <a:solidFill>
                <a:schemeClr val="tx1">
                  <a:lumMod val="65000"/>
                  <a:lumOff val="35000"/>
                </a:schemeClr>
              </a:solidFill>
              <a:latin typeface="+mn-ea"/>
              <a:sym typeface="+mn-ea"/>
            </a:endParaRPr>
          </a:p>
        </p:txBody>
      </p:sp>
      <p:sp>
        <p:nvSpPr>
          <p:cNvPr id="1049978"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对策：加强数据加密和访问控制，建立完善的数据管理和审计制度。</a:t>
            </a:r>
            <a:endParaRPr altLang="en-US" dirty="0" sz="1200" lang="zh-CN" spc="150">
              <a:solidFill>
                <a:schemeClr val="tx1">
                  <a:lumMod val="65000"/>
                  <a:lumOff val="35000"/>
                </a:schemeClr>
              </a:solidFill>
              <a:latin typeface="+mn-ea"/>
              <a:sym typeface="+mn-ea"/>
            </a:endParaRPr>
          </a:p>
        </p:txBody>
      </p:sp>
      <p:sp>
        <p:nvSpPr>
          <p:cNvPr id="1049980"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措施：采用最新的加密技术和安全协议，确保数据传输和存储的安全性。</a:t>
            </a:r>
            <a:endParaRPr altLang="en-US" dirty="0" sz="1200" lang="zh-CN" spc="150">
              <a:solidFill>
                <a:schemeClr val="tx1">
                  <a:lumMod val="65000"/>
                  <a:lumOff val="35000"/>
                </a:schemeClr>
              </a:solidFill>
              <a:latin typeface="+mn-ea"/>
              <a:sym typeface="+mn-ea"/>
            </a:endParaRPr>
          </a:p>
        </p:txBody>
      </p:sp>
      <p:sp>
        <p:nvSpPr>
          <p:cNvPr id="1049982"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用户教育：提高用户的安全意识，教育用户如何保护自己的隐私和数据安全。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28" name="标题 2"/>
          <p:cNvSpPr>
            <a:spLocks noGrp="1"/>
          </p:cNvSpPr>
          <p:nvPr>
            <p:ph type="title" idx="2"/>
          </p:nvPr>
        </p:nvSpPr>
        <p:spPr/>
        <p:txBody>
          <a:bodyPr/>
          <a:p>
            <a:r>
              <a:rPr altLang="en-US" lang="zh-CN"/>
              <a:t>不同品牌设备兼容性问题</a:t>
            </a:r>
            <a:endParaRPr altLang="en-US" lang="zh-CN"/>
          </a:p>
        </p:txBody>
      </p:sp>
      <p:sp>
        <p:nvSpPr>
          <p:cNvPr id="1050030"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对策：加强跨品牌合作，共同推进智能家居行业的发展</a:t>
            </a:r>
            <a:endParaRPr altLang="zh-CN" dirty="0" sz="1600" lang="en-US">
              <a:solidFill>
                <a:schemeClr val="dk1">
                  <a:lumMod val="80000"/>
                  <a:lumOff val="20000"/>
                </a:schemeClr>
              </a:solidFill>
              <a:latin typeface="+mn-ea"/>
              <a:sym typeface="+mn-ea"/>
            </a:endParaRPr>
          </a:p>
        </p:txBody>
      </p:sp>
      <p:sp>
        <p:nvSpPr>
          <p:cNvPr id="1050038"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智能家居解决方案中不同品牌设备之间的兼容性问题</a:t>
            </a:r>
            <a:endParaRPr altLang="en-US" dirty="0" sz="1600" lang="zh-CN">
              <a:solidFill>
                <a:schemeClr val="dk1">
                  <a:lumMod val="80000"/>
                  <a:lumOff val="20000"/>
                </a:schemeClr>
              </a:solidFill>
              <a:latin typeface="+mn-ea"/>
              <a:sym typeface="+mn-ea"/>
            </a:endParaRPr>
          </a:p>
        </p:txBody>
      </p:sp>
      <p:sp>
        <p:nvSpPr>
          <p:cNvPr id="1050046"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解决方案：制定统一的标准和协议，促进不同品牌设备的互操作性</a:t>
            </a:r>
            <a:endParaRPr altLang="en-US" dirty="0" sz="1600" lang="zh-CN">
              <a:solidFill>
                <a:schemeClr val="dk1">
                  <a:lumMod val="80000"/>
                  <a:lumOff val="20000"/>
                </a:schemeClr>
              </a:solidFill>
              <a:latin typeface="+mn-ea"/>
              <a:sym typeface="+mn-ea"/>
            </a:endParaRPr>
          </a:p>
        </p:txBody>
      </p:sp>
      <p:sp>
        <p:nvSpPr>
          <p:cNvPr id="1050054"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结论：解决不同品牌设备兼容性问题对于智能家居解决方案的推广和应用至关重要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06" name="标题 2"/>
          <p:cNvSpPr>
            <a:spLocks noGrp="1"/>
          </p:cNvSpPr>
          <p:nvPr>
            <p:ph type="title" idx="2"/>
          </p:nvPr>
        </p:nvSpPr>
        <p:spPr/>
        <p:txBody>
          <a:bodyPr/>
          <a:p>
            <a:r>
              <a:rPr altLang="en-US" lang="zh-CN"/>
              <a:t>用户体验不一致问题</a:t>
            </a:r>
            <a:endParaRPr altLang="en-US" lang="zh-CN"/>
          </a:p>
        </p:txBody>
      </p:sp>
      <p:sp>
        <p:nvSpPr>
          <p:cNvPr id="1050108"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0"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2"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4"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6"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原因：不同厂商的技术标准、接口不统一，导致设备之间的兼容性差。</a:t>
            </a:r>
            <a:endParaRPr altLang="en-US" sz="1400" lang="zh-CN" spc="150">
              <a:solidFill>
                <a:schemeClr val="tx1"/>
              </a:solidFill>
              <a:effectLst/>
              <a:latin typeface="+mn-ea"/>
              <a:sym typeface="+mn-ea"/>
            </a:endParaRPr>
          </a:p>
        </p:txBody>
      </p:sp>
      <p:sp>
        <p:nvSpPr>
          <p:cNvPr id="1050118"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定义：指不同品牌、不同产品之间的智能家居设备在用户体验上存在差异，导致用户难以形成统一的智能家居体验。</a:t>
            </a:r>
            <a:endParaRPr altLang="en-US" dirty="0" sz="1400" lang="zh-CN" spc="150">
              <a:solidFill>
                <a:schemeClr val="tx1"/>
              </a:solidFill>
              <a:effectLst/>
              <a:latin typeface="+mn-ea"/>
              <a:sym typeface="+mn-ea"/>
            </a:endParaRPr>
          </a:p>
        </p:txBody>
      </p:sp>
      <p:sp>
        <p:nvSpPr>
          <p:cNvPr id="1050120"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对策：建立统一的智能家居技术标准，推动厂商之间的合作与互通，提高设备之间的兼容性和用户体验的一致性。</a:t>
            </a:r>
            <a:endParaRPr altLang="en-US" sz="1400" lang="zh-CN" spc="150">
              <a:solidFill>
                <a:schemeClr val="tx1"/>
              </a:solidFill>
              <a:effectLst/>
              <a:latin typeface="+mn-ea"/>
              <a:sym typeface="+mn-ea"/>
            </a:endParaRPr>
          </a:p>
        </p:txBody>
      </p:sp>
      <p:sp>
        <p:nvSpPr>
          <p:cNvPr id="1050122" name="文本框 8"/>
          <p:cNvSpPr txBox="1"/>
          <p:nvPr>
            <p:custDataLst>
              <p:tags r:id="rId8"/>
            </p:custDataLst>
          </p:nvPr>
        </p:nvSpPr>
        <p:spPr>
          <a:xfrm>
            <a:off x="8488387" y="4799428"/>
            <a:ext cx="3135568" cy="1373904"/>
          </a:xfrm>
          <a:prstGeom prst="rect"/>
          <a:noFill/>
        </p:spPr>
        <p:txBody>
          <a:bodyPr lIns="0" rtlCol="0" wrap="square">
            <a:normAutofit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解决方案：通过统一的智能家居平台，整合不同品牌、不同产品之间的智能家居设备，实现设备之间的互联互通和统一控制，提高用户体验的一致性。</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68" name="标题 2"/>
          <p:cNvSpPr>
            <a:spLocks noGrp="1"/>
          </p:cNvSpPr>
          <p:nvPr>
            <p:ph type="title" idx="2"/>
          </p:nvPr>
        </p:nvSpPr>
        <p:spPr/>
        <p:txBody>
          <a:bodyPr/>
          <a:p>
            <a:r>
              <a:rPr altLang="en-US" lang="zh-CN"/>
              <a:t>解决方案成本与普及度问题</a:t>
            </a:r>
            <a:endParaRPr altLang="en-US" lang="zh-CN"/>
          </a:p>
        </p:txBody>
      </p:sp>
      <p:sp>
        <p:nvSpPr>
          <p:cNvPr id="1050170"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解决方案成本高：智能家居解决方案的成本较高，包括硬件、软件、服务等方面的费用</a:t>
            </a:r>
            <a:endParaRPr altLang="en-US" dirty="0" sz="1200" lang="zh-CN" spc="150">
              <a:solidFill>
                <a:schemeClr val="tx1">
                  <a:lumMod val="65000"/>
                  <a:lumOff val="35000"/>
                </a:schemeClr>
              </a:solidFill>
              <a:latin typeface="+mn-ea"/>
              <a:sym typeface="+mn-ea"/>
            </a:endParaRPr>
          </a:p>
        </p:txBody>
      </p:sp>
      <p:sp>
        <p:nvSpPr>
          <p:cNvPr id="1050172"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普及度低：由于成本高昂，智能家居解决方案的普及度较低，市场渗透率有待提高</a:t>
            </a:r>
            <a:endParaRPr altLang="en-US" dirty="0" sz="1200" lang="zh-CN" spc="150">
              <a:solidFill>
                <a:schemeClr val="tx1">
                  <a:lumMod val="65000"/>
                  <a:lumOff val="35000"/>
                </a:schemeClr>
              </a:solidFill>
              <a:latin typeface="+mn-ea"/>
              <a:sym typeface="+mn-ea"/>
            </a:endParaRPr>
          </a:p>
        </p:txBody>
      </p:sp>
      <p:sp>
        <p:nvSpPr>
          <p:cNvPr id="1050174"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降低成本：通过技术创新、规模效应等方式降低智能家居解决方案的成本，提高其普及度</a:t>
            </a:r>
            <a:endParaRPr altLang="en-US" dirty="0" sz="1200" lang="zh-CN" spc="150">
              <a:solidFill>
                <a:schemeClr val="tx1">
                  <a:lumMod val="65000"/>
                  <a:lumOff val="35000"/>
                </a:schemeClr>
              </a:solidFill>
              <a:latin typeface="+mn-ea"/>
              <a:sym typeface="+mn-ea"/>
            </a:endParaRPr>
          </a:p>
        </p:txBody>
      </p:sp>
      <p:sp>
        <p:nvSpPr>
          <p:cNvPr id="1050176"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政策支持：政府可以出台相关政策，鼓励智能家居行业的发展，提高市场渗透率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43" name=""/>
        <p:cNvGrpSpPr/>
        <p:nvPr/>
      </p:nvGrpSpPr>
      <p:grpSpPr>
        <a:xfrm>
          <a:off x="0" y="0"/>
          <a:ext cx="0" cy="0"/>
          <a:chOff x="0" y="0"/>
          <a:chExt cx="0" cy="0"/>
        </a:xfrm>
      </p:grpSpPr>
      <p:sp>
        <p:nvSpPr>
          <p:cNvPr id="1050222" name="文本占位符 2"/>
          <p:cNvSpPr>
            <a:spLocks noGrp="1"/>
          </p:cNvSpPr>
          <p:nvPr>
            <p:ph type="body" idx="2"/>
            <p:custDataLst>
              <p:tags r:id="rId1"/>
            </p:custDataLst>
          </p:nvPr>
        </p:nvSpPr>
        <p:spPr/>
        <p:txBody>
          <a:bodyPr/>
          <a:p>
            <a:r>
              <a:rPr altLang="en-US" lang="zh-CN"/>
              <a:t>PART FIVE</a:t>
            </a:r>
            <a:endParaRPr altLang="en-US" lang="zh-CN"/>
          </a:p>
        </p:txBody>
      </p:sp>
      <p:sp>
        <p:nvSpPr>
          <p:cNvPr id="1050224" name="标题 4"/>
          <p:cNvSpPr>
            <a:spLocks noGrp="1"/>
          </p:cNvSpPr>
          <p:nvPr>
            <p:ph type="title" idx="1"/>
            <p:custDataLst>
              <p:tags r:id="rId2"/>
            </p:custDataLst>
          </p:nvPr>
        </p:nvSpPr>
        <p:spPr/>
        <p:txBody>
          <a:bodyPr/>
          <a:p>
            <a:r>
              <a:rPr altLang="en-US" lang="zh-CN"/>
              <a:t>智能家居解决方案的市场前景</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86" name="标题 2"/>
          <p:cNvSpPr>
            <a:spLocks noGrp="1"/>
          </p:cNvSpPr>
          <p:nvPr>
            <p:ph type="title" idx="2"/>
          </p:nvPr>
        </p:nvSpPr>
        <p:spPr/>
        <p:txBody>
          <a:bodyPr/>
          <a:p>
            <a:r>
              <a:rPr altLang="en-US" lang="zh-CN"/>
              <a:t>全球智能家居市场规模预测</a:t>
            </a:r>
            <a:endParaRPr altLang="en-US" lang="zh-CN"/>
          </a:p>
        </p:txBody>
      </p:sp>
      <p:sp>
        <p:nvSpPr>
          <p:cNvPr id="1050288"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0"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92"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4"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96"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8"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00"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2"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4"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智能家居市场将呈现快速增长态势，未来几年将保持稳定增长</a:t>
            </a:r>
            <a:endParaRPr altLang="en-US" dirty="0" sz="2400" lang="zh-CN">
              <a:latin typeface="+mn-ea"/>
              <a:ea typeface="+mn-ea"/>
            </a:endParaRPr>
          </a:p>
        </p:txBody>
      </p:sp>
      <p:sp>
        <p:nvSpPr>
          <p:cNvPr id="1050306"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智能家居市场将受到物联网、人工智能等技术的推动，未来发展前景广阔</a:t>
            </a:r>
            <a:endParaRPr altLang="en-US" dirty="0" sz="2400" lang="zh-CN">
              <a:latin typeface="+mn-ea"/>
              <a:ea typeface="+mn-ea"/>
            </a:endParaRPr>
          </a:p>
        </p:txBody>
      </p:sp>
      <p:sp>
        <p:nvSpPr>
          <p:cNvPr id="1050308"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2024年全球智能家居市场规模将达到1000亿美元</a:t>
            </a:r>
            <a:endParaRPr altLang="en-US" dirty="0" sz="2400" lang="zh-CN">
              <a:latin typeface="+mn-ea"/>
              <a:ea typeface="+mn-ea"/>
            </a:endParaRPr>
          </a:p>
        </p:txBody>
      </p:sp>
      <p:sp>
        <p:nvSpPr>
          <p:cNvPr id="1050310"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智能家居市场年复合增长率将达到14.9%</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56" name="标题 2"/>
          <p:cNvSpPr>
            <a:spLocks noGrp="1"/>
          </p:cNvSpPr>
          <p:nvPr>
            <p:ph type="title" idx="2"/>
          </p:nvPr>
        </p:nvSpPr>
        <p:spPr/>
        <p:txBody>
          <a:bodyPr/>
          <a:p>
            <a:r>
              <a:rPr altLang="en-US" lang="zh-CN"/>
              <a:t>各类智能家居产品市场占比</a:t>
            </a:r>
            <a:endParaRPr altLang="en-US" lang="zh-CN"/>
          </a:p>
        </p:txBody>
      </p:sp>
      <p:sp>
        <p:nvSpPr>
          <p:cNvPr id="1050358" name="圆角矩形 3"/>
          <p:cNvSpPr/>
          <p:nvPr>
            <p:custDataLst>
              <p:tags r:id="rId1"/>
            </p:custDataLst>
          </p:nvPr>
        </p:nvSpPr>
        <p:spPr>
          <a:xfrm rot="16200000">
            <a:off x="5748914" y="-226770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0" name="圆角矩形 4"/>
          <p:cNvSpPr/>
          <p:nvPr>
            <p:custDataLst>
              <p:tags r:id="rId2"/>
            </p:custDataLst>
          </p:nvPr>
        </p:nvSpPr>
        <p:spPr>
          <a:xfrm rot="16200000">
            <a:off x="602809" y="287904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2" name="圆角矩形 5"/>
          <p:cNvSpPr/>
          <p:nvPr>
            <p:custDataLst>
              <p:tags r:id="rId3"/>
            </p:custDataLst>
          </p:nvPr>
        </p:nvSpPr>
        <p:spPr>
          <a:xfrm rot="16200000">
            <a:off x="5748914" y="-326196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4" name="圆角矩形 6"/>
          <p:cNvSpPr/>
          <p:nvPr>
            <p:custDataLst>
              <p:tags r:id="rId4"/>
            </p:custDataLst>
          </p:nvPr>
        </p:nvSpPr>
        <p:spPr>
          <a:xfrm rot="16200000">
            <a:off x="602809" y="188414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66" name="圆角矩形 11"/>
          <p:cNvSpPr/>
          <p:nvPr>
            <p:custDataLst>
              <p:tags r:id="rId5"/>
            </p:custDataLst>
          </p:nvPr>
        </p:nvSpPr>
        <p:spPr>
          <a:xfrm rot="16200000">
            <a:off x="5748914" y="-27854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8" name="圆角矩形 12"/>
          <p:cNvSpPr/>
          <p:nvPr>
            <p:custDataLst>
              <p:tags r:id="rId6"/>
            </p:custDataLst>
          </p:nvPr>
        </p:nvSpPr>
        <p:spPr>
          <a:xfrm rot="16200000">
            <a:off x="602809" y="486820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70" name="圆角矩形 9"/>
          <p:cNvSpPr/>
          <p:nvPr>
            <p:custDataLst>
              <p:tags r:id="rId7"/>
            </p:custDataLst>
          </p:nvPr>
        </p:nvSpPr>
        <p:spPr>
          <a:xfrm rot="16200000">
            <a:off x="5748914" y="-127280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72" name="圆角矩形 10"/>
          <p:cNvSpPr/>
          <p:nvPr>
            <p:custDataLst>
              <p:tags r:id="rId8"/>
            </p:custDataLst>
          </p:nvPr>
        </p:nvSpPr>
        <p:spPr>
          <a:xfrm rot="16200000">
            <a:off x="602809" y="387330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74" name="圆角矩形 7"/>
          <p:cNvSpPr/>
          <p:nvPr>
            <p:custDataLst>
              <p:tags r:id="rId9"/>
            </p:custDataLst>
          </p:nvPr>
        </p:nvSpPr>
        <p:spPr>
          <a:xfrm rot="16200000">
            <a:off x="5748914" y="71506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76" name="圆角矩形 8"/>
          <p:cNvSpPr/>
          <p:nvPr>
            <p:custDataLst>
              <p:tags r:id="rId10"/>
            </p:custDataLst>
          </p:nvPr>
        </p:nvSpPr>
        <p:spPr>
          <a:xfrm rot="16200000">
            <a:off x="602809" y="586181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78" name="文本框 14"/>
          <p:cNvSpPr txBox="1"/>
          <p:nvPr>
            <p:custDataLst>
              <p:tags r:id="rId11"/>
            </p:custDataLst>
          </p:nvPr>
        </p:nvSpPr>
        <p:spPr>
          <a:xfrm>
            <a:off x="1361838" y="554175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其他智能家居产品：10%</a:t>
            </a:r>
            <a:endParaRPr altLang="en-US" dirty="0" sz="2000" lang="zh-CN">
              <a:latin typeface="+mn-ea"/>
              <a:ea typeface="+mn-ea"/>
            </a:endParaRPr>
          </a:p>
        </p:txBody>
      </p:sp>
      <p:sp>
        <p:nvSpPr>
          <p:cNvPr id="1050380" name="文本框 15"/>
          <p:cNvSpPr txBox="1"/>
          <p:nvPr>
            <p:custDataLst>
              <p:tags r:id="rId12"/>
            </p:custDataLst>
          </p:nvPr>
        </p:nvSpPr>
        <p:spPr>
          <a:xfrm>
            <a:off x="1362481" y="355194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智能安防：20%</a:t>
            </a:r>
            <a:endParaRPr altLang="en-US" dirty="0" sz="2000" lang="zh-CN">
              <a:latin typeface="+mn-ea"/>
              <a:ea typeface="+mn-ea"/>
            </a:endParaRPr>
          </a:p>
        </p:txBody>
      </p:sp>
      <p:sp>
        <p:nvSpPr>
          <p:cNvPr id="1050382" name="文本框 16"/>
          <p:cNvSpPr txBox="1"/>
          <p:nvPr>
            <p:custDataLst>
              <p:tags r:id="rId13"/>
            </p:custDataLst>
          </p:nvPr>
        </p:nvSpPr>
        <p:spPr>
          <a:xfrm>
            <a:off x="1361838" y="454749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智能家电：15%</a:t>
            </a:r>
            <a:endParaRPr altLang="en-US" dirty="0" sz="2000" lang="zh-CN">
              <a:latin typeface="+mn-ea"/>
              <a:ea typeface="+mn-ea"/>
            </a:endParaRPr>
          </a:p>
        </p:txBody>
      </p:sp>
      <p:sp>
        <p:nvSpPr>
          <p:cNvPr id="1050384" name="文本框 17"/>
          <p:cNvSpPr txBox="1"/>
          <p:nvPr>
            <p:custDataLst>
              <p:tags r:id="rId14"/>
            </p:custDataLst>
          </p:nvPr>
        </p:nvSpPr>
        <p:spPr>
          <a:xfrm>
            <a:off x="1362481" y="156279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智能音箱：30%</a:t>
            </a:r>
            <a:endParaRPr altLang="en-US" dirty="0" sz="2000" lang="zh-CN">
              <a:latin typeface="+mn-ea"/>
              <a:ea typeface="+mn-ea"/>
            </a:endParaRPr>
          </a:p>
        </p:txBody>
      </p:sp>
      <p:sp>
        <p:nvSpPr>
          <p:cNvPr id="1050386" name="文本框 18"/>
          <p:cNvSpPr txBox="1"/>
          <p:nvPr>
            <p:custDataLst>
              <p:tags r:id="rId15"/>
            </p:custDataLst>
          </p:nvPr>
        </p:nvSpPr>
        <p:spPr>
          <a:xfrm>
            <a:off x="1361838" y="255833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智能照明：25%</a:t>
            </a:r>
            <a:endParaRPr altLang="en-US" dirty="0" sz="20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432" name="标题 2"/>
          <p:cNvSpPr>
            <a:spLocks noGrp="1"/>
          </p:cNvSpPr>
          <p:nvPr>
            <p:ph type="title" idx="2"/>
          </p:nvPr>
        </p:nvSpPr>
        <p:spPr/>
        <p:txBody>
          <a:bodyPr/>
          <a:p>
            <a:r>
              <a:rPr altLang="en-US" lang="zh-CN"/>
              <a:t>智能家居行业发展趋势分析</a:t>
            </a:r>
            <a:endParaRPr altLang="en-US" lang="zh-CN"/>
          </a:p>
        </p:txBody>
      </p:sp>
      <p:sp>
        <p:nvSpPr>
          <p:cNvPr id="1050434"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6"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人工智能技术驱动：智能家居将更加智能化，能够更好地响应用户需求，提高生活品质。</a:t>
            </a:r>
            <a:endParaRPr altLang="en-US" dirty="0" sz="2000" lang="zh-CN" spc="150">
              <a:solidFill>
                <a:schemeClr val="tx1">
                  <a:lumMod val="75000"/>
                  <a:lumOff val="25000"/>
                </a:schemeClr>
              </a:solidFill>
              <a:latin typeface="+mn-ea"/>
              <a:sym typeface="+mn-ea"/>
            </a:endParaRPr>
          </a:p>
        </p:txBody>
      </p:sp>
      <p:sp>
        <p:nvSpPr>
          <p:cNvPr id="1050438"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0"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2"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物联网技术普及：智能家居将更加互联互通，实现设备间的无缝连接与协同工作。</a:t>
            </a:r>
            <a:endParaRPr altLang="en-US" dirty="0" sz="2000" lang="zh-CN" spc="150">
              <a:solidFill>
                <a:schemeClr val="tx1">
                  <a:lumMod val="75000"/>
                  <a:lumOff val="25000"/>
                </a:schemeClr>
              </a:solidFill>
              <a:latin typeface="+mn-ea"/>
              <a:sym typeface="+mn-ea"/>
            </a:endParaRPr>
          </a:p>
        </p:txBody>
      </p:sp>
      <p:sp>
        <p:nvSpPr>
          <p:cNvPr id="1050444"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6"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8"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定制化需求增长：随着消费者对个性化需求的增加，智能家居将提供更多定制化的解决方案。</a:t>
            </a:r>
            <a:endParaRPr altLang="en-US" dirty="0" sz="2000" lang="zh-CN" spc="150">
              <a:solidFill>
                <a:schemeClr val="tx1">
                  <a:lumMod val="75000"/>
                  <a:lumOff val="25000"/>
                </a:schemeClr>
              </a:solidFill>
              <a:latin typeface="+mn-ea"/>
              <a:sym typeface="+mn-ea"/>
            </a:endParaRPr>
          </a:p>
        </p:txBody>
      </p:sp>
      <p:sp>
        <p:nvSpPr>
          <p:cNvPr id="1050450"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52"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54"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安全隐私关注提升：随着智能家居的普及，用户对安全和隐私保护的需求将更加迫切。</a:t>
            </a:r>
            <a:endParaRPr altLang="en-US" dirty="0" sz="2000" lang="zh-CN" spc="150">
              <a:solidFill>
                <a:schemeClr val="tx1">
                  <a:lumMod val="75000"/>
                  <a:lumOff val="25000"/>
                </a:schemeClr>
              </a:solidFill>
              <a:latin typeface="+mn-ea"/>
              <a:sym typeface="+mn-ea"/>
            </a:endParaRPr>
          </a:p>
        </p:txBody>
      </p:sp>
      <p:sp>
        <p:nvSpPr>
          <p:cNvPr id="1050456"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sp>
        <p:nvSpPr>
          <p:cNvPr id="1050502" name="标题 2"/>
          <p:cNvSpPr>
            <a:spLocks noGrp="1"/>
          </p:cNvSpPr>
          <p:nvPr>
            <p:ph type="title" idx="2"/>
          </p:nvPr>
        </p:nvSpPr>
        <p:spPr/>
        <p:txBody>
          <a:bodyPr/>
          <a:p>
            <a:r>
              <a:rPr altLang="en-US" lang="zh-CN"/>
              <a:t>未来智能家居市场的竞争格局</a:t>
            </a:r>
            <a:endParaRPr altLang="en-US" lang="zh-CN"/>
          </a:p>
        </p:txBody>
      </p:sp>
      <p:sp>
        <p:nvSpPr>
          <p:cNvPr id="1050504"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6"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8"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0"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2"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4"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6"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8"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智能家居解决方案市场将呈现快速增长趋势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跨界合作将成为未来智能家居市场的重要趋势</a:t>
            </a:r>
            <a:endParaRPr dirty="0" sz="2000" err="1">
              <a:solidFill>
                <a:schemeClr val="tx1">
                  <a:lumMod val="75000"/>
                  <a:lumOff val="25000"/>
                </a:schemeClr>
              </a:solidFill>
              <a:latin typeface="+mn-ea"/>
              <a:ea typeface="+mn-ea"/>
              <a:cs typeface="+mn-ea"/>
              <a:sym typeface="+mn-lt"/>
            </a:endParaRPr>
          </a:p>
        </p:txBody>
      </p:sp>
      <p:sp>
        <p:nvSpPr>
          <p:cNvPr id="1050524"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6"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8"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30"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2"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人工智能和物联网技术将进一步推动智能家居市场的发展</a:t>
            </a:r>
            <a:endParaRPr dirty="0" sz="2000" err="1">
              <a:solidFill>
                <a:schemeClr val="tx1">
                  <a:lumMod val="75000"/>
                  <a:lumOff val="25000"/>
                </a:schemeClr>
              </a:solidFill>
              <a:latin typeface="+mn-ea"/>
              <a:ea typeface="+mn-ea"/>
              <a:cs typeface="+mn-ea"/>
              <a:sym typeface="+mn-lt"/>
            </a:endParaRPr>
          </a:p>
        </p:txBody>
      </p:sp>
      <p:sp>
        <p:nvSpPr>
          <p:cNvPr id="10505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竞争格局将由技术、品牌和服务等多方面因素决定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87" name=""/>
        <p:cNvGrpSpPr/>
        <p:nvPr/>
      </p:nvGrpSpPr>
      <p:grpSpPr>
        <a:xfrm>
          <a:off x="0" y="0"/>
          <a:ext cx="0" cy="0"/>
          <a:chOff x="0" y="0"/>
          <a:chExt cx="0" cy="0"/>
        </a:xfrm>
      </p:grpSpPr>
      <p:sp>
        <p:nvSpPr>
          <p:cNvPr id="1050588" name="标题 1"/>
          <p:cNvSpPr>
            <a:spLocks noGrp="1"/>
          </p:cNvSpPr>
          <p:nvPr>
            <p:ph type="title" idx="2"/>
            <p:custDataLst>
              <p:tags r:id="rId1"/>
            </p:custDataLst>
          </p:nvPr>
        </p:nvSpPr>
        <p:spPr/>
        <p:txBody>
          <a:bodyPr/>
          <a:p>
            <a:r>
              <a:rPr altLang="en-US" lang="zh-CN"/>
              <a:t>THANK YOU</a:t>
            </a:r>
            <a:endParaRPr altLang="en-US" lang="zh-CN"/>
          </a:p>
        </p:txBody>
      </p:sp>
      <p:sp>
        <p:nvSpPr>
          <p:cNvPr id="1050590"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9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4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7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1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7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74.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2024-01-03T11:57:55Z</dcterms:created>
  <dcterms:modified xsi:type="dcterms:W3CDTF">2024-01-03T11:57:55Z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73b353a445d447bc8e83d51b9cba9f4e_21</vt:lpwstr>
  </property>
</Properties>
</file>