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61" r:id="rId1"/>
    <p:sldMasterId id="2147483898" r:id="rId2"/>
  </p:sldMasterIdLst>
  <p:notesMasterIdLst>
    <p:notesMasterId r:id="rId3"/>
  </p:notesMasterIdLst>
  <p:sldIdLst>
    <p:sldId id="363" r:id="rId4"/>
    <p:sldId id="368" r:id="rId5"/>
    <p:sldId id="372" r:id="rId6"/>
    <p:sldId id="375" r:id="rId7"/>
    <p:sldId id="378" r:id="rId8"/>
    <p:sldId id="381" r:id="rId9"/>
    <p:sldId id="384" r:id="rId10"/>
    <p:sldId id="387" r:id="rId11"/>
    <p:sldId id="390" r:id="rId12"/>
    <p:sldId id="393" r:id="rId13"/>
    <p:sldId id="396" r:id="rId14"/>
    <p:sldId id="399" r:id="rId15"/>
    <p:sldId id="402" r:id="rId16"/>
    <p:sldId id="405" r:id="rId17"/>
    <p:sldId id="408" r:id="rId18"/>
    <p:sldId id="411" r:id="rId19"/>
    <p:sldId id="414" r:id="rId20"/>
    <p:sldId id="417" r:id="rId21"/>
    <p:sldId id="420" r:id="rId22"/>
    <p:sldId id="423" r:id="rId23"/>
    <p:sldId id="426" r:id="rId24"/>
    <p:sldId id="429" r:id="rId25"/>
    <p:sldId id="432" r:id="rId26"/>
    <p:sldId id="435" r:id="rId27"/>
    <p:sldId id="438" r:id="rId28"/>
    <p:sldId id="441" r:id="rId29"/>
    <p:sldId id="444" r:id="rId30"/>
    <p:sldId id="447" r:id="rId31"/>
    <p:sldId id="450" r:id="rId32"/>
    <p:sldId id="453" r:id="rId33"/>
    <p:sldId id="456" r:id="rId34"/>
    <p:sldId id="459" r:id="rId35"/>
    <p:sldId id="462" r:id="rId36"/>
    <p:sldId id="465" r:id="rId37"/>
    <p:sldId id="468" r:id="rId38"/>
    <p:sldId id="471" r:id="rId39"/>
    <p:sldId id="474" r:id="rId40"/>
    <p:sldId id="477" r:id="rId41"/>
    <p:sldId id="480"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tags" Target="../tags/tag195.xml"/><Relationship Id="rId18" Type="http://schemas.openxmlformats.org/officeDocument/2006/relationships/tags" Target="../tags/tag196.xml"/><Relationship Id="rId19" Type="http://schemas.openxmlformats.org/officeDocument/2006/relationships/tags" Target="../tags/tag197.xml"/><Relationship Id="rId20" Type="http://schemas.openxmlformats.org/officeDocument/2006/relationships/tags" Target="../tags/tag198.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tags" Target="../tags/tag378.xml"/><Relationship Id="rId17" Type="http://schemas.openxmlformats.org/officeDocument/2006/relationships/tags" Target="../tags/tag379.xml"/><Relationship Id="rId18" Type="http://schemas.openxmlformats.org/officeDocument/2006/relationships/tags" Target="../tags/tag380.xml"/><Relationship Id="rId19" Type="http://schemas.openxmlformats.org/officeDocument/2006/relationships/tags" Target="../tags/tag381.xml"/><Relationship Id="rId20" Type="http://schemas.openxmlformats.org/officeDocument/2006/relationships/tags" Target="../tags/tag382.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tags" Target="../tags/tag395.xml"/><Relationship Id="rId14" Type="http://schemas.openxmlformats.org/officeDocument/2006/relationships/tags" Target="../tags/tag396.xml"/><Relationship Id="rId15" Type="http://schemas.openxmlformats.org/officeDocument/2006/relationships/tags" Target="../tags/tag397.xml"/><Relationship Id="rId16" Type="http://schemas.openxmlformats.org/officeDocument/2006/relationships/tags" Target="../tags/tag398.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tags" Target="../tags/tag411.xml"/><Relationship Id="rId10" Type="http://schemas.openxmlformats.org/officeDocument/2006/relationships/tags" Target="../tags/tag412.xml"/><Relationship Id="rId11" Type="http://schemas.openxmlformats.org/officeDocument/2006/relationships/tags" Target="../tags/tag413.xml"/><Relationship Id="rId12" Type="http://schemas.openxmlformats.org/officeDocument/2006/relationships/tags" Target="../tags/tag414.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tags" Target="../tags/tag421.xml"/><Relationship Id="rId5" Type="http://schemas.openxmlformats.org/officeDocument/2006/relationships/tags" Target="../tags/tag422.xml"/><Relationship Id="rId6" Type="http://schemas.openxmlformats.org/officeDocument/2006/relationships/tags" Target="../tags/tag423.xml"/><Relationship Id="rId7" Type="http://schemas.openxmlformats.org/officeDocument/2006/relationships/tags" Target="../tags/tag424.xml"/><Relationship Id="rId8" Type="http://schemas.openxmlformats.org/officeDocument/2006/relationships/tags" Target="../tags/tag425.xml"/><Relationship Id="rId9" Type="http://schemas.openxmlformats.org/officeDocument/2006/relationships/tags" Target="../tags/tag426.xml"/><Relationship Id="rId10" Type="http://schemas.openxmlformats.org/officeDocument/2006/relationships/tags" Target="../tags/tag427.xml"/><Relationship Id="rId11" Type="http://schemas.openxmlformats.org/officeDocument/2006/relationships/tags" Target="../tags/tag428.xml"/><Relationship Id="rId12" Type="http://schemas.openxmlformats.org/officeDocument/2006/relationships/tags" Target="../tags/tag429.xml"/><Relationship Id="rId13"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tags" Target="../tags/tag442.xml"/><Relationship Id="rId14" Type="http://schemas.openxmlformats.org/officeDocument/2006/relationships/tags" Target="../tags/tag443.xml"/><Relationship Id="rId15" Type="http://schemas.openxmlformats.org/officeDocument/2006/relationships/tags" Target="../tags/tag444.xml"/><Relationship Id="rId16"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tags" Target="../tags/tag453.xml"/><Relationship Id="rId10" Type="http://schemas.openxmlformats.org/officeDocument/2006/relationships/tags" Target="../tags/tag454.xml"/><Relationship Id="rId11" Type="http://schemas.openxmlformats.org/officeDocument/2006/relationships/tags" Target="../tags/tag455.xml"/><Relationship Id="rId12" Type="http://schemas.openxmlformats.org/officeDocument/2006/relationships/tags" Target="../tags/tag456.xml"/><Relationship Id="rId13" Type="http://schemas.openxmlformats.org/officeDocument/2006/relationships/tags" Target="../tags/tag457.xml"/><Relationship Id="rId14" Type="http://schemas.openxmlformats.org/officeDocument/2006/relationships/tags" Target="../tags/tag458.xml"/><Relationship Id="rId15" Type="http://schemas.openxmlformats.org/officeDocument/2006/relationships/tags" Target="../tags/tag459.xml"/><Relationship Id="rId16" Type="http://schemas.openxmlformats.org/officeDocument/2006/relationships/tags" Target="../tags/tag460.xml"/><Relationship Id="rId17" Type="http://schemas.openxmlformats.org/officeDocument/2006/relationships/tags" Target="../tags/tag461.xml"/><Relationship Id="rId18" Type="http://schemas.openxmlformats.org/officeDocument/2006/relationships/tags" Target="../tags/tag462.xml"/><Relationship Id="rId19" Type="http://schemas.openxmlformats.org/officeDocument/2006/relationships/tags" Target="../tags/tag463.xml"/><Relationship Id="rId20" Type="http://schemas.openxmlformats.org/officeDocument/2006/relationships/tags" Target="../tags/tag464.xml"/><Relationship Id="rId21" Type="http://schemas.openxmlformats.org/officeDocument/2006/relationships/tags" Target="../tags/tag465.xml"/><Relationship Id="rId22" Type="http://schemas.openxmlformats.org/officeDocument/2006/relationships/tags" Target="../tags/tag466.xml"/><Relationship Id="rId23" Type="http://schemas.openxmlformats.org/officeDocument/2006/relationships/tags" Target="../tags/tag467.xml"/><Relationship Id="rId24" Type="http://schemas.openxmlformats.org/officeDocument/2006/relationships/tags" Target="../tags/tag468.xml"/><Relationship Id="rId25"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tags" Target="../tags/tag469.xml"/><Relationship Id="rId2" Type="http://schemas.openxmlformats.org/officeDocument/2006/relationships/tags" Target="../tags/tag470.xml"/><Relationship Id="rId3" Type="http://schemas.openxmlformats.org/officeDocument/2006/relationships/tags" Target="../tags/tag4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数字校园的教育资源共享与协作</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添加目录标题</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数字校园的建设背景</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教育资源共享的实现</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协作式教学模式的推广</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数字校园中的教育资源整合与优化</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数字校园中的教育信息化标准与规范</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数字校园的建设背景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0625"/>
          </a:bodyPr>
          <a:p>
            <a:r>
              <a:rPr altLang="en-US" lang="zh-CN"/>
              <a:t>信息化时代的到来</a:t>
            </a:r>
            <a:endParaRPr altLang="en-US" lang="zh-CN"/>
          </a:p>
        </p:txBody>
      </p:sp>
      <p:sp>
        <p:nvSpPr>
          <p:cNvPr id="1049216"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18"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20"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教育信息化成为重要方向</a:t>
            </a:r>
            <a:endParaRPr altLang="en-US" dirty="0" sz="1200" lang="zh-CN" spc="150">
              <a:solidFill>
                <a:srgbClr val="FFFFFF"/>
              </a:solidFill>
              <a:latin typeface="+mn-ea"/>
              <a:sym typeface="+mn-ea"/>
            </a:endParaRPr>
          </a:p>
        </p:txBody>
      </p:sp>
      <p:sp>
        <p:nvSpPr>
          <p:cNvPr id="1049226"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数字化、智能化成为趋势</a:t>
            </a:r>
            <a:endParaRPr altLang="en-US" dirty="0" sz="1200" lang="zh-CN" spc="150">
              <a:solidFill>
                <a:schemeClr val="tx1">
                  <a:lumMod val="65000"/>
                  <a:lumOff val="35000"/>
                </a:schemeClr>
              </a:solidFill>
              <a:latin typeface="+mn-ea"/>
              <a:sym typeface="+mn-ea"/>
            </a:endParaRPr>
          </a:p>
        </p:txBody>
      </p:sp>
      <p:sp>
        <p:nvSpPr>
          <p:cNvPr id="1049232"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互联网的普及与推广</a:t>
            </a:r>
            <a:endParaRPr altLang="en-US" dirty="0" sz="1200" lang="zh-CN" spc="150">
              <a:solidFill>
                <a:srgbClr val="FFFFFF"/>
              </a:solidFill>
              <a:latin typeface="+mn-ea"/>
              <a:sym typeface="+mn-ea"/>
            </a:endParaRPr>
          </a:p>
        </p:txBody>
      </p:sp>
      <p:sp>
        <p:nvSpPr>
          <p:cNvPr id="1049238"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2"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信息技术的发展与应用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00" name="标题 1"/>
          <p:cNvSpPr>
            <a:spLocks noGrp="1"/>
          </p:cNvSpPr>
          <p:nvPr>
            <p:ph type="title" idx="3"/>
          </p:nvPr>
        </p:nvSpPr>
        <p:spPr/>
        <p:txBody>
          <a:bodyPr>
            <a:normAutofit fontScale="96875"/>
          </a:bodyPr>
          <a:p>
            <a:r>
              <a:rPr altLang="en-US" lang="zh-CN"/>
              <a:t>教育信息化政策推动</a:t>
            </a:r>
            <a:endParaRPr altLang="en-US" lang="zh-CN"/>
          </a:p>
        </p:txBody>
      </p:sp>
      <p:sp>
        <p:nvSpPr>
          <p:cNvPr id="1049302"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国家政策支持：推动教育信息化发展，实现教育资源共享与协作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教育改革需求：教育改革需要数字化手段提高教育质量和效率</a:t>
            </a:r>
            <a:endParaRPr dirty="0" sz="2000" err="1">
              <a:solidFill>
                <a:schemeClr val="tx1">
                  <a:lumMod val="75000"/>
                  <a:lumOff val="25000"/>
                </a:schemeClr>
              </a:solidFill>
              <a:latin typeface="+mn-ea"/>
              <a:ea typeface="+mn-ea"/>
              <a:cs typeface="+mn-ea"/>
              <a:sym typeface="+mn-lt"/>
            </a:endParaRPr>
          </a:p>
        </p:txBody>
      </p:sp>
      <p:sp>
        <p:nvSpPr>
          <p:cNvPr id="1049322"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28"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数字校园建设成果：数字校园建设取得显著成果，为教育资源共享与协作提供了有力保障</a:t>
            </a:r>
            <a:endParaRPr dirty="0" sz="2000" err="1">
              <a:solidFill>
                <a:schemeClr val="tx1">
                  <a:lumMod val="75000"/>
                  <a:lumOff val="25000"/>
                </a:schemeClr>
              </a:solidFill>
              <a:latin typeface="+mn-ea"/>
              <a:ea typeface="+mn-ea"/>
              <a:cs typeface="+mn-ea"/>
              <a:sym typeface="+mn-lt"/>
            </a:endParaRPr>
          </a:p>
        </p:txBody>
      </p:sp>
      <p:sp>
        <p:nvSpPr>
          <p:cNvPr id="10493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信息技术发展：信息技术的发展为数字校园建设提供了技术支持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98" name="标题 1"/>
          <p:cNvSpPr>
            <a:spLocks noGrp="1"/>
          </p:cNvSpPr>
          <p:nvPr>
            <p:ph type="title" idx="3"/>
          </p:nvPr>
        </p:nvSpPr>
        <p:spPr/>
        <p:txBody>
          <a:bodyPr>
            <a:normAutofit fontScale="96875"/>
          </a:bodyPr>
          <a:p>
            <a:r>
              <a:rPr altLang="en-US" lang="zh-CN"/>
              <a:t>数字校园建设的意义</a:t>
            </a:r>
            <a:endParaRPr altLang="en-US" lang="zh-CN"/>
          </a:p>
        </p:txBody>
      </p:sp>
      <p:sp>
        <p:nvSpPr>
          <p:cNvPr id="104940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推动教育创新：数字校园建设可以推动教育信息化、数字化、智能化的发展，为教育创新提供有力支持。</a:t>
            </a:r>
            <a:endParaRPr altLang="zh-CN" dirty="0" lang="en-US">
              <a:solidFill>
                <a:schemeClr val="dk1">
                  <a:lumMod val="80000"/>
                  <a:lumOff val="20000"/>
                </a:schemeClr>
              </a:solidFill>
              <a:latin typeface="+mn-ea"/>
              <a:sym typeface="+mn-ea"/>
            </a:endParaRPr>
          </a:p>
        </p:txBody>
      </p:sp>
      <p:sp>
        <p:nvSpPr>
          <p:cNvPr id="104940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促进教育公平：通过数字校园建设，可以打破地域限制，让优质教育资源得以共享，促进教育公平。</a:t>
            </a:r>
            <a:endParaRPr altLang="en-US" dirty="0" lang="zh-CN">
              <a:solidFill>
                <a:schemeClr val="dk1">
                  <a:lumMod val="80000"/>
                  <a:lumOff val="20000"/>
                </a:schemeClr>
              </a:solidFill>
              <a:latin typeface="+mn-ea"/>
              <a:sym typeface="+mn-ea"/>
            </a:endParaRPr>
          </a:p>
        </p:txBody>
      </p:sp>
      <p:sp>
        <p:nvSpPr>
          <p:cNvPr id="104941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提高教育效率：数字校园建设可以优化教育资源配置，提高教育效率，使教育更加高效、便捷。</a:t>
            </a:r>
            <a:endParaRPr altLang="en-US" dirty="0" lang="zh-CN">
              <a:solidFill>
                <a:schemeClr val="dk1">
                  <a:lumMod val="80000"/>
                  <a:lumOff val="20000"/>
                </a:schemeClr>
              </a:solidFill>
              <a:latin typeface="+mn-ea"/>
              <a:sym typeface="+mn-ea"/>
            </a:endParaRPr>
          </a:p>
        </p:txBody>
      </p:sp>
      <p:sp>
        <p:nvSpPr>
          <p:cNvPr id="104942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提升教育质量：数字校园建设可以通过智能化的教学、管理和服务，提升教育质量，提高学生的学习效果和综合素质。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8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90" name="标题 14"/>
          <p:cNvSpPr>
            <a:spLocks noGrp="1"/>
          </p:cNvSpPr>
          <p:nvPr>
            <p:ph type="title" idx="4"/>
            <p:custDataLst>
              <p:tags r:id="rId2"/>
            </p:custDataLst>
          </p:nvPr>
        </p:nvSpPr>
        <p:spPr/>
        <p:txBody>
          <a:bodyPr>
            <a:normAutofit fontScale="90000"/>
          </a:bodyPr>
          <a:p>
            <a:r>
              <a:rPr altLang="en-US" dirty="0" lang="zh-CN"/>
              <a:t>教育资源共享的实现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16" name="标题 1"/>
          <p:cNvSpPr>
            <a:spLocks noGrp="1"/>
          </p:cNvSpPr>
          <p:nvPr>
            <p:ph type="title" idx="3"/>
          </p:nvPr>
        </p:nvSpPr>
        <p:spPr/>
        <p:txBody>
          <a:bodyPr>
            <a:normAutofit fontScale="93750"/>
          </a:bodyPr>
          <a:p>
            <a:r>
              <a:rPr altLang="en-US" lang="zh-CN"/>
              <a:t>硬件资源共享</a:t>
            </a:r>
            <a:endParaRPr altLang="en-US" lang="zh-CN"/>
          </a:p>
        </p:txBody>
      </p:sp>
      <p:sp>
        <p:nvSpPr>
          <p:cNvPr id="104961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网络设备：构建高速、稳定的校园网络，实现硬件资源的互联互通</a:t>
            </a:r>
            <a:endParaRPr altLang="en-US" sz="1400" lang="zh-CN" spc="150">
              <a:solidFill>
                <a:schemeClr val="tx1"/>
              </a:solidFill>
              <a:effectLst/>
              <a:latin typeface="+mn-ea"/>
              <a:sym typeface="+mn-ea"/>
            </a:endParaRPr>
          </a:p>
        </p:txBody>
      </p:sp>
      <p:sp>
        <p:nvSpPr>
          <p:cNvPr id="104962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服务器和存储设备：通过虚拟化技术实现硬件资源的共享，提高资源利用率</a:t>
            </a:r>
            <a:endParaRPr altLang="en-US" dirty="0" sz="1400" lang="zh-CN" spc="150">
              <a:solidFill>
                <a:schemeClr val="tx1"/>
              </a:solidFill>
              <a:effectLst/>
              <a:latin typeface="+mn-ea"/>
              <a:sym typeface="+mn-ea"/>
            </a:endParaRPr>
          </a:p>
        </p:txBody>
      </p:sp>
      <p:sp>
        <p:nvSpPr>
          <p:cNvPr id="104963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多媒体教室：通过远程控制和音视频传输技术，实现异地教学的硬件资源共享</a:t>
            </a:r>
            <a:endParaRPr altLang="en-US" sz="1400" lang="zh-CN" spc="150">
              <a:solidFill>
                <a:schemeClr val="tx1"/>
              </a:solidFill>
              <a:effectLst/>
              <a:latin typeface="+mn-ea"/>
              <a:sym typeface="+mn-ea"/>
            </a:endParaRPr>
          </a:p>
        </p:txBody>
      </p:sp>
      <p:sp>
        <p:nvSpPr>
          <p:cNvPr id="104963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实验室设备：采用预约和共享机制，提高实验设备的利用率和共享效果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90" name="标题 1"/>
          <p:cNvSpPr>
            <a:spLocks noGrp="1"/>
          </p:cNvSpPr>
          <p:nvPr>
            <p:ph type="title" idx="3"/>
          </p:nvPr>
        </p:nvSpPr>
        <p:spPr/>
        <p:txBody>
          <a:bodyPr>
            <a:normAutofit fontScale="93750"/>
          </a:bodyPr>
          <a:p>
            <a:r>
              <a:rPr altLang="en-US" lang="zh-CN"/>
              <a:t>软件资源共享</a:t>
            </a:r>
            <a:endParaRPr altLang="en-US" lang="zh-CN"/>
          </a:p>
        </p:txBody>
      </p:sp>
      <p:sp>
        <p:nvSpPr>
          <p:cNvPr id="1049692"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定义：软件资源共享是指将各类软件资源进行整合，实现共享和互操作的过程</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优势：提高软件资源利用效率，降低成本，促进教育信息化发展</a:t>
            </a:r>
            <a:endParaRPr dirty="0" err="1">
              <a:solidFill>
                <a:schemeClr val="tx1">
                  <a:lumMod val="75000"/>
                  <a:lumOff val="25000"/>
                </a:schemeClr>
              </a:solidFill>
              <a:latin typeface="+mn-ea"/>
              <a:ea typeface="+mn-ea"/>
              <a:cs typeface="+mn-ea"/>
              <a:sym typeface="+mn-lt"/>
            </a:endParaRPr>
          </a:p>
        </p:txBody>
      </p:sp>
      <p:sp>
        <p:nvSpPr>
          <p:cNvPr id="1049712"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8"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挑战：需要建立完善的软件资源共享平台，解决资源的安全性和隐私保护问题</a:t>
            </a:r>
            <a:endParaRPr dirty="0" err="1">
              <a:solidFill>
                <a:schemeClr val="tx1">
                  <a:lumMod val="75000"/>
                  <a:lumOff val="25000"/>
                </a:schemeClr>
              </a:solidFill>
              <a:latin typeface="+mn-ea"/>
              <a:ea typeface="+mn-ea"/>
              <a:cs typeface="+mn-ea"/>
              <a:sym typeface="+mn-lt"/>
            </a:endParaRPr>
          </a:p>
        </p:txBody>
      </p:sp>
      <p:sp>
        <p:nvSpPr>
          <p:cNvPr id="10497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实现方式：通过建立软件资源共享平台，将各类软件资源进行分类、整合和发布，实现资源的共享和互操作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88" name="标题 1"/>
          <p:cNvSpPr>
            <a:spLocks noGrp="1"/>
          </p:cNvSpPr>
          <p:nvPr>
            <p:ph type="title" idx="3"/>
          </p:nvPr>
        </p:nvSpPr>
        <p:spPr/>
        <p:txBody>
          <a:bodyPr>
            <a:normAutofit fontScale="93750"/>
          </a:bodyPr>
          <a:p>
            <a:r>
              <a:rPr altLang="en-US" lang="zh-CN"/>
              <a:t>知识资源共享</a:t>
            </a:r>
            <a:endParaRPr altLang="en-US" lang="zh-CN"/>
          </a:p>
        </p:txBody>
      </p:sp>
      <p:sp>
        <p:nvSpPr>
          <p:cNvPr id="104979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知识资源共享的实现方式</a:t>
            </a:r>
            <a:endParaRPr altLang="zh-CN" dirty="0" lang="en-US">
              <a:solidFill>
                <a:schemeClr val="dk1">
                  <a:lumMod val="80000"/>
                  <a:lumOff val="20000"/>
                </a:schemeClr>
              </a:solidFill>
              <a:latin typeface="+mn-ea"/>
              <a:sym typeface="+mn-ea"/>
            </a:endParaRPr>
          </a:p>
        </p:txBody>
      </p:sp>
      <p:sp>
        <p:nvSpPr>
          <p:cNvPr id="104979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数字校园中的知识资源类型</a:t>
            </a:r>
            <a:endParaRPr altLang="en-US" dirty="0" lang="zh-CN">
              <a:solidFill>
                <a:schemeClr val="dk1">
                  <a:lumMod val="80000"/>
                  <a:lumOff val="20000"/>
                </a:schemeClr>
              </a:solidFill>
              <a:latin typeface="+mn-ea"/>
              <a:sym typeface="+mn-ea"/>
            </a:endParaRPr>
          </a:p>
        </p:txBody>
      </p:sp>
      <p:sp>
        <p:nvSpPr>
          <p:cNvPr id="104980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知识资源共享的必要性</a:t>
            </a:r>
            <a:endParaRPr altLang="en-US" dirty="0" lang="zh-CN">
              <a:solidFill>
                <a:schemeClr val="dk1">
                  <a:lumMod val="80000"/>
                  <a:lumOff val="20000"/>
                </a:schemeClr>
              </a:solidFill>
              <a:latin typeface="+mn-ea"/>
              <a:sym typeface="+mn-ea"/>
            </a:endParaRPr>
          </a:p>
        </p:txBody>
      </p:sp>
      <p:sp>
        <p:nvSpPr>
          <p:cNvPr id="104981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知识资源共享的未来发展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78" name="标题 1"/>
          <p:cNvSpPr>
            <a:spLocks noGrp="1"/>
          </p:cNvSpPr>
          <p:nvPr>
            <p:ph type="title" idx="3"/>
          </p:nvPr>
        </p:nvSpPr>
        <p:spPr/>
        <p:txBody>
          <a:bodyPr>
            <a:normAutofit fontScale="93750"/>
          </a:bodyPr>
          <a:p>
            <a:r>
              <a:rPr altLang="en-US" lang="zh-CN"/>
              <a:t>人力资源共享</a:t>
            </a:r>
            <a:endParaRPr altLang="en-US" lang="zh-CN"/>
          </a:p>
        </p:txBody>
      </p:sp>
      <p:sp>
        <p:nvSpPr>
          <p:cNvPr id="104988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定义：指不同学校、机构之间共享教师、学生等人力资源</a:t>
            </a:r>
            <a:endParaRPr altLang="en-US" dirty="0" sz="1200" lang="zh-CN" spc="150">
              <a:solidFill>
                <a:schemeClr val="tx1">
                  <a:lumMod val="65000"/>
                  <a:lumOff val="35000"/>
                </a:schemeClr>
              </a:solidFill>
              <a:latin typeface="+mn-ea"/>
              <a:sym typeface="+mn-ea"/>
            </a:endParaRPr>
          </a:p>
        </p:txBody>
      </p:sp>
      <p:sp>
        <p:nvSpPr>
          <p:cNvPr id="104988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实现方式：在线教育、远程教育、MOOC等</a:t>
            </a:r>
            <a:endParaRPr altLang="en-US" dirty="0" sz="1200" lang="zh-CN" spc="150">
              <a:solidFill>
                <a:schemeClr val="tx1">
                  <a:lumMod val="65000"/>
                  <a:lumOff val="35000"/>
                </a:schemeClr>
              </a:solidFill>
              <a:latin typeface="+mn-ea"/>
              <a:sym typeface="+mn-ea"/>
            </a:endParaRPr>
          </a:p>
        </p:txBody>
      </p:sp>
      <p:sp>
        <p:nvSpPr>
          <p:cNvPr id="104988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优势：提高教育资源利用效率，促进教育公平</a:t>
            </a:r>
            <a:endParaRPr altLang="en-US" dirty="0" sz="1200" lang="zh-CN" spc="150">
              <a:solidFill>
                <a:schemeClr val="tx1">
                  <a:lumMod val="65000"/>
                  <a:lumOff val="35000"/>
                </a:schemeClr>
              </a:solidFill>
              <a:latin typeface="+mn-ea"/>
              <a:sym typeface="+mn-ea"/>
            </a:endParaRPr>
          </a:p>
        </p:txBody>
      </p:sp>
      <p:sp>
        <p:nvSpPr>
          <p:cNvPr id="104988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挑战：需要建立有效的合作机制和平台，解决知识产权问题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4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46" name="标题 14"/>
          <p:cNvSpPr>
            <a:spLocks noGrp="1"/>
          </p:cNvSpPr>
          <p:nvPr>
            <p:ph type="title" idx="4"/>
            <p:custDataLst>
              <p:tags r:id="rId2"/>
            </p:custDataLst>
          </p:nvPr>
        </p:nvSpPr>
        <p:spPr/>
        <p:txBody>
          <a:bodyPr>
            <a:normAutofit fontScale="90000"/>
          </a:bodyPr>
          <a:p>
            <a:r>
              <a:rPr altLang="en-US" dirty="0" lang="zh-CN"/>
              <a:t>协作式教学模式的推广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72" name="标题 1"/>
          <p:cNvSpPr>
            <a:spLocks noGrp="1"/>
          </p:cNvSpPr>
          <p:nvPr>
            <p:ph type="title" idx="3"/>
          </p:nvPr>
        </p:nvSpPr>
        <p:spPr/>
        <p:txBody>
          <a:bodyPr>
            <a:normAutofit fontScale="93750"/>
          </a:bodyPr>
          <a:p>
            <a:r>
              <a:rPr altLang="en-US" lang="zh-CN"/>
              <a:t>协作式教学模式的定义</a:t>
            </a:r>
            <a:endParaRPr altLang="en-US" lang="zh-CN"/>
          </a:p>
        </p:txBody>
      </p:sp>
      <p:sp>
        <p:nvSpPr>
          <p:cNvPr id="1050074"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76"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定义：协作式教学模式是一种以小组为单位，通过学生之间的合作与交流，共同完成学习任务的教学模式。</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80"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82"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特点：强调学生之间的互动与合作，注重培养学生的团队协作能力和沟通能力。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86"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8"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实施方式：教师根据教学内容和目标，将学生分成若干小组，每个小组的学生通过讨论、交流、合作等方式共同完成任务。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90"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4"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优势：协作式教学模式可以激发学生的学习兴趣和积极性，提高学生的学习效果和综合素质。</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54" name="标题 1"/>
          <p:cNvSpPr>
            <a:spLocks noGrp="1"/>
          </p:cNvSpPr>
          <p:nvPr>
            <p:ph type="title" idx="3"/>
          </p:nvPr>
        </p:nvSpPr>
        <p:spPr/>
        <p:txBody>
          <a:bodyPr>
            <a:normAutofit fontScale="93750"/>
          </a:bodyPr>
          <a:p>
            <a:r>
              <a:rPr altLang="en-US" lang="zh-CN"/>
              <a:t>协作式教学模式的优势</a:t>
            </a:r>
            <a:endParaRPr altLang="en-US" lang="zh-CN"/>
          </a:p>
        </p:txBody>
      </p:sp>
      <p:sp>
        <p:nvSpPr>
          <p:cNvPr id="1050156"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58"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提高学生团队协作能力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2"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64"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促进师生互动与交流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68"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0"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增强学生自主学习能力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2"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4"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76"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提高教学效果与质量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36" name="标题 1"/>
          <p:cNvSpPr>
            <a:spLocks noGrp="1"/>
          </p:cNvSpPr>
          <p:nvPr>
            <p:ph type="title" idx="3"/>
          </p:nvPr>
        </p:nvSpPr>
        <p:spPr/>
        <p:txBody>
          <a:bodyPr>
            <a:normAutofit fontScale="93750"/>
          </a:bodyPr>
          <a:p>
            <a:r>
              <a:rPr altLang="en-US" lang="zh-CN"/>
              <a:t>协作式教学模式的应用场景</a:t>
            </a:r>
            <a:endParaRPr altLang="en-US" lang="zh-CN"/>
          </a:p>
        </p:txBody>
      </p:sp>
      <p:sp>
        <p:nvSpPr>
          <p:cNvPr id="105023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小组项目：团队协作完成项目任务，促进成员之间的交流与合作，提高项目质量和效率。</a:t>
            </a:r>
            <a:endParaRPr altLang="zh-CN" dirty="0" lang="en-US">
              <a:solidFill>
                <a:schemeClr val="dk1">
                  <a:lumMod val="80000"/>
                  <a:lumOff val="20000"/>
                </a:schemeClr>
              </a:solidFill>
              <a:latin typeface="+mn-ea"/>
              <a:sym typeface="+mn-ea"/>
            </a:endParaRPr>
          </a:p>
        </p:txBody>
      </p:sp>
      <p:sp>
        <p:nvSpPr>
          <p:cNvPr id="105024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课堂教学：教师与学生之间、学生与学生之间的协作与互动，提高课堂参与度和学习效果。</a:t>
            </a:r>
            <a:endParaRPr altLang="en-US" dirty="0" lang="zh-CN">
              <a:solidFill>
                <a:schemeClr val="dk1">
                  <a:lumMod val="80000"/>
                  <a:lumOff val="20000"/>
                </a:schemeClr>
              </a:solidFill>
              <a:latin typeface="+mn-ea"/>
              <a:sym typeface="+mn-ea"/>
            </a:endParaRPr>
          </a:p>
        </p:txBody>
      </p:sp>
      <p:sp>
        <p:nvSpPr>
          <p:cNvPr id="105025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远程教育：通过协作式教学模式，实现远程教育中的互动与合作，提高学习效果和参与度。</a:t>
            </a:r>
            <a:endParaRPr altLang="en-US" dirty="0" lang="zh-CN">
              <a:solidFill>
                <a:schemeClr val="dk1">
                  <a:lumMod val="80000"/>
                  <a:lumOff val="20000"/>
                </a:schemeClr>
              </a:solidFill>
              <a:latin typeface="+mn-ea"/>
              <a:sym typeface="+mn-ea"/>
            </a:endParaRPr>
          </a:p>
        </p:txBody>
      </p:sp>
      <p:sp>
        <p:nvSpPr>
          <p:cNvPr id="105026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跨学科学习：不同学科之间的学生可以通过协作式教学模式，共同学习、交流和分享知识，促进跨学科思维的发展。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26" name="标题 1"/>
          <p:cNvSpPr>
            <a:spLocks noGrp="1"/>
          </p:cNvSpPr>
          <p:nvPr>
            <p:ph type="title" idx="3"/>
          </p:nvPr>
        </p:nvSpPr>
        <p:spPr/>
        <p:txBody>
          <a:bodyPr>
            <a:normAutofit fontScale="93750"/>
          </a:bodyPr>
          <a:p>
            <a:r>
              <a:rPr altLang="en-US" lang="zh-CN"/>
              <a:t>协作式教学模式的实践案例</a:t>
            </a:r>
            <a:endParaRPr altLang="en-US" lang="zh-CN"/>
          </a:p>
        </p:txBody>
      </p:sp>
      <p:sp>
        <p:nvSpPr>
          <p:cNvPr id="1050328" name="正文"/>
          <p:cNvSpPr txBox="1"/>
          <p:nvPr>
            <p:custDataLst>
              <p:tags r:id="rId1"/>
            </p:custDataLst>
          </p:nvPr>
        </p:nvSpPr>
        <p:spPr>
          <a:xfrm>
            <a:off x="3427517" y="1856671"/>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 介绍该课程采用协作式教学模式，学生分组进行编程项目，强调团队协作和沟通。</a:t>
            </a:r>
            <a:endParaRPr altLang="en-US" dirty="0" sz="1200" lang="zh-CN" spc="150">
              <a:solidFill>
                <a:schemeClr val="tx1">
                  <a:lumMod val="65000"/>
                  <a:lumOff val="35000"/>
                </a:schemeClr>
              </a:solidFill>
              <a:latin typeface="+mn-ea"/>
              <a:sym typeface="+mn-ea"/>
            </a:endParaRPr>
          </a:p>
        </p:txBody>
      </p:sp>
      <p:sp>
        <p:nvSpPr>
          <p:cNvPr id="1050330" name="标题"/>
          <p:cNvSpPr txBox="1"/>
          <p:nvPr>
            <p:custDataLst>
              <p:tags r:id="rId2"/>
            </p:custDataLst>
          </p:nvPr>
        </p:nvSpPr>
        <p:spPr>
          <a:xfrm>
            <a:off x="3427517" y="1319530"/>
            <a:ext cx="5330616" cy="535101"/>
          </a:xfrm>
          <a:prstGeom prst="rect"/>
          <a:noFill/>
        </p:spPr>
        <p:txBody>
          <a:bodyPr anchor="b" bIns="0" lIns="0" rIns="0" rtlCol="0" tIns="0" wrap="square">
            <a:normAutofit fontScale="5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案例一：某高校计算机专业的“协作式编程”课程  * 介绍该课程采用协作式教学模式，学生分组进行编程项目，强调团队协作和沟通。</a:t>
            </a:r>
            <a:endParaRPr altLang="en-US" b="1" dirty="0" sz="2000" lang="zh-CN" spc="300">
              <a:solidFill>
                <a:schemeClr val="accent1"/>
              </a:solidFill>
              <a:latin typeface="+mj-ea"/>
              <a:ea typeface="+mj-ea"/>
              <a:sym typeface="+mn-ea"/>
            </a:endParaRPr>
          </a:p>
        </p:txBody>
      </p:sp>
      <p:sp>
        <p:nvSpPr>
          <p:cNvPr id="1050332" name="正文"/>
          <p:cNvSpPr txBox="1"/>
          <p:nvPr>
            <p:custDataLst>
              <p:tags r:id="rId3"/>
            </p:custDataLst>
          </p:nvPr>
        </p:nvSpPr>
        <p:spPr>
          <a:xfrm>
            <a:off x="3427517" y="3104335"/>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 介绍该活动采用协作式教学模式，学生分组进行讨论，提高口语表达和交流能力。</a:t>
            </a:r>
            <a:endParaRPr altLang="en-US" dirty="0" sz="1200" lang="zh-CN" spc="150">
              <a:solidFill>
                <a:schemeClr val="tx1">
                  <a:lumMod val="65000"/>
                  <a:lumOff val="35000"/>
                </a:schemeClr>
              </a:solidFill>
              <a:latin typeface="+mn-ea"/>
              <a:sym typeface="+mn-ea"/>
            </a:endParaRPr>
          </a:p>
        </p:txBody>
      </p:sp>
      <p:sp>
        <p:nvSpPr>
          <p:cNvPr id="1050334" name="标题"/>
          <p:cNvSpPr txBox="1"/>
          <p:nvPr>
            <p:custDataLst>
              <p:tags r:id="rId4"/>
            </p:custDataLst>
          </p:nvPr>
        </p:nvSpPr>
        <p:spPr>
          <a:xfrm>
            <a:off x="3427517" y="2567193"/>
            <a:ext cx="5330616" cy="535101"/>
          </a:xfrm>
          <a:prstGeom prst="rect"/>
          <a:noFill/>
        </p:spPr>
        <p:txBody>
          <a:bodyPr anchor="b" bIns="0" lIns="0" rIns="0" rtlCol="0" tIns="0" wrap="square">
            <a:normAutofit fontScale="55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案例二：某中学英语课堂的“小组讨论”活动  * 介绍该活动采用协作式教学模式，学生分组进行讨论，提高口语表达和交流能力。</a:t>
            </a:r>
            <a:endParaRPr altLang="en-US" b="1" dirty="0" sz="2000" lang="zh-CN" spc="300">
              <a:solidFill>
                <a:schemeClr val="accent1"/>
              </a:solidFill>
              <a:latin typeface="+mj-ea"/>
              <a:ea typeface="+mj-ea"/>
              <a:sym typeface="+mn-ea"/>
            </a:endParaRPr>
          </a:p>
        </p:txBody>
      </p:sp>
      <p:sp>
        <p:nvSpPr>
          <p:cNvPr id="1050336" name="正文"/>
          <p:cNvSpPr txBox="1"/>
          <p:nvPr>
            <p:custDataLst>
              <p:tags r:id="rId5"/>
            </p:custDataLst>
          </p:nvPr>
        </p:nvSpPr>
        <p:spPr>
          <a:xfrm>
            <a:off x="3427517" y="4351998"/>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 介绍该项目采用协作式教学模式，学生分组进行实验，培养动手能力和团队合作精神。</a:t>
            </a:r>
            <a:endParaRPr altLang="en-US" dirty="0" sz="1200" lang="zh-CN" spc="150">
              <a:solidFill>
                <a:schemeClr val="tx1">
                  <a:lumMod val="65000"/>
                  <a:lumOff val="35000"/>
                </a:schemeClr>
              </a:solidFill>
              <a:latin typeface="+mn-ea"/>
              <a:sym typeface="+mn-ea"/>
            </a:endParaRPr>
          </a:p>
        </p:txBody>
      </p:sp>
      <p:sp>
        <p:nvSpPr>
          <p:cNvPr id="1050338" name="标题"/>
          <p:cNvSpPr txBox="1"/>
          <p:nvPr>
            <p:custDataLst>
              <p:tags r:id="rId6"/>
            </p:custDataLst>
          </p:nvPr>
        </p:nvSpPr>
        <p:spPr>
          <a:xfrm>
            <a:off x="3427517" y="3814857"/>
            <a:ext cx="5330616" cy="535101"/>
          </a:xfrm>
          <a:prstGeom prst="rect"/>
          <a:noFill/>
        </p:spPr>
        <p:txBody>
          <a:bodyPr anchor="b" bIns="0" lIns="0" rIns="0" rtlCol="0" tIns="0" wrap="square">
            <a:normAutofit fontScale="5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案例三：某小学科学课的“实验协作”项目  * 介绍该项目采用协作式教学模式，学生分组进行实验，培养动手能力和团队合作精神。</a:t>
            </a:r>
            <a:endParaRPr altLang="en-US" b="1" dirty="0" sz="2000" lang="zh-CN" spc="300">
              <a:solidFill>
                <a:schemeClr val="accent1"/>
              </a:solidFill>
              <a:latin typeface="+mj-ea"/>
              <a:ea typeface="+mj-ea"/>
              <a:sym typeface="+mn-ea"/>
            </a:endParaRPr>
          </a:p>
        </p:txBody>
      </p:sp>
      <p:sp>
        <p:nvSpPr>
          <p:cNvPr id="1050340" name="正文"/>
          <p:cNvSpPr txBox="1"/>
          <p:nvPr>
            <p:custDataLst>
              <p:tags r:id="rId7"/>
            </p:custDataLst>
          </p:nvPr>
        </p:nvSpPr>
        <p:spPr>
          <a:xfrm>
            <a:off x="3427517" y="5599661"/>
            <a:ext cx="5330616" cy="650689"/>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 介绍该平台采用协作式教学模式，学员可以在线分组学习，促进知识分享和交流。</a:t>
            </a:r>
            <a:endParaRPr altLang="en-US" dirty="0" sz="1200" lang="zh-CN" spc="150">
              <a:solidFill>
                <a:schemeClr val="tx1">
                  <a:lumMod val="65000"/>
                  <a:lumOff val="35000"/>
                </a:schemeClr>
              </a:solidFill>
              <a:latin typeface="+mn-ea"/>
              <a:sym typeface="+mn-ea"/>
            </a:endParaRPr>
          </a:p>
        </p:txBody>
      </p:sp>
      <p:sp>
        <p:nvSpPr>
          <p:cNvPr id="1050342" name="标题"/>
          <p:cNvSpPr txBox="1"/>
          <p:nvPr>
            <p:custDataLst>
              <p:tags r:id="rId8"/>
            </p:custDataLst>
          </p:nvPr>
        </p:nvSpPr>
        <p:spPr>
          <a:xfrm>
            <a:off x="3427517" y="5062520"/>
            <a:ext cx="5330616" cy="535101"/>
          </a:xfrm>
          <a:prstGeom prst="rect"/>
          <a:noFill/>
        </p:spPr>
        <p:txBody>
          <a:bodyPr anchor="b" bIns="0" lIns="0" rIns="0" rtlCol="0" tIns="0" wrap="square">
            <a:normAutofit fontScale="55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案例四：某培训机构“在线协作学习”平台  * 介绍该平台采用协作式教学模式，学员可以在线分组学习，促进知识分享和交流。</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0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02" name="标题 14"/>
          <p:cNvSpPr>
            <a:spLocks noGrp="1"/>
          </p:cNvSpPr>
          <p:nvPr>
            <p:ph type="title" idx="4"/>
            <p:custDataLst>
              <p:tags r:id="rId2"/>
            </p:custDataLst>
          </p:nvPr>
        </p:nvSpPr>
        <p:spPr/>
        <p:txBody>
          <a:bodyPr>
            <a:normAutofit fontScale="90000"/>
          </a:bodyPr>
          <a:p>
            <a:r>
              <a:rPr altLang="en-US" dirty="0" lang="zh-CN"/>
              <a:t>数字校园中的教育资源整合与优化</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28" name="标题 1"/>
          <p:cNvSpPr>
            <a:spLocks noGrp="1"/>
          </p:cNvSpPr>
          <p:nvPr>
            <p:ph type="title" idx="3"/>
          </p:nvPr>
        </p:nvSpPr>
        <p:spPr/>
        <p:txBody>
          <a:bodyPr>
            <a:normAutofit fontScale="93750"/>
          </a:bodyPr>
          <a:p>
            <a:r>
              <a:rPr altLang="en-US" lang="zh-CN"/>
              <a:t>教育资源的整合策略</a:t>
            </a:r>
            <a:endParaRPr altLang="en-US" lang="zh-CN"/>
          </a:p>
        </p:txBody>
      </p:sp>
      <p:sp>
        <p:nvSpPr>
          <p:cNvPr id="1050530"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32"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34"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制定统一的标准和规范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36"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38"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0"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建立共享平台，整合各类资源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42"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44"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优化资源配置，提高资源利用效率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46"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8"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50"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2"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加强合作与交流，促进资源共享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10" name="标题 1"/>
          <p:cNvSpPr>
            <a:spLocks noGrp="1"/>
          </p:cNvSpPr>
          <p:nvPr>
            <p:ph type="title" idx="3"/>
          </p:nvPr>
        </p:nvSpPr>
        <p:spPr/>
        <p:txBody>
          <a:bodyPr>
            <a:normAutofit fontScale="93750"/>
          </a:bodyPr>
          <a:p>
            <a:r>
              <a:rPr altLang="en-US" lang="zh-CN"/>
              <a:t>教育资源的优化方法</a:t>
            </a:r>
            <a:endParaRPr altLang="en-US" lang="zh-CN"/>
          </a:p>
        </p:txBody>
      </p:sp>
      <p:sp>
        <p:nvSpPr>
          <p:cNvPr id="105061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1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资源整合：将分散的资源集中管理，提高资源利用效率</a:t>
            </a:r>
            <a:endParaRPr altLang="en-US" dirty="0" sz="2000" lang="zh-CN" spc="150">
              <a:solidFill>
                <a:schemeClr val="tx1">
                  <a:lumMod val="75000"/>
                  <a:lumOff val="25000"/>
                </a:schemeClr>
              </a:solidFill>
              <a:latin typeface="+mn-ea"/>
              <a:sym typeface="+mn-ea"/>
            </a:endParaRPr>
          </a:p>
        </p:txBody>
      </p:sp>
      <p:sp>
        <p:nvSpPr>
          <p:cNvPr id="105061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1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资源共享：通过共享平台，实现资源共享，减少重复投入</a:t>
            </a:r>
            <a:endParaRPr altLang="en-US" dirty="0" sz="2000" lang="zh-CN" spc="150">
              <a:solidFill>
                <a:schemeClr val="tx1">
                  <a:lumMod val="75000"/>
                  <a:lumOff val="25000"/>
                </a:schemeClr>
              </a:solidFill>
              <a:latin typeface="+mn-ea"/>
              <a:sym typeface="+mn-ea"/>
            </a:endParaRPr>
          </a:p>
        </p:txBody>
      </p:sp>
      <p:sp>
        <p:nvSpPr>
          <p:cNvPr id="105062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资源优化：根据实际需求，对资源进行合理配置，提高资源利用效果</a:t>
            </a:r>
            <a:endParaRPr altLang="en-US" dirty="0" sz="2000" lang="zh-CN" spc="150">
              <a:solidFill>
                <a:schemeClr val="tx1">
                  <a:lumMod val="75000"/>
                  <a:lumOff val="25000"/>
                </a:schemeClr>
              </a:solidFill>
              <a:latin typeface="+mn-ea"/>
              <a:sym typeface="+mn-ea"/>
            </a:endParaRPr>
          </a:p>
        </p:txBody>
      </p:sp>
      <p:sp>
        <p:nvSpPr>
          <p:cNvPr id="105062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资源更新：及时更新教育资源，保持资源的时效性和先进性</a:t>
            </a:r>
            <a:endParaRPr altLang="en-US" dirty="0" sz="2000" lang="zh-CN" spc="150">
              <a:solidFill>
                <a:schemeClr val="tx1">
                  <a:lumMod val="75000"/>
                  <a:lumOff val="25000"/>
                </a:schemeClr>
              </a:solidFill>
              <a:latin typeface="+mn-ea"/>
              <a:sym typeface="+mn-ea"/>
            </a:endParaRPr>
          </a:p>
        </p:txBody>
      </p:sp>
      <p:sp>
        <p:nvSpPr>
          <p:cNvPr id="105063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92" name="标题 1"/>
          <p:cNvSpPr>
            <a:spLocks noGrp="1"/>
          </p:cNvSpPr>
          <p:nvPr>
            <p:ph type="title" idx="3"/>
          </p:nvPr>
        </p:nvSpPr>
        <p:spPr/>
        <p:txBody>
          <a:bodyPr>
            <a:normAutofit fontScale="93750"/>
          </a:bodyPr>
          <a:p>
            <a:r>
              <a:rPr altLang="en-US" lang="zh-CN"/>
              <a:t>教育资源的管理与维护</a:t>
            </a:r>
            <a:endParaRPr altLang="en-US" lang="zh-CN"/>
          </a:p>
        </p:txBody>
      </p:sp>
      <p:sp>
        <p:nvSpPr>
          <p:cNvPr id="105069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0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0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资源优化：对资源进行分类、筛选和优化，提高资源质量和利用率</a:t>
            </a:r>
            <a:endParaRPr altLang="en-US" sz="1400" lang="zh-CN" spc="150">
              <a:solidFill>
                <a:schemeClr val="tx1"/>
              </a:solidFill>
              <a:effectLst/>
              <a:latin typeface="+mn-ea"/>
              <a:sym typeface="+mn-ea"/>
            </a:endParaRPr>
          </a:p>
        </p:txBody>
      </p:sp>
      <p:sp>
        <p:nvSpPr>
          <p:cNvPr id="105070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资源整合：将各类教育资源进行统一管理和整合，形成资源库</a:t>
            </a:r>
            <a:endParaRPr altLang="en-US" dirty="0" sz="1400" lang="zh-CN" spc="150">
              <a:solidFill>
                <a:schemeClr val="tx1"/>
              </a:solidFill>
              <a:effectLst/>
              <a:latin typeface="+mn-ea"/>
              <a:sym typeface="+mn-ea"/>
            </a:endParaRPr>
          </a:p>
        </p:txBody>
      </p:sp>
      <p:sp>
        <p:nvSpPr>
          <p:cNvPr id="105070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资源共享：通过数字校园平台实现资源共享，促进教育公平和优质资源普及</a:t>
            </a:r>
            <a:endParaRPr altLang="en-US" sz="1400" lang="zh-CN" spc="150">
              <a:solidFill>
                <a:schemeClr val="tx1"/>
              </a:solidFill>
              <a:effectLst/>
              <a:latin typeface="+mn-ea"/>
              <a:sym typeface="+mn-ea"/>
            </a:endParaRPr>
          </a:p>
        </p:txBody>
      </p:sp>
      <p:sp>
        <p:nvSpPr>
          <p:cNvPr id="105070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资源维护：对数字校园中的教育资源进行定期维护和更新，确保资源的安全和稳定性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66" name="标题 1"/>
          <p:cNvSpPr>
            <a:spLocks noGrp="1"/>
          </p:cNvSpPr>
          <p:nvPr>
            <p:ph type="title" idx="3"/>
          </p:nvPr>
        </p:nvSpPr>
        <p:spPr/>
        <p:txBody>
          <a:bodyPr>
            <a:normAutofit fontScale="93750"/>
          </a:bodyPr>
          <a:p>
            <a:r>
              <a:rPr altLang="en-US" lang="zh-CN"/>
              <a:t>教育资源的持续发展与创新</a:t>
            </a:r>
            <a:endParaRPr altLang="en-US" lang="zh-CN"/>
          </a:p>
        </p:txBody>
      </p:sp>
      <p:sp>
        <p:nvSpPr>
          <p:cNvPr id="105076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7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7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7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7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数字校园中的教育资源整合与优化</a:t>
            </a:r>
            <a:endParaRPr altLang="en-US" sz="1400" lang="zh-CN" spc="150">
              <a:solidFill>
                <a:schemeClr val="tx1"/>
              </a:solidFill>
              <a:effectLst/>
              <a:latin typeface="+mn-ea"/>
              <a:sym typeface="+mn-ea"/>
            </a:endParaRPr>
          </a:p>
        </p:txBody>
      </p:sp>
      <p:sp>
        <p:nvSpPr>
          <p:cNvPr id="105077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数字化教育资源的发展趋势</a:t>
            </a:r>
            <a:endParaRPr altLang="en-US" dirty="0" sz="1400" lang="zh-CN" spc="150">
              <a:solidFill>
                <a:schemeClr val="tx1"/>
              </a:solidFill>
              <a:effectLst/>
              <a:latin typeface="+mn-ea"/>
              <a:sym typeface="+mn-ea"/>
            </a:endParaRPr>
          </a:p>
        </p:txBody>
      </p:sp>
      <p:sp>
        <p:nvSpPr>
          <p:cNvPr id="105078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创新教育资源的开发与应用</a:t>
            </a:r>
            <a:endParaRPr altLang="en-US" sz="1400" lang="zh-CN" spc="150">
              <a:solidFill>
                <a:schemeClr val="tx1"/>
              </a:solidFill>
              <a:effectLst/>
              <a:latin typeface="+mn-ea"/>
              <a:sym typeface="+mn-ea"/>
            </a:endParaRPr>
          </a:p>
        </p:txBody>
      </p:sp>
      <p:sp>
        <p:nvSpPr>
          <p:cNvPr id="105078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持续发展与创新在教育资源建设中的作用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4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842" name="标题 14"/>
          <p:cNvSpPr>
            <a:spLocks noGrp="1"/>
          </p:cNvSpPr>
          <p:nvPr>
            <p:ph type="title" idx="4"/>
            <p:custDataLst>
              <p:tags r:id="rId2"/>
            </p:custDataLst>
          </p:nvPr>
        </p:nvSpPr>
        <p:spPr/>
        <p:txBody>
          <a:bodyPr>
            <a:normAutofit fontScale="90000"/>
          </a:bodyPr>
          <a:p>
            <a:r>
              <a:rPr altLang="en-US" dirty="0" lang="zh-CN"/>
              <a:t>数字校园中的教育信息化标准与规范</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968" name="标题 1"/>
          <p:cNvSpPr>
            <a:spLocks noGrp="1"/>
          </p:cNvSpPr>
          <p:nvPr>
            <p:ph type="title" idx="3"/>
          </p:nvPr>
        </p:nvSpPr>
        <p:spPr/>
        <p:txBody>
          <a:bodyPr>
            <a:normAutofit fontScale="93750"/>
          </a:bodyPr>
          <a:p>
            <a:r>
              <a:rPr altLang="en-US" lang="zh-CN"/>
              <a:t>教育信息化标准体系的建设</a:t>
            </a:r>
            <a:endParaRPr altLang="en-US" lang="zh-CN"/>
          </a:p>
        </p:txBody>
      </p:sp>
      <p:sp>
        <p:nvSpPr>
          <p:cNvPr id="10509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教育信息化标准体系的概念和作用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9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教育信息化标准体系的建设过程和实施方法</a:t>
            </a:r>
            <a:endParaRPr dirty="0" sz="2000" err="1">
              <a:solidFill>
                <a:schemeClr val="tx1">
                  <a:lumMod val="75000"/>
                  <a:lumOff val="25000"/>
                </a:schemeClr>
              </a:solidFill>
              <a:latin typeface="+mn-ea"/>
              <a:ea typeface="+mn-ea"/>
              <a:cs typeface="+mn-ea"/>
              <a:sym typeface="+mn-lt"/>
            </a:endParaRPr>
          </a:p>
        </p:txBody>
      </p:sp>
      <p:sp>
        <p:nvSpPr>
          <p:cNvPr id="10509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9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教育信息化标准体系对数字校园的影响和作用</a:t>
            </a:r>
            <a:endParaRPr dirty="0" sz="2000" err="1">
              <a:solidFill>
                <a:schemeClr val="tx1">
                  <a:lumMod val="75000"/>
                  <a:lumOff val="25000"/>
                </a:schemeClr>
              </a:solidFill>
              <a:latin typeface="+mn-ea"/>
              <a:ea typeface="+mn-ea"/>
              <a:cs typeface="+mn-ea"/>
              <a:sym typeface="+mn-lt"/>
            </a:endParaRPr>
          </a:p>
        </p:txBody>
      </p:sp>
      <p:sp>
        <p:nvSpPr>
          <p:cNvPr id="10510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教育信息化标准体系的构成和特点</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066" name="标题 1"/>
          <p:cNvSpPr>
            <a:spLocks noGrp="1"/>
          </p:cNvSpPr>
          <p:nvPr>
            <p:ph type="title" idx="3"/>
          </p:nvPr>
        </p:nvSpPr>
        <p:spPr/>
        <p:txBody>
          <a:bodyPr>
            <a:normAutofit fontScale="93750"/>
          </a:bodyPr>
          <a:p>
            <a:r>
              <a:rPr altLang="en-US" lang="zh-CN"/>
              <a:t>教育信息化标准的推广与应用</a:t>
            </a:r>
            <a:endParaRPr altLang="en-US" lang="zh-CN"/>
          </a:p>
        </p:txBody>
      </p:sp>
      <p:sp>
        <p:nvSpPr>
          <p:cNvPr id="105106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教育信息化标准的应用范围和效果</a:t>
            </a:r>
            <a:endParaRPr altLang="zh-CN" dirty="0" lang="en-US">
              <a:solidFill>
                <a:schemeClr val="dk1">
                  <a:lumMod val="80000"/>
                  <a:lumOff val="20000"/>
                </a:schemeClr>
              </a:solidFill>
              <a:latin typeface="+mn-ea"/>
              <a:sym typeface="+mn-ea"/>
            </a:endParaRPr>
          </a:p>
        </p:txBody>
      </p:sp>
      <p:sp>
        <p:nvSpPr>
          <p:cNvPr id="105107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8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8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教育信息化标准的定义和作用</a:t>
            </a:r>
            <a:endParaRPr altLang="en-US" dirty="0" lang="zh-CN">
              <a:solidFill>
                <a:schemeClr val="dk1">
                  <a:lumMod val="80000"/>
                  <a:lumOff val="20000"/>
                </a:schemeClr>
              </a:solidFill>
              <a:latin typeface="+mn-ea"/>
              <a:sym typeface="+mn-ea"/>
            </a:endParaRPr>
          </a:p>
        </p:txBody>
      </p:sp>
      <p:sp>
        <p:nvSpPr>
          <p:cNvPr id="105108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8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8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教育信息化标准的推广方式</a:t>
            </a:r>
            <a:endParaRPr altLang="en-US" dirty="0" lang="zh-CN">
              <a:solidFill>
                <a:schemeClr val="dk1">
                  <a:lumMod val="80000"/>
                  <a:lumOff val="20000"/>
                </a:schemeClr>
              </a:solidFill>
              <a:latin typeface="+mn-ea"/>
              <a:sym typeface="+mn-ea"/>
            </a:endParaRPr>
          </a:p>
        </p:txBody>
      </p:sp>
      <p:sp>
        <p:nvSpPr>
          <p:cNvPr id="105109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9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教育信息化标准的发展趋势和挑战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156" name="标题 1"/>
          <p:cNvSpPr>
            <a:spLocks noGrp="1"/>
          </p:cNvSpPr>
          <p:nvPr>
            <p:ph type="title" idx="3"/>
          </p:nvPr>
        </p:nvSpPr>
        <p:spPr/>
        <p:txBody>
          <a:bodyPr>
            <a:normAutofit fontScale="93750"/>
          </a:bodyPr>
          <a:p>
            <a:r>
              <a:rPr altLang="en-US" lang="zh-CN"/>
              <a:t>教育信息化规范的管理与监督</a:t>
            </a:r>
            <a:endParaRPr altLang="en-US" lang="zh-CN"/>
          </a:p>
        </p:txBody>
      </p:sp>
      <p:sp>
        <p:nvSpPr>
          <p:cNvPr id="105115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制定教育信息化标准与规范</a:t>
            </a:r>
            <a:endParaRPr altLang="en-US" dirty="0" sz="1200" lang="zh-CN" spc="150">
              <a:solidFill>
                <a:schemeClr val="tx1">
                  <a:lumMod val="65000"/>
                  <a:lumOff val="35000"/>
                </a:schemeClr>
              </a:solidFill>
              <a:latin typeface="+mn-ea"/>
              <a:sym typeface="+mn-ea"/>
            </a:endParaRPr>
          </a:p>
        </p:txBody>
      </p:sp>
      <p:sp>
        <p:nvSpPr>
          <p:cNvPr id="105116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建立教育信息化管理机构</a:t>
            </a:r>
            <a:endParaRPr altLang="en-US" dirty="0" sz="1200" lang="zh-CN" spc="150">
              <a:solidFill>
                <a:schemeClr val="tx1">
                  <a:lumMod val="65000"/>
                  <a:lumOff val="35000"/>
                </a:schemeClr>
              </a:solidFill>
              <a:latin typeface="+mn-ea"/>
              <a:sym typeface="+mn-ea"/>
            </a:endParaRPr>
          </a:p>
        </p:txBody>
      </p:sp>
      <p:sp>
        <p:nvSpPr>
          <p:cNvPr id="105116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完善教育信息化监督机制</a:t>
            </a:r>
            <a:endParaRPr altLang="en-US" dirty="0" sz="1200" lang="zh-CN" spc="150">
              <a:solidFill>
                <a:schemeClr val="tx1">
                  <a:lumMod val="65000"/>
                  <a:lumOff val="35000"/>
                </a:schemeClr>
              </a:solidFill>
              <a:latin typeface="+mn-ea"/>
              <a:sym typeface="+mn-ea"/>
            </a:endParaRPr>
          </a:p>
        </p:txBody>
      </p:sp>
      <p:sp>
        <p:nvSpPr>
          <p:cNvPr id="105116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加强教育信息化规范执行力度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222" name="标题 1"/>
          <p:cNvSpPr>
            <a:spLocks noGrp="1"/>
          </p:cNvSpPr>
          <p:nvPr>
            <p:ph type="title" idx="3"/>
          </p:nvPr>
        </p:nvSpPr>
        <p:spPr/>
        <p:txBody>
          <a:bodyPr>
            <a:normAutofit fontScale="93750"/>
          </a:bodyPr>
          <a:p>
            <a:r>
              <a:rPr altLang="en-US" lang="zh-CN"/>
              <a:t>教育信息化标准的持续完善与创新</a:t>
            </a:r>
            <a:endParaRPr altLang="en-US" lang="zh-CN"/>
          </a:p>
        </p:txBody>
      </p:sp>
      <p:sp>
        <p:nvSpPr>
          <p:cNvPr id="1051224"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226"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28"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教育信息化标准的不断更新和完善</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30"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32"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34"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标准化建设与数字化校园建设的相互促进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236"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238"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标准化建设在教育资源共享与协作中的重要性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240"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42"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244"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246"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未来教育信息化标准的发展趋势和展望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304"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306" name="标题 14"/>
          <p:cNvSpPr>
            <a:spLocks noGrp="1"/>
          </p:cNvSpPr>
          <p:nvPr>
            <p:ph type="title" idx="4"/>
            <p:custDataLst>
              <p:tags r:id="rId2"/>
            </p:custDataLst>
          </p:nvPr>
        </p:nvSpPr>
        <p:spPr/>
        <p:txBody>
          <a:bodyPr>
            <a:normAutofit fontScale="90000"/>
          </a:bodyPr>
          <a:p>
            <a:r>
              <a:rPr altLang="en-US" dirty="0" lang="zh-CN"/>
              <a:t>数字校园中的教育信息化安全与保障</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432" name="标题 1"/>
          <p:cNvSpPr>
            <a:spLocks noGrp="1"/>
          </p:cNvSpPr>
          <p:nvPr>
            <p:ph type="title" idx="3"/>
          </p:nvPr>
        </p:nvSpPr>
        <p:spPr/>
        <p:txBody>
          <a:bodyPr>
            <a:normAutofit fontScale="93750"/>
          </a:bodyPr>
          <a:p>
            <a:r>
              <a:rPr altLang="en-US" lang="zh-CN"/>
              <a:t>教育信息化安全的重要性</a:t>
            </a:r>
            <a:endParaRPr altLang="en-US" lang="zh-CN"/>
          </a:p>
        </p:txBody>
      </p:sp>
      <p:sp>
        <p:nvSpPr>
          <p:cNvPr id="105143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43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43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44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44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44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44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44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45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防止网络攻击和病毒传播</a:t>
            </a:r>
            <a:endParaRPr altLang="en-US" dirty="0" sz="2400" lang="zh-CN">
              <a:latin typeface="+mn-ea"/>
              <a:ea typeface="+mn-ea"/>
            </a:endParaRPr>
          </a:p>
        </p:txBody>
      </p:sp>
      <p:sp>
        <p:nvSpPr>
          <p:cNvPr id="105145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确保教育信息化系统的稳定性和可靠性</a:t>
            </a:r>
            <a:endParaRPr altLang="en-US" dirty="0" sz="2400" lang="zh-CN">
              <a:latin typeface="+mn-ea"/>
              <a:ea typeface="+mn-ea"/>
            </a:endParaRPr>
          </a:p>
        </p:txBody>
      </p:sp>
      <p:sp>
        <p:nvSpPr>
          <p:cNvPr id="105145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保障教育资源的安全性和完整性</a:t>
            </a:r>
            <a:endParaRPr altLang="en-US" dirty="0" sz="2400" lang="zh-CN">
              <a:latin typeface="+mn-ea"/>
              <a:ea typeface="+mn-ea"/>
            </a:endParaRPr>
          </a:p>
        </p:txBody>
      </p:sp>
      <p:sp>
        <p:nvSpPr>
          <p:cNvPr id="105145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保护师生个人隐私和数据安全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514" name="标题 1"/>
          <p:cNvSpPr>
            <a:spLocks noGrp="1"/>
          </p:cNvSpPr>
          <p:nvPr>
            <p:ph type="title" idx="3"/>
          </p:nvPr>
        </p:nvSpPr>
        <p:spPr/>
        <p:txBody>
          <a:bodyPr>
            <a:normAutofit fontScale="93750"/>
          </a:bodyPr>
          <a:p>
            <a:r>
              <a:rPr altLang="en-US" lang="zh-CN"/>
              <a:t>教育信息化安全的防护措施</a:t>
            </a:r>
            <a:endParaRPr altLang="en-US" lang="zh-CN"/>
          </a:p>
        </p:txBody>
      </p:sp>
      <p:sp>
        <p:nvSpPr>
          <p:cNvPr id="1051516" name="任意多边形: 形状 2"/>
          <p:cNvSpPr/>
          <p:nvPr>
            <p:custDataLst>
              <p:tags r:id="rId1"/>
            </p:custDataLst>
          </p:nvPr>
        </p:nvSpPr>
        <p:spPr>
          <a:xfrm rot="10800000">
            <a:off x="2552700" y="392049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18" name="矩形 4"/>
          <p:cNvSpPr/>
          <p:nvPr>
            <p:custDataLst>
              <p:tags r:id="rId2"/>
            </p:custDataLst>
          </p:nvPr>
        </p:nvSpPr>
        <p:spPr>
          <a:xfrm>
            <a:off x="2463165" y="428053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20" name="文本框 5"/>
          <p:cNvSpPr txBox="1"/>
          <p:nvPr>
            <p:custDataLst>
              <p:tags r:id="rId3"/>
            </p:custDataLst>
          </p:nvPr>
        </p:nvSpPr>
        <p:spPr>
          <a:xfrm>
            <a:off x="2761615" y="4236720"/>
            <a:ext cx="3040084" cy="1261991"/>
          </a:xfrm>
          <a:prstGeom prst="rect"/>
          <a:noFill/>
        </p:spPr>
        <p:txBody>
          <a:bodyPr anchor="t" anchorCtr="0" bIns="46800" lIns="90000" rIns="90000" rtlCol="0" tIns="46800" vert="horz" wrap="square">
            <a:normAutofit fontScale="8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定期进行安全检查和评估：对数字校园中的教育信息化系统进行定期的安全检查和评估，及时发现并修复潜在的安全隐患。</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522" name="任意多边形: 形状 56"/>
          <p:cNvSpPr/>
          <p:nvPr>
            <p:custDataLst>
              <p:tags r:id="rId4"/>
            </p:custDataLst>
          </p:nvPr>
        </p:nvSpPr>
        <p:spPr>
          <a:xfrm rot="10800000">
            <a:off x="6263640" y="392049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24" name="矩形 57"/>
          <p:cNvSpPr/>
          <p:nvPr>
            <p:custDataLst>
              <p:tags r:id="rId5"/>
            </p:custDataLst>
          </p:nvPr>
        </p:nvSpPr>
        <p:spPr>
          <a:xfrm>
            <a:off x="6174105" y="428053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26" name="文本框 58"/>
          <p:cNvSpPr txBox="1"/>
          <p:nvPr>
            <p:custDataLst>
              <p:tags r:id="rId6"/>
            </p:custDataLst>
          </p:nvPr>
        </p:nvSpPr>
        <p:spPr>
          <a:xfrm>
            <a:off x="6472555" y="423672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加强用户教育和培训：提高用户的安全意识和操作技能，减少人为因素对教育信息化安全的影响。</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28" name="任意多边形: 形状 64"/>
          <p:cNvSpPr/>
          <p:nvPr>
            <p:custDataLst>
              <p:tags r:id="rId7"/>
            </p:custDataLst>
          </p:nvPr>
        </p:nvSpPr>
        <p:spPr>
          <a:xfrm rot="10800000">
            <a:off x="69723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30" name="矩形 65"/>
          <p:cNvSpPr/>
          <p:nvPr>
            <p:custDataLst>
              <p:tags r:id="rId8"/>
            </p:custDataLst>
          </p:nvPr>
        </p:nvSpPr>
        <p:spPr>
          <a:xfrm>
            <a:off x="608330" y="177673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2" name="文本框 66"/>
          <p:cNvSpPr txBox="1"/>
          <p:nvPr>
            <p:custDataLst>
              <p:tags r:id="rId9"/>
            </p:custDataLst>
          </p:nvPr>
        </p:nvSpPr>
        <p:spPr>
          <a:xfrm>
            <a:off x="906780" y="173291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建立完善的安全管理制度：制定并执行严格的安全管理制度，包括数据加密、访问控制、备份恢复等。</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34" name="任意多边形: 形状 68"/>
          <p:cNvSpPr/>
          <p:nvPr>
            <p:custDataLst>
              <p:tags r:id="rId10"/>
            </p:custDataLst>
          </p:nvPr>
        </p:nvSpPr>
        <p:spPr>
          <a:xfrm rot="10800000">
            <a:off x="440817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536" name="矩形 69"/>
          <p:cNvSpPr/>
          <p:nvPr>
            <p:custDataLst>
              <p:tags r:id="rId11"/>
            </p:custDataLst>
          </p:nvPr>
        </p:nvSpPr>
        <p:spPr>
          <a:xfrm>
            <a:off x="4318635" y="177673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8" name="文本框 70"/>
          <p:cNvSpPr txBox="1"/>
          <p:nvPr>
            <p:custDataLst>
              <p:tags r:id="rId12"/>
            </p:custDataLst>
          </p:nvPr>
        </p:nvSpPr>
        <p:spPr>
          <a:xfrm>
            <a:off x="4617085" y="173291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加强网络安全防护：采用防火墙、入侵检测系统等网络安全设备，防止未经授权的访问和攻击。</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540" name="任意多边形: 形状 72"/>
          <p:cNvSpPr/>
          <p:nvPr>
            <p:custDataLst>
              <p:tags r:id="rId13"/>
            </p:custDataLst>
          </p:nvPr>
        </p:nvSpPr>
        <p:spPr>
          <a:xfrm rot="10800000">
            <a:off x="8119110" y="1417320"/>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542" name="文本框 74"/>
          <p:cNvSpPr txBox="1"/>
          <p:nvPr>
            <p:custDataLst>
              <p:tags r:id="rId14"/>
            </p:custDataLst>
          </p:nvPr>
        </p:nvSpPr>
        <p:spPr>
          <a:xfrm>
            <a:off x="8328025" y="1732915"/>
            <a:ext cx="3040084" cy="1261991"/>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强化数据安全保护：对数据进行加密存储和传输，确保数据的安全性和完整性。</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544" name="矩形 73"/>
          <p:cNvSpPr/>
          <p:nvPr>
            <p:custDataLst>
              <p:tags r:id="rId15"/>
            </p:custDataLst>
          </p:nvPr>
        </p:nvSpPr>
        <p:spPr>
          <a:xfrm>
            <a:off x="8029575" y="177673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602" name="标题 1"/>
          <p:cNvSpPr>
            <a:spLocks noGrp="1"/>
          </p:cNvSpPr>
          <p:nvPr>
            <p:ph type="title" idx="3"/>
          </p:nvPr>
        </p:nvSpPr>
        <p:spPr/>
        <p:txBody>
          <a:bodyPr>
            <a:normAutofit fontScale="93750"/>
          </a:bodyPr>
          <a:p>
            <a:r>
              <a:rPr altLang="en-US" lang="zh-CN"/>
              <a:t>教育信息化安全的应急处理机制</a:t>
            </a:r>
            <a:endParaRPr altLang="en-US" lang="zh-CN"/>
          </a:p>
        </p:txBody>
      </p:sp>
      <p:sp>
        <p:nvSpPr>
          <p:cNvPr id="1051604" name="内容占位符 2"/>
          <p:cNvSpPr>
            <a:spLocks noGrp="1"/>
          </p:cNvSpPr>
          <p:nvPr>
            <p:ph idx="2"/>
          </p:nvPr>
        </p:nvSpPr>
        <p:spPr/>
        <p:txBody>
          <a:bodyPr>
            <a:normAutofit fontScale="67500" lnSpcReduction="10000"/>
          </a:bodyPr>
          <a:p>
            <a:r>
              <a:rPr altLang="en-US" lang="zh-CN"/>
              <a:t>定义与概念：教育信息化安全的应急处理机制是指针对教育信息化过程中可能出现的突发事件和安全问题，制定相应的应急预案和措施，以保障教育信息化系统的正常运行和数据安全。</a:t>
            </a:r>
            <a:endParaRPr altLang="en-US" lang="zh-CN"/>
          </a:p>
          <a:p>
            <a:r>
              <a:rPr altLang="en-US" lang="zh-CN"/>
              <a:t>必要性：随着教育信息化的快速发展，教育信息化系统已经成为学校、教育机构和师生之间的重要交流平台。然而，由于网络环境的复杂性和不稳定性，教育信息化系统面临着各种安全威胁和风险。因此，建立教育信息化安全的应急处理机制是保障教育信息化系统正常运行和数据安全的必要措施。</a:t>
            </a:r>
            <a:endParaRPr altLang="en-US" lang="zh-CN"/>
          </a:p>
          <a:p>
            <a:r>
              <a:rPr altLang="en-US" lang="zh-CN"/>
              <a:t>应急处理流程：当发生教育信息化安全事件时，应按照以下流程进行应急处理：首先，发现并确认安全事件；其次，启动应急预案，组织相关人员进行处置；再次，对安全事件进行调查和分析，找出原因并采取相应的措施；最后，对安全事件进行总结和评估，完善应急处理机制。</a:t>
            </a:r>
            <a:endParaRPr altLang="en-US" lang="zh-CN"/>
          </a:p>
          <a:p>
            <a:r>
              <a:rPr altLang="en-US" lang="zh-CN"/>
              <a:t>保障措施：为了保障教育信息化安全的应急处理机制的有效实施，需要采取以下措施：首先，加强网络安全意识培训和教育，提高师生和工作人员的网络安全意识和技能；其次，建立完善的安全管理制度和技术防范措施，确保教育信息化系统的正常运行和数据安全；最后，定期进行安全检查和评估，及时发现并解决潜在的安全隐患。  总之，建立教育信息化安全的应急处理机制是保障教育信息化系统正常运行和数据安全的必要措施。通过加强网络安全意识培训和教育、建立完善的安全管理制度和技术防范措施以及定期进行安全检查和评估等措施，可以有效地保障教育信息化系统的安全性和稳定性。</a:t>
            </a:r>
            <a:endParaRPr altLang="en-US" lang="zh-CN"/>
          </a:p>
          <a:p>
            <a:pPr lvl="1"/>
            <a:r>
              <a:rPr altLang="en-US" lang="zh-CN"/>
              <a:t>总之，建立教育信息化安全的应急处理机制是保障教育信息化系统正常运行和数据安全的必要措施。通过加强网络安全意识培训和教育、建立完善的安全管理制度和技术防范措施以及定期进行安全检查和评估等措施，可以有效地保障教育信息化系统的安全性和稳定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662" name="标题 1"/>
          <p:cNvSpPr>
            <a:spLocks noGrp="1"/>
          </p:cNvSpPr>
          <p:nvPr>
            <p:ph type="title" idx="3"/>
          </p:nvPr>
        </p:nvSpPr>
        <p:spPr/>
        <p:txBody>
          <a:bodyPr>
            <a:normAutofit fontScale="93750"/>
          </a:bodyPr>
          <a:p>
            <a:r>
              <a:rPr altLang="en-US" lang="zh-CN"/>
              <a:t>教育信息化安全的持续改进与完善</a:t>
            </a:r>
            <a:endParaRPr altLang="en-US" lang="zh-CN"/>
          </a:p>
        </p:txBody>
      </p:sp>
      <p:sp>
        <p:nvSpPr>
          <p:cNvPr id="1051664" name="Rectangle 6"/>
          <p:cNvSpPr/>
          <p:nvPr>
            <p:custDataLst>
              <p:tags r:id="rId1"/>
            </p:custDataLst>
          </p:nvPr>
        </p:nvSpPr>
        <p:spPr>
          <a:xfrm>
            <a:off x="744378" y="1396140"/>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66" name="Rectangle 6"/>
          <p:cNvSpPr/>
          <p:nvPr>
            <p:custDataLst>
              <p:tags r:id="rId2"/>
            </p:custDataLst>
          </p:nvPr>
        </p:nvSpPr>
        <p:spPr>
          <a:xfrm>
            <a:off x="744378" y="2200982"/>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68" name="Rectangle 6"/>
          <p:cNvSpPr/>
          <p:nvPr>
            <p:custDataLst>
              <p:tags r:id="rId3"/>
            </p:custDataLst>
          </p:nvPr>
        </p:nvSpPr>
        <p:spPr>
          <a:xfrm>
            <a:off x="744378" y="3006459"/>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70" name="Rectangle 6"/>
          <p:cNvSpPr/>
          <p:nvPr>
            <p:custDataLst>
              <p:tags r:id="rId4"/>
            </p:custDataLst>
          </p:nvPr>
        </p:nvSpPr>
        <p:spPr>
          <a:xfrm>
            <a:off x="744378" y="3811301"/>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72" name="Rectangle 6"/>
          <p:cNvSpPr/>
          <p:nvPr>
            <p:custDataLst>
              <p:tags r:id="rId5"/>
            </p:custDataLst>
          </p:nvPr>
        </p:nvSpPr>
        <p:spPr>
          <a:xfrm>
            <a:off x="744378" y="4616143"/>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74" name="Rectangle 6"/>
          <p:cNvSpPr/>
          <p:nvPr>
            <p:custDataLst>
              <p:tags r:id="rId6"/>
            </p:custDataLst>
          </p:nvPr>
        </p:nvSpPr>
        <p:spPr>
          <a:xfrm>
            <a:off x="744378" y="5420349"/>
            <a:ext cx="10833167"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76" name="矩形: 圆角 34"/>
          <p:cNvSpPr/>
          <p:nvPr>
            <p:custDataLst>
              <p:tags r:id="rId7"/>
            </p:custDataLst>
          </p:nvPr>
        </p:nvSpPr>
        <p:spPr>
          <a:xfrm>
            <a:off x="608330" y="2198439"/>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1678" name="矩形: 圆角 35"/>
          <p:cNvSpPr/>
          <p:nvPr>
            <p:custDataLst>
              <p:tags r:id="rId8"/>
            </p:custDataLst>
          </p:nvPr>
        </p:nvSpPr>
        <p:spPr>
          <a:xfrm>
            <a:off x="608330" y="1392961"/>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80" name="矩形: 圆角 36"/>
          <p:cNvSpPr/>
          <p:nvPr>
            <p:custDataLst>
              <p:tags r:id="rId9"/>
            </p:custDataLst>
          </p:nvPr>
        </p:nvSpPr>
        <p:spPr>
          <a:xfrm>
            <a:off x="608330" y="3808122"/>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1682" name="矩形: 圆角 37"/>
          <p:cNvSpPr/>
          <p:nvPr>
            <p:custDataLst>
              <p:tags r:id="rId10"/>
            </p:custDataLst>
          </p:nvPr>
        </p:nvSpPr>
        <p:spPr>
          <a:xfrm>
            <a:off x="608330" y="3003280"/>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84" name="矩形: 圆角 38"/>
          <p:cNvSpPr/>
          <p:nvPr>
            <p:custDataLst>
              <p:tags r:id="rId11"/>
            </p:custDataLst>
          </p:nvPr>
        </p:nvSpPr>
        <p:spPr>
          <a:xfrm>
            <a:off x="608330" y="5417170"/>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1686" name="矩形: 圆角 39"/>
          <p:cNvSpPr/>
          <p:nvPr>
            <p:custDataLst>
              <p:tags r:id="rId12"/>
            </p:custDataLst>
          </p:nvPr>
        </p:nvSpPr>
        <p:spPr>
          <a:xfrm>
            <a:off x="608330" y="4612964"/>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1688" name="正文"/>
          <p:cNvSpPr txBox="1"/>
          <p:nvPr>
            <p:custDataLst>
              <p:tags r:id="rId13"/>
            </p:custDataLst>
          </p:nvPr>
        </p:nvSpPr>
        <p:spPr>
          <a:xfrm>
            <a:off x="2793355" y="1399954"/>
            <a:ext cx="8641539" cy="74548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建立完善的安全管理制度：制定并执行严格的安全管理规定，确保教育信息化系统的安全运行。</a:t>
            </a:r>
            <a:endParaRPr altLang="en-US" sz="1400" lang="zh-CN" spc="150">
              <a:solidFill>
                <a:schemeClr val="tx1">
                  <a:lumMod val="65000"/>
                  <a:lumOff val="35000"/>
                </a:schemeClr>
              </a:solidFill>
              <a:latin typeface="+mn-ea"/>
            </a:endParaRPr>
          </a:p>
        </p:txBody>
      </p:sp>
      <p:sp>
        <p:nvSpPr>
          <p:cNvPr id="1051690" name="标题"/>
          <p:cNvSpPr txBox="1"/>
          <p:nvPr>
            <p:custDataLst>
              <p:tags r:id="rId14"/>
            </p:custDataLst>
          </p:nvPr>
        </p:nvSpPr>
        <p:spPr>
          <a:xfrm>
            <a:off x="711955" y="1399954"/>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692" name="正文"/>
          <p:cNvSpPr txBox="1"/>
          <p:nvPr>
            <p:custDataLst>
              <p:tags r:id="rId15"/>
            </p:custDataLst>
          </p:nvPr>
        </p:nvSpPr>
        <p:spPr>
          <a:xfrm>
            <a:off x="2793355" y="2205432"/>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加强安全技术防范：采用先进的安全技术手段，如加密技术、防火墙等，防止黑客攻击和数据泄露。</a:t>
            </a:r>
            <a:endParaRPr altLang="en-US" sz="1400" lang="zh-CN" spc="150">
              <a:solidFill>
                <a:schemeClr val="tx1">
                  <a:lumMod val="65000"/>
                  <a:lumOff val="35000"/>
                </a:schemeClr>
              </a:solidFill>
              <a:latin typeface="+mn-ea"/>
            </a:endParaRPr>
          </a:p>
        </p:txBody>
      </p:sp>
      <p:sp>
        <p:nvSpPr>
          <p:cNvPr id="1051694" name="标题"/>
          <p:cNvSpPr txBox="1"/>
          <p:nvPr>
            <p:custDataLst>
              <p:tags r:id="rId16"/>
            </p:custDataLst>
          </p:nvPr>
        </p:nvSpPr>
        <p:spPr>
          <a:xfrm>
            <a:off x="711955" y="2205432"/>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696" name="正文"/>
          <p:cNvSpPr txBox="1"/>
          <p:nvPr>
            <p:custDataLst>
              <p:tags r:id="rId17"/>
            </p:custDataLst>
          </p:nvPr>
        </p:nvSpPr>
        <p:spPr>
          <a:xfrm>
            <a:off x="2793355" y="3010274"/>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定期进行安全检查和评估：对教育信息化系统进行定期的安全检查和评估，及时发现并解决潜在的安全隐患。</a:t>
            </a:r>
            <a:endParaRPr altLang="en-US" sz="1400" lang="zh-CN" spc="150">
              <a:solidFill>
                <a:schemeClr val="tx1">
                  <a:lumMod val="65000"/>
                  <a:lumOff val="35000"/>
                </a:schemeClr>
              </a:solidFill>
              <a:latin typeface="+mn-ea"/>
            </a:endParaRPr>
          </a:p>
        </p:txBody>
      </p:sp>
      <p:sp>
        <p:nvSpPr>
          <p:cNvPr id="1051698" name="标题"/>
          <p:cNvSpPr txBox="1"/>
          <p:nvPr>
            <p:custDataLst>
              <p:tags r:id="rId18"/>
            </p:custDataLst>
          </p:nvPr>
        </p:nvSpPr>
        <p:spPr>
          <a:xfrm>
            <a:off x="711955" y="3010274"/>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700" name="正文"/>
          <p:cNvSpPr txBox="1"/>
          <p:nvPr>
            <p:custDataLst>
              <p:tags r:id="rId19"/>
            </p:custDataLst>
          </p:nvPr>
        </p:nvSpPr>
        <p:spPr>
          <a:xfrm>
            <a:off x="2793355" y="3815751"/>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加强人员培训和管理：对教育信息化系统的管理人员进行定期的培训，提高他们的安全意识和技能水平。同时，加强对用户的管理，防止未经授权的访问和使用。</a:t>
            </a:r>
            <a:endParaRPr altLang="en-US" sz="1400" lang="zh-CN" spc="150">
              <a:solidFill>
                <a:schemeClr val="tx1">
                  <a:lumMod val="65000"/>
                  <a:lumOff val="35000"/>
                </a:schemeClr>
              </a:solidFill>
              <a:latin typeface="+mn-ea"/>
            </a:endParaRPr>
          </a:p>
        </p:txBody>
      </p:sp>
      <p:sp>
        <p:nvSpPr>
          <p:cNvPr id="1051702" name="标题"/>
          <p:cNvSpPr txBox="1"/>
          <p:nvPr>
            <p:custDataLst>
              <p:tags r:id="rId20"/>
            </p:custDataLst>
          </p:nvPr>
        </p:nvSpPr>
        <p:spPr>
          <a:xfrm>
            <a:off x="711955" y="3815751"/>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704" name="正文"/>
          <p:cNvSpPr txBox="1"/>
          <p:nvPr>
            <p:custDataLst>
              <p:tags r:id="rId21"/>
            </p:custDataLst>
          </p:nvPr>
        </p:nvSpPr>
        <p:spPr>
          <a:xfrm>
            <a:off x="2793355" y="4619957"/>
            <a:ext cx="8641539" cy="745486"/>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建立应急响应机制：制定并执行应急响应计划，确保在发生安全事件时能够及时响应并处理。</a:t>
            </a:r>
            <a:endParaRPr altLang="en-US" sz="1400" lang="zh-CN" spc="150">
              <a:solidFill>
                <a:schemeClr val="tx1">
                  <a:lumMod val="65000"/>
                  <a:lumOff val="35000"/>
                </a:schemeClr>
              </a:solidFill>
              <a:latin typeface="+mn-ea"/>
            </a:endParaRPr>
          </a:p>
        </p:txBody>
      </p:sp>
      <p:sp>
        <p:nvSpPr>
          <p:cNvPr id="1051706" name="标题"/>
          <p:cNvSpPr txBox="1"/>
          <p:nvPr>
            <p:custDataLst>
              <p:tags r:id="rId22"/>
            </p:custDataLst>
          </p:nvPr>
        </p:nvSpPr>
        <p:spPr>
          <a:xfrm>
            <a:off x="711955" y="4619957"/>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1708" name="正文"/>
          <p:cNvSpPr txBox="1"/>
          <p:nvPr>
            <p:custDataLst>
              <p:tags r:id="rId23"/>
            </p:custDataLst>
          </p:nvPr>
        </p:nvSpPr>
        <p:spPr>
          <a:xfrm>
            <a:off x="2793355" y="5424163"/>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加强与相关部门的合作：与公安、网信等部门加强合作，共同打击网络犯罪和保护教育信息化系统的安全。</a:t>
            </a:r>
            <a:endParaRPr altLang="en-US" sz="1400" lang="zh-CN" spc="150">
              <a:solidFill>
                <a:schemeClr val="tx1">
                  <a:lumMod val="65000"/>
                  <a:lumOff val="35000"/>
                </a:schemeClr>
              </a:solidFill>
              <a:latin typeface="+mn-ea"/>
            </a:endParaRPr>
          </a:p>
        </p:txBody>
      </p:sp>
      <p:sp>
        <p:nvSpPr>
          <p:cNvPr id="1051710" name="标题"/>
          <p:cNvSpPr txBox="1"/>
          <p:nvPr>
            <p:custDataLst>
              <p:tags r:id="rId24"/>
            </p:custDataLst>
          </p:nvPr>
        </p:nvSpPr>
        <p:spPr>
          <a:xfrm>
            <a:off x="711955" y="5424163"/>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176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77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6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1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5*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5*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5*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5*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639_5*l_h_i*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639_5*l_h_i*1_6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5*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5*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5*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5*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639_5*l_h_i*1_6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639_5*l_h_i*1_5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5*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5*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5*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5*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5*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5*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5*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5*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39_5*l_h_f*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39_5*l_h_a*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39_5*l_h_f*1_6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39_5*l_h_a*1_6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7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7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2023-12-15T13:19:24Z</dcterms:created>
  <dcterms:modified xsi:type="dcterms:W3CDTF">2023-12-15T13:19:24Z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d59d7142cb1c42f2bae483d7053e87f5_21</vt:lpwstr>
  </property>
</Properties>
</file>