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00" r:id="rId1"/>
    <p:sldMasterId id="2147484437" r:id="rId2"/>
  </p:sldMasterIdLst>
  <p:notesMasterIdLst>
    <p:notesMasterId r:id="rId3"/>
  </p:notesMasterIdLst>
  <p:sldIdLst>
    <p:sldId id="590" r:id="rId4"/>
    <p:sldId id="594" r:id="rId5"/>
    <p:sldId id="598" r:id="rId6"/>
    <p:sldId id="601" r:id="rId7"/>
    <p:sldId id="604" r:id="rId8"/>
    <p:sldId id="607" r:id="rId9"/>
    <p:sldId id="610" r:id="rId10"/>
    <p:sldId id="613" r:id="rId11"/>
    <p:sldId id="616" r:id="rId12"/>
    <p:sldId id="619" r:id="rId13"/>
    <p:sldId id="622" r:id="rId14"/>
    <p:sldId id="625" r:id="rId15"/>
    <p:sldId id="628" r:id="rId16"/>
    <p:sldId id="631" r:id="rId17"/>
    <p:sldId id="634" r:id="rId18"/>
    <p:sldId id="637" r:id="rId19"/>
    <p:sldId id="640" r:id="rId20"/>
    <p:sldId id="643" r:id="rId21"/>
    <p:sldId id="646" r:id="rId22"/>
    <p:sldId id="649" r:id="rId23"/>
    <p:sldId id="652" r:id="rId24"/>
    <p:sldId id="655" r:id="rId25"/>
    <p:sldId id="658" r:id="rId26"/>
    <p:sldId id="661" r:id="rId27"/>
    <p:sldId id="664" r:id="rId28"/>
    <p:sldId id="667" r:id="rId29"/>
    <p:sldId id="670" r:id="rId30"/>
    <p:sldId id="67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tags" Target="../tags/tag244.xml"/><Relationship Id="rId22" Type="http://schemas.openxmlformats.org/officeDocument/2006/relationships/tags" Target="../tags/tag245.xml"/><Relationship Id="rId23" Type="http://schemas.openxmlformats.org/officeDocument/2006/relationships/tags" Target="../tags/tag246.xml"/><Relationship Id="rId24" Type="http://schemas.openxmlformats.org/officeDocument/2006/relationships/tags" Target="../tags/tag247.xml"/><Relationship Id="rId25" Type="http://schemas.openxmlformats.org/officeDocument/2006/relationships/tags" Target="../tags/tag248.xml"/><Relationship Id="rId26" Type="http://schemas.openxmlformats.org/officeDocument/2006/relationships/tags" Target="../tags/tag249.xml"/><Relationship Id="rId27" Type="http://schemas.openxmlformats.org/officeDocument/2006/relationships/tags" Target="../tags/tag250.xml"/><Relationship Id="rId28" Type="http://schemas.openxmlformats.org/officeDocument/2006/relationships/tags" Target="../tags/tag251.xml"/><Relationship Id="rId29" Type="http://schemas.openxmlformats.org/officeDocument/2006/relationships/tags" Target="../tags/tag252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tags" Target="../tags/tag340.xml"/><Relationship Id="rId22" Type="http://schemas.openxmlformats.org/officeDocument/2006/relationships/tags" Target="../tags/tag341.xml"/><Relationship Id="rId23" Type="http://schemas.openxmlformats.org/officeDocument/2006/relationships/tags" Target="../tags/tag342.xml"/><Relationship Id="rId24" Type="http://schemas.openxmlformats.org/officeDocument/2006/relationships/tags" Target="../tags/tag343.xml"/><Relationship Id="rId25" Type="http://schemas.openxmlformats.org/officeDocument/2006/relationships/tags" Target="../tags/tag344.xml"/><Relationship Id="rId26" Type="http://schemas.openxmlformats.org/officeDocument/2006/relationships/tags" Target="../tags/tag345.xml"/><Relationship Id="rId27" Type="http://schemas.openxmlformats.org/officeDocument/2006/relationships/tags" Target="../tags/tag346.xml"/><Relationship Id="rId28" Type="http://schemas.openxmlformats.org/officeDocument/2006/relationships/tags" Target="../tags/tag347.xml"/><Relationship Id="rId29" Type="http://schemas.openxmlformats.org/officeDocument/2006/relationships/tags" Target="../tags/tag348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tags" Target="../tags/tag396.xml"/><Relationship Id="rId18" Type="http://schemas.openxmlformats.org/officeDocument/2006/relationships/tags" Target="../tags/tag397.xml"/><Relationship Id="rId19" Type="http://schemas.openxmlformats.org/officeDocument/2006/relationships/tags" Target="../tags/tag398.xml"/><Relationship Id="rId20" Type="http://schemas.openxmlformats.org/officeDocument/2006/relationships/tags" Target="../tags/tag399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2024年人才培养与教育方案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培养目标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教学资源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教育方案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评价体系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保障措施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培养目标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提升人才综合素质</a:t>
            </a:r>
            <a:endParaRPr altLang="en-US" lang="zh-CN"/>
          </a:p>
        </p:txBody>
      </p:sp>
      <p:sp>
        <p:nvSpPr>
          <p:cNvPr id="10490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增强团队协作和沟通能力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培养终身学习和自我发展能力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培养创新思维和创新能力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提升专业技能和知识水平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培养创新型人才</a:t>
            </a:r>
            <a:endParaRPr altLang="en-US" lang="zh-CN"/>
          </a:p>
        </p:txBody>
      </p:sp>
      <p:sp>
        <p:nvSpPr>
          <p:cNvPr id="10490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培养目标：培养具有创新思维和创新能力的高素质人才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培养方式：注重启发式教学，引导学生自主学习和独立思考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培养内容：涵盖创新理论、创新实践和创新工具等多个方面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培养目标评估：建立科学合理的评估体系，对培养效果进行持续监测和改进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增强人才实践能力</a:t>
            </a:r>
            <a:endParaRPr altLang="en-US" lang="zh-CN"/>
          </a:p>
        </p:txBody>
      </p:sp>
      <p:sp>
        <p:nvSpPr>
          <p:cNvPr id="10491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校企合作：加强学校与企业合作，为学生提供实习机会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培养目标：注重实践能力的提升，强化实际操作能力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培养方式：增加实践课程比重，鼓励学生参与实践活动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实践教学：完善实践教学体系，提高实践教学质量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促进人才全面发展</a:t>
            </a:r>
            <a:endParaRPr altLang="en-US" lang="zh-CN"/>
          </a:p>
        </p:txBody>
      </p:sp>
      <p:sp>
        <p:nvSpPr>
          <p:cNvPr id="10491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培养目标：提高学生的综合素质，包括知识、技能、品德等方面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培养方式：通过课堂教学、实践教学、校企合作等多种方式实现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培养内容：涵盖专业知识、通用能力、创新思维等多个领域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培养评价：建立科学合理的评价体系，对培养效果进行评估和反馈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教育方案</a:t>
            </a:r>
            <a:endParaRPr altLang="en-US" dirty="0" lang="zh-CN"/>
          </a:p>
        </p:txBody>
      </p:sp>
      <p:sp>
        <p:nvSpPr>
          <p:cNvPr id="10492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</a:t>
            </a:r>
            <a:endParaRPr altLang="en-US" lang="zh-CN"/>
          </a:p>
        </p:txBody>
      </p:sp>
      <p:sp>
        <p:nvSpPr>
          <p:cNvPr id="10493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必修课程：涵盖基础知识、专业技能和人文素养等方面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选修课程：根据学生兴趣和专业方向设置，注重个性发展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实践课程：加强校企合作，提高学生实践能力和创新思维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国际化课程：引进国际优质教育资源，培养具有国际视野的人才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教学方法改革</a:t>
            </a:r>
            <a:endParaRPr altLang="en-US" lang="zh-CN"/>
          </a:p>
        </p:txBody>
      </p:sp>
      <p:sp>
        <p:nvSpPr>
          <p:cNvPr id="10493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引入翻转课堂模式，激发学生自主学习能力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强化实践教学环节，提高学生实际操作能力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引入在线教育资源，实现个性化教学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推广项目式学习，提高学生实践能力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实践教学环节</a:t>
            </a:r>
            <a:endParaRPr altLang="en-US" lang="zh-CN"/>
          </a:p>
        </p:txBody>
      </p:sp>
      <p:sp>
        <p:nvSpPr>
          <p:cNvPr id="10494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实习实训：为学生提供实际操作机会，增强动手能力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校企合作：与企业合作，共同培养符合市场需求的人才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实验课程：通过实验验证理论知识，加深理解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创新创业教育：鼓励学生创新思维，培养创业精神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创新创业教育</a:t>
            </a:r>
            <a:endParaRPr altLang="en-US" lang="zh-CN"/>
          </a:p>
        </p:txBody>
      </p:sp>
      <p:sp>
        <p:nvSpPr>
          <p:cNvPr id="10494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实践环节：组织学生参加创新创业大赛、实习实训等活动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培养目标：提高学生的创新意识和创业能力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课程设置：开设创新思维、创业基础等课程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教师团队：聘请具有创业经验的企业家、投资人等担任兼职教师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教学资源</a:t>
            </a:r>
            <a:endParaRPr altLang="en-US" dirty="0" lang="zh-CN"/>
          </a:p>
        </p:txBody>
      </p:sp>
      <p:sp>
        <p:nvSpPr>
          <p:cNvPr id="10495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教师队伍建设</a:t>
            </a:r>
            <a:endParaRPr altLang="en-US" lang="zh-CN"/>
          </a:p>
        </p:txBody>
      </p:sp>
      <p:sp>
        <p:nvSpPr>
          <p:cNvPr id="10495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培训与提升：定期组织教师参加专业培训，提高教学水平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校企合作：与企业合作，邀请企业专家参与课程设计，为学生提供实践经验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激励机制：设立优秀教师奖励制度，激发教师教学积极性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招聘与选拔：从全国范围内选拔优秀教师，充实教师队伍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教材建设与选用</a:t>
            </a:r>
            <a:endParaRPr altLang="en-US" lang="zh-CN"/>
          </a:p>
        </p:txBody>
      </p:sp>
      <p:sp>
        <p:nvSpPr>
          <p:cNvPr id="10496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教材选用原则：根据专业需求和人才培养目标，选择适合的教材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教材内容更新：关注教材内容的更新和修订，确保教材内容与时代发展同步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教材质量评估：对教材质量进行评估，选择优质教材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教材建设合作：加强与行业、企业的合作，共同开发教材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实践教学基地建设</a:t>
            </a:r>
            <a:endParaRPr altLang="en-US" lang="zh-CN"/>
          </a:p>
        </p:txBody>
      </p:sp>
      <p:sp>
        <p:nvSpPr>
          <p:cNvPr id="10497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建设目的：为学生提供实践机会，提高动手能力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建设内容：包括校内实践基地和校外实践基地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建设方式：通过校企合作、产学研结合等方式进行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建设成果：为学生提供实践机会，提高动手能力，同时促进学校与企业的合作与交流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数字化教学资源建设</a:t>
            </a:r>
            <a:endParaRPr altLang="en-US" lang="zh-CN"/>
          </a:p>
        </p:txBody>
      </p:sp>
      <p:sp>
        <p:nvSpPr>
          <p:cNvPr id="10497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定义：数字化教学资源是指利用信息技术手段，将传统的教学资源转化为数字化形式，方便存储、传输和使用。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优势：数字化教学资源具有共享性、交互性、可重复利用等优势，能够提高教学质量和效率。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建设方式：数字化教学资源可以通过建设数字化图书馆、在线课程、多媒体课件等方式进行建设。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未来发展：随着信息技术的发展，数字化教学资源将更加丰富和多样化，为教育行业提供更加广阔的发展空间。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评价体系</a:t>
            </a:r>
            <a:endParaRPr altLang="en-US" dirty="0" lang="zh-CN"/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学生综合素质评价</a:t>
            </a:r>
            <a:endParaRPr altLang="en-US" lang="zh-CN"/>
          </a:p>
        </p:txBody>
      </p:sp>
      <p:sp>
        <p:nvSpPr>
          <p:cNvPr id="10499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评价标准：优秀、良好、中等、及格、不及格等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评价目的：激励学生全面发展，提高综合素质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评价内容：知识技能、思维能力、实践能力、团队协作、创新能力等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评价方式：考试成绩、作品评价、自我评价、教师评价、同学评价等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教师教学质量评价</a:t>
            </a:r>
            <a:endParaRPr altLang="en-US" lang="zh-CN"/>
          </a:p>
        </p:txBody>
      </p:sp>
      <p:sp>
        <p:nvSpPr>
          <p:cNvPr id="10499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教学目标：明确、具体、可衡量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教学内容：充实、新颖、有深度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教学方法：灵活、多样、有效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教学态度：认真、负责、有耐心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课程质量评价</a:t>
            </a:r>
            <a:endParaRPr altLang="en-US" lang="zh-CN"/>
          </a:p>
        </p:txBody>
      </p:sp>
      <p:sp>
        <p:nvSpPr>
          <p:cNvPr id="10500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课程设计：是否符合培养目标和学生需求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教学内容：是否具有实用性和前瞻性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教师素质：教师的专业能力和教学水平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教学效果：学生的学习成果和反馈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教育方案实施效果评价</a:t>
            </a:r>
            <a:endParaRPr altLang="en-US" lang="zh-CN"/>
          </a:p>
        </p:txBody>
      </p:sp>
      <p:sp>
        <p:nvSpPr>
          <p:cNvPr id="10500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评价目标：确保教育方案达到预期目标，提高学生的综合素质和能力。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反馈机制：根据评价结果及时调整和改进教育方案，形成有效的反馈机制。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评价指标：包括学生的学习成绩、技能掌握、综合素质、创新能力等方面。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评价方法：采用多种评价方法，包括考试、作品评定、学生自评和教师评价等。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保障措施</a:t>
            </a:r>
            <a:endParaRPr altLang="en-US" dirty="0" lang="zh-CN"/>
          </a:p>
        </p:txBody>
      </p:sp>
      <p:sp>
        <p:nvSpPr>
          <p:cNvPr id="1050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政策支持与保障</a:t>
            </a:r>
            <a:endParaRPr altLang="en-US" lang="zh-CN"/>
          </a:p>
        </p:txBody>
      </p:sp>
      <p:sp>
        <p:nvSpPr>
          <p:cNvPr id="10502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鼓励社会力量参与人才培养和教育事业，形成多元化办学格局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政府出台相关政策，为人才培养和教育方案提供政策支持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加大对人才培养和教育事业的投入，提高教育经费比例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加强对人才培养和教育事业的监管，确保政策落地实施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经费投入与使用</a:t>
            </a:r>
            <a:endParaRPr altLang="en-US" lang="zh-CN"/>
          </a:p>
        </p:txBody>
      </p:sp>
      <p:sp>
        <p:nvSpPr>
          <p:cNvPr id="10502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政府拨款：确保教育经费的稳定来源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专项资金：用于支持人才培养和教育改革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社会捐赠：鼓励企业、个人对教育的投入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经费监管：建立严格的经费使用管理制度，确保资金的有效利用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校企合作与产教融合</a:t>
            </a:r>
            <a:endParaRPr altLang="en-US" lang="zh-CN"/>
          </a:p>
        </p:txBody>
      </p:sp>
      <p:sp>
        <p:nvSpPr>
          <p:cNvPr id="10503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引入企业资源，提供实践教学场所和设备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建立校企合作机制，共同制定人才培养方案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开展产教融合课程，将企业需求融入教学计划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建立产教融合评价体系，对人才培养质量进行评估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质量监控与持续改进</a:t>
            </a:r>
            <a:endParaRPr altLang="en-US" lang="zh-CN"/>
          </a:p>
        </p:txBody>
      </p:sp>
      <p:sp>
        <p:nvSpPr>
          <p:cNvPr id="1050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建立完善的质量监控体系，确保人才培养与教育方案的有效实施。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加强与行业、企业的合作，共同参与质量监控和持续改进工作。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鼓励教师和学生参与质量监控和持续改进工作，提高方案实施效果。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定期对方案进行评估和反馈，针对问题及时进行调整和改进。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9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5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2024-01-05T13:03:46Z</dcterms:created>
  <dcterms:modified xsi:type="dcterms:W3CDTF">2024-01-05T13:03:46Z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c2d986c7e66d4b969c39b043779939b7_21</vt:lpwstr>
  </property>
</Properties>
</file>