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</p:sldIdLst>
  <p:sldSz cx="9144000" cy="5143500" type="screen16x9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7.xml" /><Relationship Id="rId9" Type="http://schemas.openxmlformats.org/officeDocument/2006/relationships/presProps" Target="presProps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6.wmf" /><Relationship Id="rId3" Type="http://schemas.openxmlformats.org/officeDocument/2006/relationships/image" Target="../media/image7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Relationship Id="rId2" Type="http://schemas.openxmlformats.org/officeDocument/2006/relationships/image" Target="../media/image9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wmf" /><Relationship Id="rId2" Type="http://schemas.openxmlformats.org/officeDocument/2006/relationships/image" Target="../media/image12.wmf" /><Relationship Id="rId3" Type="http://schemas.openxmlformats.org/officeDocument/2006/relationships/image" Target="../media/image13.wmf" /><Relationship Id="rId4" Type="http://schemas.openxmlformats.org/officeDocument/2006/relationships/image" Target="../media/image14.wmf" /><Relationship Id="rId5" Type="http://schemas.openxmlformats.org/officeDocument/2006/relationships/image" Target="../media/image15.wmf" /><Relationship Id="rId6" Type="http://schemas.openxmlformats.org/officeDocument/2006/relationships/image" Target="../media/image16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1.v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5.wmf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6.wmf" /><Relationship Id="rId8" Type="http://schemas.openxmlformats.org/officeDocument/2006/relationships/oleObject" Target="../embeddings/oleObject3.bin" TargetMode="Internal" /><Relationship Id="rId9" Type="http://schemas.openxmlformats.org/officeDocument/2006/relationships/image" Target="../media/image7.w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8.wmf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9.wmf" /><Relationship Id="rId7" Type="http://schemas.openxmlformats.org/officeDocument/2006/relationships/image" Target="../media/image10.png" /><Relationship Id="rId8" Type="http://schemas.openxmlformats.org/officeDocument/2006/relationships/vmlDrawing" Target="../drawings/vmlDrawing2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oleObject" Target="../embeddings/oleObject10.bin" TargetMode="Internal" /><Relationship Id="rId11" Type="http://schemas.openxmlformats.org/officeDocument/2006/relationships/oleObject" Target="../embeddings/oleObject11.bin" TargetMode="Internal" /><Relationship Id="rId12" Type="http://schemas.openxmlformats.org/officeDocument/2006/relationships/oleObject" Target="../embeddings/oleObject12.bin" TargetMode="Internal" /><Relationship Id="rId13" Type="http://schemas.openxmlformats.org/officeDocument/2006/relationships/image" Target="../media/image15.wmf" /><Relationship Id="rId14" Type="http://schemas.openxmlformats.org/officeDocument/2006/relationships/oleObject" Target="../embeddings/oleObject13.bin" TargetMode="Internal" /><Relationship Id="rId15" Type="http://schemas.openxmlformats.org/officeDocument/2006/relationships/image" Target="../media/image16.wmf" /><Relationship Id="rId16" Type="http://schemas.openxmlformats.org/officeDocument/2006/relationships/vmlDrawing" Target="../drawings/vmlDrawing3.v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11.wmf" /><Relationship Id="rId4" Type="http://schemas.openxmlformats.org/officeDocument/2006/relationships/oleObject" Target="../embeddings/oleObject7.bin" TargetMode="Internal" /><Relationship Id="rId5" Type="http://schemas.openxmlformats.org/officeDocument/2006/relationships/image" Target="../media/image12.wmf" /><Relationship Id="rId6" Type="http://schemas.openxmlformats.org/officeDocument/2006/relationships/oleObject" Target="../embeddings/oleObject8.bin" TargetMode="Internal" /><Relationship Id="rId7" Type="http://schemas.openxmlformats.org/officeDocument/2006/relationships/image" Target="../media/image13.wmf" /><Relationship Id="rId8" Type="http://schemas.openxmlformats.org/officeDocument/2006/relationships/oleObject" Target="../embeddings/oleObject9.bin" TargetMode="Internal" /><Relationship Id="rId9" Type="http://schemas.openxmlformats.org/officeDocument/2006/relationships/image" Target="../media/image14.wmf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2974975" y="1625600"/>
            <a:ext cx="5373688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b="1">
                <a:latin typeface="Times New Roman" pitchFamily="18" charset="0"/>
                <a:cs typeface="Times New Roman" panose="02020603050405020304" pitchFamily="18" charset="0"/>
              </a:rPr>
              <a:t>习题   </a:t>
            </a:r>
            <a:r>
              <a:rPr lang="en-US" altLang="zh-CN" b="1">
                <a:latin typeface="Times New Roman" pitchFamily="18" charset="0"/>
                <a:cs typeface="Times New Roman" panose="02020603050405020304" pitchFamily="18" charset="0"/>
              </a:rPr>
              <a:t>3.2</a:t>
            </a:r>
            <a:endParaRPr lang="zh-CN" altLang="zh-CN" sz="3200" b="1"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3740150" y="3722688"/>
            <a:ext cx="3614738" cy="538162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  <a:buNone/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6230938" y="1484313"/>
            <a:ext cx="2525713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P72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243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7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知识技能</a:t>
              </a:r>
            </a:p>
          </p:txBody>
        </p:sp>
      </p:grpSp>
      <p:sp>
        <p:nvSpPr>
          <p:cNvPr id="10244" name="文本框 11"/>
          <p:cNvSpPr txBox="1"/>
          <p:nvPr/>
        </p:nvSpPr>
        <p:spPr>
          <a:xfrm>
            <a:off x="439738" y="785813"/>
            <a:ext cx="8316912" cy="1001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是⊙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上的四点，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，△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与△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DCB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全等吗？为什么？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024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888" y="2154238"/>
            <a:ext cx="2211387" cy="2008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928688" y="2024063"/>
            <a:ext cx="6564312" cy="244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:△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和△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DCB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全等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理由如下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∵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DC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∴                 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∴                                   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即                       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∴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又∵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，∴△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≌△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DCB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454400" y="2546350"/>
          <a:ext cx="1206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4400" y="2546350"/>
                        <a:ext cx="1206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006600" y="3025775"/>
          <a:ext cx="2603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06600" y="3025775"/>
                        <a:ext cx="2603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132013" y="3487738"/>
          <a:ext cx="1663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32013" y="3487738"/>
                        <a:ext cx="1663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266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12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数学理解</a:t>
              </a:r>
            </a:p>
          </p:txBody>
        </p:sp>
      </p:grpSp>
      <p:sp>
        <p:nvSpPr>
          <p:cNvPr id="11267" name="文本框 1"/>
          <p:cNvSpPr txBox="1"/>
          <p:nvPr/>
        </p:nvSpPr>
        <p:spPr>
          <a:xfrm>
            <a:off x="504825" y="827088"/>
            <a:ext cx="8572500" cy="3152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如图，在⊙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中，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是两条弦，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OE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，垂足分别为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）如果∠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AOB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 ∠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COD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，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那么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OE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的大小有什么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        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关系？为什么？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）如果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OE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，那么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OE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的大小有什么关系？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                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与      的大小有什么关系？ 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        ∠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AOB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与∠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COD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呢？为什么？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6218238" y="1354138"/>
            <a:ext cx="2368550" cy="414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P73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269" name="对象 1"/>
          <p:cNvGraphicFramePr>
            <a:graphicFrameLocks noChangeAspect="1"/>
          </p:cNvGraphicFramePr>
          <p:nvPr/>
        </p:nvGraphicFramePr>
        <p:xfrm>
          <a:off x="1365250" y="3073400"/>
          <a:ext cx="48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5250" y="3073400"/>
                        <a:ext cx="4826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对象 7"/>
          <p:cNvGraphicFramePr>
            <a:graphicFrameLocks noChangeAspect="1"/>
          </p:cNvGraphicFramePr>
          <p:nvPr/>
        </p:nvGraphicFramePr>
        <p:xfrm>
          <a:off x="2178050" y="3035300"/>
          <a:ext cx="457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78050" y="3035300"/>
                        <a:ext cx="457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1" name="图片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9163" y="2859088"/>
            <a:ext cx="2051050" cy="1882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/>
        </p:nvGrpSpPr>
        <p:grpSpPr>
          <a:xfrm>
            <a:off x="525463" y="398463"/>
            <a:ext cx="8321675" cy="1965325"/>
            <a:chOff x="617220" y="1522006"/>
            <a:chExt cx="8321040" cy="1964961"/>
          </a:xfrm>
        </p:grpSpPr>
        <p:sp>
          <p:nvSpPr>
            <p:cNvPr id="12299" name="矩形 1"/>
            <p:cNvSpPr/>
            <p:nvPr/>
          </p:nvSpPr>
          <p:spPr>
            <a:xfrm>
              <a:off x="617220" y="1522006"/>
              <a:ext cx="8321040" cy="196496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228600" lvl="0" indent="-228600" algn="l" defTabSz="914400" rtl="0" eaLnBrk="0" fontAlgn="base" latinLnBrk="0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1pPr>
              <a:lvl2pPr marL="685800" lvl="1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5pPr>
            </a:lstStyle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2.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解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: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如果∠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AOB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 ∠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COD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,那么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.理由如下: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∵∠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AOB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 ∠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COD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,∴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∵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⊥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⊥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                   ,                   ,∴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又∵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OC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 Rt △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OAE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≌Rt△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OCF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  <p:graphicFrame>
          <p:nvGraphicFramePr>
            <p:cNvPr id="12300" name="对象 2"/>
            <p:cNvGraphicFramePr>
              <a:graphicFrameLocks noChangeAspect="1"/>
            </p:cNvGraphicFramePr>
            <p:nvPr/>
          </p:nvGraphicFramePr>
          <p:xfrm>
            <a:off x="3948929" y="2440092"/>
            <a:ext cx="1413783" cy="688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948929" y="2440092"/>
                          <a:ext cx="1413783" cy="6887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1" name="对象 3"/>
            <p:cNvGraphicFramePr>
              <a:graphicFrameLocks noChangeAspect="1"/>
            </p:cNvGraphicFramePr>
            <p:nvPr/>
          </p:nvGraphicFramePr>
          <p:xfrm>
            <a:off x="5518994" y="2440092"/>
            <a:ext cx="1377532" cy="688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518994" y="2440092"/>
                          <a:ext cx="1377532" cy="6887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/>
          <p:cNvGrpSpPr/>
          <p:nvPr/>
        </p:nvGrpSpPr>
        <p:grpSpPr>
          <a:xfrm>
            <a:off x="533400" y="2265363"/>
            <a:ext cx="8610600" cy="2444750"/>
            <a:chOff x="541020" y="2238737"/>
            <a:chExt cx="8610600" cy="2445093"/>
          </a:xfrm>
        </p:grpSpPr>
        <p:sp>
          <p:nvSpPr>
            <p:cNvPr id="12292" name="矩形 5"/>
            <p:cNvSpPr/>
            <p:nvPr/>
          </p:nvSpPr>
          <p:spPr>
            <a:xfrm>
              <a:off x="541020" y="2238737"/>
              <a:ext cx="8610600" cy="24450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228600" lvl="0" indent="-228600" algn="l" defTabSz="914400" rtl="0" eaLnBrk="0" fontAlgn="base" latinLnBrk="0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1pPr>
              <a:lvl2pPr marL="685800" lvl="1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5pPr>
            </a:lstStyle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(2)如果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,那么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       =       ,∠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AOB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 ∠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COD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理由如下: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∵ 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OC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,∴Rt△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OAE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≌Rt△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OCF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,∴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又∵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⊥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,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⊥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                   ，   </a:t>
              </a:r>
              <a:endPara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=2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AE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=2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CF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,∴  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    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      ,∠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B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=∠</a:t>
              </a:r>
              <a:r>
                <a:rPr lang="zh-CN" altLang="en-US" sz="24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COD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.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  <p:graphicFrame>
          <p:nvGraphicFramePr>
            <p:cNvPr id="12293" name="对象 6"/>
            <p:cNvGraphicFramePr>
              <a:graphicFrameLocks noChangeAspect="1"/>
            </p:cNvGraphicFramePr>
            <p:nvPr/>
          </p:nvGraphicFramePr>
          <p:xfrm>
            <a:off x="4605020" y="2296977"/>
            <a:ext cx="4826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" r:id="rId6" progId="Equation.DSMT4">
                    <p:embed/>
                  </p:oleObj>
                </mc:Choice>
                <mc:Fallback>
                  <p:oleObj r:id="rId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05020" y="2296977"/>
                          <a:ext cx="482600" cy="381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4" name="对象 7"/>
            <p:cNvGraphicFramePr>
              <a:graphicFrameLocks noChangeAspect="1"/>
            </p:cNvGraphicFramePr>
            <p:nvPr/>
          </p:nvGraphicFramePr>
          <p:xfrm>
            <a:off x="5314950" y="2290627"/>
            <a:ext cx="4572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r:id="rId8" progId="Equation.DSMT4">
                    <p:embed/>
                  </p:oleObj>
                </mc:Choice>
                <mc:Fallback>
                  <p:oleObj r:id="rId8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314950" y="2290627"/>
                          <a:ext cx="457200" cy="3937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5" name="对象 8"/>
            <p:cNvGraphicFramePr>
              <a:graphicFrameLocks noChangeAspect="1"/>
            </p:cNvGraphicFramePr>
            <p:nvPr/>
          </p:nvGraphicFramePr>
          <p:xfrm>
            <a:off x="4052571" y="3576035"/>
            <a:ext cx="1413783" cy="688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r:id="rId10" progId="Equation.DSMT4">
                    <p:embed/>
                  </p:oleObj>
                </mc:Choice>
                <mc:Fallback>
                  <p:oleObj r:id="rId1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52571" y="3576035"/>
                          <a:ext cx="1413783" cy="6887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6" name="对象 9"/>
            <p:cNvGraphicFramePr>
              <a:graphicFrameLocks noChangeAspect="1"/>
            </p:cNvGraphicFramePr>
            <p:nvPr/>
          </p:nvGraphicFramePr>
          <p:xfrm>
            <a:off x="5671394" y="3576035"/>
            <a:ext cx="1377532" cy="688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r:id="rId11" progId="Equation.DSMT4">
                    <p:embed/>
                  </p:oleObj>
                </mc:Choice>
                <mc:Fallback>
                  <p:oleObj r:id="rId11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71394" y="3576035"/>
                          <a:ext cx="1377532" cy="6887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7" name="对象 10"/>
            <p:cNvGraphicFramePr>
              <a:graphicFrameLocks noChangeAspect="1"/>
            </p:cNvGraphicFramePr>
            <p:nvPr/>
          </p:nvGraphicFramePr>
          <p:xfrm>
            <a:off x="5073650" y="4179026"/>
            <a:ext cx="4826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r:id="rId12" progId="Equation.DSMT4">
                    <p:embed/>
                  </p:oleObj>
                </mc:Choice>
                <mc:Fallback>
                  <p:oleObj r:id="rId1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073650" y="4179026"/>
                          <a:ext cx="482600" cy="381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8" name="对象 11"/>
            <p:cNvGraphicFramePr>
              <a:graphicFrameLocks noChangeAspect="1"/>
            </p:cNvGraphicFramePr>
            <p:nvPr/>
          </p:nvGraphicFramePr>
          <p:xfrm>
            <a:off x="5831901" y="4182251"/>
            <a:ext cx="4572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r:id="rId14" progId="Equation.DSMT4">
                    <p:embed/>
                  </p:oleObj>
                </mc:Choice>
                <mc:Fallback>
                  <p:oleObj r:id="rId1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831901" y="4182251"/>
                          <a:ext cx="457200" cy="3937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30</Paragraphs>
  <Slides>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5">
      <vt:lpstr>Office 主题</vt:lpstr>
      <vt:lpstr>习题   3.2</vt:lpstr>
      <vt:lpstr>Slide 2</vt:lpstr>
      <vt:lpstr>Slide 3</vt:lpstr>
      <vt:lpstr>Slide 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2023-02-01T09:49:08Z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