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393" r:id="rId1"/>
    <p:sldMasterId id="2147497430" r:id="rId2"/>
  </p:sldMasterIdLst>
  <p:notesMasterIdLst>
    <p:notesMasterId r:id="rId3"/>
  </p:notesMasterIdLst>
  <p:sldIdLst>
    <p:sldId id="6755" r:id="rId4"/>
    <p:sldId id="6759" r:id="rId5"/>
    <p:sldId id="6762" r:id="rId6"/>
    <p:sldId id="6765" r:id="rId7"/>
    <p:sldId id="6771" r:id="rId9"/>
    <p:sldId id="6774" r:id="rId10"/>
    <p:sldId id="6777" r:id="rId11"/>
    <p:sldId id="6780" r:id="rId12"/>
    <p:sldId id="6786" r:id="rId14"/>
    <p:sldId id="6789" r:id="rId15"/>
    <p:sldId id="6792" r:id="rId16"/>
    <p:sldId id="6795" r:id="rId17"/>
    <p:sldId id="6801" r:id="rId19"/>
    <p:sldId id="6804" r:id="rId20"/>
    <p:sldId id="6807" r:id="rId21"/>
    <p:sldId id="6810" r:id="rId22"/>
    <p:sldId id="6813" r:id="rId23"/>
    <p:sldId id="6819" r:id="rId25"/>
    <p:sldId id="6822" r:id="rId26"/>
    <p:sldId id="6825" r:id="rId27"/>
    <p:sldId id="6828" r:id="rId28"/>
    <p:sldId id="6831" r:id="rId29"/>
    <p:sldId id="6837" r:id="rId31"/>
    <p:sldId id="6840" r:id="rId32"/>
    <p:sldId id="684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394" r:id="rId1"/>
    <p:sldLayoutId id="2147497395" r:id="rId2"/>
    <p:sldLayoutId id="2147497396" r:id="rId3"/>
    <p:sldLayoutId id="2147497397" r:id="rId4"/>
    <p:sldLayoutId id="2147497398" r:id="rId5"/>
    <p:sldLayoutId id="2147497399" r:id="rId6"/>
    <p:sldLayoutId id="2147497400" r:id="rId7"/>
    <p:sldLayoutId id="2147497401" r:id="rId8"/>
    <p:sldLayoutId id="2147497402" r:id="rId9"/>
    <p:sldLayoutId id="2147497403" r:id="rId10"/>
    <p:sldLayoutId id="21474974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31" r:id="rId1"/>
    <p:sldLayoutId id="2147497432" r:id="rId2"/>
    <p:sldLayoutId id="2147497433" r:id="rId3"/>
    <p:sldLayoutId id="2147497434" r:id="rId4"/>
    <p:sldLayoutId id="2147497435" r:id="rId5"/>
    <p:sldLayoutId id="2147497436" r:id="rId6"/>
    <p:sldLayoutId id="2147497437" r:id="rId7"/>
    <p:sldLayoutId id="2147497438" r:id="rId8"/>
    <p:sldLayoutId id="2147497439" r:id="rId9"/>
    <p:sldLayoutId id="2147497440" r:id="rId10"/>
    <p:sldLayoutId id="21474974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tags" Target="../tags/tag168.xml"/><Relationship Id="rId22" Type="http://schemas.openxmlformats.org/officeDocument/2006/relationships/tags" Target="../tags/tag169.xml"/><Relationship Id="rId23" Type="http://schemas.openxmlformats.org/officeDocument/2006/relationships/tags" Target="../tags/tag170.xml"/><Relationship Id="rId24" Type="http://schemas.openxmlformats.org/officeDocument/2006/relationships/tags" Target="../tags/tag171.xml"/><Relationship Id="rId25" Type="http://schemas.openxmlformats.org/officeDocument/2006/relationships/tags" Target="../tags/tag172.xml"/><Relationship Id="rId26" Type="http://schemas.openxmlformats.org/officeDocument/2006/relationships/tags" Target="../tags/tag173.xml"/><Relationship Id="rId27" Type="http://schemas.openxmlformats.org/officeDocument/2006/relationships/tags" Target="../tags/tag174.xml"/><Relationship Id="rId28" Type="http://schemas.openxmlformats.org/officeDocument/2006/relationships/tags" Target="../tags/tag175.xml"/><Relationship Id="rId29" Type="http://schemas.openxmlformats.org/officeDocument/2006/relationships/tags" Target="../tags/tag176.xml"/><Relationship Id="rId30" Type="http://schemas.openxmlformats.org/officeDocument/2006/relationships/tags" Target="../tags/tag177.xml"/><Relationship Id="rId3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tags" Target="../tags/tag347.xml"/><Relationship Id="rId22" Type="http://schemas.openxmlformats.org/officeDocument/2006/relationships/tags" Target="../tags/tag348.xml"/><Relationship Id="rId23" Type="http://schemas.openxmlformats.org/officeDocument/2006/relationships/tags" Target="../tags/tag349.xml"/><Relationship Id="rId24" Type="http://schemas.openxmlformats.org/officeDocument/2006/relationships/tags" Target="../tags/tag350.xml"/><Relationship Id="rId25" Type="http://schemas.openxmlformats.org/officeDocument/2006/relationships/tags" Target="../tags/tag351.xml"/><Relationship Id="rId26" Type="http://schemas.openxmlformats.org/officeDocument/2006/relationships/tags" Target="../tags/tag352.xml"/><Relationship Id="rId27" Type="http://schemas.openxmlformats.org/officeDocument/2006/relationships/tags" Target="../tags/tag353.xml"/><Relationship Id="rId28" Type="http://schemas.openxmlformats.org/officeDocument/2006/relationships/tags" Target="../tags/tag354.xml"/><Relationship Id="rId29" Type="http://schemas.openxmlformats.org/officeDocument/2006/relationships/tags" Target="../tags/tag355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2024年纺织与皮革行业工作总结与展望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行业现状分析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展望未来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纺织与皮革行业简介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行业产业链结构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行业定义与分类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行业规模与产值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行业规模：2024年纺织与皮革行业总规模及各细分领域规模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影响因素：影响纺织与皮革行业规模及增长趋势的主要因素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竞争格局：纺织与皮革行业的竞争格局及主要企业情况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增长趋势：近年来纺织与皮革行业的增长情况及未来预测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主要产品及市场分布</a:t>
            </a:r>
            <a:endParaRPr altLang="en-US" lang="zh-CN"/>
          </a:p>
        </p:txBody>
      </p:sp>
      <p:sp>
        <p:nvSpPr>
          <p:cNvPr id="104904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556"/>
          </a:bodyPr>
          <a:p>
            <a:r>
              <a:rPr altLang="en-US" lang="zh-CN"/>
              <a:t>主要产品：纺织品、皮革制品等</a:t>
            </a:r>
            <a:endParaRPr altLang="en-US" lang="zh-CN"/>
          </a:p>
          <a:p>
            <a:r>
              <a:rPr altLang="en-US" lang="zh-CN"/>
              <a:t>市场分布：国内外市场均有销售，国内市场以东部沿海地区为主，国外市场以欧美、东南亚等地区为主  主要原料及生产设备</a:t>
            </a:r>
            <a:endParaRPr altLang="en-US" lang="zh-CN"/>
          </a:p>
          <a:p>
            <a:pPr lvl="1"/>
            <a:r>
              <a:rPr altLang="en-US" lang="zh-CN"/>
              <a:t>主要原料及生产设备</a:t>
            </a:r>
            <a:endParaRPr altLang="en-US" lang="zh-CN"/>
          </a:p>
          <a:p>
            <a:r>
              <a:rPr altLang="en-US" lang="zh-CN"/>
              <a:t>主要原料：纤维、皮革等</a:t>
            </a:r>
            <a:endParaRPr altLang="en-US" lang="zh-CN"/>
          </a:p>
          <a:p>
            <a:r>
              <a:rPr altLang="en-US" lang="zh-CN"/>
              <a:t>生产设备：织机、染缸、皮革加工设备等  行业规模及产值</a:t>
            </a:r>
            <a:endParaRPr altLang="en-US" lang="zh-CN"/>
          </a:p>
          <a:p>
            <a:pPr lvl="1"/>
            <a:r>
              <a:rPr altLang="en-US" lang="zh-CN"/>
              <a:t>行业规模及产值</a:t>
            </a:r>
            <a:endParaRPr altLang="en-US" lang="zh-CN"/>
          </a:p>
          <a:p>
            <a:r>
              <a:rPr altLang="en-US" lang="zh-CN"/>
              <a:t>行业规模：企业数量众多，规模大小不一</a:t>
            </a:r>
            <a:endParaRPr altLang="en-US" lang="zh-CN"/>
          </a:p>
          <a:p>
            <a:r>
              <a:rPr altLang="en-US" lang="zh-CN"/>
              <a:t>产值：行业总产值逐年增长，对国民经济贡献较大  行业发展趋势及挑战</a:t>
            </a:r>
            <a:endParaRPr altLang="en-US" lang="zh-CN"/>
          </a:p>
          <a:p>
            <a:pPr lvl="1"/>
            <a:r>
              <a:rPr altLang="en-US" lang="zh-CN"/>
              <a:t>行业发展趋势及挑战</a:t>
            </a:r>
            <a:endParaRPr altLang="en-US" lang="zh-CN"/>
          </a:p>
          <a:p>
            <a:r>
              <a:rPr altLang="en-US" lang="zh-CN"/>
              <a:t>发展趋势：绿色环保、智能化制造、个性化定制等</a:t>
            </a:r>
            <a:endParaRPr altLang="en-US" lang="zh-CN"/>
          </a:p>
          <a:p>
            <a:r>
              <a:rPr altLang="en-US" lang="zh-CN"/>
              <a:t>挑战：原材料价格波动、国际贸易摩擦、技术更新换代等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908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2024年工作重点回顾</a:t>
            </a:r>
            <a:endParaRPr altLang="en-US" lang="zh-CN"/>
          </a:p>
        </p:txBody>
      </p:sp>
      <p:sp>
        <p:nvSpPr>
          <p:cNvPr id="104913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395209" y="2234203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410428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4"/>
          <p:cNvSpPr/>
          <p:nvPr>
            <p:custDataLst>
              <p:tags r:id="rId3"/>
            </p:custDataLst>
          </p:nvPr>
        </p:nvSpPr>
        <p:spPr>
          <a:xfrm>
            <a:off x="925252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352301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25252" y="3217948"/>
            <a:ext cx="1524019" cy="148999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完成年度目标任务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88234" y="2233594"/>
            <a:ext cx="583533" cy="169822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902235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8"/>
          <p:cNvSpPr/>
          <p:nvPr>
            <p:custDataLst>
              <p:tags r:id="rId8"/>
            </p:custDataLst>
          </p:nvPr>
        </p:nvSpPr>
        <p:spPr>
          <a:xfrm>
            <a:off x="4418277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9"/>
          <p:cNvSpPr/>
          <p:nvPr>
            <p:custDataLst>
              <p:tags r:id="rId9"/>
            </p:custDataLst>
          </p:nvPr>
        </p:nvSpPr>
        <p:spPr>
          <a:xfrm flipV="1">
            <a:off x="4330616" y="2352301"/>
            <a:ext cx="1698225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7668" y="3211252"/>
            <a:ext cx="1524588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加强技术创新和研发能力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2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634138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648748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25"/>
          <p:cNvSpPr/>
          <p:nvPr>
            <p:custDataLst>
              <p:tags r:id="rId13"/>
            </p:custDataLst>
          </p:nvPr>
        </p:nvSpPr>
        <p:spPr>
          <a:xfrm>
            <a:off x="6163572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26"/>
          <p:cNvSpPr/>
          <p:nvPr>
            <p:custDataLst>
              <p:tags r:id="rId14"/>
            </p:custDataLst>
          </p:nvPr>
        </p:nvSpPr>
        <p:spPr>
          <a:xfrm flipV="1">
            <a:off x="6077129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64180" y="3236210"/>
            <a:ext cx="1524019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拓展国内外市场和客户资源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156332" y="4134121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141113" y="2242725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1"/>
          <p:cNvSpPr/>
          <p:nvPr>
            <p:custDataLst>
              <p:tags r:id="rId18"/>
            </p:custDataLst>
          </p:nvPr>
        </p:nvSpPr>
        <p:spPr>
          <a:xfrm>
            <a:off x="2671764" y="2796691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2"/>
          <p:cNvSpPr/>
          <p:nvPr>
            <p:custDataLst>
              <p:tags r:id="rId19"/>
            </p:custDataLst>
          </p:nvPr>
        </p:nvSpPr>
        <p:spPr>
          <a:xfrm flipV="1">
            <a:off x="2584712" y="2360824"/>
            <a:ext cx="1697087" cy="81637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671764" y="3214295"/>
            <a:ext cx="1524019" cy="15120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提升产品质量和品牌影响力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380041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394651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25"/>
          <p:cNvSpPr/>
          <p:nvPr>
            <p:custDataLst>
              <p:tags r:id="rId23"/>
            </p:custDataLst>
          </p:nvPr>
        </p:nvSpPr>
        <p:spPr>
          <a:xfrm>
            <a:off x="7910084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6"/>
          <p:cNvSpPr/>
          <p:nvPr>
            <p:custDataLst>
              <p:tags r:id="rId24"/>
            </p:custDataLst>
          </p:nvPr>
        </p:nvSpPr>
        <p:spPr>
          <a:xfrm flipV="1">
            <a:off x="7823032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10084" y="3228905"/>
            <a:ext cx="1524019" cy="151685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优化组织架构和人力资源管理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212997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228216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5"/>
          <p:cNvSpPr/>
          <p:nvPr>
            <p:custDataLst>
              <p:tags r:id="rId28"/>
            </p:custDataLst>
          </p:nvPr>
        </p:nvSpPr>
        <p:spPr>
          <a:xfrm>
            <a:off x="9743039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26"/>
          <p:cNvSpPr/>
          <p:nvPr>
            <p:custDataLst>
              <p:tags r:id="rId29"/>
            </p:custDataLst>
          </p:nvPr>
        </p:nvSpPr>
        <p:spPr>
          <a:xfrm flipV="1">
            <a:off x="9656597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743648" y="3234384"/>
            <a:ext cx="1524019" cy="15058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加强企业文化建设和团队凝聚力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取得的主要成绩和成果</a:t>
            </a:r>
            <a:endParaRPr altLang="en-US" lang="zh-CN"/>
          </a:p>
        </p:txBody>
      </p:sp>
      <p:sp>
        <p:nvSpPr>
          <p:cNvPr id="10492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行业规模持续扩大，产值增长显著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技术创新取得突破，新产品不断涌现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品牌建设取得进展，知名品牌数量增加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绿色环保意识增强，可持续发展取得成果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遇到的问题和解决方案</a:t>
            </a:r>
            <a:endParaRPr altLang="en-US" lang="zh-CN"/>
          </a:p>
        </p:txBody>
      </p:sp>
      <p:sp>
        <p:nvSpPr>
          <p:cNvPr id="10492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市场竞争激烈：通过提高产品质量、降低成本、拓展销售渠道等方式应对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原材料价格上涨：通过多元化采购、建立长期合作关系等方式稳定原材料价格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劳动力成本上升：通过提高自动化程度、优化生产流程等方式降低人力成本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环保要求提高：积极推广环保技术，加强环保监管，确保企业符合环保要求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行业现状分析</a:t>
            </a:r>
            <a:endParaRPr altLang="en-US" lang="zh-CN"/>
          </a:p>
        </p:txBody>
      </p:sp>
      <p:sp>
        <p:nvSpPr>
          <p:cNvPr id="104932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市场需求变化趋势</a:t>
            </a:r>
            <a:endParaRPr altLang="en-US" lang="zh-CN"/>
          </a:p>
        </p:txBody>
      </p:sp>
      <p:sp>
        <p:nvSpPr>
          <p:cNvPr id="10493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消费者需求多样化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环保和可持续发展成为重要因素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数字化和智能化技术的应用加速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市场竞争激烈，品牌建设成为关键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技术创新与产品升级</a:t>
            </a:r>
            <a:endParaRPr altLang="en-US" lang="zh-CN"/>
          </a:p>
        </p:txBody>
      </p:sp>
      <p:sp>
        <p:nvSpPr>
          <p:cNvPr id="10494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行业技术创新：新技术、新工艺、新设备的研发和应用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产品升级：提高产品质量、性能和附加值，满足市场需求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产业链协同创新：产学研用相结合，推动产业链上下游企业合作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政策支持：政府加大对纺织与皮革行业的支持力度，推动技术创新和产品升级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竞争格局与市场占有率</a:t>
            </a:r>
            <a:endParaRPr altLang="en-US" lang="zh-CN"/>
          </a:p>
        </p:txBody>
      </p:sp>
      <p:sp>
        <p:nvSpPr>
          <p:cNvPr id="10494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行业竞争格局：分析行业内主要企业及其市场份额，了解行业竞争状况。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市场占有率：统计各企业在市场中的占有率，评估企业在行业中的地位和影响力。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行业集中度：分析行业内的企业数量和规模分布，评估行业的集中程度和发展趋势。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行业发展趋势：结合市场趋势和消费者需求，预测行业未来的发展方向和增长点。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5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政策法规对纺织与皮革行业的支持与鼓励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政策法规对纺织与皮革行业的限制与约束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政策法规对纺织与皮革行业的影响分析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政策法规对纺织与皮革行业未来发展的影响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  <p:sp>
        <p:nvSpPr>
          <p:cNvPr id="104961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6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数字化和智能化生产：随着技术的不断进步，纺织与皮革行业将更加注重数字化和智能化生产，提高生产效率和产品质量。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可持续发展：环保和可持续发展成为全球共识，纺织与皮革行业将更加注重环保和可持续发展，推广绿色生产，减少对环境的影响。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个性化和定制化：随着消费者需求的多样化，纺织与皮革行业将更加注重个性化和定制化生产，满足消费者的个性化需求。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跨界合作与创新：纺织与皮革行业将积极与其他领域进行跨界合作与创新，拓展新的应用领域和市场空间。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技术创新方向与重点</a:t>
            </a:r>
            <a:endParaRPr altLang="en-US" lang="zh-CN"/>
          </a:p>
        </p:txBody>
      </p:sp>
      <p:sp>
        <p:nvSpPr>
          <p:cNvPr id="10497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绿色环保：推广环保材料和技术，降低能耗和排放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数字化转型：利用先进技术提升生产效率和产品质量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智能化制造：实现自动化、机器人化生产，降低人力成本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个性化定制：满足消费者个性化需求，提升产品附加值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政策法规调整与建议</a:t>
            </a:r>
            <a:endParaRPr altLang="en-US" lang="zh-CN"/>
          </a:p>
        </p:txBody>
      </p:sp>
      <p:sp>
        <p:nvSpPr>
          <p:cNvPr id="10497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适应环保要求，推动绿色发展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拓展国际市场，增强竞争力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推动产业升级，提高附加值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加强科技创新，提高产品质量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8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应对策略：加强环保意识、提高产品质量、加强品牌建设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挑战：环保要求提高、市场竞争激烈、技术更新迅速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机遇：政策支持、市场需求增长、技术创新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未来发展趋势：绿色环保、智能化生产、个性化定制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92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对行业发展的总结与评价</a:t>
            </a:r>
            <a:endParaRPr altLang="en-US" lang="zh-CN"/>
          </a:p>
        </p:txBody>
      </p:sp>
      <p:sp>
        <p:nvSpPr>
          <p:cNvPr id="10499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行业发展趋势：分析纺织与皮革行业的发展趋势，包括市场需求、技术创新、环保要求等方面。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行业现状：介绍当前纺织与皮革行业的现状，包括产能、产量、出口、内需等方面的情况。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行业挑战：分析纺织与皮革行业面临的挑战，包括国际贸易环境、原材料价格波动、劳动力成本上升等方面的问题。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行业前景：展望纺织与皮革行业未来的发展前景，包括市场需求、技术创新、环保要求等方面的发展趋势。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0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加强技术创新，提高产品质量和附加值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加强人才培养和引进，提高企业核心竞争力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加强品牌建设，提高品牌知名度和竞争力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推动绿色生产，加强环保意识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1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1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2023-12-17T20:32:58Z</dcterms:created>
  <dcterms:modified xsi:type="dcterms:W3CDTF">2023-12-17T20:32:58Z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66d5d15c90064a13858fde1eb88b3f1d_23</vt:lpwstr>
  </property>
</Properties>
</file>