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6511" r:id="rId1"/>
    <p:sldMasterId id="2147496548" r:id="rId2"/>
  </p:sldMasterIdLst>
  <p:notesMasterIdLst>
    <p:notesMasterId r:id="rId3"/>
  </p:notesMasterIdLst>
  <p:sldIdLst>
    <p:sldId id="5988" r:id="rId4"/>
    <p:sldId id="5991" r:id="rId5"/>
    <p:sldId id="5994" r:id="rId6"/>
    <p:sldId id="5997" r:id="rId7"/>
    <p:sldId id="6000" r:id="rId8"/>
    <p:sldId id="6003" r:id="rId9"/>
    <p:sldId id="6006" r:id="rId10"/>
    <p:sldId id="6009" r:id="rId11"/>
    <p:sldId id="6012" r:id="rId12"/>
    <p:sldId id="6015" r:id="rId13"/>
    <p:sldId id="6018" r:id="rId14"/>
    <p:sldId id="6021" r:id="rId15"/>
    <p:sldId id="6024" r:id="rId16"/>
    <p:sldId id="6027" r:id="rId17"/>
    <p:sldId id="6030" r:id="rId18"/>
    <p:sldId id="6033" r:id="rId19"/>
    <p:sldId id="6036" r:id="rId20"/>
    <p:sldId id="6039" r:id="rId21"/>
    <p:sldId id="6042" r:id="rId22"/>
    <p:sldId id="6045" r:id="rId23"/>
    <p:sldId id="6048" r:id="rId24"/>
    <p:sldId id="6051" r:id="rId25"/>
    <p:sldId id="6054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512" r:id="rId1"/>
    <p:sldLayoutId id="2147496513" r:id="rId2"/>
    <p:sldLayoutId id="2147496514" r:id="rId3"/>
    <p:sldLayoutId id="2147496515" r:id="rId4"/>
    <p:sldLayoutId id="2147496516" r:id="rId5"/>
    <p:sldLayoutId id="2147496517" r:id="rId6"/>
    <p:sldLayoutId id="2147496518" r:id="rId7"/>
    <p:sldLayoutId id="2147496519" r:id="rId8"/>
    <p:sldLayoutId id="2147496520" r:id="rId9"/>
    <p:sldLayoutId id="2147496521" r:id="rId10"/>
    <p:sldLayoutId id="214749652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549" r:id="rId1"/>
    <p:sldLayoutId id="2147496550" r:id="rId2"/>
    <p:sldLayoutId id="2147496551" r:id="rId3"/>
    <p:sldLayoutId id="2147496552" r:id="rId4"/>
    <p:sldLayoutId id="2147496553" r:id="rId5"/>
    <p:sldLayoutId id="2147496554" r:id="rId6"/>
    <p:sldLayoutId id="2147496555" r:id="rId7"/>
    <p:sldLayoutId id="2147496556" r:id="rId8"/>
    <p:sldLayoutId id="2147496557" r:id="rId9"/>
    <p:sldLayoutId id="2147496558" r:id="rId10"/>
    <p:sldLayoutId id="2147496559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tags" Target="../tags/tag76.xml"/><Relationship Id="rId17" Type="http://schemas.openxmlformats.org/officeDocument/2006/relationships/tags" Target="../tags/tag77.xml"/><Relationship Id="rId18" Type="http://schemas.openxmlformats.org/officeDocument/2006/relationships/tags" Target="../tags/tag78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tags" Target="../tags/tag114.xml"/><Relationship Id="rId10" Type="http://schemas.openxmlformats.org/officeDocument/2006/relationships/tags" Target="../tags/tag115.xml"/><Relationship Id="rId11" Type="http://schemas.openxmlformats.org/officeDocument/2006/relationships/tags" Target="../tags/tag116.xml"/><Relationship Id="rId12" Type="http://schemas.openxmlformats.org/officeDocument/2006/relationships/tags" Target="../tags/tag117.xml"/><Relationship Id="rId13" Type="http://schemas.openxmlformats.org/officeDocument/2006/relationships/tags" Target="../tags/tag118.xml"/><Relationship Id="rId14" Type="http://schemas.openxmlformats.org/officeDocument/2006/relationships/tags" Target="../tags/tag119.xml"/><Relationship Id="rId15" Type="http://schemas.openxmlformats.org/officeDocument/2006/relationships/tags" Target="../tags/tag120.xml"/><Relationship Id="rId16" Type="http://schemas.openxmlformats.org/officeDocument/2006/relationships/tags" Target="../tags/tag121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tags" Target="../tags/tag161.xml"/><Relationship Id="rId14" Type="http://schemas.openxmlformats.org/officeDocument/2006/relationships/tags" Target="../tags/tag162.xml"/><Relationship Id="rId1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tags" Target="../tags/tag229.xml"/><Relationship Id="rId14" Type="http://schemas.openxmlformats.org/officeDocument/2006/relationships/tags" Target="../tags/tag230.xml"/><Relationship Id="rId15" Type="http://schemas.openxmlformats.org/officeDocument/2006/relationships/tags" Target="../tags/tag231.xml"/><Relationship Id="rId16" Type="http://schemas.openxmlformats.org/officeDocument/2006/relationships/tags" Target="../tags/tag232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初中生职业发展的素质教育实践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7"/>
          <p:cNvSpPr/>
          <p:nvPr>
            <p:custDataLst>
              <p:tags r:id="rId3"/>
            </p:custDataLst>
          </p:nvPr>
        </p:nvSpPr>
        <p:spPr>
          <a:xfrm>
            <a:off x="32829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68" name="矩形: 圆角 10"/>
          <p:cNvSpPr/>
          <p:nvPr>
            <p:custDataLst>
              <p:tags r:id="rId4"/>
            </p:custDataLst>
          </p:nvPr>
        </p:nvSpPr>
        <p:spPr>
          <a:xfrm>
            <a:off x="2660650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0" name="矩形: 圆角 13"/>
          <p:cNvSpPr/>
          <p:nvPr>
            <p:custDataLst>
              <p:tags r:id="rId5"/>
            </p:custDataLst>
          </p:nvPr>
        </p:nvSpPr>
        <p:spPr>
          <a:xfrm>
            <a:off x="499427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2" name="矩形: 圆角 16"/>
          <p:cNvSpPr/>
          <p:nvPr>
            <p:custDataLst>
              <p:tags r:id="rId6"/>
            </p:custDataLst>
          </p:nvPr>
        </p:nvSpPr>
        <p:spPr>
          <a:xfrm>
            <a:off x="732726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4" name="文本框 14"/>
          <p:cNvSpPr txBox="1"/>
          <p:nvPr>
            <p:custDataLst>
              <p:tags r:id="rId7"/>
            </p:custDataLst>
          </p:nvPr>
        </p:nvSpPr>
        <p:spPr>
          <a:xfrm flipH="1">
            <a:off x="32829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实践背景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6" name="文本框 17"/>
          <p:cNvSpPr txBox="1"/>
          <p:nvPr>
            <p:custDataLst>
              <p:tags r:id="rId8"/>
            </p:custDataLst>
          </p:nvPr>
        </p:nvSpPr>
        <p:spPr>
          <a:xfrm>
            <a:off x="32829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8" name="矩形: 圆角 16"/>
          <p:cNvSpPr/>
          <p:nvPr>
            <p:custDataLst>
              <p:tags r:id="rId9"/>
            </p:custDataLst>
          </p:nvPr>
        </p:nvSpPr>
        <p:spPr>
          <a:xfrm>
            <a:off x="966025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0" name="文本框 14"/>
          <p:cNvSpPr txBox="1"/>
          <p:nvPr>
            <p:custDataLst>
              <p:tags r:id="rId10"/>
            </p:custDataLst>
          </p:nvPr>
        </p:nvSpPr>
        <p:spPr>
          <a:xfrm flipH="1">
            <a:off x="266128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实践目标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7"/>
          <p:cNvSpPr txBox="1"/>
          <p:nvPr>
            <p:custDataLst>
              <p:tags r:id="rId11"/>
            </p:custDataLst>
          </p:nvPr>
        </p:nvSpPr>
        <p:spPr>
          <a:xfrm>
            <a:off x="266128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4"/>
          <p:cNvSpPr txBox="1"/>
          <p:nvPr>
            <p:custDataLst>
              <p:tags r:id="rId12"/>
            </p:custDataLst>
          </p:nvPr>
        </p:nvSpPr>
        <p:spPr>
          <a:xfrm flipH="1">
            <a:off x="499427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实践内容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7"/>
          <p:cNvSpPr txBox="1"/>
          <p:nvPr>
            <p:custDataLst>
              <p:tags r:id="rId13"/>
            </p:custDataLst>
          </p:nvPr>
        </p:nvSpPr>
        <p:spPr>
          <a:xfrm>
            <a:off x="499427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4"/>
          <p:cNvSpPr txBox="1"/>
          <p:nvPr>
            <p:custDataLst>
              <p:tags r:id="rId14"/>
            </p:custDataLst>
          </p:nvPr>
        </p:nvSpPr>
        <p:spPr>
          <a:xfrm flipH="1">
            <a:off x="7327900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实践方法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5"/>
            </p:custDataLst>
          </p:nvPr>
        </p:nvSpPr>
        <p:spPr>
          <a:xfrm>
            <a:off x="7327900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4"/>
          <p:cNvSpPr txBox="1"/>
          <p:nvPr>
            <p:custDataLst>
              <p:tags r:id="rId16"/>
            </p:custDataLst>
          </p:nvPr>
        </p:nvSpPr>
        <p:spPr>
          <a:xfrm flipH="1">
            <a:off x="966152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实践效果评估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17"/>
          <p:cNvSpPr txBox="1"/>
          <p:nvPr>
            <p:custDataLst>
              <p:tags r:id="rId17"/>
            </p:custDataLst>
          </p:nvPr>
        </p:nvSpPr>
        <p:spPr>
          <a:xfrm>
            <a:off x="966152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实践背景</a:t>
            </a:r>
            <a:endParaRPr altLang="en-US" dirty="0" lang="zh-CN"/>
          </a:p>
        </p:txBody>
      </p:sp>
      <p:sp>
        <p:nvSpPr>
          <p:cNvPr id="10488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初中生职业发展的重要性</a:t>
            </a:r>
            <a:endParaRPr altLang="en-US" lang="zh-CN"/>
          </a:p>
        </p:txBody>
      </p:sp>
      <p:sp>
        <p:nvSpPr>
          <p:cNvPr id="1048846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培养职业意识：初中生开始意识到职业对个人发展的重要性，形成初步的职业意识和目标。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48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50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52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提升综合素质：职业发展素质教育实践有助于提升初中生的综合素质，培养其责任感、创新能力和团队合作精神。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4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56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58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增强就业竞争力：通过职业发展素质教育实践，初中生可以了解市场需求和就业趋势，为未来的就业做好准备。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0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62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64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促进个人成长：职业发展素质教育实践有助于初中生发现自己的兴趣和优势，为未来的职业规划和人生发展奠定基础。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6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68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当前初中生职业发展的现状与问题</a:t>
            </a:r>
            <a:endParaRPr altLang="en-US" lang="zh-CN"/>
          </a:p>
        </p:txBody>
      </p:sp>
      <p:sp>
        <p:nvSpPr>
          <p:cNvPr id="1048904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初中生职业发展意识淡薄，缺乏明确的职业规划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0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初中生对职业了解不足，缺乏对职业世界的认知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4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初中生在职业发展过程中缺乏有效的指导和支持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初中生在职业发展过程中面临多种挑战和困难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6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素质教育在初中生职业发展中的地位和作用</a:t>
            </a:r>
            <a:endParaRPr altLang="en-US" lang="zh-CN"/>
          </a:p>
        </p:txBody>
      </p:sp>
      <p:sp>
        <p:nvSpPr>
          <p:cNvPr id="1048962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4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6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8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促进个人发展：素质教育关注学生的个性化发展，有助于初中生发掘自己的兴趣和优势，明确职业方向。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2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4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提升综合素质：素质教育注重培养学生的综合能力，为未来的职业发展打下基础。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2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增强竞争力：通过素质教育，初中生可以获得更多的知识和技能，提高自己在就业市场上的竞争力。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0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2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适应社会发展：随着社会的发展和科技的进步，对人才的要求也越来越高，素质教育有助于初中生适应这种变化。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实践目标</a:t>
            </a:r>
            <a:endParaRPr altLang="en-US" dirty="0" lang="zh-CN"/>
          </a:p>
        </p:txBody>
      </p:sp>
      <p:sp>
        <p:nvSpPr>
          <p:cNvPr id="10490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提升初中生职业意识与素养</a:t>
            </a:r>
            <a:endParaRPr altLang="en-US" lang="zh-CN"/>
          </a:p>
        </p:txBody>
      </p:sp>
      <p:sp>
        <p:nvSpPr>
          <p:cNvPr id="1049056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8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0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培养学生对未来职业的认知和规划能力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62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4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6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提升学生的职业技能和素质，增强就业竞争力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68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0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2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引导学生树立正确的职业价值观和职业道德观念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74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6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8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帮助学生了解行业发展趋势和职业前景，为未来发展做好准备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培养初中生自我规划与决策能力</a:t>
            </a:r>
            <a:endParaRPr altLang="en-US" lang="zh-CN"/>
          </a:p>
        </p:txBody>
      </p:sp>
      <p:sp>
        <p:nvSpPr>
          <p:cNvPr id="104911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6491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16" name="矩形 65"/>
          <p:cNvSpPr/>
          <p:nvPr>
            <p:custDataLst>
              <p:tags r:id="rId2"/>
            </p:custDataLst>
          </p:nvPr>
        </p:nvSpPr>
        <p:spPr>
          <a:xfrm>
            <a:off x="15348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8" name="文本框 66"/>
          <p:cNvSpPr txBox="1"/>
          <p:nvPr>
            <p:custDataLst>
              <p:tags r:id="rId3"/>
            </p:custDataLst>
          </p:nvPr>
        </p:nvSpPr>
        <p:spPr>
          <a:xfrm>
            <a:off x="19169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目标：引导学生认识自己的兴趣、优势和职业发展方向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2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8560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22" name="矩形 69"/>
          <p:cNvSpPr/>
          <p:nvPr>
            <p:custDataLst>
              <p:tags r:id="rId5"/>
            </p:custDataLst>
          </p:nvPr>
        </p:nvSpPr>
        <p:spPr>
          <a:xfrm>
            <a:off x="67410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4" name="文本框 70"/>
          <p:cNvSpPr txBox="1"/>
          <p:nvPr>
            <p:custDataLst>
              <p:tags r:id="rId6"/>
            </p:custDataLst>
          </p:nvPr>
        </p:nvSpPr>
        <p:spPr>
          <a:xfrm>
            <a:off x="71237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内容：提供职业规划课程，帮助学生制定个人发展计划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2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6491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28" name="文本框 74"/>
          <p:cNvSpPr txBox="1"/>
          <p:nvPr>
            <p:custDataLst>
              <p:tags r:id="rId8"/>
            </p:custDataLst>
          </p:nvPr>
        </p:nvSpPr>
        <p:spPr>
          <a:xfrm>
            <a:off x="19169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方法：组织实践活动，让学生在实践中学习自我规划和决策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30" name="矩形 73"/>
          <p:cNvSpPr/>
          <p:nvPr>
            <p:custDataLst>
              <p:tags r:id="rId9"/>
            </p:custDataLst>
          </p:nvPr>
        </p:nvSpPr>
        <p:spPr>
          <a:xfrm>
            <a:off x="15348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9144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34" name="矩形 84"/>
          <p:cNvSpPr/>
          <p:nvPr>
            <p:custDataLst>
              <p:tags r:id="rId11"/>
            </p:custDataLst>
          </p:nvPr>
        </p:nvSpPr>
        <p:spPr>
          <a:xfrm>
            <a:off x="68001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6" name="文本框 85"/>
          <p:cNvSpPr txBox="1"/>
          <p:nvPr>
            <p:custDataLst>
              <p:tags r:id="rId12"/>
            </p:custDataLst>
          </p:nvPr>
        </p:nvSpPr>
        <p:spPr>
          <a:xfrm>
            <a:off x="71822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效果：提高学生的自我认知和职业规划能力，为未来的职业发展打下基础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促进初中生全面发展与个性发展</a:t>
            </a:r>
            <a:endParaRPr altLang="en-US" lang="zh-CN"/>
          </a:p>
        </p:txBody>
      </p:sp>
      <p:sp>
        <p:nvSpPr>
          <p:cNvPr id="1049172" name="弧形 58"/>
          <p:cNvSpPr/>
          <p:nvPr>
            <p:custDataLst>
              <p:tags r:id="rId1"/>
            </p:custDataLst>
          </p:nvPr>
        </p:nvSpPr>
        <p:spPr>
          <a:xfrm>
            <a:off x="8244348" y="2216274"/>
            <a:ext cx="3110172" cy="3110172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4" name="弧形 57"/>
          <p:cNvSpPr/>
          <p:nvPr>
            <p:custDataLst>
              <p:tags r:id="rId2"/>
            </p:custDataLst>
          </p:nvPr>
        </p:nvSpPr>
        <p:spPr>
          <a:xfrm>
            <a:off x="1524000" y="2216274"/>
            <a:ext cx="3110172" cy="3110172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6" name="椭圆 22"/>
          <p:cNvSpPr/>
          <p:nvPr>
            <p:custDataLst>
              <p:tags r:id="rId3"/>
            </p:custDataLst>
          </p:nvPr>
        </p:nvSpPr>
        <p:spPr>
          <a:xfrm>
            <a:off x="8550085" y="2463216"/>
            <a:ext cx="2615568" cy="2615568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8" name="椭圆 23"/>
          <p:cNvSpPr/>
          <p:nvPr>
            <p:custDataLst>
              <p:tags r:id="rId4"/>
            </p:custDataLst>
          </p:nvPr>
        </p:nvSpPr>
        <p:spPr>
          <a:xfrm>
            <a:off x="8896140" y="2515292"/>
            <a:ext cx="353096" cy="3530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0" name="正文"/>
          <p:cNvSpPr txBox="1"/>
          <p:nvPr>
            <p:custDataLst>
              <p:tags r:id="rId5"/>
            </p:custDataLst>
          </p:nvPr>
        </p:nvSpPr>
        <p:spPr>
          <a:xfrm>
            <a:off x="8955776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强化初中生社会责任感，提升公民意识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82" name="椭圆 24"/>
          <p:cNvSpPr/>
          <p:nvPr>
            <p:custDataLst>
              <p:tags r:id="rId6"/>
            </p:custDataLst>
          </p:nvPr>
        </p:nvSpPr>
        <p:spPr>
          <a:xfrm>
            <a:off x="6370445" y="2463216"/>
            <a:ext cx="2615568" cy="2615568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4" name="椭圆 25"/>
          <p:cNvSpPr/>
          <p:nvPr>
            <p:custDataLst>
              <p:tags r:id="rId7"/>
            </p:custDataLst>
          </p:nvPr>
        </p:nvSpPr>
        <p:spPr>
          <a:xfrm>
            <a:off x="6715660" y="2515292"/>
            <a:ext cx="353096" cy="3530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6" name="正文"/>
          <p:cNvSpPr txBox="1"/>
          <p:nvPr>
            <p:custDataLst>
              <p:tags r:id="rId8"/>
            </p:custDataLst>
          </p:nvPr>
        </p:nvSpPr>
        <p:spPr>
          <a:xfrm>
            <a:off x="6776135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促进初中生自主学习，培养创新精神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椭圆 7"/>
          <p:cNvSpPr/>
          <p:nvPr>
            <p:custDataLst>
              <p:tags r:id="rId9"/>
            </p:custDataLst>
          </p:nvPr>
        </p:nvSpPr>
        <p:spPr>
          <a:xfrm>
            <a:off x="4190805" y="2463216"/>
            <a:ext cx="2615568" cy="2615568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0" name="椭圆 9"/>
          <p:cNvSpPr/>
          <p:nvPr>
            <p:custDataLst>
              <p:tags r:id="rId10"/>
            </p:custDataLst>
          </p:nvPr>
        </p:nvSpPr>
        <p:spPr>
          <a:xfrm>
            <a:off x="4536019" y="2515292"/>
            <a:ext cx="353096" cy="3530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2" name="正文"/>
          <p:cNvSpPr txBox="1"/>
          <p:nvPr>
            <p:custDataLst>
              <p:tags r:id="rId11"/>
            </p:custDataLst>
          </p:nvPr>
        </p:nvSpPr>
        <p:spPr>
          <a:xfrm>
            <a:off x="4596495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激发初中生兴趣爱好，发挥个人特长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94" name="椭圆 5"/>
          <p:cNvSpPr/>
          <p:nvPr>
            <p:custDataLst>
              <p:tags r:id="rId12"/>
            </p:custDataLst>
          </p:nvPr>
        </p:nvSpPr>
        <p:spPr>
          <a:xfrm>
            <a:off x="1763382" y="2463216"/>
            <a:ext cx="2615568" cy="2615568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6" name="椭圆 4"/>
          <p:cNvSpPr/>
          <p:nvPr>
            <p:custDataLst>
              <p:tags r:id="rId13"/>
            </p:custDataLst>
          </p:nvPr>
        </p:nvSpPr>
        <p:spPr>
          <a:xfrm>
            <a:off x="2108597" y="2515292"/>
            <a:ext cx="353096" cy="3530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8" name="正文"/>
          <p:cNvSpPr txBox="1"/>
          <p:nvPr>
            <p:custDataLst>
              <p:tags r:id="rId14"/>
            </p:custDataLst>
          </p:nvPr>
        </p:nvSpPr>
        <p:spPr>
          <a:xfrm>
            <a:off x="2169073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培养初中生综合素质，提高职业发展能力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实践内容</a:t>
            </a:r>
            <a:endParaRPr altLang="en-US" dirty="0" lang="zh-CN"/>
          </a:p>
        </p:txBody>
      </p:sp>
      <p:sp>
        <p:nvSpPr>
          <p:cNvPr id="10492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3125"/>
          </a:bodyPr>
          <a:p>
            <a:r>
              <a:rPr altLang="en-US" lang="zh-CN"/>
              <a:t>课程设置：增设职业规划课程，融入专业知识和技能培训</a:t>
            </a:r>
            <a:endParaRPr altLang="en-US" lang="zh-CN"/>
          </a:p>
        </p:txBody>
      </p:sp>
      <p:sp>
        <p:nvSpPr>
          <p:cNvPr id="1049262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增设职业规划课程，引导学生了解不同职业的特点和要求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8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融入专业知识和技能培训，提升学生的实际操作能力和专业素养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结合企业需求，开展校企合作，提供实习机会和就业指导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定期组织职业规划讲座和论坛，邀请行业专家和优秀人才分享经验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8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实践活动：开展多样化的职业体验活动，引导学生了解不同职业特点与要求</a:t>
            </a:r>
            <a:endParaRPr altLang="en-US" lang="zh-CN"/>
          </a:p>
        </p:txBody>
      </p:sp>
      <p:sp>
        <p:nvSpPr>
          <p:cNvPr id="1049320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开展多样化的职业体验活动，如实地考察、模拟工作等，让学生亲身感受不同职业的特点与要求。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邀请各行各业的专家和从业者来校进行分享交流，让学生了解不同职业的发展趋势和前景。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组织学生进行职业规划辅导，帮助他们明确自己的兴趣和优势，制定适合自己的职业发展计划。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鼓励学生参与社会实践活动，如志愿者服务、社区服务等，培养他们的社会责任感和团队合作意识。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个性化指导：针对学生兴趣和特长，提供个性化职业发展指导与规划</a:t>
            </a:r>
            <a:endParaRPr altLang="en-US" lang="zh-CN"/>
          </a:p>
        </p:txBody>
      </p:sp>
      <p:sp>
        <p:nvSpPr>
          <p:cNvPr id="1049362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4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6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针对学生兴趣和特长，提供个性化职业发展指导与规划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0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2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帮助学生了解自己的优势和劣势，发掘潜在能力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6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8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结合学生实际情况，制定个性化的职业发展方案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2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4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定期评估和调整方案，确保学生职业发展目标的实现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实践方法</a:t>
            </a:r>
            <a:endParaRPr altLang="en-US" dirty="0" lang="zh-CN"/>
          </a:p>
        </p:txBody>
      </p:sp>
      <p:sp>
        <p:nvSpPr>
          <p:cNvPr id="10494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6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案例分析法：通过分析成功案例，引导学生了解职业发展路径和策略</a:t>
            </a:r>
            <a:endParaRPr altLang="en-US" lang="zh-CN"/>
          </a:p>
        </p:txBody>
      </p:sp>
      <p:sp>
        <p:nvSpPr>
          <p:cNvPr id="1049448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50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52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案例选择：选择具有代表性的成功案例，涉及不同行业和领域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56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58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案例分析：分析案例中的人物、事件、策略和成功因素等，总结共性和特点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62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64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引导了解：引导学生了解案例中的人物职业发展路径和策略，以及如何借鉴和应用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68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70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实践应用：鼓励学生将所学应用于自己的职业规划和发展中，提高综合素质和能力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4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角色扮演法：模拟职场环境，让学生亲身体验职业角色与要求</a:t>
            </a:r>
            <a:endParaRPr altLang="en-US" lang="zh-CN"/>
          </a:p>
        </p:txBody>
      </p:sp>
      <p:sp>
        <p:nvSpPr>
          <p:cNvPr id="1049506" name="正文"/>
          <p:cNvSpPr txBox="1"/>
          <p:nvPr>
            <p:custDataLst>
              <p:tags r:id="rId1"/>
            </p:custDataLst>
          </p:nvPr>
        </p:nvSpPr>
        <p:spPr>
          <a:xfrm>
            <a:off x="3129910" y="1879857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定义：通过模拟真实的职场环境，让学生扮演不同的职业角色，亲身体验职业要求和特点。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标题"/>
          <p:cNvSpPr txBox="1"/>
          <p:nvPr>
            <p:custDataLst>
              <p:tags r:id="rId2"/>
            </p:custDataLst>
          </p:nvPr>
        </p:nvSpPr>
        <p:spPr>
          <a:xfrm>
            <a:off x="3130590" y="1364400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10" name="标题"/>
          <p:cNvSpPr txBox="1"/>
          <p:nvPr>
            <p:custDataLst>
              <p:tags r:id="rId3"/>
            </p:custDataLst>
          </p:nvPr>
        </p:nvSpPr>
        <p:spPr>
          <a:xfrm>
            <a:off x="3130590" y="5058283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12" name="正文"/>
          <p:cNvSpPr txBox="1"/>
          <p:nvPr>
            <p:custDataLst>
              <p:tags r:id="rId4"/>
            </p:custDataLst>
          </p:nvPr>
        </p:nvSpPr>
        <p:spPr>
          <a:xfrm>
            <a:off x="3130590" y="5573740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效果：通过角色扮演法，学生可以更加深入地了解职业特点和要求，提高职业素养和就业竞争力，同时也可以增强团队合作和沟通能力。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正文"/>
          <p:cNvSpPr txBox="1"/>
          <p:nvPr>
            <p:custDataLst>
              <p:tags r:id="rId5"/>
            </p:custDataLst>
          </p:nvPr>
        </p:nvSpPr>
        <p:spPr>
          <a:xfrm>
            <a:off x="3130590" y="3110698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目的：帮助学生了解职业特点、要求和职场文化，提高职业素养和就业竞争力。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标题"/>
          <p:cNvSpPr txBox="1"/>
          <p:nvPr>
            <p:custDataLst>
              <p:tags r:id="rId6"/>
            </p:custDataLst>
          </p:nvPr>
        </p:nvSpPr>
        <p:spPr>
          <a:xfrm>
            <a:off x="3131270" y="2595921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18" name="标题"/>
          <p:cNvSpPr txBox="1"/>
          <p:nvPr>
            <p:custDataLst>
              <p:tags r:id="rId7"/>
            </p:custDataLst>
          </p:nvPr>
        </p:nvSpPr>
        <p:spPr>
          <a:xfrm>
            <a:off x="3131270" y="3826762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20" name="正文"/>
          <p:cNvSpPr txBox="1"/>
          <p:nvPr>
            <p:custDataLst>
              <p:tags r:id="rId8"/>
            </p:custDataLst>
          </p:nvPr>
        </p:nvSpPr>
        <p:spPr>
          <a:xfrm>
            <a:off x="3130590" y="4342219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实施方式：根据不同的职业特点和要求，设计相应的角色扮演场景和任务，让学生扮演不同的角色，完成任务。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4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小组讨论法：组织学生进行小组讨论，交流心得与经验，促进相互学习与成长</a:t>
            </a:r>
            <a:endParaRPr altLang="en-US" lang="zh-CN"/>
          </a:p>
        </p:txBody>
      </p:sp>
      <p:sp>
        <p:nvSpPr>
          <p:cNvPr id="1049556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8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0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2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模拟演练法：通过模拟实际工作场景，让学生进行实践操作，提高职业技能和实践能力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6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8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0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小组讨论法：组织学生进行小组讨论，交流心得与经验，促进相互学习与成长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4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6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8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实地考察法：带领学生实地考察企业、工厂等，了解职业环境与工作流程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2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4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6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案例分析法：选取典型案例，引导学生进行分析、讨论，培养解决问题和分析问题的能力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实践效果评估</a:t>
            </a:r>
            <a:endParaRPr altLang="en-US" dirty="0" lang="zh-CN"/>
          </a:p>
        </p:txBody>
      </p:sp>
      <p:sp>
        <p:nvSpPr>
          <p:cNvPr id="10496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8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问卷调查：了解学生对职业规划课程和实践活动的反馈与评价</a:t>
            </a:r>
            <a:endParaRPr altLang="en-US" lang="zh-CN"/>
          </a:p>
        </p:txBody>
      </p:sp>
      <p:sp>
        <p:nvSpPr>
          <p:cNvPr id="1049650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调查目的：评估职业发展素质教育实践的效果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4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6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调查对象：初中生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0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2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调查内容：学生对课程设置、实践活动、教师指导等方面的反馈与评价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6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8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调查结果：用于改进课程和实践活动，提高职业发展素质教育的质量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2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6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观察法：观察学生在实践活动中的表现和进步，评估实践效果</a:t>
            </a:r>
            <a:endParaRPr altLang="en-US" lang="zh-CN"/>
          </a:p>
        </p:txBody>
      </p:sp>
      <p:sp>
        <p:nvSpPr>
          <p:cNvPr id="1049708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观察学生在实践活动中的表现和进步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评估实践效果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记录学生的反馈和意见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及时调整和改进实践方案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8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成绩评定法：将学生职业规划成果和实践表现纳入综合素质评价体系，激励学生积极参与职业发展实践。</a:t>
            </a:r>
            <a:endParaRPr altLang="en-US" lang="zh-CN"/>
          </a:p>
        </p:txBody>
      </p:sp>
      <p:sp>
        <p:nvSpPr>
          <p:cNvPr id="1049750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2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4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定义：将学生职业规划成果和实践表现纳入综合素质评价体系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56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8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0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目的：激励学生积极参与职业发展实践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62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4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6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实施方式：制定具体的评定标准，定期进行评估和反馈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68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0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2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效果：提高学生职业规划和实践的积极性和实效性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80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1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1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2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3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4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4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5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5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SLIDE_ID" val="custom2023099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24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65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96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07_4*l_h_f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07_4*l_h_a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07_4*l_h_a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07_4*l_h_f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07_4*l_h_f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07_4*l_h_a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07_4*l_h_a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07_4*l_h_f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35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266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2023-12-31T17:46:35Z</dcterms:created>
  <dcterms:modified xsi:type="dcterms:W3CDTF">2023-12-31T17:46:35Z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70f7ad4f27004fa9afb4bebe734e6b74_21</vt:lpwstr>
  </property>
</Properties>
</file>