
<file path=[Content_Types].xml><?xml version="1.0" encoding="utf-8"?>
<Types xmlns="http://schemas.openxmlformats.org/package/2006/content-types">
  <Default Extension="rels" ContentType="application/vnd.openxmlformats-package.relationships+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17.6-->
<p:presentation xmlns:r="http://schemas.openxmlformats.org/officeDocument/2006/relationships" xmlns:a="http://schemas.openxmlformats.org/drawingml/2006/main" xmlns:p="http://schemas.openxmlformats.org/presentationml/2006/main">
  <p:sldMasterIdLst>
    <p:sldMasterId id="2147483648" r:id="rId1"/>
  </p:sldMasterIdLst>
  <p:notesMasterIdLst>
    <p:notesMasterId r:id="rId2"/>
  </p:notesMasterIdLst>
  <p:sldIdLst>
    <p:sldId id="272" r:id="rId3"/>
    <p:sldId id="275" r:id="rId4"/>
    <p:sldId id="278" r:id="rId5"/>
    <p:sldId id="281" r:id="rId6"/>
    <p:sldId id="284" r:id="rId7"/>
    <p:sldId id="287" r:id="rId8"/>
    <p:sldId id="290" r:id="rId9"/>
    <p:sldId id="293" r:id="rId10"/>
    <p:sldId id="296" r:id="rId11"/>
    <p:sldId id="299" r:id="rId12"/>
    <p:sldId id="302" r:id="rId13"/>
    <p:sldId id="305" r:id="rId14"/>
    <p:sldId id="308" r:id="rId15"/>
    <p:sldId id="311" r:id="rId16"/>
    <p:sldId id="314" r:id="rId17"/>
    <p:sldId id="317" r:id="rId18"/>
    <p:sldId id="320" r:id="rId19"/>
    <p:sldId id="323" r:id="rId20"/>
    <p:sldId id="326" r:id="rId21"/>
    <p:sldId id="329" r:id="rId22"/>
    <p:sldId id="332" r:id="rId23"/>
    <p:sldId id="335" r:id="rId24"/>
    <p:sldId id="338" r:id="rId25"/>
    <p:sldId id="341" r:id="rId26"/>
    <p:sldId id="344" r:id="rId27"/>
    <p:sldId id="347" r:id="rId28"/>
    <p:sldId id="350" r:id="rId29"/>
    <p:sldId id="353" r:id="rId30"/>
    <p:sldId id="356" r:id="rId31"/>
    <p:sldId id="359" r:id="rId32"/>
    <p:sldId id="362" r:id="rId33"/>
    <p:sldId id="365" r:id="rId34"/>
    <p:sldId id="368" r:id="rId35"/>
    <p:sldId id="371" r:id="rId36"/>
    <p:sldId id="374" r:id="rId37"/>
    <p:sldId id="377" r:id="rId38"/>
    <p:sldId id="380" r:id="rId39"/>
    <p:sldId id="383" r:id="rId40"/>
    <p:sldId id="386" r:id="rId41"/>
    <p:sldId id="389" r:id="rId42"/>
  </p:sldIdLst>
  <p:sldSz cx="12192000" cy="6858000"/>
  <p:notesSz cx="6858000" cy="9144000"/>
  <p:custDataLst>
    <p:tags r:id="rId43"/>
  </p:custDataLst>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459"/>
    <a:srgbClr val="1405D1"/>
    <a:srgbClr val="202E4A"/>
    <a:srgbClr val="FF7124"/>
    <a:srgbClr val="EF7509"/>
    <a:srgbClr val="8CC5B1"/>
    <a:srgbClr val="68BC9E"/>
    <a:srgbClr val="FEFE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15939"/>
    <p:restoredTop sz="94676"/>
  </p:normalViewPr>
  <p:slideViewPr>
    <p:cSldViewPr snapToGrid="0" showGuides="1">
      <p:cViewPr>
        <p:scale>
          <a:sx n="70" d="100"/>
          <a:sy n="70" d="100"/>
        </p:scale>
        <p:origin x="2100" y="984"/>
      </p:cViewPr>
      <p:guideLst>
        <p:guide orient="horz" pos="2173"/>
        <p:guide pos="3836"/>
      </p:guideLst>
    </p:cSldViewPr>
  </p:slideViewPr>
  <p:notesTextViewPr>
    <p:cViewPr>
      <p:scale>
        <a:sx n="1" d="1"/>
        <a:sy n="1" d="1"/>
      </p:scale>
      <p:origin x="0" y="0"/>
    </p:cViewPr>
  </p:notesTextViewPr>
  <p:sorterViewPr showFormatting="0">
    <p:cViewPr varScale="1">
      <p:scale>
        <a:sx n="100" d="100"/>
        <a:sy n="100" d="100"/>
      </p:scale>
      <p:origin x="0" y="0"/>
    </p:cViewPr>
  </p:sorterViewPr>
  <p:notesViewPr>
    <p:cSldViewPr>
      <p:cViewPr>
        <p:scale>
          <a:sx n="1" d="100"/>
          <a:sy n="1" d="100"/>
        </p:scale>
        <p:origin x="0" y="0"/>
      </p:cViewPr>
    </p:cSldViewPr>
  </p:notesViewPr>
  <p:gridSpacing cx="72005" cy="72005"/>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notesMaster" Target="notesMasters/notesMaster1.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 Type="http://schemas.openxmlformats.org/officeDocument/2006/relationships/slide" Target="slides/slide2.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tags" Target="tags/tag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heme" Target="theme/theme1.xml" /><Relationship Id="rId47" Type="http://schemas.openxmlformats.org/officeDocument/2006/relationships/tableStyles" Target="tableStyles.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0" hangingPunct="0">
              <a:buFontTx/>
              <a:buNone/>
              <a:defRPr sz="1200"/>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eaLnBrk="0" hangingPunct="0">
              <a:buFontTx/>
              <a:buNone/>
              <a:defRPr sz="1200"/>
            </a:lvl1pPr>
          </a:lstStyle>
          <a:p>
            <a:pPr marL="0" marR="0" lvl="0" indent="0" algn="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单击此处编辑母版文本样式</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第二级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第三级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第四级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第五级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eaLnBrk="0" hangingPunct="0">
              <a:buFontTx/>
              <a:buNone/>
              <a:defRPr sz="1200"/>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wrap="square" lIns="91440" tIns="45720" rIns="91440" bIns="45720" numCol="1" anchor="b" anchorCtr="0" compatLnSpc="1"/>
          <a:lstStyle>
            <a:lvl1pPr algn="r" eaLnBrk="1" hangingPunct="1">
              <a:buFont typeface="Arial" panose="020b0604020202020204" pitchFamily="34" charset="0"/>
              <a:buNone/>
              <a:defRPr sz="1200" noProof="1"/>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3FAE1C94-68AE-4C4D-B303-6922BB66EEB0}" type="slidenum">
              <a:rPr kumimoji="0" altLang="en-US" sz="1200" b="0" i="0" u="none" strike="noStrike" kern="1200" cap="none" spc="0" normalizeH="0" baseline="0" noProof="1">
                <a:ln>
                  <a:noFill/>
                </a:ln>
                <a:solidFill>
                  <a:schemeClr val="tx1"/>
                </a:solidFill>
                <a:effectLst/>
                <a:uLnTx/>
                <a:uFillTx/>
                <a:latin typeface="Calibri" panose="020f0502020204030204" pitchFamily="34" charset="0"/>
                <a:ea typeface="宋体" panose="02010600030101010101" pitchFamily="2" charset="-122"/>
                <a:cs typeface="+mn-cs"/>
              </a:rPr>
              <a:t/>
            </a:fld>
            <a:endParaRPr kumimoji="0" lang="zh-CN" altLang="en-US" sz="1200" b="0" i="0" u="none" strike="noStrike" kern="1200" cap="none" spc="0" normalizeH="0" baseline="0" noProof="1">
              <a:ln>
                <a:noFill/>
              </a:ln>
              <a:solidFill>
                <a:schemeClr val="tx1"/>
              </a:solidFill>
              <a:effectLst/>
              <a:uLnTx/>
              <a:uFillTx/>
              <a:latin typeface="Calibri" panose="020f050202020403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12290" name="幻灯片图像占位符 1"/>
          <p:cNvSpPr>
            <a:spLocks noGrp="1" noRot="1" noChangeAspect="1" noTextEdit="1"/>
          </p:cNvSpPr>
          <p:nvPr>
            <p:ph type="sldImg"/>
          </p:nvPr>
        </p:nvSpPr>
        <p:spPr>
          <a:ln>
            <a:solidFill>
              <a:srgbClr val="000000">
                <a:alpha val="100000"/>
              </a:srgbClr>
            </a:solidFill>
            <a:miter lim="800000"/>
          </a:ln>
        </p:spPr>
      </p:sp>
      <p:sp>
        <p:nvSpPr>
          <p:cNvPr id="12291" name="备注占位符 2"/>
          <p:cNvSpPr>
            <a:spLocks noGrp="1"/>
          </p:cNvSpPr>
          <p:nvPr>
            <p:ph type="body" idx="1"/>
          </p:nvPr>
        </p:nvSpPr>
        <p:spPr>
          <a:noFill/>
          <a:ln>
            <a:noFill/>
          </a:ln>
        </p:spPr>
        <p:txBody>
          <a:bodyPr wrap="square" lIns="91440" tIns="45720" rIns="91440" bIns="45720" anchor="t" anchorCtr="0"/>
          <a:lstStyle/>
          <a:p>
            <a:pPr lvl="0" eaLnBrk="1" hangingPunct="1">
              <a:spcBef>
                <a:spcPct val="0"/>
              </a:spcBef>
            </a:pPr>
            <a:endParaRPr lang="zh-CN" altLang="en-US">
              <a:ea typeface="等线" panose="02010600030101010101" pitchFamily="2" charset="-122"/>
            </a:endParaRPr>
          </a:p>
        </p:txBody>
      </p:sp>
      <p:sp>
        <p:nvSpPr>
          <p:cNvPr id="12292" name="灯片编号占位符 3"/>
          <p:cNvSpPr txBox="1">
            <a:spLocks noGrp="1"/>
          </p:cNvSpPr>
          <p:nvPr>
            <p:ph type="sldNum" sz="quarter" idx="10"/>
          </p:nvPr>
        </p:nvSpPr>
        <p:spPr>
          <a:xfrm>
            <a:off x="5179484" y="11580285"/>
            <a:ext cx="3962400" cy="611716"/>
          </a:xfrm>
          <a:prstGeom prst="rect">
            <a:avLst/>
          </a:prstGeom>
          <a:noFill/>
          <a:ln w="9525">
            <a:noFill/>
          </a:ln>
        </p:spPr>
        <p:txBody>
          <a:bodyPr anchor="b" anchorCtr="0"/>
          <a:lstStyle/>
          <a:p>
            <a:pPr lvl="0" algn="r" eaLnBrk="1" hangingPunct="1"/>
            <a:fld id="{9A0DB2DC-4C9A-4742-B13C-FB6460FD3503}" type="slidenum">
              <a:rPr lang="zh-CN" altLang="en-US" sz="1600">
                <a:latin typeface="等线" panose="02010600030101010101" pitchFamily="2" charset="-122"/>
                <a:ea typeface="等线" panose="02010600030101010101" pitchFamily="2" charset="-122"/>
              </a:rPr>
              <a:t>3</a:t>
            </a:fld>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4578" name="幻灯片图像占位符 1"/>
          <p:cNvSpPr>
            <a:spLocks noGrp="1" noRot="1" noChangeAspect="1" noTextEdit="1"/>
          </p:cNvSpPr>
          <p:nvPr>
            <p:ph type="sldImg"/>
          </p:nvPr>
        </p:nvSpPr>
        <p:spPr>
          <a:ln>
            <a:solidFill>
              <a:srgbClr val="000000">
                <a:alpha val="100000"/>
              </a:srgbClr>
            </a:solidFill>
            <a:miter lim="800000"/>
          </a:ln>
        </p:spPr>
      </p:sp>
      <p:sp>
        <p:nvSpPr>
          <p:cNvPr id="24579" name="备注占位符 2"/>
          <p:cNvSpPr>
            <a:spLocks noGrp="1"/>
          </p:cNvSpPr>
          <p:nvPr>
            <p:ph type="body" idx="1"/>
          </p:nvPr>
        </p:nvSpPr>
        <p:spPr>
          <a:noFill/>
          <a:ln>
            <a:noFill/>
          </a:ln>
        </p:spPr>
        <p:txBody>
          <a:bodyPr wrap="square" lIns="91440" tIns="45720" rIns="91440" bIns="45720" anchor="t" anchorCtr="0"/>
          <a:lstStyle/>
          <a:p>
            <a:pPr lvl="0" eaLnBrk="1" hangingPunct="1">
              <a:spcBef>
                <a:spcPct val="0"/>
              </a:spcBef>
            </a:pPr>
            <a:endParaRPr lang="zh-CN" altLang="en-US">
              <a:ea typeface="等线" panose="02010600030101010101" pitchFamily="2" charset="-122"/>
            </a:endParaRPr>
          </a:p>
        </p:txBody>
      </p:sp>
      <p:sp>
        <p:nvSpPr>
          <p:cNvPr id="24580" name="灯片编号占位符 3"/>
          <p:cNvSpPr txBox="1">
            <a:spLocks noGrp="1"/>
          </p:cNvSpPr>
          <p:nvPr>
            <p:ph type="sldNum" sz="quarter" idx="10"/>
          </p:nvPr>
        </p:nvSpPr>
        <p:spPr>
          <a:xfrm>
            <a:off x="5179484" y="11580285"/>
            <a:ext cx="3962400" cy="611716"/>
          </a:xfrm>
          <a:prstGeom prst="rect">
            <a:avLst/>
          </a:prstGeom>
          <a:noFill/>
          <a:ln w="9525">
            <a:noFill/>
          </a:ln>
        </p:spPr>
        <p:txBody>
          <a:bodyPr anchor="b" anchorCtr="0"/>
          <a:lstStyle/>
          <a:p>
            <a:pPr lvl="0" algn="r" eaLnBrk="1" hangingPunct="1"/>
            <a:fld id="{9A0DB2DC-4C9A-4742-B13C-FB6460FD3503}" type="slidenum">
              <a:rPr lang="zh-CN" altLang="en-US" sz="1600">
                <a:latin typeface="等线" panose="02010600030101010101" pitchFamily="2" charset="-122"/>
                <a:ea typeface="等线" panose="02010600030101010101" pitchFamily="2" charset="-122"/>
              </a:rPr>
              <a:t>14</a:t>
            </a:fld>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空白">
    <p:bg>
      <p:bgPr>
        <a:solidFill>
          <a:schemeClr val="accent1">
            <a:lumMod val="40000"/>
            <a:lumOff val="60000"/>
          </a:schemeClr>
        </a:solidFill>
        <a:effectLst/>
      </p:bgPr>
    </p:bg>
    <p:spTree>
      <p:nvGrpSpPr>
        <p:cNvPr id="1" name=""/>
        <p:cNvGrpSpPr/>
        <p:nvPr/>
      </p:nvGrpSpPr>
      <p:grpSpPr>
        <a:xfrm>
          <a:off x="0" y="0"/>
          <a:ext cx="0" cy="0"/>
        </a:xfrm>
      </p:grpSpPr>
      <p:sp>
        <p:nvSpPr>
          <p:cNvPr id="2" name="矩形 1"/>
          <p:cNvSpPr/>
          <p:nvPr userDrawn="1"/>
        </p:nvSpPr>
        <p:spPr>
          <a:xfrm>
            <a:off x="135890" y="107950"/>
            <a:ext cx="11920220" cy="66421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png" /><Relationship Id="rId3"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chemeClr val="bg1"/>
        </a:solidFill>
        <a:effectLst/>
      </p:bgPr>
    </p:bg>
    <p:spTree>
      <p:nvGrpSpPr>
        <p:cNvPr id="1" name=""/>
        <p:cNvGrpSpPr/>
        <p:nvPr/>
      </p:nvGrpSpPr>
      <p:grpSpPr/>
      <p:grpSp>
        <p:nvGrpSpPr>
          <p:cNvPr id="1026" name="组合 3"/>
          <p:cNvGrpSpPr/>
          <p:nvPr userDrawn="1"/>
        </p:nvGrpSpPr>
        <p:grpSpPr>
          <a:xfrm>
            <a:off x="0" y="0"/>
            <a:ext cx="12192000" cy="6858000"/>
            <a:chExt cx="12192001" cy="6837402"/>
          </a:xfrm>
        </p:grpSpPr>
        <p:sp>
          <p:nvSpPr>
            <p:cNvPr id="8" name="矩形 7"/>
            <p:cNvSpPr/>
            <p:nvPr/>
          </p:nvSpPr>
          <p:spPr>
            <a:xfrm>
              <a:off x="0" y="2988198"/>
              <a:ext cx="12192001" cy="384920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ea"/>
                <a:sym typeface="+mn-lt"/>
              </a:endParaRPr>
            </a:p>
          </p:txBody>
        </p:sp>
        <p:grpSp>
          <p:nvGrpSpPr>
            <p:cNvPr id="1028" name="组合 2"/>
            <p:cNvGrpSpPr/>
            <p:nvPr/>
          </p:nvGrpSpPr>
          <p:grpSpPr>
            <a:xfrm>
              <a:off x="0" y="0"/>
              <a:ext cx="12192000" cy="6608763"/>
              <a:chExt cx="12192000" cy="6608763"/>
            </a:xfrm>
          </p:grpSpPr>
          <p:sp>
            <p:nvSpPr>
              <p:cNvPr id="10" name="矩形 9"/>
              <p:cNvSpPr/>
              <p:nvPr/>
            </p:nvSpPr>
            <p:spPr>
              <a:xfrm>
                <a:off x="0" y="0"/>
                <a:ext cx="12192001" cy="3535823"/>
              </a:xfrm>
              <a:prstGeom prst="rect">
                <a:avLst/>
              </a:prstGeom>
              <a:solidFill>
                <a:srgbClr val="0094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ea"/>
                  <a:sym typeface="+mn-lt"/>
                </a:endParaRPr>
              </a:p>
            </p:txBody>
          </p:sp>
          <p:sp>
            <p:nvSpPr>
              <p:cNvPr id="11" name="圆角矩形 1"/>
              <p:cNvSpPr/>
              <p:nvPr/>
            </p:nvSpPr>
            <p:spPr>
              <a:xfrm>
                <a:off x="234950" y="216835"/>
                <a:ext cx="11722101" cy="6392654"/>
              </a:xfrm>
              <a:prstGeom prst="roundRect">
                <a:avLst>
                  <a:gd name="adj" fmla="val 1474"/>
                </a:avLst>
              </a:prstGeom>
              <a:blipFill dpi="0" rotWithShape="1">
                <a:blip r:embed="rId2">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1">
                  <a:ln>
                    <a:noFill/>
                  </a:ln>
                  <a:solidFill>
                    <a:prstClr val="black"/>
                  </a:solidFill>
                  <a:effectLst/>
                  <a:uLnTx/>
                  <a:uFillTx/>
                  <a:latin typeface="+mn-lt"/>
                  <a:ea typeface="+mn-ea"/>
                  <a:cs typeface="+mn-ea"/>
                  <a:sym typeface="+mn-lt"/>
                </a:endParaRPr>
              </a:p>
            </p:txBody>
          </p:sp>
          <p:sp>
            <p:nvSpPr>
              <p:cNvPr id="12" name="圆角矩形 1"/>
              <p:cNvSpPr/>
              <p:nvPr/>
            </p:nvSpPr>
            <p:spPr>
              <a:xfrm>
                <a:off x="384175" y="375108"/>
                <a:ext cx="11423651" cy="6077691"/>
              </a:xfrm>
              <a:prstGeom prst="roundRect">
                <a:avLst>
                  <a:gd name="adj" fmla="val 1474"/>
                </a:avLst>
              </a:prstGeom>
              <a:no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1">
                  <a:ln>
                    <a:noFill/>
                  </a:ln>
                  <a:solidFill>
                    <a:prstClr val="black"/>
                  </a:solidFill>
                  <a:effectLst/>
                  <a:uLnTx/>
                  <a:uFillTx/>
                  <a:latin typeface="+mn-lt"/>
                  <a:ea typeface="+mn-ea"/>
                  <a:cs typeface="+mn-ea"/>
                  <a:sym typeface="+mn-lt"/>
                </a:endParaRPr>
              </a:p>
            </p:txBody>
          </p:sp>
        </p:grpSp>
      </p:grpSp>
    </p:spTree>
  </p:cSld>
  <p:clrMap bg1="lt1" tx1="dk1" bg2="lt2" tx2="dk2" accent1="accent1" accent2="accent2" accent3="accent3" accent4="accent4" accent5="accent5" accent6="accent6" hlink="hlink" folHlink="folHlink"/>
  <p:sldLayoutIdLst>
    <p:sldLayoutId id="2147483649" r:id="rId1"/>
  </p:sldLayoutIdLst>
  <p:transition/>
  <p:timing/>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7330" indent="-22733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4530" indent="-22733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1730" indent="-22733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598930" indent="-22733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4pPr>
      <a:lvl5pPr marL="2056130" indent="-22733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1.xml"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2.xml" /><Relationship Id="rId3"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4.png" /><Relationship Id="rId3" Type="http://schemas.openxmlformats.org/officeDocument/2006/relationships/hyperlink" Target="&#12298;&#39558;&#39548;&#31077;&#23376;&#12299;&#31934;&#24425;&#36873;&#35835;.pdf" TargetMode="Externa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 Id="rId3" Type="http://schemas.openxmlformats.org/officeDocument/2006/relationships/image" Target="../media/image6.png"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4.png" /><Relationship Id="rId3" Type="http://schemas.openxmlformats.org/officeDocument/2006/relationships/hyperlink" Target="&#12298;&#32418;&#23721;&#12299;&#31934;&#24425;&#36873;&#35835;.pdf" TargetMode="External"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 Id="rId3" Type="http://schemas.openxmlformats.org/officeDocument/2006/relationships/image" Target="../media/image6.png"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4.png" /><Relationship Id="rId3" Type="http://schemas.openxmlformats.org/officeDocument/2006/relationships/hyperlink" Target="&#12298;&#21019;&#19994;&#21490;&#12299;&#31934;&#24425;&#36873;&#35835;.pdf"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242" name="标题 1"/>
          <p:cNvSpPr txBox="1"/>
          <p:nvPr/>
        </p:nvSpPr>
        <p:spPr>
          <a:xfrm>
            <a:off x="477869" y="3014258"/>
            <a:ext cx="7539567" cy="2000249"/>
          </a:xfrm>
          <a:prstGeom prst="rect">
            <a:avLst/>
          </a:prstGeom>
          <a:noFill/>
          <a:ln w="12700">
            <a:noFill/>
          </a:ln>
        </p:spPr>
        <p:txBody>
          <a:bodyPr/>
          <a:lstStyle>
            <a:defPPr>
              <a:defRPr lang="en-US"/>
            </a:defPPr>
          </a:lstStyle>
          <a:p>
            <a:pPr algn="ctr" eaLnBrk="1" hangingPunct="1">
              <a:lnSpc>
                <a:spcPct val="120000"/>
              </a:lnSpc>
            </a:pPr>
            <a:r>
              <a:rPr lang="zh-CN" altLang="en-US" sz="5333" b="1">
                <a:latin typeface="楷体" panose="02010609060101010101" pitchFamily="49" charset="-122"/>
                <a:ea typeface="楷体" panose="02010609060101010101" pitchFamily="49" charset="-122"/>
              </a:rPr>
              <a:t>名著导读 </a:t>
            </a:r>
            <a:r>
              <a:rPr lang="en-US" altLang="zh-CN" sz="5333" b="1">
                <a:latin typeface="楷体" panose="02010609060101010101" pitchFamily="49" charset="-122"/>
                <a:ea typeface="楷体" panose="02010609060101010101" pitchFamily="49" charset="-122"/>
              </a:rPr>
              <a:t>《</a:t>
            </a:r>
            <a:r>
              <a:rPr lang="zh-CN" altLang="en-US" sz="5333" b="1">
                <a:latin typeface="楷体" panose="02010609060101010101" pitchFamily="49" charset="-122"/>
                <a:ea typeface="楷体" panose="02010609060101010101" pitchFamily="49" charset="-122"/>
              </a:rPr>
              <a:t>骆驼祥子</a:t>
            </a:r>
            <a:r>
              <a:rPr lang="en-US" altLang="zh-CN" sz="5333" b="1">
                <a:latin typeface="楷体" panose="02010609060101010101" pitchFamily="49" charset="-122"/>
                <a:ea typeface="楷体" panose="02010609060101010101" pitchFamily="49" charset="-122"/>
              </a:rPr>
              <a:t>》 </a:t>
            </a:r>
          </a:p>
          <a:p>
            <a:pPr algn="ctr" eaLnBrk="1" hangingPunct="1">
              <a:lnSpc>
                <a:spcPct val="120000"/>
              </a:lnSpc>
            </a:pPr>
            <a:r>
              <a:rPr lang="zh-CN" altLang="en-US" sz="5333" b="1">
                <a:latin typeface="楷体" panose="02010609060101010101" pitchFamily="49" charset="-122"/>
                <a:ea typeface="楷体" panose="02010609060101010101" pitchFamily="49" charset="-122"/>
              </a:rPr>
              <a:t>圈点与批注</a:t>
            </a:r>
          </a:p>
        </p:txBody>
      </p:sp>
      <p:pic>
        <p:nvPicPr>
          <p:cNvPr id="10243" name="图片 1"/>
          <p:cNvPicPr>
            <a:picLocks noChangeAspect="1"/>
          </p:cNvPicPr>
          <p:nvPr/>
        </p:nvPicPr>
        <p:blipFill>
          <a:blip r:embed="rId2"/>
          <a:srcRect l="34802" r="0"/>
          <a:stretch>
            <a:fillRect/>
          </a:stretch>
        </p:blipFill>
        <p:spPr>
          <a:xfrm>
            <a:off x="8906934" y="0"/>
            <a:ext cx="3285067" cy="649817"/>
          </a:xfrm>
          <a:prstGeom prst="rect">
            <a:avLst/>
          </a:prstGeom>
          <a:noFill/>
          <a:ln w="9525">
            <a:noFill/>
          </a:ln>
        </p:spPr>
      </p:pic>
    </p:spTree>
  </p:cSld>
  <p:clrMapOvr>
    <a:masterClrMapping/>
  </p:clrMapOvr>
  <p:transition spd="med">
    <p:fade/>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2" name="组合 5"/>
          <p:cNvGrpSpPr/>
          <p:nvPr/>
        </p:nvGrpSpPr>
        <p:grpSpPr>
          <a:xfrm>
            <a:off x="4650317" y="179917"/>
            <a:ext cx="2891367" cy="806449"/>
            <a:chOff x="4650317" y="149942"/>
            <a:chExt cx="2891367" cy="804996"/>
          </a:xfrm>
        </p:grpSpPr>
        <p:pic>
          <p:nvPicPr>
            <p:cNvPr id="3" name="图片 2"/>
            <p:cNvPicPr>
              <a:picLocks noChangeAspect="1"/>
            </p:cNvPicPr>
            <p:nvPr/>
          </p:nvPicPr>
          <p:blipFill>
            <a:blip r:embed="rId2">
              <a:duotone>
                <a:prstClr val="black"/>
                <a:srgbClr val="D3BE9D">
                  <a:tint val="45000"/>
                  <a:satMod val="400000"/>
                </a:srgbClr>
              </a:duotone>
            </a:blip>
            <a:stretch>
              <a:fillRect/>
            </a:stretch>
          </p:blipFill>
          <p:spPr>
            <a:xfrm>
              <a:off x="4650317" y="149942"/>
              <a:ext cx="2891367" cy="804996"/>
            </a:xfrm>
            <a:prstGeom prst="rect">
              <a:avLst/>
            </a:prstGeom>
          </p:spPr>
        </p:pic>
        <p:sp>
          <p:nvSpPr>
            <p:cNvPr id="4" name="文本框 2"/>
            <p:cNvSpPr txBox="1">
              <a:spLocks noChangeArrowheads="1"/>
            </p:cNvSpPr>
            <p:nvPr/>
          </p:nvSpPr>
          <p:spPr bwMode="auto">
            <a:xfrm>
              <a:off x="4675718" y="232342"/>
              <a:ext cx="2825749" cy="697241"/>
            </a:xfrm>
            <a:prstGeom prst="rect">
              <a:avLst/>
            </a:prstGeom>
            <a:noFill/>
            <a:ln>
              <a:noFill/>
            </a:ln>
          </p:spPr>
          <p:txBody>
            <a:bodyPr>
              <a:spAutoFit/>
            </a:bodyPr>
            <a:lstStyle>
              <a:defPPr>
                <a:defRPr lang="en-US"/>
              </a:defPPr>
              <a:lvl1pPr marL="0" lvl="0" indent="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1pPr>
              <a:lvl2pPr marL="990600" lvl="1" indent="-3810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2pPr>
              <a:lvl3pPr marL="1524000" lvl="2"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3pPr>
              <a:lvl4pPr marL="2133600" lvl="3"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4pPr>
              <a:lvl5pPr marL="2743200" lvl="4"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5pPr>
              <a:lvl6pPr marL="3352800" lvl="5"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6pPr>
              <a:lvl7pPr marL="3962400" lvl="6"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7pPr>
              <a:lvl8pPr marL="4572000" lvl="7"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8pPr>
              <a:lvl9pPr marL="5181600" indent="-304800" defTabSz="609600" fontAlgn="base">
                <a:spcBef>
                  <a:spcPct val="0"/>
                </a:spcBef>
                <a:spcAft>
                  <a:spcPct val="0"/>
                </a:spcAft>
                <a:defRPr>
                  <a:solidFill>
                    <a:schemeClr val="tx1"/>
                  </a:solidFill>
                  <a:latin typeface="Calibri" panose="020f0502020204030204" pitchFamily="34" charset="0"/>
                </a:defRPr>
              </a:lvl9pPr>
            </a:lstStyle>
            <a:p>
              <a:pPr marL="0" marR="0" lvl="0" indent="0" algn="dist" defTabSz="609600" rtl="0" eaLnBrk="1" fontAlgn="base" latinLnBrk="0" hangingPunct="1">
                <a:lnSpc>
                  <a:spcPct val="100000"/>
                </a:lnSpc>
                <a:spcBef>
                  <a:spcPct val="0"/>
                </a:spcBef>
                <a:spcAft>
                  <a:spcPct val="0"/>
                </a:spcAft>
                <a:buClrTx/>
                <a:buSzTx/>
                <a:buFontTx/>
                <a:buNone/>
                <a:defRPr/>
              </a:pPr>
              <a:r>
                <a:rPr kumimoji="0" lang="zh-CN" altLang="en-US" sz="3733"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作者简介</a:t>
              </a:r>
            </a:p>
          </p:txBody>
        </p:sp>
      </p:grpSp>
      <p:sp>
        <p:nvSpPr>
          <p:cNvPr id="5" name="TextBox 4"/>
          <p:cNvSpPr txBox="1"/>
          <p:nvPr/>
        </p:nvSpPr>
        <p:spPr>
          <a:xfrm>
            <a:off x="541338" y="1321615"/>
            <a:ext cx="11094509" cy="4949047"/>
          </a:xfrm>
          <a:prstGeom prst="rect">
            <a:avLst/>
          </a:prstGeom>
          <a:noFill/>
          <a:ln w="9525">
            <a:noFill/>
          </a:ln>
        </p:spPr>
        <p:txBody>
          <a:bodyPr wrap="square">
            <a:spAutoFit/>
          </a:bodyPr>
          <a:lstStyle>
            <a:defPPr>
              <a:defRPr lang="en-US"/>
            </a:defPPr>
          </a:lstStyle>
          <a:p>
            <a:pPr eaLnBrk="1" hangingPunct="1">
              <a:lnSpc>
                <a:spcPct val="120000"/>
              </a:lnSpc>
            </a:pPr>
            <a:r>
              <a:rPr lang="zh-CN" altLang="en-US" sz="3733" b="1">
                <a:latin typeface="楷体" panose="02010609060101010101" pitchFamily="49" charset="-122"/>
                <a:ea typeface="楷体" panose="02010609060101010101" pitchFamily="49" charset="-122"/>
              </a:rPr>
              <a:t>    老舍（</a:t>
            </a:r>
            <a:r>
              <a:rPr lang="en-US" altLang="zh-CN" sz="3733" b="1">
                <a:latin typeface="楷体" panose="02010609060101010101" pitchFamily="49" charset="-122"/>
                <a:ea typeface="楷体" panose="02010609060101010101" pitchFamily="49" charset="-122"/>
              </a:rPr>
              <a:t>1899—1966</a:t>
            </a:r>
            <a:r>
              <a:rPr lang="zh-CN" altLang="en-US" sz="3733" b="1">
                <a:latin typeface="楷体" panose="02010609060101010101" pitchFamily="49" charset="-122"/>
                <a:ea typeface="楷体" panose="02010609060101010101" pitchFamily="49" charset="-122"/>
              </a:rPr>
              <a:t>），原名</a:t>
            </a:r>
            <a:r>
              <a:rPr lang="zh-CN" altLang="en-US" sz="3733" b="1">
                <a:solidFill>
                  <a:srgbClr val="FF0000"/>
                </a:solidFill>
                <a:latin typeface="楷体" panose="02010609060101010101" pitchFamily="49" charset="-122"/>
                <a:ea typeface="楷体" panose="02010609060101010101" pitchFamily="49" charset="-122"/>
              </a:rPr>
              <a:t>舒庆春</a:t>
            </a:r>
            <a:r>
              <a:rPr lang="zh-CN" altLang="en-US" sz="3733" b="1">
                <a:latin typeface="楷体" panose="02010609060101010101" pitchFamily="49" charset="-122"/>
                <a:ea typeface="楷体" panose="02010609060101010101" pitchFamily="49" charset="-122"/>
              </a:rPr>
              <a:t>，字</a:t>
            </a:r>
            <a:r>
              <a:rPr lang="zh-CN" altLang="en-US" sz="3733" b="1">
                <a:solidFill>
                  <a:srgbClr val="FF0000"/>
                </a:solidFill>
                <a:latin typeface="楷体" panose="02010609060101010101" pitchFamily="49" charset="-122"/>
                <a:ea typeface="楷体" panose="02010609060101010101" pitchFamily="49" charset="-122"/>
              </a:rPr>
              <a:t>舍予</a:t>
            </a:r>
            <a:r>
              <a:rPr lang="zh-CN" altLang="en-US" sz="3733" b="1">
                <a:latin typeface="楷体" panose="02010609060101010101" pitchFamily="49" charset="-122"/>
                <a:ea typeface="楷体" panose="02010609060101010101" pitchFamily="49" charset="-122"/>
              </a:rPr>
              <a:t>，北京人，满族，作家，有“</a:t>
            </a:r>
            <a:r>
              <a:rPr lang="zh-CN" altLang="en-US" sz="3733" b="1">
                <a:solidFill>
                  <a:srgbClr val="FF0000"/>
                </a:solidFill>
                <a:latin typeface="楷体" panose="02010609060101010101" pitchFamily="49" charset="-122"/>
                <a:ea typeface="楷体" panose="02010609060101010101" pitchFamily="49" charset="-122"/>
              </a:rPr>
              <a:t>人民艺术家</a:t>
            </a:r>
            <a:r>
              <a:rPr lang="zh-CN" altLang="en-US" sz="3733" b="1">
                <a:latin typeface="楷体" panose="02010609060101010101" pitchFamily="49" charset="-122"/>
                <a:ea typeface="楷体" panose="02010609060101010101" pitchFamily="49" charset="-122"/>
              </a:rPr>
              <a:t>”之称。他的作品大都取材于市民生活，为中国现代文学开拓了重要的题材领域。他所描写的自然风光、世态人情、习俗风尚及运用的群众语言，都呈现出浓郁的“</a:t>
            </a:r>
            <a:r>
              <a:rPr lang="zh-CN" altLang="en-US" sz="3733" b="1">
                <a:solidFill>
                  <a:srgbClr val="FF0000"/>
                </a:solidFill>
                <a:latin typeface="楷体" panose="02010609060101010101" pitchFamily="49" charset="-122"/>
                <a:ea typeface="楷体" panose="02010609060101010101" pitchFamily="49" charset="-122"/>
              </a:rPr>
              <a:t>京味</a:t>
            </a:r>
            <a:r>
              <a:rPr lang="zh-CN" altLang="en-US" sz="3733" b="1">
                <a:latin typeface="楷体" panose="02010609060101010101" pitchFamily="49" charset="-122"/>
                <a:ea typeface="楷体" panose="02010609060101010101" pitchFamily="49" charset="-122"/>
              </a:rPr>
              <a:t>”。主要作品有长篇小说</a:t>
            </a:r>
            <a:r>
              <a:rPr lang="en-US" altLang="zh-CN" sz="3733" b="1">
                <a:solidFill>
                  <a:srgbClr val="FF0000"/>
                </a:solidFill>
                <a:latin typeface="楷体" panose="02010609060101010101" pitchFamily="49" charset="-122"/>
                <a:ea typeface="楷体" panose="02010609060101010101" pitchFamily="49" charset="-122"/>
              </a:rPr>
              <a:t>《</a:t>
            </a:r>
            <a:r>
              <a:rPr lang="zh-CN" altLang="en-US" sz="3733" b="1">
                <a:solidFill>
                  <a:srgbClr val="FF0000"/>
                </a:solidFill>
                <a:latin typeface="楷体" panose="02010609060101010101" pitchFamily="49" charset="-122"/>
                <a:ea typeface="楷体" panose="02010609060101010101" pitchFamily="49" charset="-122"/>
              </a:rPr>
              <a:t>骆驼祥子</a:t>
            </a:r>
            <a:r>
              <a:rPr lang="en-US" altLang="zh-CN" sz="3733" b="1">
                <a:solidFill>
                  <a:srgbClr val="FF0000"/>
                </a:solidFill>
                <a:latin typeface="楷体" panose="02010609060101010101" pitchFamily="49" charset="-122"/>
                <a:ea typeface="楷体" panose="02010609060101010101" pitchFamily="49" charset="-122"/>
              </a:rPr>
              <a:t>》《</a:t>
            </a:r>
            <a:r>
              <a:rPr lang="zh-CN" altLang="en-US" sz="3733" b="1">
                <a:solidFill>
                  <a:srgbClr val="FF0000"/>
                </a:solidFill>
                <a:latin typeface="楷体" panose="02010609060101010101" pitchFamily="49" charset="-122"/>
                <a:ea typeface="楷体" panose="02010609060101010101" pitchFamily="49" charset="-122"/>
              </a:rPr>
              <a:t>四世同堂</a:t>
            </a:r>
            <a:r>
              <a:rPr lang="en-US" altLang="zh-CN" sz="3733" b="1">
                <a:solidFill>
                  <a:srgbClr val="FF0000"/>
                </a:solidFill>
                <a:latin typeface="楷体" panose="02010609060101010101" pitchFamily="49" charset="-122"/>
                <a:ea typeface="楷体" panose="02010609060101010101" pitchFamily="49" charset="-122"/>
              </a:rPr>
              <a:t>》</a:t>
            </a:r>
            <a:r>
              <a:rPr lang="zh-CN" altLang="en-US" sz="3733" b="1">
                <a:latin typeface="楷体" panose="02010609060101010101" pitchFamily="49" charset="-122"/>
                <a:ea typeface="楷体" panose="02010609060101010101" pitchFamily="49" charset="-122"/>
              </a:rPr>
              <a:t>，话剧</a:t>
            </a:r>
            <a:r>
              <a:rPr lang="en-US" altLang="zh-CN" sz="3733" b="1">
                <a:latin typeface="楷体" panose="02010609060101010101" pitchFamily="49" charset="-122"/>
                <a:ea typeface="楷体" panose="02010609060101010101" pitchFamily="49" charset="-122"/>
              </a:rPr>
              <a:t>《</a:t>
            </a:r>
            <a:r>
              <a:rPr lang="zh-CN" altLang="en-US" sz="3733" b="1">
                <a:solidFill>
                  <a:srgbClr val="FF0000"/>
                </a:solidFill>
                <a:latin typeface="楷体" panose="02010609060101010101" pitchFamily="49" charset="-122"/>
                <a:ea typeface="楷体" panose="02010609060101010101" pitchFamily="49" charset="-122"/>
              </a:rPr>
              <a:t>茶馆</a:t>
            </a:r>
            <a:r>
              <a:rPr lang="en-US" altLang="zh-CN" sz="3733" b="1">
                <a:solidFill>
                  <a:srgbClr val="FF0000"/>
                </a:solidFill>
                <a:latin typeface="楷体" panose="02010609060101010101" pitchFamily="49" charset="-122"/>
                <a:ea typeface="楷体" panose="02010609060101010101" pitchFamily="49" charset="-122"/>
              </a:rPr>
              <a:t>》</a:t>
            </a:r>
            <a:r>
              <a:rPr lang="en-US" altLang="zh-CN" sz="3733" b="1">
                <a:latin typeface="楷体" panose="02010609060101010101" pitchFamily="49" charset="-122"/>
                <a:ea typeface="楷体" panose="02010609060101010101" pitchFamily="49" charset="-122"/>
              </a:rPr>
              <a:t>《</a:t>
            </a:r>
            <a:r>
              <a:rPr lang="zh-CN" altLang="en-US" sz="3733" b="1">
                <a:latin typeface="楷体" panose="02010609060101010101" pitchFamily="49" charset="-122"/>
                <a:ea typeface="楷体" panose="02010609060101010101" pitchFamily="49" charset="-122"/>
              </a:rPr>
              <a:t>龙须沟</a:t>
            </a:r>
            <a:r>
              <a:rPr lang="en-US" altLang="zh-CN" sz="3733" b="1">
                <a:latin typeface="楷体" panose="02010609060101010101" pitchFamily="49" charset="-122"/>
                <a:ea typeface="楷体" panose="02010609060101010101" pitchFamily="49" charset="-122"/>
              </a:rPr>
              <a:t>》</a:t>
            </a:r>
            <a:r>
              <a:rPr lang="zh-CN" altLang="en-US" sz="3733" b="1">
                <a:latin typeface="楷体" panose="02010609060101010101" pitchFamily="49" charset="-122"/>
                <a:ea typeface="楷体" panose="02010609060101010101" pitchFamily="49" charset="-122"/>
              </a:rPr>
              <a:t>等。</a:t>
            </a:r>
            <a:endParaRPr lang="zh-CN" altLang="en-US" sz="2533" b="1">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133652060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3314" name="TextBox 4"/>
          <p:cNvSpPr txBox="1"/>
          <p:nvPr/>
        </p:nvSpPr>
        <p:spPr>
          <a:xfrm>
            <a:off x="542192" y="977737"/>
            <a:ext cx="11201400" cy="5547783"/>
          </a:xfrm>
          <a:prstGeom prst="rect">
            <a:avLst/>
          </a:prstGeom>
          <a:noFill/>
          <a:ln w="9525">
            <a:noFill/>
          </a:ln>
        </p:spPr>
        <p:txBody>
          <a:bodyPr>
            <a:spAutoFit/>
          </a:bodyPr>
          <a:lstStyle>
            <a:defPPr>
              <a:defRPr lang="en-US"/>
            </a:defPPr>
          </a:lstStyle>
          <a:p>
            <a:pPr eaLnBrk="1" hangingPunct="1">
              <a:lnSpc>
                <a:spcPct val="120000"/>
              </a:lnSpc>
            </a:pPr>
            <a:r>
              <a:rPr lang="en-US" altLang="zh-CN" sz="3733" b="1">
                <a:latin typeface="楷体" panose="02010609060101010101" pitchFamily="49" charset="-122"/>
                <a:ea typeface="楷体" panose="02010609060101010101" pitchFamily="49" charset="-122"/>
              </a:rPr>
              <a:t>    《</a:t>
            </a:r>
            <a:r>
              <a:rPr lang="zh-CN" altLang="en-US" sz="3733" b="1">
                <a:latin typeface="楷体" panose="02010609060101010101" pitchFamily="49" charset="-122"/>
                <a:ea typeface="楷体" panose="02010609060101010101" pitchFamily="49" charset="-122"/>
              </a:rPr>
              <a:t>骆驼祥子</a:t>
            </a:r>
            <a:r>
              <a:rPr lang="en-US" altLang="zh-CN" sz="3733" b="1">
                <a:latin typeface="楷体" panose="02010609060101010101" pitchFamily="49" charset="-122"/>
                <a:ea typeface="楷体" panose="02010609060101010101" pitchFamily="49" charset="-122"/>
              </a:rPr>
              <a:t>》</a:t>
            </a:r>
            <a:r>
              <a:rPr lang="zh-CN" altLang="en-US" sz="3733" b="1">
                <a:latin typeface="楷体" panose="02010609060101010101" pitchFamily="49" charset="-122"/>
                <a:ea typeface="楷体" panose="02010609060101010101" pitchFamily="49" charset="-122"/>
              </a:rPr>
              <a:t>讲述的是民国时期北平（今北京）城里的一个年轻好强、充满生命活力的人力车夫祥子三起三落的人生经历。小说艺术性地概括了祥子从充满希望，到挣扎苦斗，再到精神崩溃、走向堕落的苦难一生。它深刻地揭露了旧中国的黑暗，控诉了统治阶级对劳动者的剥削、压迫，表达了作者对底层劳动人民的深切同情，展示了军阀混战、黑暗统治下的北平底层贫苦人民痛苦生活的图景。</a:t>
            </a:r>
            <a:endParaRPr lang="zh-CN" altLang="en-US" sz="2533" b="1">
              <a:latin typeface="楷体" panose="02010609060101010101" pitchFamily="49" charset="-122"/>
              <a:ea typeface="楷体" panose="02010609060101010101" pitchFamily="49" charset="-122"/>
            </a:endParaRPr>
          </a:p>
        </p:txBody>
      </p:sp>
      <p:grpSp>
        <p:nvGrpSpPr>
          <p:cNvPr id="11267" name="组合 5"/>
          <p:cNvGrpSpPr/>
          <p:nvPr/>
        </p:nvGrpSpPr>
        <p:grpSpPr>
          <a:xfrm>
            <a:off x="4650317" y="179917"/>
            <a:ext cx="2891367" cy="806449"/>
            <a:chOff x="4650317" y="149942"/>
            <a:chExt cx="2891367" cy="804996"/>
          </a:xfrm>
        </p:grpSpPr>
        <p:pic>
          <p:nvPicPr>
            <p:cNvPr id="5" name="图片 4"/>
            <p:cNvPicPr>
              <a:picLocks noChangeAspect="1"/>
            </p:cNvPicPr>
            <p:nvPr/>
          </p:nvPicPr>
          <p:blipFill>
            <a:blip r:embed="rId3">
              <a:duotone>
                <a:prstClr val="black"/>
                <a:srgbClr val="D3BE9D">
                  <a:tint val="45000"/>
                  <a:satMod val="400000"/>
                </a:srgbClr>
              </a:duotone>
            </a:blip>
            <a:stretch>
              <a:fillRect/>
            </a:stretch>
          </p:blipFill>
          <p:spPr>
            <a:xfrm>
              <a:off x="4650317" y="149942"/>
              <a:ext cx="2891367" cy="804996"/>
            </a:xfrm>
            <a:prstGeom prst="rect">
              <a:avLst/>
            </a:prstGeom>
          </p:spPr>
        </p:pic>
        <p:sp>
          <p:nvSpPr>
            <p:cNvPr id="10" name="文本框 2"/>
            <p:cNvSpPr txBox="1">
              <a:spLocks noChangeArrowheads="1"/>
            </p:cNvSpPr>
            <p:nvPr/>
          </p:nvSpPr>
          <p:spPr bwMode="auto">
            <a:xfrm>
              <a:off x="4675718" y="232342"/>
              <a:ext cx="2825749" cy="697241"/>
            </a:xfrm>
            <a:prstGeom prst="rect">
              <a:avLst/>
            </a:prstGeom>
            <a:noFill/>
            <a:ln>
              <a:noFill/>
            </a:ln>
          </p:spPr>
          <p:txBody>
            <a:bodyPr>
              <a:spAutoFit/>
            </a:bodyPr>
            <a:lstStyle>
              <a:defPPr>
                <a:defRPr lang="en-US"/>
              </a:defPPr>
              <a:lvl1pPr marL="0" lvl="0" indent="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1pPr>
              <a:lvl2pPr marL="990600" lvl="1" indent="-3810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2pPr>
              <a:lvl3pPr marL="1524000" lvl="2"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3pPr>
              <a:lvl4pPr marL="2133600" lvl="3"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4pPr>
              <a:lvl5pPr marL="2743200" lvl="4"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5pPr>
              <a:lvl6pPr marL="3352800" lvl="5"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6pPr>
              <a:lvl7pPr marL="3962400" lvl="6"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7pPr>
              <a:lvl8pPr marL="4572000" lvl="7"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8pPr>
              <a:lvl9pPr marL="5181600" indent="-304800" defTabSz="609600" fontAlgn="base">
                <a:spcBef>
                  <a:spcPct val="0"/>
                </a:spcBef>
                <a:spcAft>
                  <a:spcPct val="0"/>
                </a:spcAft>
                <a:defRPr>
                  <a:solidFill>
                    <a:schemeClr val="tx1"/>
                  </a:solidFill>
                  <a:latin typeface="Calibri" panose="020f0502020204030204" pitchFamily="34" charset="0"/>
                </a:defRPr>
              </a:lvl9pPr>
            </a:lstStyle>
            <a:p>
              <a:pPr marL="0" marR="0" lvl="0" indent="0" algn="dist" defTabSz="609600" rtl="0" eaLnBrk="1" fontAlgn="base" latinLnBrk="0" hangingPunct="1">
                <a:lnSpc>
                  <a:spcPct val="100000"/>
                </a:lnSpc>
                <a:spcBef>
                  <a:spcPct val="0"/>
                </a:spcBef>
                <a:spcAft>
                  <a:spcPct val="0"/>
                </a:spcAft>
                <a:buClrTx/>
                <a:buSzTx/>
                <a:buFontTx/>
                <a:buNone/>
                <a:defRPr/>
              </a:pPr>
              <a:r>
                <a:rPr kumimoji="0" lang="zh-CN" altLang="en-US" sz="3733"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主要内容</a:t>
              </a: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fade">
                                      <p:cBhvr>
                                        <p:cTn id="7" dur="1000"/>
                                        <p:tgtEl>
                                          <p:spTgt spid="13314"/>
                                        </p:tgtEl>
                                      </p:cBhvr>
                                    </p:animEffect>
                                    <p:anim calcmode="lin" valueType="num">
                                      <p:cBhvr>
                                        <p:cTn id="8" dur="1000" fill="hold"/>
                                        <p:tgtEl>
                                          <p:spTgt spid="13314"/>
                                        </p:tgtEl>
                                        <p:attrNameLst>
                                          <p:attrName>ppt_x</p:attrName>
                                        </p:attrNameLst>
                                      </p:cBhvr>
                                      <p:tavLst>
                                        <p:tav tm="0">
                                          <p:val>
                                            <p:strVal val="#ppt_x"/>
                                          </p:val>
                                        </p:tav>
                                        <p:tav tm="100000">
                                          <p:val>
                                            <p:strVal val="#ppt_x"/>
                                          </p:val>
                                        </p:tav>
                                      </p:tavLst>
                                    </p:anim>
                                    <p:anim calcmode="lin" valueType="num">
                                      <p:cBhvr>
                                        <p:cTn id="9" dur="1000" fill="hold"/>
                                        <p:tgtEl>
                                          <p:spTgt spid="133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Lst>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TextBox 4"/>
          <p:cNvSpPr txBox="1"/>
          <p:nvPr/>
        </p:nvSpPr>
        <p:spPr>
          <a:xfrm>
            <a:off x="3945467" y="294217"/>
            <a:ext cx="4648200" cy="764116"/>
          </a:xfrm>
          <a:prstGeom prst="rect">
            <a:avLst/>
          </a:prstGeom>
          <a:noFill/>
          <a:ln w="9525">
            <a:noFill/>
          </a:ln>
        </p:spPr>
        <p:txBody>
          <a:bodyPr>
            <a:spAutoFit/>
          </a:bodyPr>
          <a:lstStyle>
            <a:defPPr>
              <a:defRPr lang="en-US"/>
            </a:defPPr>
          </a:lstStyle>
          <a:p>
            <a:pPr eaLnBrk="1" hangingPunct="1">
              <a:lnSpc>
                <a:spcPct val="130000"/>
              </a:lnSpc>
            </a:pPr>
            <a:r>
              <a:rPr lang="zh-CN" altLang="en-US" sz="3733" b="1">
                <a:latin typeface="宋体" panose="02010600030101010101" pitchFamily="2" charset="-122"/>
                <a:ea typeface="宋体" panose="02010600030101010101" pitchFamily="2" charset="-122"/>
              </a:rPr>
              <a:t>祥子的“三起三落”</a:t>
            </a:r>
          </a:p>
        </p:txBody>
      </p:sp>
      <p:grpSp>
        <p:nvGrpSpPr>
          <p:cNvPr id="84" name="组合 83"/>
          <p:cNvGrpSpPr/>
          <p:nvPr/>
        </p:nvGrpSpPr>
        <p:grpSpPr>
          <a:xfrm>
            <a:off x="461452" y="1087966"/>
            <a:ext cx="11561215" cy="5357282"/>
            <a:chOff x="460688" y="1088419"/>
            <a:chExt cx="11561923" cy="5357710"/>
          </a:xfrm>
        </p:grpSpPr>
        <p:grpSp>
          <p:nvGrpSpPr>
            <p:cNvPr id="13316" name="组合 5"/>
            <p:cNvGrpSpPr/>
            <p:nvPr/>
          </p:nvGrpSpPr>
          <p:grpSpPr>
            <a:xfrm>
              <a:off x="460688" y="2911856"/>
              <a:ext cx="2059024" cy="603291"/>
              <a:chOff x="1412786" y="2260676"/>
              <a:chExt cx="2257005" cy="603291"/>
            </a:xfrm>
          </p:grpSpPr>
          <p:sp>
            <p:nvSpPr>
              <p:cNvPr id="4" name="矩形 3"/>
              <p:cNvSpPr/>
              <p:nvPr/>
            </p:nvSpPr>
            <p:spPr>
              <a:xfrm>
                <a:off x="1420390" y="2333924"/>
                <a:ext cx="2249402" cy="474172"/>
              </a:xfrm>
              <a:prstGeom prst="rect">
                <a:avLst/>
              </a:prstGeom>
              <a:solidFill>
                <a:schemeClr val="bg1"/>
              </a:solidFill>
              <a:ln>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stStyle>
              <a:p>
                <a:pPr marL="0" marR="0" lvl="0" indent="0" algn="ctr" defTabSz="6096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3373" name="TextBox 4"/>
              <p:cNvSpPr txBox="1"/>
              <p:nvPr/>
            </p:nvSpPr>
            <p:spPr>
              <a:xfrm>
                <a:off x="1412786" y="2260676"/>
                <a:ext cx="2246703" cy="603291"/>
              </a:xfrm>
              <a:prstGeom prst="rect">
                <a:avLst/>
              </a:prstGeom>
              <a:noFill/>
              <a:ln w="9525">
                <a:noFill/>
              </a:ln>
            </p:spPr>
            <p:txBody>
              <a:bodyPr wrap="square">
                <a:spAutoFit/>
              </a:bodyPr>
              <a:lstStyle>
                <a:defPPr>
                  <a:defRPr lang="en-US"/>
                </a:defPPr>
              </a:lstStyle>
              <a:p>
                <a:pPr algn="ctr" eaLnBrk="1" hangingPunct="1">
                  <a:lnSpc>
                    <a:spcPct val="130000"/>
                  </a:lnSpc>
                </a:pPr>
                <a:r>
                  <a:rPr lang="zh-CN" altLang="en-US" sz="1800" b="1">
                    <a:latin typeface="楷体" panose="02010609060101010101" pitchFamily="49" charset="-122"/>
                    <a:ea typeface="楷体" panose="02010609060101010101" pitchFamily="49" charset="-122"/>
                  </a:rPr>
                  <a:t>当人力车夫</a:t>
                </a:r>
              </a:p>
            </p:txBody>
          </p:sp>
        </p:grpSp>
        <p:grpSp>
          <p:nvGrpSpPr>
            <p:cNvPr id="13317" name="组合 6"/>
            <p:cNvGrpSpPr/>
            <p:nvPr/>
          </p:nvGrpSpPr>
          <p:grpSpPr>
            <a:xfrm>
              <a:off x="505419" y="4156369"/>
              <a:ext cx="1815916" cy="556072"/>
              <a:chOff x="1300783" y="2565454"/>
              <a:chExt cx="2684642" cy="556072"/>
            </a:xfrm>
          </p:grpSpPr>
          <p:sp>
            <p:nvSpPr>
              <p:cNvPr id="8" name="矩形 7"/>
              <p:cNvSpPr/>
              <p:nvPr/>
            </p:nvSpPr>
            <p:spPr>
              <a:xfrm>
                <a:off x="1337900" y="2647355"/>
                <a:ext cx="2647525" cy="474171"/>
              </a:xfrm>
              <a:prstGeom prst="rect">
                <a:avLst/>
              </a:prstGeom>
              <a:solidFill>
                <a:schemeClr val="bg1"/>
              </a:solidFill>
              <a:ln>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stStyle>
              <a:p>
                <a:pPr marL="0" marR="0" lvl="0" indent="0" algn="ctr" defTabSz="6096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3371" name="TextBox 4"/>
              <p:cNvSpPr txBox="1"/>
              <p:nvPr/>
            </p:nvSpPr>
            <p:spPr>
              <a:xfrm>
                <a:off x="1300783" y="2565454"/>
                <a:ext cx="2645835" cy="535104"/>
              </a:xfrm>
              <a:prstGeom prst="rect">
                <a:avLst/>
              </a:prstGeom>
              <a:noFill/>
              <a:ln w="9525">
                <a:noFill/>
              </a:ln>
            </p:spPr>
            <p:txBody>
              <a:bodyPr>
                <a:spAutoFit/>
              </a:bodyPr>
              <a:lstStyle>
                <a:defPPr>
                  <a:defRPr lang="en-US"/>
                </a:defPPr>
              </a:lstStyle>
              <a:p>
                <a:pPr eaLnBrk="1" hangingPunct="1">
                  <a:lnSpc>
                    <a:spcPct val="130000"/>
                  </a:lnSpc>
                </a:pPr>
                <a:r>
                  <a:rPr lang="en-US" altLang="zh-CN" sz="1800" b="1">
                    <a:latin typeface="楷体" panose="02010609060101010101" pitchFamily="49" charset="-122"/>
                    <a:ea typeface="楷体" panose="02010609060101010101" pitchFamily="49" charset="-122"/>
                  </a:rPr>
                  <a:t>18</a:t>
                </a:r>
                <a:r>
                  <a:rPr lang="zh-CN" altLang="en-US" sz="1800" b="1">
                    <a:latin typeface="楷体" panose="02010609060101010101" pitchFamily="49" charset="-122"/>
                    <a:ea typeface="楷体" panose="02010609060101010101" pitchFamily="49" charset="-122"/>
                  </a:rPr>
                  <a:t>岁到北平</a:t>
                </a:r>
              </a:p>
            </p:txBody>
          </p:sp>
        </p:grpSp>
        <p:grpSp>
          <p:nvGrpSpPr>
            <p:cNvPr id="13318" name="组合 11"/>
            <p:cNvGrpSpPr/>
            <p:nvPr/>
          </p:nvGrpSpPr>
          <p:grpSpPr>
            <a:xfrm>
              <a:off x="2990793" y="1705381"/>
              <a:ext cx="1676402" cy="862708"/>
              <a:chOff x="3868920" y="1588049"/>
              <a:chExt cx="1676402" cy="862708"/>
            </a:xfrm>
          </p:grpSpPr>
          <p:sp>
            <p:nvSpPr>
              <p:cNvPr id="10" name="矩形 9"/>
              <p:cNvSpPr/>
              <p:nvPr/>
            </p:nvSpPr>
            <p:spPr>
              <a:xfrm>
                <a:off x="3914939" y="1637892"/>
                <a:ext cx="1388619" cy="812865"/>
              </a:xfrm>
              <a:prstGeom prst="rect">
                <a:avLst/>
              </a:prstGeom>
              <a:solidFill>
                <a:srgbClr val="E5F6F0"/>
              </a:solidFill>
              <a:ln>
                <a:solidFill>
                  <a:srgbClr val="B7E6D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stStyle>
              <a:p>
                <a:pPr marL="0" marR="0" lvl="0" indent="0" algn="ctr" defTabSz="6096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3369" name="TextBox 4"/>
              <p:cNvSpPr txBox="1"/>
              <p:nvPr/>
            </p:nvSpPr>
            <p:spPr>
              <a:xfrm>
                <a:off x="3868920" y="1588049"/>
                <a:ext cx="1676402" cy="861775"/>
              </a:xfrm>
              <a:prstGeom prst="rect">
                <a:avLst/>
              </a:prstGeom>
              <a:noFill/>
              <a:ln w="9525">
                <a:noFill/>
              </a:ln>
            </p:spPr>
            <p:txBody>
              <a:bodyPr>
                <a:spAutoFit/>
              </a:bodyPr>
              <a:lstStyle>
                <a:defPPr>
                  <a:defRPr lang="en-US"/>
                </a:defPPr>
              </a:lstStyle>
              <a:p>
                <a:pPr eaLnBrk="1" hangingPunct="1"/>
                <a:r>
                  <a:rPr lang="zh-CN" altLang="en-US" sz="1800" b="1">
                    <a:latin typeface="楷体" panose="02010609060101010101" pitchFamily="49" charset="-122"/>
                    <a:ea typeface="楷体" panose="02010609060101010101" pitchFamily="49" charset="-122"/>
                  </a:rPr>
                  <a:t>攒钱买第一辆车</a:t>
                </a:r>
              </a:p>
            </p:txBody>
          </p:sp>
        </p:grpSp>
        <p:grpSp>
          <p:nvGrpSpPr>
            <p:cNvPr id="13319" name="组合 12"/>
            <p:cNvGrpSpPr/>
            <p:nvPr/>
          </p:nvGrpSpPr>
          <p:grpSpPr>
            <a:xfrm>
              <a:off x="2510311" y="5006698"/>
              <a:ext cx="2290235" cy="861775"/>
              <a:chOff x="3648099" y="2435008"/>
              <a:chExt cx="1976968" cy="861775"/>
            </a:xfrm>
          </p:grpSpPr>
          <p:sp>
            <p:nvSpPr>
              <p:cNvPr id="14" name="矩形 13"/>
              <p:cNvSpPr/>
              <p:nvPr/>
            </p:nvSpPr>
            <p:spPr>
              <a:xfrm>
                <a:off x="3713379" y="2458277"/>
                <a:ext cx="1485557" cy="808632"/>
              </a:xfrm>
              <a:prstGeom prst="rect">
                <a:avLst/>
              </a:prstGeom>
              <a:solidFill>
                <a:srgbClr val="FEF0DF"/>
              </a:solidFill>
              <a:ln>
                <a:solidFill>
                  <a:srgbClr val="F9B66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stStyle>
              <a:p>
                <a:pPr marL="0" marR="0" lvl="0" indent="0" algn="ctr" defTabSz="6096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3367" name="TextBox 4"/>
              <p:cNvSpPr txBox="1"/>
              <p:nvPr/>
            </p:nvSpPr>
            <p:spPr>
              <a:xfrm>
                <a:off x="3648099" y="2435008"/>
                <a:ext cx="1976968" cy="861775"/>
              </a:xfrm>
              <a:prstGeom prst="rect">
                <a:avLst/>
              </a:prstGeom>
              <a:noFill/>
              <a:ln w="9525">
                <a:noFill/>
              </a:ln>
            </p:spPr>
            <p:txBody>
              <a:bodyPr>
                <a:spAutoFit/>
              </a:bodyPr>
              <a:lstStyle>
                <a:defPPr>
                  <a:defRPr lang="en-US"/>
                </a:defPPr>
              </a:lstStyle>
              <a:p>
                <a:pPr eaLnBrk="1" hangingPunct="1"/>
                <a:r>
                  <a:rPr lang="zh-CN" altLang="en-US" sz="1800" b="1">
                    <a:latin typeface="楷体" panose="02010609060101010101" pitchFamily="49" charset="-122"/>
                    <a:ea typeface="楷体" panose="02010609060101010101" pitchFamily="49" charset="-122"/>
                  </a:rPr>
                  <a:t>被拉去充军，车被抢</a:t>
                </a:r>
              </a:p>
            </p:txBody>
          </p:sp>
        </p:grpSp>
        <p:grpSp>
          <p:nvGrpSpPr>
            <p:cNvPr id="13320" name="组合 15"/>
            <p:cNvGrpSpPr/>
            <p:nvPr/>
          </p:nvGrpSpPr>
          <p:grpSpPr>
            <a:xfrm>
              <a:off x="4388514" y="2879969"/>
              <a:ext cx="2192867" cy="861775"/>
              <a:chOff x="2339485" y="2252704"/>
              <a:chExt cx="2403717" cy="861775"/>
            </a:xfrm>
          </p:grpSpPr>
          <p:sp>
            <p:nvSpPr>
              <p:cNvPr id="17" name="矩形 16"/>
              <p:cNvSpPr/>
              <p:nvPr/>
            </p:nvSpPr>
            <p:spPr>
              <a:xfrm>
                <a:off x="2349786" y="2323969"/>
                <a:ext cx="2257685" cy="764179"/>
              </a:xfrm>
              <a:prstGeom prst="rect">
                <a:avLst/>
              </a:prstGeom>
              <a:solidFill>
                <a:schemeClr val="bg1"/>
              </a:solidFill>
              <a:ln>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stStyle>
              <a:p>
                <a:pPr marL="0" marR="0" lvl="0" indent="0" algn="ctr" defTabSz="6096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3365" name="TextBox 4"/>
              <p:cNvSpPr txBox="1"/>
              <p:nvPr/>
            </p:nvSpPr>
            <p:spPr>
              <a:xfrm>
                <a:off x="2339485" y="2252704"/>
                <a:ext cx="2403717" cy="861775"/>
              </a:xfrm>
              <a:prstGeom prst="rect">
                <a:avLst/>
              </a:prstGeom>
              <a:noFill/>
              <a:ln w="9525">
                <a:noFill/>
              </a:ln>
            </p:spPr>
            <p:txBody>
              <a:bodyPr>
                <a:spAutoFit/>
              </a:bodyPr>
              <a:lstStyle>
                <a:defPPr>
                  <a:defRPr lang="en-US"/>
                </a:defPPr>
              </a:lstStyle>
              <a:p>
                <a:pPr eaLnBrk="1" hangingPunct="1"/>
                <a:r>
                  <a:rPr lang="zh-CN" altLang="en-US" sz="1800" b="1">
                    <a:latin typeface="楷体" panose="02010609060101010101" pitchFamily="49" charset="-122"/>
                    <a:ea typeface="楷体" panose="02010609060101010101" pitchFamily="49" charset="-122"/>
                  </a:rPr>
                  <a:t>难忍杨太太无理，怒辞杨宅</a:t>
                </a:r>
              </a:p>
            </p:txBody>
          </p:sp>
        </p:grpSp>
        <p:grpSp>
          <p:nvGrpSpPr>
            <p:cNvPr id="13321" name="组合 18"/>
            <p:cNvGrpSpPr/>
            <p:nvPr/>
          </p:nvGrpSpPr>
          <p:grpSpPr>
            <a:xfrm>
              <a:off x="4062698" y="3979007"/>
              <a:ext cx="1752600" cy="861775"/>
              <a:chOff x="2250199" y="2527464"/>
              <a:chExt cx="1921117" cy="861775"/>
            </a:xfrm>
          </p:grpSpPr>
          <p:sp>
            <p:nvSpPr>
              <p:cNvPr id="20" name="矩形 19"/>
              <p:cNvSpPr/>
              <p:nvPr/>
            </p:nvSpPr>
            <p:spPr>
              <a:xfrm>
                <a:off x="2260315" y="2600446"/>
                <a:ext cx="1642795" cy="764179"/>
              </a:xfrm>
              <a:prstGeom prst="rect">
                <a:avLst/>
              </a:prstGeom>
              <a:solidFill>
                <a:schemeClr val="bg1"/>
              </a:solidFill>
              <a:ln>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stStyle>
              <a:p>
                <a:pPr marL="0" marR="0" lvl="0" indent="0" algn="ctr" defTabSz="6096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3363" name="TextBox 4"/>
              <p:cNvSpPr txBox="1"/>
              <p:nvPr/>
            </p:nvSpPr>
            <p:spPr>
              <a:xfrm>
                <a:off x="2250199" y="2527464"/>
                <a:ext cx="1921117" cy="861775"/>
              </a:xfrm>
              <a:prstGeom prst="rect">
                <a:avLst/>
              </a:prstGeom>
              <a:noFill/>
              <a:ln w="9525">
                <a:noFill/>
              </a:ln>
            </p:spPr>
            <p:txBody>
              <a:bodyPr>
                <a:spAutoFit/>
              </a:bodyPr>
              <a:lstStyle>
                <a:defPPr>
                  <a:defRPr lang="en-US"/>
                </a:defPPr>
              </a:lstStyle>
              <a:p>
                <a:pPr eaLnBrk="1" hangingPunct="1"/>
                <a:r>
                  <a:rPr lang="zh-CN" altLang="en-US" sz="1800" b="1">
                    <a:latin typeface="楷体" panose="02010609060101010101" pitchFamily="49" charset="-122"/>
                    <a:ea typeface="楷体" panose="02010609060101010101" pitchFamily="49" charset="-122"/>
                  </a:rPr>
                  <a:t>偷骆驼换</a:t>
                </a:r>
                <a:r>
                  <a:rPr lang="en-US" altLang="zh-CN" sz="1800" b="1">
                    <a:latin typeface="楷体" panose="02010609060101010101" pitchFamily="49" charset="-122"/>
                    <a:ea typeface="楷体" panose="02010609060101010101" pitchFamily="49" charset="-122"/>
                  </a:rPr>
                  <a:t>35</a:t>
                </a:r>
                <a:r>
                  <a:rPr lang="zh-CN" altLang="en-US" sz="1800" b="1">
                    <a:latin typeface="楷体" panose="02010609060101010101" pitchFamily="49" charset="-122"/>
                    <a:ea typeface="楷体" panose="02010609060101010101" pitchFamily="49" charset="-122"/>
                  </a:rPr>
                  <a:t>块大洋</a:t>
                </a:r>
              </a:p>
            </p:txBody>
          </p:sp>
        </p:grpSp>
        <p:grpSp>
          <p:nvGrpSpPr>
            <p:cNvPr id="13322" name="组合 21"/>
            <p:cNvGrpSpPr/>
            <p:nvPr/>
          </p:nvGrpSpPr>
          <p:grpSpPr>
            <a:xfrm>
              <a:off x="5286949" y="1690098"/>
              <a:ext cx="2887879" cy="861775"/>
              <a:chOff x="4420734" y="1592202"/>
              <a:chExt cx="2887879" cy="861775"/>
            </a:xfrm>
          </p:grpSpPr>
          <p:sp>
            <p:nvSpPr>
              <p:cNvPr id="23" name="矩形 22"/>
              <p:cNvSpPr/>
              <p:nvPr/>
            </p:nvSpPr>
            <p:spPr>
              <a:xfrm>
                <a:off x="4496957" y="1631925"/>
                <a:ext cx="2620595" cy="810748"/>
              </a:xfrm>
              <a:prstGeom prst="rect">
                <a:avLst/>
              </a:prstGeom>
              <a:solidFill>
                <a:srgbClr val="E5F6F0"/>
              </a:solidFill>
              <a:ln>
                <a:solidFill>
                  <a:srgbClr val="B7E6D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stStyle>
              <a:p>
                <a:pPr marL="0" marR="0" lvl="0" indent="0" algn="ctr" defTabSz="6096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3361" name="TextBox 4"/>
              <p:cNvSpPr txBox="1"/>
              <p:nvPr/>
            </p:nvSpPr>
            <p:spPr>
              <a:xfrm>
                <a:off x="4420734" y="1592202"/>
                <a:ext cx="2887879" cy="861775"/>
              </a:xfrm>
              <a:prstGeom prst="rect">
                <a:avLst/>
              </a:prstGeom>
              <a:noFill/>
              <a:ln w="9525">
                <a:noFill/>
              </a:ln>
            </p:spPr>
            <p:txBody>
              <a:bodyPr>
                <a:spAutoFit/>
              </a:bodyPr>
              <a:lstStyle>
                <a:defPPr>
                  <a:defRPr lang="en-US"/>
                </a:defPPr>
              </a:lstStyle>
              <a:p>
                <a:pPr eaLnBrk="1" hangingPunct="1"/>
                <a:r>
                  <a:rPr lang="zh-CN" altLang="en-US" sz="1800" b="1">
                    <a:latin typeface="楷体" panose="02010609060101010101" pitchFamily="49" charset="-122"/>
                    <a:ea typeface="楷体" panose="02010609060101010101" pitchFamily="49" charset="-122"/>
                  </a:rPr>
                  <a:t>再回人和车厂拉车，为第二次买车攒钱</a:t>
                </a:r>
              </a:p>
            </p:txBody>
          </p:sp>
        </p:grpSp>
        <p:grpSp>
          <p:nvGrpSpPr>
            <p:cNvPr id="13323" name="组合 24"/>
            <p:cNvGrpSpPr/>
            <p:nvPr/>
          </p:nvGrpSpPr>
          <p:grpSpPr>
            <a:xfrm>
              <a:off x="8594946" y="1705035"/>
              <a:ext cx="2887878" cy="861775"/>
              <a:chOff x="5247734" y="1595936"/>
              <a:chExt cx="2887878" cy="861775"/>
            </a:xfrm>
          </p:grpSpPr>
          <p:sp>
            <p:nvSpPr>
              <p:cNvPr id="26" name="矩形 25"/>
              <p:cNvSpPr/>
              <p:nvPr/>
            </p:nvSpPr>
            <p:spPr>
              <a:xfrm>
                <a:off x="5324514" y="1635539"/>
                <a:ext cx="2620595" cy="810749"/>
              </a:xfrm>
              <a:prstGeom prst="rect">
                <a:avLst/>
              </a:prstGeom>
              <a:solidFill>
                <a:srgbClr val="E5F6F0"/>
              </a:solidFill>
              <a:ln>
                <a:solidFill>
                  <a:srgbClr val="B7E6D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stStyle>
              <a:p>
                <a:pPr marL="0" marR="0" lvl="0" indent="0" algn="ctr" defTabSz="6096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3359" name="TextBox 4"/>
              <p:cNvSpPr txBox="1"/>
              <p:nvPr/>
            </p:nvSpPr>
            <p:spPr>
              <a:xfrm>
                <a:off x="5247734" y="1595936"/>
                <a:ext cx="2887879" cy="861775"/>
              </a:xfrm>
              <a:prstGeom prst="rect">
                <a:avLst/>
              </a:prstGeom>
              <a:noFill/>
              <a:ln w="9525">
                <a:noFill/>
              </a:ln>
            </p:spPr>
            <p:txBody>
              <a:bodyPr>
                <a:spAutoFit/>
              </a:bodyPr>
              <a:lstStyle>
                <a:defPPr>
                  <a:defRPr lang="en-US"/>
                </a:defPPr>
              </a:lstStyle>
              <a:p>
                <a:pPr eaLnBrk="1" hangingPunct="1"/>
                <a:r>
                  <a:rPr lang="zh-CN" altLang="en-US" sz="1800" b="1">
                    <a:latin typeface="楷体" panose="02010609060101010101" pitchFamily="49" charset="-122"/>
                    <a:ea typeface="楷体" panose="02010609060101010101" pitchFamily="49" charset="-122"/>
                  </a:rPr>
                  <a:t>用虎妞的钱，买了邻居二强子的车</a:t>
                </a:r>
              </a:p>
            </p:txBody>
          </p:sp>
        </p:grpSp>
        <p:grpSp>
          <p:nvGrpSpPr>
            <p:cNvPr id="13324" name="组合 27"/>
            <p:cNvGrpSpPr/>
            <p:nvPr/>
          </p:nvGrpSpPr>
          <p:grpSpPr>
            <a:xfrm>
              <a:off x="7475732" y="3398752"/>
              <a:ext cx="1494558" cy="861775"/>
              <a:chOff x="4258314" y="2397360"/>
              <a:chExt cx="2491670" cy="861775"/>
            </a:xfrm>
          </p:grpSpPr>
          <p:sp>
            <p:nvSpPr>
              <p:cNvPr id="29" name="矩形 28"/>
              <p:cNvSpPr/>
              <p:nvPr/>
            </p:nvSpPr>
            <p:spPr>
              <a:xfrm>
                <a:off x="4258314" y="2449414"/>
                <a:ext cx="2322111" cy="791697"/>
              </a:xfrm>
              <a:prstGeom prst="rect">
                <a:avLst/>
              </a:prstGeom>
              <a:solidFill>
                <a:schemeClr val="bg1"/>
              </a:solidFill>
              <a:ln>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stStyle>
              <a:p>
                <a:pPr marL="0" marR="0" lvl="0" indent="0" algn="ctr" defTabSz="6096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3357" name="TextBox 4"/>
              <p:cNvSpPr txBox="1"/>
              <p:nvPr/>
            </p:nvSpPr>
            <p:spPr>
              <a:xfrm>
                <a:off x="4259418" y="2397360"/>
                <a:ext cx="2490567" cy="861775"/>
              </a:xfrm>
              <a:prstGeom prst="rect">
                <a:avLst/>
              </a:prstGeom>
              <a:noFill/>
              <a:ln w="9525">
                <a:noFill/>
              </a:ln>
            </p:spPr>
            <p:txBody>
              <a:bodyPr>
                <a:spAutoFit/>
              </a:bodyPr>
              <a:lstStyle>
                <a:defPPr>
                  <a:defRPr lang="en-US"/>
                </a:defPPr>
              </a:lstStyle>
              <a:p>
                <a:pPr eaLnBrk="1" hangingPunct="1"/>
                <a:r>
                  <a:rPr lang="zh-CN" altLang="en-US" sz="1800" b="1">
                    <a:latin typeface="楷体" panose="02010609060101010101" pitchFamily="49" charset="-122"/>
                    <a:ea typeface="楷体" panose="02010609060101010101" pitchFamily="49" charset="-122"/>
                  </a:rPr>
                  <a:t>被迫与虎妞结婚</a:t>
                </a:r>
              </a:p>
            </p:txBody>
          </p:sp>
        </p:grpSp>
        <p:grpSp>
          <p:nvGrpSpPr>
            <p:cNvPr id="13325" name="组合 30"/>
            <p:cNvGrpSpPr/>
            <p:nvPr/>
          </p:nvGrpSpPr>
          <p:grpSpPr>
            <a:xfrm>
              <a:off x="9865306" y="3427233"/>
              <a:ext cx="2129370" cy="861775"/>
              <a:chOff x="3840336" y="2389520"/>
              <a:chExt cx="2334115" cy="861775"/>
            </a:xfrm>
          </p:grpSpPr>
          <p:sp>
            <p:nvSpPr>
              <p:cNvPr id="32" name="矩形 31"/>
              <p:cNvSpPr/>
              <p:nvPr/>
            </p:nvSpPr>
            <p:spPr>
              <a:xfrm>
                <a:off x="3849937" y="2470250"/>
                <a:ext cx="2227520" cy="726075"/>
              </a:xfrm>
              <a:prstGeom prst="rect">
                <a:avLst/>
              </a:prstGeom>
              <a:solidFill>
                <a:schemeClr val="bg1"/>
              </a:solidFill>
              <a:ln>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stStyle>
              <a:p>
                <a:pPr marL="0" marR="0" lvl="0" indent="0" algn="ctr" defTabSz="6096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3355" name="TextBox 4"/>
              <p:cNvSpPr txBox="1"/>
              <p:nvPr/>
            </p:nvSpPr>
            <p:spPr>
              <a:xfrm>
                <a:off x="3840336" y="2389520"/>
                <a:ext cx="2334115" cy="861775"/>
              </a:xfrm>
              <a:prstGeom prst="rect">
                <a:avLst/>
              </a:prstGeom>
              <a:noFill/>
              <a:ln w="9525">
                <a:noFill/>
              </a:ln>
            </p:spPr>
            <p:txBody>
              <a:bodyPr>
                <a:spAutoFit/>
              </a:bodyPr>
              <a:lstStyle>
                <a:defPPr>
                  <a:defRPr lang="en-US"/>
                </a:defPPr>
              </a:lstStyle>
              <a:p>
                <a:pPr eaLnBrk="1" hangingPunct="1"/>
                <a:r>
                  <a:rPr lang="zh-CN" altLang="en-US" sz="1800" b="1">
                    <a:latin typeface="楷体" panose="02010609060101010101" pitchFamily="49" charset="-122"/>
                    <a:ea typeface="楷体" panose="02010609060101010101" pitchFamily="49" charset="-122"/>
                  </a:rPr>
                  <a:t>向小福子承诺混好了找她</a:t>
                </a:r>
              </a:p>
            </p:txBody>
          </p:sp>
        </p:grpSp>
        <p:grpSp>
          <p:nvGrpSpPr>
            <p:cNvPr id="13326" name="组合 36"/>
            <p:cNvGrpSpPr/>
            <p:nvPr/>
          </p:nvGrpSpPr>
          <p:grpSpPr>
            <a:xfrm>
              <a:off x="4870484" y="5014430"/>
              <a:ext cx="2164181" cy="861844"/>
              <a:chOff x="3987191" y="2445194"/>
              <a:chExt cx="1868157" cy="861844"/>
            </a:xfrm>
          </p:grpSpPr>
          <p:sp>
            <p:nvSpPr>
              <p:cNvPr id="38" name="矩形 37"/>
              <p:cNvSpPr/>
              <p:nvPr/>
            </p:nvSpPr>
            <p:spPr>
              <a:xfrm>
                <a:off x="4040599" y="2456498"/>
                <a:ext cx="1724053" cy="810749"/>
              </a:xfrm>
              <a:prstGeom prst="rect">
                <a:avLst/>
              </a:prstGeom>
              <a:solidFill>
                <a:srgbClr val="FEF0DF"/>
              </a:solidFill>
              <a:ln>
                <a:solidFill>
                  <a:srgbClr val="F9B66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stStyle>
              <a:p>
                <a:pPr marL="0" marR="0" lvl="0" indent="0" algn="ctr" defTabSz="6096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3353" name="TextBox 4"/>
              <p:cNvSpPr txBox="1"/>
              <p:nvPr/>
            </p:nvSpPr>
            <p:spPr>
              <a:xfrm>
                <a:off x="3987191" y="2445194"/>
                <a:ext cx="1868157" cy="861844"/>
              </a:xfrm>
              <a:prstGeom prst="rect">
                <a:avLst/>
              </a:prstGeom>
              <a:noFill/>
              <a:ln w="9525">
                <a:noFill/>
              </a:ln>
            </p:spPr>
            <p:txBody>
              <a:bodyPr>
                <a:spAutoFit/>
              </a:bodyPr>
              <a:lstStyle>
                <a:defPPr>
                  <a:defRPr lang="en-US"/>
                </a:defPPr>
              </a:lstStyle>
              <a:p>
                <a:pPr eaLnBrk="1" hangingPunct="1"/>
                <a:r>
                  <a:rPr lang="zh-CN" altLang="en-US" sz="1800" b="1">
                    <a:latin typeface="楷体" panose="02010609060101010101" pitchFamily="49" charset="-122"/>
                    <a:ea typeface="楷体" panose="02010609060101010101" pitchFamily="49" charset="-122"/>
                  </a:rPr>
                  <a:t>曹家遇险，被孙侦探敲诈</a:t>
                </a:r>
              </a:p>
            </p:txBody>
          </p:sp>
        </p:grpSp>
        <p:grpSp>
          <p:nvGrpSpPr>
            <p:cNvPr id="13327" name="组合 39"/>
            <p:cNvGrpSpPr/>
            <p:nvPr/>
          </p:nvGrpSpPr>
          <p:grpSpPr>
            <a:xfrm>
              <a:off x="7247396" y="4970666"/>
              <a:ext cx="2205568" cy="861775"/>
              <a:chOff x="4717414" y="2409079"/>
              <a:chExt cx="1961712" cy="861775"/>
            </a:xfrm>
          </p:grpSpPr>
          <p:sp>
            <p:nvSpPr>
              <p:cNvPr id="41" name="矩形 40"/>
              <p:cNvSpPr/>
              <p:nvPr/>
            </p:nvSpPr>
            <p:spPr>
              <a:xfrm>
                <a:off x="4784945" y="2453564"/>
                <a:ext cx="1747196" cy="810748"/>
              </a:xfrm>
              <a:prstGeom prst="rect">
                <a:avLst/>
              </a:prstGeom>
              <a:solidFill>
                <a:srgbClr val="FEF0DF"/>
              </a:solidFill>
              <a:ln>
                <a:solidFill>
                  <a:srgbClr val="F9B66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stStyle>
              <a:p>
                <a:pPr marL="0" marR="0" lvl="0" indent="0" algn="ctr" defTabSz="6096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3351" name="TextBox 4"/>
              <p:cNvSpPr txBox="1"/>
              <p:nvPr/>
            </p:nvSpPr>
            <p:spPr>
              <a:xfrm>
                <a:off x="4717414" y="2409079"/>
                <a:ext cx="1961712" cy="861775"/>
              </a:xfrm>
              <a:prstGeom prst="rect">
                <a:avLst/>
              </a:prstGeom>
              <a:noFill/>
              <a:ln w="9525">
                <a:noFill/>
              </a:ln>
            </p:spPr>
            <p:txBody>
              <a:bodyPr>
                <a:spAutoFit/>
              </a:bodyPr>
              <a:lstStyle>
                <a:defPPr>
                  <a:defRPr lang="en-US"/>
                </a:defPPr>
              </a:lstStyle>
              <a:p>
                <a:pPr eaLnBrk="1" hangingPunct="1"/>
                <a:r>
                  <a:rPr lang="zh-CN" altLang="en-US" sz="1800" b="1">
                    <a:latin typeface="楷体" panose="02010609060101010101" pitchFamily="49" charset="-122"/>
                    <a:ea typeface="楷体" panose="02010609060101010101" pitchFamily="49" charset="-122"/>
                  </a:rPr>
                  <a:t>虎妞难产而死，卖车葬妻</a:t>
                </a:r>
              </a:p>
            </p:txBody>
          </p:sp>
        </p:grpSp>
        <p:grpSp>
          <p:nvGrpSpPr>
            <p:cNvPr id="13328" name="组合 42"/>
            <p:cNvGrpSpPr/>
            <p:nvPr/>
          </p:nvGrpSpPr>
          <p:grpSpPr>
            <a:xfrm>
              <a:off x="9608867" y="4993879"/>
              <a:ext cx="2413744" cy="861775"/>
              <a:chOff x="5201570" y="2427583"/>
              <a:chExt cx="2083583" cy="861775"/>
            </a:xfrm>
          </p:grpSpPr>
          <p:sp>
            <p:nvSpPr>
              <p:cNvPr id="44" name="矩形 43"/>
              <p:cNvSpPr/>
              <p:nvPr/>
            </p:nvSpPr>
            <p:spPr>
              <a:xfrm>
                <a:off x="5240461" y="2455207"/>
                <a:ext cx="1975260" cy="810749"/>
              </a:xfrm>
              <a:prstGeom prst="rect">
                <a:avLst/>
              </a:prstGeom>
              <a:solidFill>
                <a:srgbClr val="FEF0DF"/>
              </a:solidFill>
              <a:ln>
                <a:solidFill>
                  <a:srgbClr val="F9B66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stStyle>
              <a:p>
                <a:pPr marL="0" marR="0" lvl="0" indent="0" algn="ctr" defTabSz="6096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3349" name="TextBox 4"/>
              <p:cNvSpPr txBox="1"/>
              <p:nvPr/>
            </p:nvSpPr>
            <p:spPr>
              <a:xfrm>
                <a:off x="5201570" y="2427583"/>
                <a:ext cx="2083583" cy="861775"/>
              </a:xfrm>
              <a:prstGeom prst="rect">
                <a:avLst/>
              </a:prstGeom>
              <a:noFill/>
              <a:ln w="9525">
                <a:noFill/>
              </a:ln>
            </p:spPr>
            <p:txBody>
              <a:bodyPr>
                <a:spAutoFit/>
              </a:bodyPr>
              <a:lstStyle>
                <a:defPPr>
                  <a:defRPr lang="en-US"/>
                </a:defPPr>
              </a:lstStyle>
              <a:p>
                <a:pPr eaLnBrk="1" hangingPunct="1"/>
                <a:r>
                  <a:rPr lang="zh-CN" altLang="en-US" sz="1800" b="1">
                    <a:latin typeface="楷体" panose="02010609060101010101" pitchFamily="49" charset="-122"/>
                    <a:ea typeface="楷体" panose="02010609060101010101" pitchFamily="49" charset="-122"/>
                  </a:rPr>
                  <a:t>在小福子自杀后变为行尸走肉</a:t>
                </a:r>
              </a:p>
            </p:txBody>
          </p:sp>
        </p:grpSp>
        <p:cxnSp>
          <p:nvCxnSpPr>
            <p:cNvPr id="48" name="直接箭头连接符 47"/>
            <p:cNvCxnSpPr>
              <a:stCxn id="13373" idx="0"/>
            </p:cNvCxnSpPr>
            <p:nvPr/>
          </p:nvCxnSpPr>
          <p:spPr>
            <a:xfrm flipV="1">
              <a:off x="1980930" y="3557636"/>
              <a:ext cx="1898468" cy="324716"/>
            </a:xfrm>
            <a:prstGeom prst="straightConnector1">
              <a:avLst/>
            </a:prstGeom>
            <a:ln w="1270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3" name="直接箭头连接符 52"/>
            <p:cNvCxnSpPr/>
            <p:nvPr/>
          </p:nvCxnSpPr>
          <p:spPr>
            <a:xfrm flipV="1">
              <a:off x="1387828" y="3520665"/>
              <a:ext cx="12701" cy="654101"/>
            </a:xfrm>
            <a:prstGeom prst="straightConnector1">
              <a:avLst/>
            </a:prstGeom>
            <a:ln w="1270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6" name="直接箭头连接符 55"/>
            <p:cNvCxnSpPr/>
            <p:nvPr/>
          </p:nvCxnSpPr>
          <p:spPr>
            <a:xfrm flipH="1">
              <a:off x="3572361" y="2618893"/>
              <a:ext cx="0" cy="2351804"/>
            </a:xfrm>
            <a:prstGeom prst="straightConnector1">
              <a:avLst/>
            </a:prstGeom>
            <a:ln w="1270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8" name="直接箭头连接符 57"/>
            <p:cNvCxnSpPr/>
            <p:nvPr/>
          </p:nvCxnSpPr>
          <p:spPr>
            <a:xfrm flipV="1">
              <a:off x="4325941" y="4852153"/>
              <a:ext cx="493215" cy="512275"/>
            </a:xfrm>
            <a:prstGeom prst="straightConnector1">
              <a:avLst/>
            </a:prstGeom>
            <a:ln w="1270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0" name="直接箭头连接符 59"/>
            <p:cNvCxnSpPr>
              <a:endCxn id="13365" idx="2"/>
            </p:cNvCxnSpPr>
            <p:nvPr/>
          </p:nvCxnSpPr>
          <p:spPr>
            <a:xfrm flipV="1">
              <a:off x="6628683" y="4987941"/>
              <a:ext cx="685841" cy="311175"/>
            </a:xfrm>
            <a:prstGeom prst="straightConnector1">
              <a:avLst/>
            </a:prstGeom>
            <a:ln w="1270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2" name="直接箭头连接符 61"/>
            <p:cNvCxnSpPr/>
            <p:nvPr/>
          </p:nvCxnSpPr>
          <p:spPr>
            <a:xfrm flipV="1">
              <a:off x="5485945" y="2570205"/>
              <a:ext cx="804383" cy="355628"/>
            </a:xfrm>
            <a:prstGeom prst="straightConnector1">
              <a:avLst/>
            </a:prstGeom>
            <a:ln w="1270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4" name="直接箭头连接符 63"/>
            <p:cNvCxnSpPr/>
            <p:nvPr/>
          </p:nvCxnSpPr>
          <p:spPr>
            <a:xfrm flipH="1">
              <a:off x="6713687" y="2570205"/>
              <a:ext cx="0" cy="2400492"/>
            </a:xfrm>
            <a:prstGeom prst="straightConnector1">
              <a:avLst/>
            </a:prstGeom>
            <a:ln w="1270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6" name="直接箭头连接符 65"/>
            <p:cNvCxnSpPr/>
            <p:nvPr/>
          </p:nvCxnSpPr>
          <p:spPr>
            <a:xfrm flipV="1">
              <a:off x="6950766" y="4261557"/>
              <a:ext cx="740879" cy="1183311"/>
            </a:xfrm>
            <a:prstGeom prst="straightConnector1">
              <a:avLst/>
            </a:prstGeom>
            <a:ln w="1270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8" name="直接箭头连接符 67"/>
            <p:cNvCxnSpPr/>
            <p:nvPr/>
          </p:nvCxnSpPr>
          <p:spPr>
            <a:xfrm flipV="1">
              <a:off x="8172162" y="2565972"/>
              <a:ext cx="897521" cy="878488"/>
            </a:xfrm>
            <a:prstGeom prst="straightConnector1">
              <a:avLst/>
            </a:prstGeom>
            <a:ln w="1270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0" name="直接箭头连接符 69"/>
            <p:cNvCxnSpPr/>
            <p:nvPr/>
          </p:nvCxnSpPr>
          <p:spPr>
            <a:xfrm flipH="1">
              <a:off x="8993477" y="2582906"/>
              <a:ext cx="831900" cy="2411076"/>
            </a:xfrm>
            <a:prstGeom prst="straightConnector1">
              <a:avLst/>
            </a:prstGeom>
            <a:ln w="1270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2" name="直接箭头连接符 71"/>
            <p:cNvCxnSpPr/>
            <p:nvPr/>
          </p:nvCxnSpPr>
          <p:spPr>
            <a:xfrm flipV="1">
              <a:off x="9300414" y="4229803"/>
              <a:ext cx="565185" cy="1259517"/>
            </a:xfrm>
            <a:prstGeom prst="straightConnector1">
              <a:avLst/>
            </a:prstGeom>
            <a:ln w="1270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4" name="直接箭头连接符 73"/>
            <p:cNvCxnSpPr/>
            <p:nvPr/>
          </p:nvCxnSpPr>
          <p:spPr>
            <a:xfrm flipH="1">
              <a:off x="10824505" y="4286960"/>
              <a:ext cx="0" cy="709139"/>
            </a:xfrm>
            <a:prstGeom prst="straightConnector1">
              <a:avLst/>
            </a:prstGeom>
            <a:ln w="1270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341" name="TextBox 4"/>
            <p:cNvSpPr txBox="1"/>
            <p:nvPr/>
          </p:nvSpPr>
          <p:spPr>
            <a:xfrm>
              <a:off x="2878065" y="5865200"/>
              <a:ext cx="948391" cy="580929"/>
            </a:xfrm>
            <a:prstGeom prst="rect">
              <a:avLst/>
            </a:prstGeom>
            <a:noFill/>
            <a:ln w="9525">
              <a:noFill/>
            </a:ln>
          </p:spPr>
          <p:txBody>
            <a:bodyPr>
              <a:spAutoFit/>
            </a:bodyPr>
            <a:lstStyle>
              <a:defPPr>
                <a:defRPr lang="en-US"/>
              </a:defPPr>
            </a:lstStyle>
            <a:p>
              <a:pPr eaLnBrk="1" hangingPunct="1">
                <a:lnSpc>
                  <a:spcPct val="130000"/>
                </a:lnSpc>
              </a:pPr>
              <a:r>
                <a:rPr lang="zh-CN" altLang="en-US" sz="2667" b="1">
                  <a:latin typeface="黑体" panose="02010609060101010101" pitchFamily="49" charset="-122"/>
                  <a:ea typeface="黑体" panose="02010609060101010101" pitchFamily="49" charset="-122"/>
                </a:rPr>
                <a:t>一落</a:t>
              </a:r>
            </a:p>
          </p:txBody>
        </p:sp>
        <p:sp>
          <p:nvSpPr>
            <p:cNvPr id="13342" name="TextBox 4"/>
            <p:cNvSpPr txBox="1"/>
            <p:nvPr/>
          </p:nvSpPr>
          <p:spPr>
            <a:xfrm>
              <a:off x="5527916" y="5855651"/>
              <a:ext cx="948391" cy="580929"/>
            </a:xfrm>
            <a:prstGeom prst="rect">
              <a:avLst/>
            </a:prstGeom>
            <a:noFill/>
            <a:ln w="9525">
              <a:noFill/>
            </a:ln>
          </p:spPr>
          <p:txBody>
            <a:bodyPr>
              <a:spAutoFit/>
            </a:bodyPr>
            <a:lstStyle>
              <a:defPPr>
                <a:defRPr lang="en-US"/>
              </a:defPPr>
            </a:lstStyle>
            <a:p>
              <a:pPr eaLnBrk="1" hangingPunct="1">
                <a:lnSpc>
                  <a:spcPct val="130000"/>
                </a:lnSpc>
              </a:pPr>
              <a:r>
                <a:rPr lang="zh-CN" altLang="en-US" sz="2667" b="1">
                  <a:latin typeface="黑体" panose="02010609060101010101" pitchFamily="49" charset="-122"/>
                  <a:ea typeface="黑体" panose="02010609060101010101" pitchFamily="49" charset="-122"/>
                </a:rPr>
                <a:t>二落</a:t>
              </a:r>
            </a:p>
          </p:txBody>
        </p:sp>
        <p:sp>
          <p:nvSpPr>
            <p:cNvPr id="13343" name="TextBox 4"/>
            <p:cNvSpPr txBox="1"/>
            <p:nvPr/>
          </p:nvSpPr>
          <p:spPr>
            <a:xfrm>
              <a:off x="7899110" y="5831059"/>
              <a:ext cx="948391" cy="580929"/>
            </a:xfrm>
            <a:prstGeom prst="rect">
              <a:avLst/>
            </a:prstGeom>
            <a:noFill/>
            <a:ln w="9525">
              <a:noFill/>
            </a:ln>
          </p:spPr>
          <p:txBody>
            <a:bodyPr>
              <a:spAutoFit/>
            </a:bodyPr>
            <a:lstStyle>
              <a:defPPr>
                <a:defRPr lang="en-US"/>
              </a:defPPr>
            </a:lstStyle>
            <a:p>
              <a:pPr eaLnBrk="1" hangingPunct="1">
                <a:lnSpc>
                  <a:spcPct val="130000"/>
                </a:lnSpc>
              </a:pPr>
              <a:r>
                <a:rPr lang="zh-CN" altLang="en-US" sz="2667" b="1">
                  <a:latin typeface="黑体" panose="02010609060101010101" pitchFamily="49" charset="-122"/>
                  <a:ea typeface="黑体" panose="02010609060101010101" pitchFamily="49" charset="-122"/>
                </a:rPr>
                <a:t>三落</a:t>
              </a:r>
            </a:p>
          </p:txBody>
        </p:sp>
        <p:sp>
          <p:nvSpPr>
            <p:cNvPr id="13344" name="TextBox 4"/>
            <p:cNvSpPr txBox="1"/>
            <p:nvPr/>
          </p:nvSpPr>
          <p:spPr>
            <a:xfrm>
              <a:off x="9902265" y="5826160"/>
              <a:ext cx="1843880" cy="580929"/>
            </a:xfrm>
            <a:prstGeom prst="rect">
              <a:avLst/>
            </a:prstGeom>
            <a:noFill/>
            <a:ln w="9525">
              <a:noFill/>
            </a:ln>
          </p:spPr>
          <p:txBody>
            <a:bodyPr>
              <a:spAutoFit/>
            </a:bodyPr>
            <a:lstStyle>
              <a:defPPr>
                <a:defRPr lang="en-US"/>
              </a:defPPr>
            </a:lstStyle>
            <a:p>
              <a:pPr eaLnBrk="1" hangingPunct="1">
                <a:lnSpc>
                  <a:spcPct val="130000"/>
                </a:lnSpc>
              </a:pPr>
              <a:r>
                <a:rPr lang="zh-CN" altLang="en-US" sz="2667" b="1">
                  <a:latin typeface="黑体" panose="02010609060101010101" pitchFamily="49" charset="-122"/>
                  <a:ea typeface="黑体" panose="02010609060101010101" pitchFamily="49" charset="-122"/>
                </a:rPr>
                <a:t>彻底堕落</a:t>
              </a:r>
            </a:p>
          </p:txBody>
        </p:sp>
        <p:sp>
          <p:nvSpPr>
            <p:cNvPr id="13345" name="TextBox 4"/>
            <p:cNvSpPr txBox="1"/>
            <p:nvPr/>
          </p:nvSpPr>
          <p:spPr>
            <a:xfrm>
              <a:off x="3245326" y="1088419"/>
              <a:ext cx="972604" cy="580929"/>
            </a:xfrm>
            <a:prstGeom prst="rect">
              <a:avLst/>
            </a:prstGeom>
            <a:noFill/>
            <a:ln w="9525">
              <a:noFill/>
            </a:ln>
          </p:spPr>
          <p:txBody>
            <a:bodyPr>
              <a:spAutoFit/>
            </a:bodyPr>
            <a:lstStyle>
              <a:defPPr>
                <a:defRPr lang="en-US"/>
              </a:defPPr>
            </a:lstStyle>
            <a:p>
              <a:pPr eaLnBrk="1" hangingPunct="1">
                <a:lnSpc>
                  <a:spcPct val="130000"/>
                </a:lnSpc>
              </a:pPr>
              <a:r>
                <a:rPr lang="zh-CN" altLang="en-US" sz="2667" b="1">
                  <a:latin typeface="黑体" panose="02010609060101010101" pitchFamily="49" charset="-122"/>
                  <a:ea typeface="黑体" panose="02010609060101010101" pitchFamily="49" charset="-122"/>
                </a:rPr>
                <a:t>一起</a:t>
              </a:r>
            </a:p>
          </p:txBody>
        </p:sp>
        <p:sp>
          <p:nvSpPr>
            <p:cNvPr id="13346" name="TextBox 4"/>
            <p:cNvSpPr txBox="1"/>
            <p:nvPr/>
          </p:nvSpPr>
          <p:spPr>
            <a:xfrm>
              <a:off x="6186654" y="1102561"/>
              <a:ext cx="972604" cy="580929"/>
            </a:xfrm>
            <a:prstGeom prst="rect">
              <a:avLst/>
            </a:prstGeom>
            <a:noFill/>
            <a:ln w="9525">
              <a:noFill/>
            </a:ln>
          </p:spPr>
          <p:txBody>
            <a:bodyPr>
              <a:spAutoFit/>
            </a:bodyPr>
            <a:lstStyle>
              <a:defPPr>
                <a:defRPr lang="en-US"/>
              </a:defPPr>
            </a:lstStyle>
            <a:p>
              <a:pPr eaLnBrk="1" hangingPunct="1">
                <a:lnSpc>
                  <a:spcPct val="130000"/>
                </a:lnSpc>
              </a:pPr>
              <a:r>
                <a:rPr lang="zh-CN" altLang="en-US" sz="2667" b="1">
                  <a:latin typeface="黑体" panose="02010609060101010101" pitchFamily="49" charset="-122"/>
                  <a:ea typeface="黑体" panose="02010609060101010101" pitchFamily="49" charset="-122"/>
                </a:rPr>
                <a:t>二起</a:t>
              </a:r>
            </a:p>
          </p:txBody>
        </p:sp>
        <p:sp>
          <p:nvSpPr>
            <p:cNvPr id="13347" name="TextBox 4"/>
            <p:cNvSpPr txBox="1"/>
            <p:nvPr/>
          </p:nvSpPr>
          <p:spPr>
            <a:xfrm>
              <a:off x="9495060" y="1123916"/>
              <a:ext cx="972604" cy="580929"/>
            </a:xfrm>
            <a:prstGeom prst="rect">
              <a:avLst/>
            </a:prstGeom>
            <a:noFill/>
            <a:ln w="9525">
              <a:noFill/>
            </a:ln>
          </p:spPr>
          <p:txBody>
            <a:bodyPr>
              <a:spAutoFit/>
            </a:bodyPr>
            <a:lstStyle>
              <a:defPPr>
                <a:defRPr lang="en-US"/>
              </a:defPPr>
            </a:lstStyle>
            <a:p>
              <a:pPr eaLnBrk="1" hangingPunct="1">
                <a:lnSpc>
                  <a:spcPct val="130000"/>
                </a:lnSpc>
              </a:pPr>
              <a:r>
                <a:rPr lang="zh-CN" altLang="en-US" sz="2667" b="1">
                  <a:latin typeface="黑体" panose="02010609060101010101" pitchFamily="49" charset="-122"/>
                  <a:ea typeface="黑体" panose="02010609060101010101" pitchFamily="49" charset="-122"/>
                </a:rPr>
                <a:t>三起</a:t>
              </a: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nodeType="withGroup">
                            <p:stCondLst>
                              <p:cond delay="500"/>
                            </p:stCondLst>
                            <p:childTnLst>
                              <p:par>
                                <p:cTn id="9" presetID="14" presetClass="entr" presetSubtype="10" fill="hold" nodeType="afterEffect">
                                  <p:childTnLst>
                                    <p:set>
                                      <p:cBhvr>
                                        <p:cTn id="10" dur="1" fill="hold">
                                          <p:stCondLst>
                                            <p:cond delay="0"/>
                                          </p:stCondLst>
                                        </p:cTn>
                                        <p:tgtEl>
                                          <p:spTgt spid="84"/>
                                        </p:tgtEl>
                                        <p:attrNameLst>
                                          <p:attrName>style.visibility</p:attrName>
                                        </p:attrNameLst>
                                      </p:cBhvr>
                                      <p:to>
                                        <p:strVal val="visible"/>
                                      </p:to>
                                    </p:set>
                                    <p:animEffect transition="in" filter="randombar(horizontal)">
                                      <p:cBhvr>
                                        <p:cTn id="11"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aphicFrame>
        <p:nvGraphicFramePr>
          <p:cNvPr id="3" name="表格 3"/>
          <p:cNvGraphicFramePr>
            <a:graphicFrameLocks noGrp="1"/>
          </p:cNvGraphicFramePr>
          <p:nvPr/>
        </p:nvGraphicFramePr>
        <p:xfrm>
          <a:off x="427567" y="1100667"/>
          <a:ext cx="11347451" cy="5361518"/>
        </p:xfrm>
        <a:graphic>
          <a:graphicData uri="http://schemas.openxmlformats.org/drawingml/2006/table">
            <a:tbl>
              <a:tblPr firstRow="1" bandRow="1">
                <a:tableStyleId>{5C22544A-7EE6-4342-B048-85BDC9FD1C3A}</a:tableStyleId>
              </a:tblPr>
              <a:tblGrid>
                <a:gridCol w="1886291">
                  <a:extLst>
                    <a:ext uri="{9D8B030D-6E8A-4147-A177-3AD203B41FA5}">
                      <a16:colId xmlns:a16="http://schemas.microsoft.com/office/drawing/2014/main" val="20000"/>
                    </a:ext>
                  </a:extLst>
                </a:gridCol>
                <a:gridCol w="9461160">
                  <a:extLst>
                    <a:ext uri="{9D8B030D-6E8A-4147-A177-3AD203B41FA5}">
                      <a16:colId xmlns:a16="http://schemas.microsoft.com/office/drawing/2014/main" val="20001"/>
                    </a:ext>
                  </a:extLst>
                </a:gridCol>
              </a:tblGrid>
              <a:tr h="2680759">
                <a:tc>
                  <a:txBody>
                    <a:bodyPr/>
                    <a:lstStyle/>
                    <a:p>
                      <a:endParaRPr lang="zh-CN" altLang="en-US" sz="1867"/>
                    </a:p>
                  </a:txBody>
                  <a:tcPr marL="121904" marR="121904" marT="60963" marB="609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endParaRPr lang="zh-CN" altLang="en-US" sz="1867"/>
                    </a:p>
                  </a:txBody>
                  <a:tcPr marL="121904" marR="121904" marT="60963" marB="609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3ED"/>
                    </a:solidFill>
                  </a:tcPr>
                </a:tc>
                <a:extLst>
                  <a:ext uri="{0D108BD9-81ED-4DB2-BD59-A6C34878D82A}">
                    <a16:rowId xmlns:a16="http://schemas.microsoft.com/office/drawing/2014/main" val="10000"/>
                  </a:ext>
                </a:extLst>
              </a:tr>
              <a:tr h="2680759">
                <a:tc>
                  <a:txBody>
                    <a:bodyPr/>
                    <a:lstStyle/>
                    <a:p>
                      <a:endParaRPr lang="zh-CN" altLang="en-US" sz="1867"/>
                    </a:p>
                  </a:txBody>
                  <a:tcPr marL="121904" marR="121904" marT="60963" marB="609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endParaRPr lang="zh-CN" altLang="en-US" sz="1867"/>
                    </a:p>
                  </a:txBody>
                  <a:tcPr marL="121904" marR="121904" marT="60963" marB="609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3ED"/>
                    </a:solidFill>
                  </a:tcPr>
                </a:tc>
                <a:extLst>
                  <a:ext uri="{0D108BD9-81ED-4DB2-BD59-A6C34878D82A}">
                    <a16:rowId xmlns:a16="http://schemas.microsoft.com/office/drawing/2014/main" val="10001"/>
                  </a:ext>
                </a:extLst>
              </a:tr>
            </a:tbl>
          </a:graphicData>
        </a:graphic>
      </p:graphicFrame>
      <p:sp>
        <p:nvSpPr>
          <p:cNvPr id="14349" name="TextBox 4"/>
          <p:cNvSpPr txBox="1"/>
          <p:nvPr/>
        </p:nvSpPr>
        <p:spPr>
          <a:xfrm>
            <a:off x="469900" y="1733551"/>
            <a:ext cx="1879600" cy="1312333"/>
          </a:xfrm>
          <a:prstGeom prst="rect">
            <a:avLst/>
          </a:prstGeom>
          <a:noFill/>
          <a:ln w="9525">
            <a:noFill/>
          </a:ln>
        </p:spPr>
        <p:txBody>
          <a:bodyPr>
            <a:spAutoFit/>
          </a:bodyPr>
          <a:lstStyle>
            <a:defPPr>
              <a:defRPr lang="en-US"/>
            </a:defPPr>
          </a:lstStyle>
          <a:p>
            <a:pPr eaLnBrk="1" hangingPunct="1">
              <a:lnSpc>
                <a:spcPct val="130000"/>
              </a:lnSpc>
            </a:pPr>
            <a:r>
              <a:rPr lang="zh-CN" altLang="en-US" sz="3200" b="1">
                <a:latin typeface="楷体" panose="02010609060101010101" pitchFamily="49" charset="-122"/>
                <a:ea typeface="楷体" panose="02010609060101010101" pitchFamily="49" charset="-122"/>
              </a:rPr>
              <a:t>祥子的第一辆车</a:t>
            </a:r>
          </a:p>
        </p:txBody>
      </p:sp>
      <p:sp>
        <p:nvSpPr>
          <p:cNvPr id="5" name="TextBox 4"/>
          <p:cNvSpPr txBox="1"/>
          <p:nvPr/>
        </p:nvSpPr>
        <p:spPr>
          <a:xfrm>
            <a:off x="2341034" y="1299633"/>
            <a:ext cx="9601200" cy="2180167"/>
          </a:xfrm>
          <a:prstGeom prst="rect">
            <a:avLst/>
          </a:prstGeom>
          <a:noFill/>
          <a:ln w="9525">
            <a:noFill/>
          </a:ln>
        </p:spPr>
        <p:txBody>
          <a:bodyPr>
            <a:spAutoFit/>
          </a:bodyPr>
          <a:lstStyle>
            <a:defPPr>
              <a:defRPr lang="en-US"/>
            </a:defPPr>
          </a:lstStyle>
          <a:p>
            <a:pPr eaLnBrk="1" hangingPunct="1">
              <a:lnSpc>
                <a:spcPct val="130000"/>
              </a:lnSpc>
            </a:pPr>
            <a:r>
              <a:rPr lang="zh-CN" altLang="en-US" sz="2667" b="1">
                <a:latin typeface="楷体" panose="02010609060101010101" pitchFamily="49" charset="-122"/>
                <a:ea typeface="楷体" panose="02010609060101010101" pitchFamily="49" charset="-122"/>
              </a:rPr>
              <a:t>祥子十八岁从乡下来北平拉车，用了整整三年的时间，凑足了一百块钱，他认为不能再等了，应该及早买车。恰巧车铺有辆别人定做而没钱取货的车，经过讨价还价，祥子最终以九十六元买下了这辆车。</a:t>
            </a:r>
          </a:p>
        </p:txBody>
      </p:sp>
      <p:sp>
        <p:nvSpPr>
          <p:cNvPr id="14351" name="TextBox 4"/>
          <p:cNvSpPr txBox="1"/>
          <p:nvPr/>
        </p:nvSpPr>
        <p:spPr>
          <a:xfrm>
            <a:off x="457200" y="4622800"/>
            <a:ext cx="1879600" cy="673100"/>
          </a:xfrm>
          <a:prstGeom prst="rect">
            <a:avLst/>
          </a:prstGeom>
          <a:noFill/>
          <a:ln w="9525">
            <a:noFill/>
          </a:ln>
        </p:spPr>
        <p:txBody>
          <a:bodyPr>
            <a:spAutoFit/>
          </a:bodyPr>
          <a:lstStyle>
            <a:defPPr>
              <a:defRPr lang="en-US"/>
            </a:defPPr>
          </a:lstStyle>
          <a:p>
            <a:pPr eaLnBrk="1" hangingPunct="1">
              <a:lnSpc>
                <a:spcPct val="130000"/>
              </a:lnSpc>
            </a:pPr>
            <a:r>
              <a:rPr lang="zh-CN" altLang="en-US" sz="3200" b="1">
                <a:latin typeface="楷体" panose="02010609060101010101" pitchFamily="49" charset="-122"/>
                <a:ea typeface="楷体" panose="02010609060101010101" pitchFamily="49" charset="-122"/>
              </a:rPr>
              <a:t>匪兵抢车</a:t>
            </a:r>
          </a:p>
        </p:txBody>
      </p:sp>
      <p:sp>
        <p:nvSpPr>
          <p:cNvPr id="10" name="TextBox 4"/>
          <p:cNvSpPr txBox="1"/>
          <p:nvPr/>
        </p:nvSpPr>
        <p:spPr>
          <a:xfrm>
            <a:off x="2317752" y="3953933"/>
            <a:ext cx="9601200" cy="2180167"/>
          </a:xfrm>
          <a:prstGeom prst="rect">
            <a:avLst/>
          </a:prstGeom>
          <a:noFill/>
          <a:ln w="9525">
            <a:noFill/>
          </a:ln>
        </p:spPr>
        <p:txBody>
          <a:bodyPr>
            <a:spAutoFit/>
          </a:bodyPr>
          <a:lstStyle>
            <a:defPPr>
              <a:defRPr lang="en-US"/>
            </a:defPPr>
          </a:lstStyle>
          <a:p>
            <a:pPr eaLnBrk="1" hangingPunct="1">
              <a:lnSpc>
                <a:spcPct val="130000"/>
              </a:lnSpc>
            </a:pPr>
            <a:r>
              <a:rPr lang="zh-CN" altLang="en-US" sz="2667" b="1">
                <a:latin typeface="楷体" panose="02010609060101010101" pitchFamily="49" charset="-122"/>
                <a:ea typeface="楷体" panose="02010609060101010101" pitchFamily="49" charset="-122"/>
              </a:rPr>
              <a:t>北平城外军阀开始混战，大兵到处抓人抓车。因为客人给的价钱高，祥子抱着侥幸的心理揽下了一桩风险很大的生意。结果还没到目的地，他们就被十几个兵拦住了，祥子的车被匪兵抢去了，人也被抓。</a:t>
            </a:r>
          </a:p>
        </p:txBody>
      </p:sp>
      <p:grpSp>
        <p:nvGrpSpPr>
          <p:cNvPr id="14353" name="组合 10"/>
          <p:cNvGrpSpPr/>
          <p:nvPr/>
        </p:nvGrpSpPr>
        <p:grpSpPr>
          <a:xfrm>
            <a:off x="4650317" y="179917"/>
            <a:ext cx="2891367" cy="806449"/>
            <a:chOff x="4650317" y="149942"/>
            <a:chExt cx="2891367" cy="804996"/>
          </a:xfrm>
        </p:grpSpPr>
        <p:pic>
          <p:nvPicPr>
            <p:cNvPr id="12" name="图片 11"/>
            <p:cNvPicPr>
              <a:picLocks noChangeAspect="1"/>
            </p:cNvPicPr>
            <p:nvPr/>
          </p:nvPicPr>
          <p:blipFill>
            <a:blip r:embed="rId2">
              <a:duotone>
                <a:prstClr val="black"/>
                <a:srgbClr val="D3BE9D">
                  <a:tint val="45000"/>
                  <a:satMod val="400000"/>
                </a:srgbClr>
              </a:duotone>
            </a:blip>
            <a:stretch>
              <a:fillRect/>
            </a:stretch>
          </p:blipFill>
          <p:spPr>
            <a:xfrm>
              <a:off x="4650317" y="149942"/>
              <a:ext cx="2891367" cy="804996"/>
            </a:xfrm>
            <a:prstGeom prst="rect">
              <a:avLst/>
            </a:prstGeom>
          </p:spPr>
        </p:pic>
        <p:sp>
          <p:nvSpPr>
            <p:cNvPr id="13" name="文本框 2"/>
            <p:cNvSpPr txBox="1">
              <a:spLocks noChangeArrowheads="1"/>
            </p:cNvSpPr>
            <p:nvPr/>
          </p:nvSpPr>
          <p:spPr bwMode="auto">
            <a:xfrm>
              <a:off x="4675718" y="232342"/>
              <a:ext cx="2825749" cy="697241"/>
            </a:xfrm>
            <a:prstGeom prst="rect">
              <a:avLst/>
            </a:prstGeom>
            <a:noFill/>
            <a:ln>
              <a:noFill/>
            </a:ln>
          </p:spPr>
          <p:txBody>
            <a:bodyPr>
              <a:spAutoFit/>
            </a:bodyPr>
            <a:lstStyle>
              <a:defPPr>
                <a:defRPr lang="en-US"/>
              </a:defPPr>
              <a:lvl1pPr marL="0" lvl="0" indent="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1pPr>
              <a:lvl2pPr marL="990600" lvl="1" indent="-3810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2pPr>
              <a:lvl3pPr marL="1524000" lvl="2"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3pPr>
              <a:lvl4pPr marL="2133600" lvl="3"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4pPr>
              <a:lvl5pPr marL="2743200" lvl="4"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5pPr>
              <a:lvl6pPr marL="3352800" lvl="5"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6pPr>
              <a:lvl7pPr marL="3962400" lvl="6"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7pPr>
              <a:lvl8pPr marL="4572000" lvl="7"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8pPr>
              <a:lvl9pPr marL="5181600" indent="-304800" defTabSz="609600" fontAlgn="base">
                <a:spcBef>
                  <a:spcPct val="0"/>
                </a:spcBef>
                <a:spcAft>
                  <a:spcPct val="0"/>
                </a:spcAft>
                <a:defRPr>
                  <a:solidFill>
                    <a:schemeClr val="tx1"/>
                  </a:solidFill>
                  <a:latin typeface="Calibri" panose="020f0502020204030204" pitchFamily="34" charset="0"/>
                </a:defRPr>
              </a:lvl9pPr>
            </a:lstStyle>
            <a:p>
              <a:pPr marL="0" marR="0" lvl="0" indent="0" algn="dist" defTabSz="609600" rtl="0" eaLnBrk="1" fontAlgn="base" latinLnBrk="0" hangingPunct="1">
                <a:lnSpc>
                  <a:spcPct val="100000"/>
                </a:lnSpc>
                <a:spcBef>
                  <a:spcPct val="0"/>
                </a:spcBef>
                <a:spcAft>
                  <a:spcPct val="0"/>
                </a:spcAft>
                <a:buClrTx/>
                <a:buSzTx/>
                <a:buFontTx/>
                <a:buNone/>
                <a:defRPr/>
              </a:pPr>
              <a:r>
                <a:rPr kumimoji="0" lang="zh-CN" altLang="en-US" sz="3733"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主要情节</a:t>
              </a: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grpId="1"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1"/>
    </p:bldLst>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aphicFrame>
        <p:nvGraphicFramePr>
          <p:cNvPr id="5" name="表格 3"/>
          <p:cNvGraphicFramePr>
            <a:graphicFrameLocks noGrp="1"/>
          </p:cNvGraphicFramePr>
          <p:nvPr/>
        </p:nvGraphicFramePr>
        <p:xfrm>
          <a:off x="436033" y="874184"/>
          <a:ext cx="11338985" cy="5361518"/>
        </p:xfrm>
        <a:graphic>
          <a:graphicData uri="http://schemas.openxmlformats.org/drawingml/2006/table">
            <a:tbl>
              <a:tblPr firstRow="1" bandRow="1">
                <a:tableStyleId>{5C22544A-7EE6-4342-B048-85BDC9FD1C3A}</a:tableStyleId>
              </a:tblPr>
              <a:tblGrid>
                <a:gridCol w="1884883">
                  <a:extLst>
                    <a:ext uri="{9D8B030D-6E8A-4147-A177-3AD203B41FA5}">
                      <a16:colId xmlns:a16="http://schemas.microsoft.com/office/drawing/2014/main" val="20000"/>
                    </a:ext>
                  </a:extLst>
                </a:gridCol>
                <a:gridCol w="9454102">
                  <a:extLst>
                    <a:ext uri="{9D8B030D-6E8A-4147-A177-3AD203B41FA5}">
                      <a16:colId xmlns:a16="http://schemas.microsoft.com/office/drawing/2014/main" val="20001"/>
                    </a:ext>
                  </a:extLst>
                </a:gridCol>
              </a:tblGrid>
              <a:tr h="2680759">
                <a:tc>
                  <a:txBody>
                    <a:bodyPr/>
                    <a:lstStyle/>
                    <a:p>
                      <a:endParaRPr lang="zh-CN" altLang="en-US" sz="1867"/>
                    </a:p>
                  </a:txBody>
                  <a:tcPr marL="121904" marR="121904" marT="60963" marB="609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endParaRPr lang="zh-CN" altLang="en-US" sz="1867"/>
                    </a:p>
                  </a:txBody>
                  <a:tcPr marL="121904" marR="121904" marT="60963" marB="609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3ED"/>
                    </a:solidFill>
                  </a:tcPr>
                </a:tc>
                <a:extLst>
                  <a:ext uri="{0D108BD9-81ED-4DB2-BD59-A6C34878D82A}">
                    <a16:rowId xmlns:a16="http://schemas.microsoft.com/office/drawing/2014/main" val="10000"/>
                  </a:ext>
                </a:extLst>
              </a:tr>
              <a:tr h="2680759">
                <a:tc>
                  <a:txBody>
                    <a:bodyPr/>
                    <a:lstStyle/>
                    <a:p>
                      <a:endParaRPr lang="zh-CN" altLang="en-US" sz="1867"/>
                    </a:p>
                  </a:txBody>
                  <a:tcPr marL="121904" marR="121904" marT="60963" marB="609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endParaRPr lang="zh-CN" altLang="en-US" sz="1867"/>
                    </a:p>
                  </a:txBody>
                  <a:tcPr marL="121904" marR="121904" marT="60963" marB="609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3ED"/>
                    </a:solidFill>
                  </a:tcPr>
                </a:tc>
                <a:extLst>
                  <a:ext uri="{0D108BD9-81ED-4DB2-BD59-A6C34878D82A}">
                    <a16:rowId xmlns:a16="http://schemas.microsoft.com/office/drawing/2014/main" val="10001"/>
                  </a:ext>
                </a:extLst>
              </a:tr>
            </a:tbl>
          </a:graphicData>
        </a:graphic>
      </p:graphicFrame>
      <p:sp>
        <p:nvSpPr>
          <p:cNvPr id="15373" name="TextBox 4"/>
          <p:cNvSpPr txBox="1"/>
          <p:nvPr/>
        </p:nvSpPr>
        <p:spPr>
          <a:xfrm>
            <a:off x="389467" y="1507067"/>
            <a:ext cx="1879600" cy="1312333"/>
          </a:xfrm>
          <a:prstGeom prst="rect">
            <a:avLst/>
          </a:prstGeom>
          <a:noFill/>
          <a:ln w="9525">
            <a:noFill/>
          </a:ln>
        </p:spPr>
        <p:txBody>
          <a:bodyPr>
            <a:spAutoFit/>
          </a:bodyPr>
          <a:lstStyle>
            <a:defPPr>
              <a:defRPr lang="en-US"/>
            </a:defPPr>
          </a:lstStyle>
          <a:p>
            <a:pPr eaLnBrk="1" hangingPunct="1">
              <a:lnSpc>
                <a:spcPct val="130000"/>
              </a:lnSpc>
            </a:pPr>
            <a:r>
              <a:rPr lang="zh-CN" altLang="en-US" sz="3200" b="1">
                <a:latin typeface="楷体" panose="02010609060101010101" pitchFamily="49" charset="-122"/>
                <a:ea typeface="楷体" panose="02010609060101010101" pitchFamily="49" charset="-122"/>
              </a:rPr>
              <a:t>祥子绰号的来历</a:t>
            </a:r>
          </a:p>
        </p:txBody>
      </p:sp>
      <p:sp>
        <p:nvSpPr>
          <p:cNvPr id="7" name="TextBox 4"/>
          <p:cNvSpPr txBox="1"/>
          <p:nvPr/>
        </p:nvSpPr>
        <p:spPr>
          <a:xfrm>
            <a:off x="2260600" y="1073151"/>
            <a:ext cx="9601200" cy="2180167"/>
          </a:xfrm>
          <a:prstGeom prst="rect">
            <a:avLst/>
          </a:prstGeom>
          <a:noFill/>
          <a:ln w="9525">
            <a:noFill/>
          </a:ln>
        </p:spPr>
        <p:txBody>
          <a:bodyPr>
            <a:spAutoFit/>
          </a:bodyPr>
          <a:lstStyle>
            <a:defPPr>
              <a:defRPr lang="en-US"/>
            </a:defPPr>
          </a:lstStyle>
          <a:p>
            <a:pPr eaLnBrk="1" hangingPunct="1">
              <a:lnSpc>
                <a:spcPct val="130000"/>
              </a:lnSpc>
            </a:pPr>
            <a:r>
              <a:rPr lang="zh-CN" altLang="en-US" sz="2667" b="1">
                <a:latin typeface="楷体" panose="02010609060101010101" pitchFamily="49" charset="-122"/>
                <a:ea typeface="楷体" panose="02010609060101010101" pitchFamily="49" charset="-122"/>
              </a:rPr>
              <a:t>祥子趁匪兵退却时，乘黑从兵营里偷跑回来，还顺手拉走了三匹骆驼，卖了三十五块钱。由于过度疲惫，他在一间小店躺了三天。其间，由于梦中说胡话，三匹骆驼的事被人听了去，自此落下了“骆驼祥子”的外号。</a:t>
            </a:r>
          </a:p>
        </p:txBody>
      </p:sp>
      <p:sp>
        <p:nvSpPr>
          <p:cNvPr id="15375" name="TextBox 4"/>
          <p:cNvSpPr txBox="1"/>
          <p:nvPr/>
        </p:nvSpPr>
        <p:spPr>
          <a:xfrm>
            <a:off x="376767" y="4396317"/>
            <a:ext cx="1879600" cy="673100"/>
          </a:xfrm>
          <a:prstGeom prst="rect">
            <a:avLst/>
          </a:prstGeom>
          <a:noFill/>
          <a:ln w="9525">
            <a:noFill/>
          </a:ln>
        </p:spPr>
        <p:txBody>
          <a:bodyPr>
            <a:spAutoFit/>
          </a:bodyPr>
          <a:lstStyle>
            <a:defPPr>
              <a:defRPr lang="en-US"/>
            </a:defPPr>
          </a:lstStyle>
          <a:p>
            <a:pPr eaLnBrk="1" hangingPunct="1">
              <a:lnSpc>
                <a:spcPct val="130000"/>
              </a:lnSpc>
            </a:pPr>
            <a:r>
              <a:rPr lang="zh-CN" altLang="en-US" sz="3200" b="1">
                <a:latin typeface="楷体" panose="02010609060101010101" pitchFamily="49" charset="-122"/>
                <a:ea typeface="楷体" panose="02010609060101010101" pitchFamily="49" charset="-122"/>
              </a:rPr>
              <a:t>怒辞杨宅</a:t>
            </a:r>
          </a:p>
        </p:txBody>
      </p:sp>
      <p:sp>
        <p:nvSpPr>
          <p:cNvPr id="9" name="TextBox 4"/>
          <p:cNvSpPr txBox="1"/>
          <p:nvPr/>
        </p:nvSpPr>
        <p:spPr>
          <a:xfrm>
            <a:off x="2237318" y="3727451"/>
            <a:ext cx="9601200" cy="2180167"/>
          </a:xfrm>
          <a:prstGeom prst="rect">
            <a:avLst/>
          </a:prstGeom>
          <a:noFill/>
          <a:ln w="9525">
            <a:noFill/>
          </a:ln>
        </p:spPr>
        <p:txBody>
          <a:bodyPr>
            <a:spAutoFit/>
          </a:bodyPr>
          <a:lstStyle>
            <a:defPPr>
              <a:defRPr lang="en-US"/>
            </a:defPPr>
          </a:lstStyle>
          <a:p>
            <a:pPr eaLnBrk="1" hangingPunct="1">
              <a:lnSpc>
                <a:spcPct val="130000"/>
              </a:lnSpc>
            </a:pPr>
            <a:r>
              <a:rPr lang="zh-CN" altLang="en-US" sz="2667" b="1">
                <a:latin typeface="楷体" panose="02010609060101010101" pitchFamily="49" charset="-122"/>
                <a:ea typeface="楷体" panose="02010609060101010101" pitchFamily="49" charset="-122"/>
              </a:rPr>
              <a:t>为了赚钱再买辆车，祥子为杨宅拉起了包月。祥子每天接送完这个，又要去伺候那个，还要干杂活。在杨家的第四天，送走一位女客人后，因为杨太太的无理，他不堪忍受侮辱，愤怒地辞去了这份工作。</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grpId="1"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1"/>
    </p:bldLst>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aphicFrame>
        <p:nvGraphicFramePr>
          <p:cNvPr id="2" name="表格 3"/>
          <p:cNvGraphicFramePr>
            <a:graphicFrameLocks noGrp="1"/>
          </p:cNvGraphicFramePr>
          <p:nvPr/>
        </p:nvGraphicFramePr>
        <p:xfrm>
          <a:off x="436033" y="1153584"/>
          <a:ext cx="11338985" cy="4197350"/>
        </p:xfrm>
        <a:graphic>
          <a:graphicData uri="http://schemas.openxmlformats.org/drawingml/2006/table">
            <a:tbl>
              <a:tblPr firstRow="1" bandRow="1">
                <a:tableStyleId>{5C22544A-7EE6-4342-B048-85BDC9FD1C3A}</a:tableStyleId>
              </a:tblPr>
              <a:tblGrid>
                <a:gridCol w="1884883">
                  <a:extLst>
                    <a:ext uri="{9D8B030D-6E8A-4147-A177-3AD203B41FA5}">
                      <a16:colId xmlns:a16="http://schemas.microsoft.com/office/drawing/2014/main" val="20000"/>
                    </a:ext>
                  </a:extLst>
                </a:gridCol>
                <a:gridCol w="9454102">
                  <a:extLst>
                    <a:ext uri="{9D8B030D-6E8A-4147-A177-3AD203B41FA5}">
                      <a16:colId xmlns:a16="http://schemas.microsoft.com/office/drawing/2014/main" val="20001"/>
                    </a:ext>
                  </a:extLst>
                </a:gridCol>
              </a:tblGrid>
              <a:tr h="2680459">
                <a:tc>
                  <a:txBody>
                    <a:bodyPr/>
                    <a:lstStyle/>
                    <a:p>
                      <a:endParaRPr lang="zh-CN" altLang="en-US" sz="1867"/>
                    </a:p>
                  </a:txBody>
                  <a:tcPr marL="121904" marR="121904" marT="60956" marB="609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endParaRPr lang="zh-CN" altLang="en-US" sz="1867"/>
                    </a:p>
                  </a:txBody>
                  <a:tcPr marL="121904" marR="121904" marT="60956" marB="609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516891">
                <a:tc>
                  <a:txBody>
                    <a:bodyPr/>
                    <a:lstStyle/>
                    <a:p>
                      <a:endParaRPr lang="zh-CN" altLang="en-US" sz="1867"/>
                    </a:p>
                  </a:txBody>
                  <a:tcPr marL="121904" marR="121904" marT="60956" marB="609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endParaRPr lang="zh-CN" altLang="en-US" sz="1867"/>
                    </a:p>
                  </a:txBody>
                  <a:tcPr marL="121904" marR="121904" marT="60956" marB="609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sp>
        <p:nvSpPr>
          <p:cNvPr id="16397" name="TextBox 4"/>
          <p:cNvSpPr txBox="1"/>
          <p:nvPr/>
        </p:nvSpPr>
        <p:spPr>
          <a:xfrm>
            <a:off x="357717" y="1466851"/>
            <a:ext cx="1879600" cy="1951567"/>
          </a:xfrm>
          <a:prstGeom prst="rect">
            <a:avLst/>
          </a:prstGeom>
          <a:noFill/>
          <a:ln w="9525">
            <a:noFill/>
          </a:ln>
        </p:spPr>
        <p:txBody>
          <a:bodyPr>
            <a:spAutoFit/>
          </a:bodyPr>
          <a:lstStyle>
            <a:defPPr>
              <a:defRPr lang="en-US"/>
            </a:defPPr>
          </a:lstStyle>
          <a:p>
            <a:pPr eaLnBrk="1" hangingPunct="1">
              <a:lnSpc>
                <a:spcPct val="130000"/>
              </a:lnSpc>
            </a:pPr>
            <a:r>
              <a:rPr lang="zh-CN" altLang="en-US" sz="3200" b="1">
                <a:latin typeface="楷体" panose="02010609060101010101" pitchFamily="49" charset="-122"/>
                <a:ea typeface="楷体" panose="02010609060101010101" pitchFamily="49" charset="-122"/>
              </a:rPr>
              <a:t>曹家遇险（孙侦探的敲诈）</a:t>
            </a:r>
          </a:p>
        </p:txBody>
      </p:sp>
      <p:sp>
        <p:nvSpPr>
          <p:cNvPr id="4" name="TextBox 4"/>
          <p:cNvSpPr txBox="1"/>
          <p:nvPr/>
        </p:nvSpPr>
        <p:spPr>
          <a:xfrm>
            <a:off x="2260600" y="1352551"/>
            <a:ext cx="9601200" cy="2180167"/>
          </a:xfrm>
          <a:prstGeom prst="rect">
            <a:avLst/>
          </a:prstGeom>
          <a:noFill/>
          <a:ln w="9525">
            <a:noFill/>
          </a:ln>
        </p:spPr>
        <p:txBody>
          <a:bodyPr>
            <a:spAutoFit/>
          </a:bodyPr>
          <a:lstStyle>
            <a:defPPr>
              <a:defRPr lang="en-US"/>
            </a:defPPr>
          </a:lstStyle>
          <a:p>
            <a:pPr eaLnBrk="1" hangingPunct="1">
              <a:lnSpc>
                <a:spcPct val="130000"/>
              </a:lnSpc>
            </a:pPr>
            <a:r>
              <a:rPr lang="zh-CN" altLang="en-US" sz="2667" b="1">
                <a:latin typeface="楷体" panose="02010609060101010101" pitchFamily="49" charset="-122"/>
                <a:ea typeface="楷体" panose="02010609060101010101" pitchFamily="49" charset="-122"/>
              </a:rPr>
              <a:t>曹先生因常宣传社会主义言论，被学生告发，被侦缉队盯上了。曹先生赶忙远走避难，让祥子回家送信。一到家，祥子就被孙侦探抓住了。孙侦探敲诈走了祥子的全部积蓄。买车的计划又一次破灭了。</a:t>
            </a:r>
          </a:p>
        </p:txBody>
      </p:sp>
      <p:sp>
        <p:nvSpPr>
          <p:cNvPr id="16399" name="TextBox 4"/>
          <p:cNvSpPr txBox="1"/>
          <p:nvPr/>
        </p:nvSpPr>
        <p:spPr>
          <a:xfrm>
            <a:off x="381000" y="4167718"/>
            <a:ext cx="1879600" cy="673100"/>
          </a:xfrm>
          <a:prstGeom prst="rect">
            <a:avLst/>
          </a:prstGeom>
          <a:noFill/>
          <a:ln w="9525">
            <a:noFill/>
          </a:ln>
        </p:spPr>
        <p:txBody>
          <a:bodyPr>
            <a:spAutoFit/>
          </a:bodyPr>
          <a:lstStyle>
            <a:defPPr>
              <a:defRPr lang="en-US"/>
            </a:defPPr>
          </a:lstStyle>
          <a:p>
            <a:pPr eaLnBrk="1" hangingPunct="1">
              <a:lnSpc>
                <a:spcPct val="130000"/>
              </a:lnSpc>
            </a:pPr>
            <a:r>
              <a:rPr lang="zh-CN" altLang="en-US" sz="3200" b="1">
                <a:latin typeface="楷体" panose="02010609060101010101" pitchFamily="49" charset="-122"/>
                <a:ea typeface="楷体" panose="02010609060101010101" pitchFamily="49" charset="-122"/>
              </a:rPr>
              <a:t>虎妞去世</a:t>
            </a:r>
          </a:p>
        </p:txBody>
      </p:sp>
      <p:sp>
        <p:nvSpPr>
          <p:cNvPr id="6" name="TextBox 4"/>
          <p:cNvSpPr txBox="1"/>
          <p:nvPr/>
        </p:nvSpPr>
        <p:spPr>
          <a:xfrm>
            <a:off x="2237318" y="4006851"/>
            <a:ext cx="9601200" cy="1113367"/>
          </a:xfrm>
          <a:prstGeom prst="rect">
            <a:avLst/>
          </a:prstGeom>
          <a:noFill/>
          <a:ln w="9525">
            <a:noFill/>
          </a:ln>
        </p:spPr>
        <p:txBody>
          <a:bodyPr>
            <a:spAutoFit/>
          </a:bodyPr>
          <a:lstStyle>
            <a:defPPr>
              <a:defRPr lang="en-US"/>
            </a:defPPr>
          </a:lstStyle>
          <a:p>
            <a:pPr eaLnBrk="1" hangingPunct="1">
              <a:lnSpc>
                <a:spcPct val="130000"/>
              </a:lnSpc>
            </a:pPr>
            <a:r>
              <a:rPr lang="zh-CN" altLang="en-US" sz="2667" b="1">
                <a:latin typeface="楷体" panose="02010609060101010101" pitchFamily="49" charset="-122"/>
                <a:ea typeface="楷体" panose="02010609060101010101" pitchFamily="49" charset="-122"/>
              </a:rPr>
              <a:t>虎妞用自己的私房钱为祥子买了二强子的车。不久虎妞难产死去。祥子为了给虎妞办丧事，无奈又卖了洋车。</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grpId="1"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1"/>
    </p:bldLst>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9" name="TextBox 4"/>
          <p:cNvSpPr txBox="1"/>
          <p:nvPr/>
        </p:nvSpPr>
        <p:spPr>
          <a:xfrm>
            <a:off x="579967" y="3323167"/>
            <a:ext cx="677333" cy="1109133"/>
          </a:xfrm>
          <a:prstGeom prst="rect">
            <a:avLst/>
          </a:prstGeom>
          <a:noFill/>
          <a:ln w="9525">
            <a:noFill/>
          </a:ln>
        </p:spPr>
        <p:txBody>
          <a:bodyPr>
            <a:spAutoFit/>
          </a:bodyPr>
          <a:lstStyle>
            <a:defPPr>
              <a:defRPr lang="en-US"/>
            </a:defPPr>
          </a:lstStyle>
          <a:p>
            <a:pPr eaLnBrk="1" hangingPunct="1"/>
            <a:r>
              <a:rPr lang="zh-CN" altLang="en-US" sz="3200" b="1">
                <a:latin typeface="楷体" panose="02010609060101010101" pitchFamily="49" charset="-122"/>
                <a:ea typeface="楷体" panose="02010609060101010101" pitchFamily="49" charset="-122"/>
              </a:rPr>
              <a:t>祥子</a:t>
            </a:r>
          </a:p>
        </p:txBody>
      </p:sp>
      <p:graphicFrame>
        <p:nvGraphicFramePr>
          <p:cNvPr id="2" name="表格 2"/>
          <p:cNvGraphicFramePr>
            <a:graphicFrameLocks noGrp="1"/>
          </p:cNvGraphicFramePr>
          <p:nvPr/>
        </p:nvGraphicFramePr>
        <p:xfrm>
          <a:off x="254000" y="1117600"/>
          <a:ext cx="11658599" cy="5308600"/>
        </p:xfrm>
        <a:graphic>
          <a:graphicData uri="http://schemas.openxmlformats.org/drawingml/2006/table">
            <a:tbl>
              <a:tblPr firstRow="1" bandRow="1">
                <a:tableStyleId>{5940675A-B579-460E-94D1-54222C63F5DA}</a:tableStyleId>
              </a:tblPr>
              <a:tblGrid>
                <a:gridCol w="1264457">
                  <a:extLst>
                    <a:ext uri="{9D8B030D-6E8A-4147-A177-3AD203B41FA5}">
                      <a16:colId xmlns:a16="http://schemas.microsoft.com/office/drawing/2014/main" val="20000"/>
                    </a:ext>
                  </a:extLst>
                </a:gridCol>
                <a:gridCol w="858025">
                  <a:extLst>
                    <a:ext uri="{9D8B030D-6E8A-4147-A177-3AD203B41FA5}">
                      <a16:colId xmlns:a16="http://schemas.microsoft.com/office/drawing/2014/main" val="20001"/>
                    </a:ext>
                  </a:extLst>
                </a:gridCol>
                <a:gridCol w="3033193">
                  <a:extLst>
                    <a:ext uri="{9D8B030D-6E8A-4147-A177-3AD203B41FA5}">
                      <a16:colId xmlns:a16="http://schemas.microsoft.com/office/drawing/2014/main" val="20002"/>
                    </a:ext>
                  </a:extLst>
                </a:gridCol>
                <a:gridCol w="6502924">
                  <a:extLst>
                    <a:ext uri="{9D8B030D-6E8A-4147-A177-3AD203B41FA5}">
                      <a16:colId xmlns:a16="http://schemas.microsoft.com/office/drawing/2014/main" val="20003"/>
                    </a:ext>
                  </a:extLst>
                </a:gridCol>
              </a:tblGrid>
              <a:tr h="673568">
                <a:tc>
                  <a:txBody>
                    <a:bodyPr/>
                    <a:lstStyle/>
                    <a:p>
                      <a:endParaRPr lang="zh-CN" altLang="en-US" sz="1867"/>
                    </a:p>
                  </a:txBody>
                  <a:tcPr marL="121929" marR="121929" marT="60960" marB="60960">
                    <a:solidFill>
                      <a:srgbClr val="D3BE9D"/>
                    </a:solidFill>
                  </a:tcPr>
                </a:tc>
                <a:tc gridSpan="2">
                  <a:txBody>
                    <a:bodyPr/>
                    <a:lstStyle/>
                    <a:p>
                      <a:endParaRPr lang="zh-CN" altLang="en-US" sz="1867"/>
                    </a:p>
                  </a:txBody>
                  <a:tcPr marL="121929" marR="121929" marT="60960" marB="60960">
                    <a:solidFill>
                      <a:srgbClr val="D3BE9D"/>
                    </a:solidFill>
                  </a:tcPr>
                </a:tc>
                <a:tc hMerge="1">
                  <a:txBody>
                    <a:bodyPr/>
                    <a:lstStyle/>
                    <a:p>
                      <a:endParaRPr lang="zh-CN" sz="1800"/>
                    </a:p>
                  </a:txBody>
                  <a:tcPr marL="121920" marR="121920" marT="60960" marB="60960">
                    <a:solidFill>
                      <a:schemeClr val="accent5">
                        <a:lumMod val="20000"/>
                        <a:lumOff val="80000"/>
                      </a:schemeClr>
                    </a:solidFill>
                  </a:tcPr>
                </a:tc>
                <a:tc>
                  <a:txBody>
                    <a:bodyPr/>
                    <a:lstStyle/>
                    <a:p>
                      <a:endParaRPr lang="zh-CN" altLang="en-US" sz="1867"/>
                    </a:p>
                  </a:txBody>
                  <a:tcPr marL="121929" marR="121929" marT="60960" marB="60960">
                    <a:solidFill>
                      <a:srgbClr val="D3BE9D"/>
                    </a:solidFill>
                  </a:tcPr>
                </a:tc>
                <a:extLst>
                  <a:ext uri="{0D108BD9-81ED-4DB2-BD59-A6C34878D82A}">
                    <a16:rowId xmlns:a16="http://schemas.microsoft.com/office/drawing/2014/main" val="10000"/>
                  </a:ext>
                </a:extLst>
              </a:tr>
              <a:tr h="2332097">
                <a:tc rowSpan="2">
                  <a:txBody>
                    <a:bodyPr/>
                    <a:lstStyle/>
                    <a:p>
                      <a:endParaRPr lang="zh-CN" altLang="en-US" sz="1867"/>
                    </a:p>
                  </a:txBody>
                  <a:tcPr marL="121929" marR="121929" marT="60960" marB="60960"/>
                </a:tc>
                <a:tc>
                  <a:txBody>
                    <a:bodyPr/>
                    <a:lstStyle/>
                    <a:p>
                      <a:endParaRPr lang="zh-CN" altLang="en-US" sz="1867"/>
                    </a:p>
                  </a:txBody>
                  <a:tcPr marL="121929" marR="121929" marT="60960" marB="60960"/>
                </a:tc>
                <a:tc>
                  <a:txBody>
                    <a:bodyPr/>
                    <a:lstStyle/>
                    <a:p>
                      <a:endParaRPr lang="zh-CN" altLang="en-US" sz="1867"/>
                    </a:p>
                  </a:txBody>
                  <a:tcPr marL="121929" marR="121929" marT="60960" marB="60960"/>
                </a:tc>
                <a:tc>
                  <a:txBody>
                    <a:bodyPr/>
                    <a:lstStyle/>
                    <a:p>
                      <a:endParaRPr lang="zh-CN" altLang="en-US" sz="1867"/>
                    </a:p>
                  </a:txBody>
                  <a:tcPr marL="121929" marR="121929" marT="60960" marB="60960"/>
                </a:tc>
                <a:extLst>
                  <a:ext uri="{0D108BD9-81ED-4DB2-BD59-A6C34878D82A}">
                    <a16:rowId xmlns:a16="http://schemas.microsoft.com/office/drawing/2014/main" val="10001"/>
                  </a:ext>
                </a:extLst>
              </a:tr>
              <a:tr h="2302935">
                <a:tc vMerge="1">
                  <a:txBody>
                    <a:bodyPr/>
                    <a:lstStyle/>
                    <a:p>
                      <a:endParaRPr lang="zh-CN" sz="1800"/>
                    </a:p>
                  </a:txBody>
                  <a:tcPr marL="121920" marR="121920" marT="60960" marB="60960"/>
                </a:tc>
                <a:tc>
                  <a:txBody>
                    <a:bodyPr/>
                    <a:lstStyle/>
                    <a:p>
                      <a:endParaRPr lang="zh-CN" altLang="en-US" sz="1867"/>
                    </a:p>
                  </a:txBody>
                  <a:tcPr marL="121929" marR="121929" marT="60960" marB="60960"/>
                </a:tc>
                <a:tc>
                  <a:txBody>
                    <a:bodyPr/>
                    <a:lstStyle/>
                    <a:p>
                      <a:endParaRPr lang="zh-CN" altLang="en-US" sz="1867"/>
                    </a:p>
                  </a:txBody>
                  <a:tcPr marL="121929" marR="121929" marT="60960" marB="60960"/>
                </a:tc>
                <a:tc>
                  <a:txBody>
                    <a:bodyPr/>
                    <a:lstStyle/>
                    <a:p>
                      <a:endParaRPr lang="zh-CN" altLang="en-US" sz="1867"/>
                    </a:p>
                  </a:txBody>
                  <a:tcPr marL="121929" marR="121929" marT="60960" marB="60960"/>
                </a:tc>
                <a:extLst>
                  <a:ext uri="{0D108BD9-81ED-4DB2-BD59-A6C34878D82A}">
                    <a16:rowId xmlns:a16="http://schemas.microsoft.com/office/drawing/2014/main" val="10002"/>
                  </a:ext>
                </a:extLst>
              </a:tr>
            </a:tbl>
          </a:graphicData>
        </a:graphic>
      </p:graphicFrame>
      <p:sp>
        <p:nvSpPr>
          <p:cNvPr id="18457" name="TextBox 4"/>
          <p:cNvSpPr txBox="1"/>
          <p:nvPr/>
        </p:nvSpPr>
        <p:spPr>
          <a:xfrm>
            <a:off x="332317" y="1049867"/>
            <a:ext cx="1172633" cy="673100"/>
          </a:xfrm>
          <a:prstGeom prst="rect">
            <a:avLst/>
          </a:prstGeom>
          <a:noFill/>
          <a:ln w="9525">
            <a:noFill/>
          </a:ln>
        </p:spPr>
        <p:txBody>
          <a:bodyPr>
            <a:spAutoFit/>
          </a:bodyPr>
          <a:lstStyle>
            <a:defPPr>
              <a:defRPr lang="en-US"/>
            </a:defPPr>
          </a:lstStyle>
          <a:p>
            <a:pPr eaLnBrk="1" hangingPunct="1">
              <a:lnSpc>
                <a:spcPct val="130000"/>
              </a:lnSpc>
            </a:pPr>
            <a:r>
              <a:rPr lang="zh-CN" altLang="en-US" sz="3200" b="1">
                <a:latin typeface="宋体" panose="02010600030101010101" pitchFamily="2" charset="-122"/>
                <a:ea typeface="宋体" panose="02010600030101010101" pitchFamily="2" charset="-122"/>
              </a:rPr>
              <a:t>人物</a:t>
            </a:r>
          </a:p>
        </p:txBody>
      </p:sp>
      <p:sp>
        <p:nvSpPr>
          <p:cNvPr id="19" name="TextBox 4"/>
          <p:cNvSpPr txBox="1"/>
          <p:nvPr/>
        </p:nvSpPr>
        <p:spPr>
          <a:xfrm>
            <a:off x="2567518" y="1081617"/>
            <a:ext cx="2262716" cy="670983"/>
          </a:xfrm>
          <a:prstGeom prst="rect">
            <a:avLst/>
          </a:prstGeom>
          <a:noFill/>
          <a:ln w="9525">
            <a:noFill/>
          </a:ln>
        </p:spPr>
        <p:txBody>
          <a:bodyPr>
            <a:spAutoFit/>
          </a:bodyPr>
          <a:lstStyle>
            <a:defPPr>
              <a:defRPr lang="en-US"/>
            </a:defPPr>
          </a:lstStyle>
          <a:p>
            <a:pPr eaLnBrk="1" hangingPunct="1">
              <a:lnSpc>
                <a:spcPct val="130000"/>
              </a:lnSpc>
            </a:pPr>
            <a:r>
              <a:rPr lang="zh-CN" altLang="en-US" sz="3200" b="1">
                <a:latin typeface="宋体" panose="02010600030101010101" pitchFamily="2" charset="-122"/>
                <a:ea typeface="宋体" panose="02010600030101010101" pitchFamily="2" charset="-122"/>
              </a:rPr>
              <a:t>性格特征</a:t>
            </a:r>
          </a:p>
        </p:txBody>
      </p:sp>
      <p:sp>
        <p:nvSpPr>
          <p:cNvPr id="21" name="TextBox 4"/>
          <p:cNvSpPr txBox="1"/>
          <p:nvPr/>
        </p:nvSpPr>
        <p:spPr>
          <a:xfrm>
            <a:off x="7829551" y="1081617"/>
            <a:ext cx="2262716" cy="670983"/>
          </a:xfrm>
          <a:prstGeom prst="rect">
            <a:avLst/>
          </a:prstGeom>
          <a:noFill/>
          <a:ln w="9525">
            <a:noFill/>
          </a:ln>
        </p:spPr>
        <p:txBody>
          <a:bodyPr>
            <a:spAutoFit/>
          </a:bodyPr>
          <a:lstStyle>
            <a:defPPr>
              <a:defRPr lang="en-US"/>
            </a:defPPr>
          </a:lstStyle>
          <a:p>
            <a:pPr eaLnBrk="1" hangingPunct="1">
              <a:lnSpc>
                <a:spcPct val="130000"/>
              </a:lnSpc>
            </a:pPr>
            <a:r>
              <a:rPr lang="zh-CN" altLang="en-US" sz="3200" b="1">
                <a:latin typeface="宋体" panose="02010600030101010101" pitchFamily="2" charset="-122"/>
                <a:ea typeface="宋体" panose="02010600030101010101" pitchFamily="2" charset="-122"/>
              </a:rPr>
              <a:t>主要事件</a:t>
            </a:r>
          </a:p>
        </p:txBody>
      </p:sp>
      <p:sp>
        <p:nvSpPr>
          <p:cNvPr id="22" name="TextBox 4"/>
          <p:cNvSpPr txBox="1"/>
          <p:nvPr/>
        </p:nvSpPr>
        <p:spPr>
          <a:xfrm>
            <a:off x="2389718" y="2067984"/>
            <a:ext cx="3166533" cy="1763183"/>
          </a:xfrm>
          <a:prstGeom prst="rect">
            <a:avLst/>
          </a:prstGeom>
          <a:noFill/>
          <a:ln w="9525">
            <a:noFill/>
          </a:ln>
        </p:spPr>
        <p:txBody>
          <a:bodyPr>
            <a:spAutoFit/>
          </a:bodyPr>
          <a:lstStyle>
            <a:defPPr>
              <a:defRPr lang="en-US"/>
            </a:defPPr>
          </a:lstStyle>
          <a:p>
            <a:pPr eaLnBrk="1" hangingPunct="1"/>
            <a:r>
              <a:rPr lang="zh-CN" altLang="en-US" sz="2667" b="1">
                <a:latin typeface="楷体" panose="02010609060101010101" pitchFamily="49" charset="-122"/>
                <a:ea typeface="楷体" panose="02010609060101010101" pitchFamily="49" charset="-122"/>
              </a:rPr>
              <a:t>纯朴善良、勤劳正直、自尊自强、吃苦耐劳、对未来充满希望</a:t>
            </a:r>
          </a:p>
        </p:txBody>
      </p:sp>
      <p:sp>
        <p:nvSpPr>
          <p:cNvPr id="23" name="TextBox 4"/>
          <p:cNvSpPr txBox="1"/>
          <p:nvPr/>
        </p:nvSpPr>
        <p:spPr>
          <a:xfrm>
            <a:off x="1612900" y="2396067"/>
            <a:ext cx="677333" cy="1107017"/>
          </a:xfrm>
          <a:prstGeom prst="rect">
            <a:avLst/>
          </a:prstGeom>
          <a:noFill/>
          <a:ln w="9525">
            <a:noFill/>
          </a:ln>
        </p:spPr>
        <p:txBody>
          <a:bodyPr>
            <a:spAutoFit/>
          </a:bodyPr>
          <a:lstStyle>
            <a:defPPr>
              <a:defRPr lang="en-US"/>
            </a:defPPr>
          </a:lstStyle>
          <a:p>
            <a:pPr eaLnBrk="1" hangingPunct="1"/>
            <a:r>
              <a:rPr lang="zh-CN" altLang="en-US" sz="3200" b="1">
                <a:latin typeface="楷体" panose="02010609060101010101" pitchFamily="49" charset="-122"/>
                <a:ea typeface="楷体" panose="02010609060101010101" pitchFamily="49" charset="-122"/>
              </a:rPr>
              <a:t>前期</a:t>
            </a:r>
          </a:p>
        </p:txBody>
      </p:sp>
      <p:sp>
        <p:nvSpPr>
          <p:cNvPr id="24" name="TextBox 4"/>
          <p:cNvSpPr txBox="1"/>
          <p:nvPr/>
        </p:nvSpPr>
        <p:spPr>
          <a:xfrm>
            <a:off x="1595967" y="4633384"/>
            <a:ext cx="679451" cy="1107016"/>
          </a:xfrm>
          <a:prstGeom prst="rect">
            <a:avLst/>
          </a:prstGeom>
          <a:noFill/>
          <a:ln w="9525">
            <a:noFill/>
          </a:ln>
        </p:spPr>
        <p:txBody>
          <a:bodyPr>
            <a:spAutoFit/>
          </a:bodyPr>
          <a:lstStyle>
            <a:defPPr>
              <a:defRPr lang="en-US"/>
            </a:defPPr>
          </a:lstStyle>
          <a:p>
            <a:pPr eaLnBrk="1" hangingPunct="1"/>
            <a:r>
              <a:rPr lang="zh-CN" altLang="en-US" sz="3200" b="1">
                <a:latin typeface="楷体" panose="02010609060101010101" pitchFamily="49" charset="-122"/>
                <a:ea typeface="楷体" panose="02010609060101010101" pitchFamily="49" charset="-122"/>
              </a:rPr>
              <a:t>后期</a:t>
            </a:r>
          </a:p>
        </p:txBody>
      </p:sp>
      <p:sp>
        <p:nvSpPr>
          <p:cNvPr id="25" name="TextBox 4"/>
          <p:cNvSpPr txBox="1"/>
          <p:nvPr/>
        </p:nvSpPr>
        <p:spPr>
          <a:xfrm>
            <a:off x="2389718" y="4508500"/>
            <a:ext cx="2895600" cy="1354667"/>
          </a:xfrm>
          <a:prstGeom prst="rect">
            <a:avLst/>
          </a:prstGeom>
          <a:noFill/>
          <a:ln w="9525">
            <a:noFill/>
          </a:ln>
        </p:spPr>
        <p:txBody>
          <a:bodyPr>
            <a:spAutoFit/>
          </a:bodyPr>
          <a:lstStyle>
            <a:defPPr>
              <a:defRPr lang="en-US"/>
            </a:defPPr>
          </a:lstStyle>
          <a:p>
            <a:pPr eaLnBrk="1" hangingPunct="1"/>
            <a:r>
              <a:rPr lang="zh-CN" altLang="en-US" sz="2667" b="1">
                <a:latin typeface="楷体" panose="02010609060101010101" pitchFamily="49" charset="-122"/>
                <a:ea typeface="楷体" panose="02010609060101010101" pitchFamily="49" charset="-122"/>
              </a:rPr>
              <a:t>自私懒惰、狡猾、说谎成性、好占便宜、自暴自弃</a:t>
            </a:r>
          </a:p>
        </p:txBody>
      </p:sp>
      <p:sp>
        <p:nvSpPr>
          <p:cNvPr id="26" name="TextBox 4"/>
          <p:cNvSpPr txBox="1"/>
          <p:nvPr/>
        </p:nvSpPr>
        <p:spPr>
          <a:xfrm>
            <a:off x="5401734" y="1839384"/>
            <a:ext cx="6527800" cy="2175933"/>
          </a:xfrm>
          <a:prstGeom prst="rect">
            <a:avLst/>
          </a:prstGeom>
          <a:noFill/>
          <a:ln w="9525">
            <a:noFill/>
          </a:ln>
        </p:spPr>
        <p:txBody>
          <a:bodyPr>
            <a:spAutoFit/>
          </a:bodyPr>
          <a:lstStyle>
            <a:defPPr>
              <a:defRPr lang="en-US"/>
            </a:defPPr>
          </a:lstStyle>
          <a:p>
            <a:pPr eaLnBrk="1" hangingPunct="1"/>
            <a:r>
              <a:rPr lang="zh-CN" altLang="en-US" sz="2667" b="1">
                <a:latin typeface="楷体" panose="02010609060101010101" pitchFamily="49" charset="-122"/>
                <a:ea typeface="楷体" panose="02010609060101010101" pitchFamily="49" charset="-122"/>
              </a:rPr>
              <a:t>努力工作三年凑足了买车的钱；为多挣两块钱而走危险地带，连人带车被乱兵抓去充军；逃出兵营时牵走三匹骆驼，卖掉骆驼后打算再攒钱买一辆车；被孙侦探要挟，敲诈走所有积蓄，买车的希望再一次落空。</a:t>
            </a:r>
          </a:p>
        </p:txBody>
      </p:sp>
      <p:sp>
        <p:nvSpPr>
          <p:cNvPr id="27" name="TextBox 4"/>
          <p:cNvSpPr txBox="1"/>
          <p:nvPr/>
        </p:nvSpPr>
        <p:spPr>
          <a:xfrm>
            <a:off x="5441950" y="4140200"/>
            <a:ext cx="6527800" cy="2175933"/>
          </a:xfrm>
          <a:prstGeom prst="rect">
            <a:avLst/>
          </a:prstGeom>
          <a:noFill/>
          <a:ln w="9525">
            <a:noFill/>
          </a:ln>
        </p:spPr>
        <p:txBody>
          <a:bodyPr>
            <a:spAutoFit/>
          </a:bodyPr>
          <a:lstStyle>
            <a:defPPr>
              <a:defRPr lang="en-US"/>
            </a:defPPr>
          </a:lstStyle>
          <a:p>
            <a:pPr eaLnBrk="1" hangingPunct="1"/>
            <a:r>
              <a:rPr lang="zh-CN" altLang="en-US" sz="2667" b="1">
                <a:latin typeface="楷体" panose="02010609060101010101" pitchFamily="49" charset="-122"/>
                <a:ea typeface="楷体" panose="02010609060101010101" pitchFamily="49" charset="-122"/>
              </a:rPr>
              <a:t>虎妞难产而死，祥子没钱给虎妞办丧事，无奈卖车；满怀希望去接小福子，却得知她的死讯，彻底颓废；拉车故意使坏、能偷懒就偷懒、借钱不还，为了一点赏钱出卖阮明。</a:t>
            </a:r>
          </a:p>
        </p:txBody>
      </p:sp>
      <p:grpSp>
        <p:nvGrpSpPr>
          <p:cNvPr id="17440" name="组合 15"/>
          <p:cNvGrpSpPr/>
          <p:nvPr/>
        </p:nvGrpSpPr>
        <p:grpSpPr>
          <a:xfrm>
            <a:off x="4650317" y="179917"/>
            <a:ext cx="2891367" cy="806449"/>
            <a:chOff x="4650317" y="149942"/>
            <a:chExt cx="2891367" cy="804996"/>
          </a:xfrm>
        </p:grpSpPr>
        <p:pic>
          <p:nvPicPr>
            <p:cNvPr id="17" name="图片 16"/>
            <p:cNvPicPr>
              <a:picLocks noChangeAspect="1"/>
            </p:cNvPicPr>
            <p:nvPr/>
          </p:nvPicPr>
          <p:blipFill>
            <a:blip r:embed="rId2">
              <a:duotone>
                <a:prstClr val="black"/>
                <a:srgbClr val="D3BE9D">
                  <a:tint val="45000"/>
                  <a:satMod val="400000"/>
                </a:srgbClr>
              </a:duotone>
            </a:blip>
            <a:stretch>
              <a:fillRect/>
            </a:stretch>
          </p:blipFill>
          <p:spPr>
            <a:xfrm>
              <a:off x="4650317" y="149942"/>
              <a:ext cx="2891367" cy="804996"/>
            </a:xfrm>
            <a:prstGeom prst="rect">
              <a:avLst/>
            </a:prstGeom>
          </p:spPr>
        </p:pic>
        <p:sp>
          <p:nvSpPr>
            <p:cNvPr id="18" name="文本框 2"/>
            <p:cNvSpPr txBox="1">
              <a:spLocks noChangeArrowheads="1"/>
            </p:cNvSpPr>
            <p:nvPr/>
          </p:nvSpPr>
          <p:spPr bwMode="auto">
            <a:xfrm>
              <a:off x="4675718" y="232342"/>
              <a:ext cx="2825749" cy="697241"/>
            </a:xfrm>
            <a:prstGeom prst="rect">
              <a:avLst/>
            </a:prstGeom>
            <a:noFill/>
            <a:ln>
              <a:noFill/>
            </a:ln>
          </p:spPr>
          <p:txBody>
            <a:bodyPr>
              <a:spAutoFit/>
            </a:bodyPr>
            <a:lstStyle>
              <a:defPPr>
                <a:defRPr lang="en-US"/>
              </a:defPPr>
              <a:lvl1pPr marL="0" lvl="0" indent="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1pPr>
              <a:lvl2pPr marL="990600" lvl="1" indent="-3810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2pPr>
              <a:lvl3pPr marL="1524000" lvl="2"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3pPr>
              <a:lvl4pPr marL="2133600" lvl="3"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4pPr>
              <a:lvl5pPr marL="2743200" lvl="4"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5pPr>
              <a:lvl6pPr marL="3352800" lvl="5"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6pPr>
              <a:lvl7pPr marL="3962400" lvl="6"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7pPr>
              <a:lvl8pPr marL="4572000" lvl="7"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8pPr>
              <a:lvl9pPr marL="5181600" indent="-304800" defTabSz="609600" fontAlgn="base">
                <a:spcBef>
                  <a:spcPct val="0"/>
                </a:spcBef>
                <a:spcAft>
                  <a:spcPct val="0"/>
                </a:spcAft>
                <a:defRPr>
                  <a:solidFill>
                    <a:schemeClr val="tx1"/>
                  </a:solidFill>
                  <a:latin typeface="Calibri" panose="020f0502020204030204" pitchFamily="34" charset="0"/>
                </a:defRPr>
              </a:lvl9pPr>
            </a:lstStyle>
            <a:p>
              <a:pPr marL="0" marR="0" lvl="0" indent="0" algn="dist" defTabSz="609600" rtl="0" eaLnBrk="1" fontAlgn="base" latinLnBrk="0" hangingPunct="1">
                <a:lnSpc>
                  <a:spcPct val="100000"/>
                </a:lnSpc>
                <a:spcBef>
                  <a:spcPct val="0"/>
                </a:spcBef>
                <a:spcAft>
                  <a:spcPct val="0"/>
                </a:spcAft>
                <a:buClrTx/>
                <a:buSzTx/>
                <a:buFontTx/>
                <a:buNone/>
                <a:defRPr/>
              </a:pPr>
              <a:r>
                <a:rPr kumimoji="0" lang="zh-CN" altLang="en-US" sz="3733"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人物介绍</a:t>
              </a: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2" presetClass="entr" presetSubtype="0" fill="hold" grpId="1" nodeType="withEffect">
                                  <p:stCondLst>
                                    <p:cond delay="0"/>
                                  </p:stCondLst>
                                  <p:childTnLst>
                                    <p:set>
                                      <p:cBhvr>
                                        <p:cTn id="16" dur="1" fill="hold">
                                          <p:stCondLst>
                                            <p:cond delay="0"/>
                                          </p:stCondLst>
                                        </p:cTn>
                                        <p:tgtEl>
                                          <p:spTgt spid="18457"/>
                                        </p:tgtEl>
                                        <p:attrNameLst>
                                          <p:attrName>style.visibility</p:attrName>
                                        </p:attrNameLst>
                                      </p:cBhvr>
                                      <p:to>
                                        <p:strVal val="visible"/>
                                      </p:to>
                                    </p:set>
                                    <p:animEffect transition="in" filter="fade">
                                      <p:cBhvr>
                                        <p:cTn id="17" dur="1000"/>
                                        <p:tgtEl>
                                          <p:spTgt spid="18457"/>
                                        </p:tgtEl>
                                      </p:cBhvr>
                                    </p:animEffect>
                                    <p:anim calcmode="lin" valueType="num">
                                      <p:cBhvr>
                                        <p:cTn id="18" dur="1000" fill="hold"/>
                                        <p:tgtEl>
                                          <p:spTgt spid="18457"/>
                                        </p:tgtEl>
                                        <p:attrNameLst>
                                          <p:attrName>ppt_x</p:attrName>
                                        </p:attrNameLst>
                                      </p:cBhvr>
                                      <p:tavLst>
                                        <p:tav tm="0">
                                          <p:val>
                                            <p:strVal val="#ppt_x"/>
                                          </p:val>
                                        </p:tav>
                                        <p:tav tm="100000">
                                          <p:val>
                                            <p:strVal val="#ppt_x"/>
                                          </p:val>
                                        </p:tav>
                                      </p:tavLst>
                                    </p:anim>
                                    <p:anim calcmode="lin" valueType="num">
                                      <p:cBhvr>
                                        <p:cTn id="19" dur="1000" fill="hold"/>
                                        <p:tgtEl>
                                          <p:spTgt spid="18457"/>
                                        </p:tgtEl>
                                        <p:attrNameLst>
                                          <p:attrName>ppt_y</p:attrName>
                                        </p:attrNameLst>
                                      </p:cBhvr>
                                      <p:tavLst>
                                        <p:tav tm="0">
                                          <p:val>
                                            <p:strVal val="#ppt_y+.1"/>
                                          </p:val>
                                        </p:tav>
                                        <p:tav tm="100000">
                                          <p:val>
                                            <p:strVal val="#ppt_y"/>
                                          </p:val>
                                        </p:tav>
                                      </p:tavLst>
                                    </p:anim>
                                  </p:childTnLst>
                                </p:cTn>
                              </p:par>
                              <p:par>
                                <p:cTn id="20" presetID="42" presetClass="entr" presetSubtype="0" fill="hold" grpId="2"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anim calcmode="lin" valueType="num">
                                      <p:cBhvr>
                                        <p:cTn id="23" dur="1000" fill="hold"/>
                                        <p:tgtEl>
                                          <p:spTgt spid="19"/>
                                        </p:tgtEl>
                                        <p:attrNameLst>
                                          <p:attrName>ppt_x</p:attrName>
                                        </p:attrNameLst>
                                      </p:cBhvr>
                                      <p:tavLst>
                                        <p:tav tm="0">
                                          <p:val>
                                            <p:strVal val="#ppt_x"/>
                                          </p:val>
                                        </p:tav>
                                        <p:tav tm="100000">
                                          <p:val>
                                            <p:strVal val="#ppt_x"/>
                                          </p:val>
                                        </p:tav>
                                      </p:tavLst>
                                    </p:anim>
                                    <p:anim calcmode="lin" valueType="num">
                                      <p:cBhvr>
                                        <p:cTn id="24" dur="1000" fill="hold"/>
                                        <p:tgtEl>
                                          <p:spTgt spid="19"/>
                                        </p:tgtEl>
                                        <p:attrNameLst>
                                          <p:attrName>ppt_y</p:attrName>
                                        </p:attrNameLst>
                                      </p:cBhvr>
                                      <p:tavLst>
                                        <p:tav tm="0">
                                          <p:val>
                                            <p:strVal val="#ppt_y+.1"/>
                                          </p:val>
                                        </p:tav>
                                        <p:tav tm="100000">
                                          <p:val>
                                            <p:strVal val="#ppt_y"/>
                                          </p:val>
                                        </p:tav>
                                      </p:tavLst>
                                    </p:anim>
                                  </p:childTnLst>
                                </p:cTn>
                              </p:par>
                              <p:par>
                                <p:cTn id="25" presetID="42" presetClass="entr" presetSubtype="0" fill="hold" grpId="3"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anim calcmode="lin" valueType="num">
                                      <p:cBhvr>
                                        <p:cTn id="28" dur="1000" fill="hold"/>
                                        <p:tgtEl>
                                          <p:spTgt spid="21"/>
                                        </p:tgtEl>
                                        <p:attrNameLst>
                                          <p:attrName>ppt_x</p:attrName>
                                        </p:attrNameLst>
                                      </p:cBhvr>
                                      <p:tavLst>
                                        <p:tav tm="0">
                                          <p:val>
                                            <p:strVal val="#ppt_x"/>
                                          </p:val>
                                        </p:tav>
                                        <p:tav tm="100000">
                                          <p:val>
                                            <p:strVal val="#ppt_x"/>
                                          </p:val>
                                        </p:tav>
                                      </p:tavLst>
                                    </p:anim>
                                    <p:anim calcmode="lin" valueType="num">
                                      <p:cBhvr>
                                        <p:cTn id="29" dur="1000" fill="hold"/>
                                        <p:tgtEl>
                                          <p:spTgt spid="21"/>
                                        </p:tgtEl>
                                        <p:attrNameLst>
                                          <p:attrName>ppt_y</p:attrName>
                                        </p:attrNameLst>
                                      </p:cBhvr>
                                      <p:tavLst>
                                        <p:tav tm="0">
                                          <p:val>
                                            <p:strVal val="#ppt_y+.1"/>
                                          </p:val>
                                        </p:tav>
                                        <p:tav tm="100000">
                                          <p:val>
                                            <p:strVal val="#ppt_y"/>
                                          </p:val>
                                        </p:tav>
                                      </p:tavLst>
                                    </p:anim>
                                  </p:childTnLst>
                                </p:cTn>
                              </p:par>
                              <p:par>
                                <p:cTn id="30" presetID="42" presetClass="entr" presetSubtype="0" fill="hold" grpId="4"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1000"/>
                                        <p:tgtEl>
                                          <p:spTgt spid="22"/>
                                        </p:tgtEl>
                                      </p:cBhvr>
                                    </p:animEffect>
                                    <p:anim calcmode="lin" valueType="num">
                                      <p:cBhvr>
                                        <p:cTn id="33" dur="1000" fill="hold"/>
                                        <p:tgtEl>
                                          <p:spTgt spid="22"/>
                                        </p:tgtEl>
                                        <p:attrNameLst>
                                          <p:attrName>ppt_x</p:attrName>
                                        </p:attrNameLst>
                                      </p:cBhvr>
                                      <p:tavLst>
                                        <p:tav tm="0">
                                          <p:val>
                                            <p:strVal val="#ppt_x"/>
                                          </p:val>
                                        </p:tav>
                                        <p:tav tm="100000">
                                          <p:val>
                                            <p:strVal val="#ppt_x"/>
                                          </p:val>
                                        </p:tav>
                                      </p:tavLst>
                                    </p:anim>
                                    <p:anim calcmode="lin" valueType="num">
                                      <p:cBhvr>
                                        <p:cTn id="34" dur="1000" fill="hold"/>
                                        <p:tgtEl>
                                          <p:spTgt spid="22"/>
                                        </p:tgtEl>
                                        <p:attrNameLst>
                                          <p:attrName>ppt_y</p:attrName>
                                        </p:attrNameLst>
                                      </p:cBhvr>
                                      <p:tavLst>
                                        <p:tav tm="0">
                                          <p:val>
                                            <p:strVal val="#ppt_y+.1"/>
                                          </p:val>
                                        </p:tav>
                                        <p:tav tm="100000">
                                          <p:val>
                                            <p:strVal val="#ppt_y"/>
                                          </p:val>
                                        </p:tav>
                                      </p:tavLst>
                                    </p:anim>
                                  </p:childTnLst>
                                </p:cTn>
                              </p:par>
                              <p:par>
                                <p:cTn id="35" presetID="42" presetClass="entr" presetSubtype="0" fill="hold" grpId="5"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1000"/>
                                        <p:tgtEl>
                                          <p:spTgt spid="23"/>
                                        </p:tgtEl>
                                      </p:cBhvr>
                                    </p:animEffect>
                                    <p:anim calcmode="lin" valueType="num">
                                      <p:cBhvr>
                                        <p:cTn id="38" dur="1000" fill="hold"/>
                                        <p:tgtEl>
                                          <p:spTgt spid="23"/>
                                        </p:tgtEl>
                                        <p:attrNameLst>
                                          <p:attrName>ppt_x</p:attrName>
                                        </p:attrNameLst>
                                      </p:cBhvr>
                                      <p:tavLst>
                                        <p:tav tm="0">
                                          <p:val>
                                            <p:strVal val="#ppt_x"/>
                                          </p:val>
                                        </p:tav>
                                        <p:tav tm="100000">
                                          <p:val>
                                            <p:strVal val="#ppt_x"/>
                                          </p:val>
                                        </p:tav>
                                      </p:tavLst>
                                    </p:anim>
                                    <p:anim calcmode="lin" valueType="num">
                                      <p:cBhvr>
                                        <p:cTn id="39" dur="1000" fill="hold"/>
                                        <p:tgtEl>
                                          <p:spTgt spid="23"/>
                                        </p:tgtEl>
                                        <p:attrNameLst>
                                          <p:attrName>ppt_y</p:attrName>
                                        </p:attrNameLst>
                                      </p:cBhvr>
                                      <p:tavLst>
                                        <p:tav tm="0">
                                          <p:val>
                                            <p:strVal val="#ppt_y+.1"/>
                                          </p:val>
                                        </p:tav>
                                        <p:tav tm="100000">
                                          <p:val>
                                            <p:strVal val="#ppt_y"/>
                                          </p:val>
                                        </p:tav>
                                      </p:tavLst>
                                    </p:anim>
                                  </p:childTnLst>
                                </p:cTn>
                              </p:par>
                              <p:par>
                                <p:cTn id="40" presetID="42" presetClass="entr" presetSubtype="0" fill="hold" grpId="6" nodeType="with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1000"/>
                                        <p:tgtEl>
                                          <p:spTgt spid="24"/>
                                        </p:tgtEl>
                                      </p:cBhvr>
                                    </p:animEffect>
                                    <p:anim calcmode="lin" valueType="num">
                                      <p:cBhvr>
                                        <p:cTn id="43" dur="1000" fill="hold"/>
                                        <p:tgtEl>
                                          <p:spTgt spid="24"/>
                                        </p:tgtEl>
                                        <p:attrNameLst>
                                          <p:attrName>ppt_x</p:attrName>
                                        </p:attrNameLst>
                                      </p:cBhvr>
                                      <p:tavLst>
                                        <p:tav tm="0">
                                          <p:val>
                                            <p:strVal val="#ppt_x"/>
                                          </p:val>
                                        </p:tav>
                                        <p:tav tm="100000">
                                          <p:val>
                                            <p:strVal val="#ppt_x"/>
                                          </p:val>
                                        </p:tav>
                                      </p:tavLst>
                                    </p:anim>
                                    <p:anim calcmode="lin" valueType="num">
                                      <p:cBhvr>
                                        <p:cTn id="44" dur="1000" fill="hold"/>
                                        <p:tgtEl>
                                          <p:spTgt spid="24"/>
                                        </p:tgtEl>
                                        <p:attrNameLst>
                                          <p:attrName>ppt_y</p:attrName>
                                        </p:attrNameLst>
                                      </p:cBhvr>
                                      <p:tavLst>
                                        <p:tav tm="0">
                                          <p:val>
                                            <p:strVal val="#ppt_y+.1"/>
                                          </p:val>
                                        </p:tav>
                                        <p:tav tm="100000">
                                          <p:val>
                                            <p:strVal val="#ppt_y"/>
                                          </p:val>
                                        </p:tav>
                                      </p:tavLst>
                                    </p:anim>
                                  </p:childTnLst>
                                </p:cTn>
                              </p:par>
                              <p:par>
                                <p:cTn id="45" presetID="42" presetClass="entr" presetSubtype="0" fill="hold" grpId="7"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1000"/>
                                        <p:tgtEl>
                                          <p:spTgt spid="25"/>
                                        </p:tgtEl>
                                      </p:cBhvr>
                                    </p:animEffect>
                                    <p:anim calcmode="lin" valueType="num">
                                      <p:cBhvr>
                                        <p:cTn id="48" dur="1000" fill="hold"/>
                                        <p:tgtEl>
                                          <p:spTgt spid="25"/>
                                        </p:tgtEl>
                                        <p:attrNameLst>
                                          <p:attrName>ppt_x</p:attrName>
                                        </p:attrNameLst>
                                      </p:cBhvr>
                                      <p:tavLst>
                                        <p:tav tm="0">
                                          <p:val>
                                            <p:strVal val="#ppt_x"/>
                                          </p:val>
                                        </p:tav>
                                        <p:tav tm="100000">
                                          <p:val>
                                            <p:strVal val="#ppt_x"/>
                                          </p:val>
                                        </p:tav>
                                      </p:tavLst>
                                    </p:anim>
                                    <p:anim calcmode="lin" valueType="num">
                                      <p:cBhvr>
                                        <p:cTn id="49" dur="1000" fill="hold"/>
                                        <p:tgtEl>
                                          <p:spTgt spid="25"/>
                                        </p:tgtEl>
                                        <p:attrNameLst>
                                          <p:attrName>ppt_y</p:attrName>
                                        </p:attrNameLst>
                                      </p:cBhvr>
                                      <p:tavLst>
                                        <p:tav tm="0">
                                          <p:val>
                                            <p:strVal val="#ppt_y+.1"/>
                                          </p:val>
                                        </p:tav>
                                        <p:tav tm="100000">
                                          <p:val>
                                            <p:strVal val="#ppt_y"/>
                                          </p:val>
                                        </p:tav>
                                      </p:tavLst>
                                    </p:anim>
                                  </p:childTnLst>
                                </p:cTn>
                              </p:par>
                              <p:par>
                                <p:cTn id="50" presetID="42" presetClass="entr" presetSubtype="0" fill="hold" grpId="8" nodeType="with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1000"/>
                                        <p:tgtEl>
                                          <p:spTgt spid="26"/>
                                        </p:tgtEl>
                                      </p:cBhvr>
                                    </p:animEffect>
                                    <p:anim calcmode="lin" valueType="num">
                                      <p:cBhvr>
                                        <p:cTn id="53" dur="1000" fill="hold"/>
                                        <p:tgtEl>
                                          <p:spTgt spid="26"/>
                                        </p:tgtEl>
                                        <p:attrNameLst>
                                          <p:attrName>ppt_x</p:attrName>
                                        </p:attrNameLst>
                                      </p:cBhvr>
                                      <p:tavLst>
                                        <p:tav tm="0">
                                          <p:val>
                                            <p:strVal val="#ppt_x"/>
                                          </p:val>
                                        </p:tav>
                                        <p:tav tm="100000">
                                          <p:val>
                                            <p:strVal val="#ppt_x"/>
                                          </p:val>
                                        </p:tav>
                                      </p:tavLst>
                                    </p:anim>
                                    <p:anim calcmode="lin" valueType="num">
                                      <p:cBhvr>
                                        <p:cTn id="54" dur="1000" fill="hold"/>
                                        <p:tgtEl>
                                          <p:spTgt spid="26"/>
                                        </p:tgtEl>
                                        <p:attrNameLst>
                                          <p:attrName>ppt_y</p:attrName>
                                        </p:attrNameLst>
                                      </p:cBhvr>
                                      <p:tavLst>
                                        <p:tav tm="0">
                                          <p:val>
                                            <p:strVal val="#ppt_y+.1"/>
                                          </p:val>
                                        </p:tav>
                                        <p:tav tm="100000">
                                          <p:val>
                                            <p:strVal val="#ppt_y"/>
                                          </p:val>
                                        </p:tav>
                                      </p:tavLst>
                                    </p:anim>
                                  </p:childTnLst>
                                </p:cTn>
                              </p:par>
                              <p:par>
                                <p:cTn id="55" presetID="42" presetClass="entr" presetSubtype="0" fill="hold" grpId="9" nodeType="with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1000"/>
                                        <p:tgtEl>
                                          <p:spTgt spid="27"/>
                                        </p:tgtEl>
                                      </p:cBhvr>
                                    </p:animEffect>
                                    <p:anim calcmode="lin" valueType="num">
                                      <p:cBhvr>
                                        <p:cTn id="58" dur="1000" fill="hold"/>
                                        <p:tgtEl>
                                          <p:spTgt spid="27"/>
                                        </p:tgtEl>
                                        <p:attrNameLst>
                                          <p:attrName>ppt_x</p:attrName>
                                        </p:attrNameLst>
                                      </p:cBhvr>
                                      <p:tavLst>
                                        <p:tav tm="0">
                                          <p:val>
                                            <p:strVal val="#ppt_x"/>
                                          </p:val>
                                        </p:tav>
                                        <p:tav tm="100000">
                                          <p:val>
                                            <p:strVal val="#ppt_x"/>
                                          </p:val>
                                        </p:tav>
                                      </p:tavLst>
                                    </p:anim>
                                    <p:anim calcmode="lin" valueType="num">
                                      <p:cBhvr>
                                        <p:cTn id="5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8457" grpId="1"/>
      <p:bldP spid="19" grpId="2"/>
      <p:bldP spid="21" grpId="3"/>
      <p:bldP spid="22" grpId="4"/>
      <p:bldP spid="23" grpId="5"/>
      <p:bldP spid="24" grpId="6"/>
      <p:bldP spid="25" grpId="7"/>
      <p:bldP spid="26" grpId="8"/>
      <p:bldP spid="27" grpId="9"/>
    </p:bldLst>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aphicFrame>
        <p:nvGraphicFramePr>
          <p:cNvPr id="3" name="表格 2"/>
          <p:cNvGraphicFramePr>
            <a:graphicFrameLocks noGrp="1"/>
          </p:cNvGraphicFramePr>
          <p:nvPr/>
        </p:nvGraphicFramePr>
        <p:xfrm>
          <a:off x="254000" y="1032933"/>
          <a:ext cx="11658600" cy="4988983"/>
        </p:xfrm>
        <a:graphic>
          <a:graphicData uri="http://schemas.openxmlformats.org/drawingml/2006/table">
            <a:tbl>
              <a:tblPr firstRow="1" bandRow="1">
                <a:tableStyleId>{5940675A-B579-460E-94D1-54222C63F5DA}</a:tableStyleId>
              </a:tblPr>
              <a:tblGrid>
                <a:gridCol w="1264457">
                  <a:extLst>
                    <a:ext uri="{9D8B030D-6E8A-4147-A177-3AD203B41FA5}">
                      <a16:colId xmlns:a16="http://schemas.microsoft.com/office/drawing/2014/main" val="20000"/>
                    </a:ext>
                  </a:extLst>
                </a:gridCol>
                <a:gridCol w="3891219">
                  <a:extLst>
                    <a:ext uri="{9D8B030D-6E8A-4147-A177-3AD203B41FA5}">
                      <a16:colId xmlns:a16="http://schemas.microsoft.com/office/drawing/2014/main" val="20001"/>
                    </a:ext>
                  </a:extLst>
                </a:gridCol>
                <a:gridCol w="6502924">
                  <a:extLst>
                    <a:ext uri="{9D8B030D-6E8A-4147-A177-3AD203B41FA5}">
                      <a16:colId xmlns:a16="http://schemas.microsoft.com/office/drawing/2014/main" val="20002"/>
                    </a:ext>
                  </a:extLst>
                </a:gridCol>
              </a:tblGrid>
              <a:tr h="673752">
                <a:tc>
                  <a:txBody>
                    <a:bodyPr/>
                    <a:lstStyle/>
                    <a:p>
                      <a:endParaRPr lang="zh-CN" altLang="en-US" sz="1867"/>
                    </a:p>
                  </a:txBody>
                  <a:tcPr marL="121929" marR="121929" marT="60977" marB="60977">
                    <a:solidFill>
                      <a:srgbClr val="D3BE9D"/>
                    </a:solidFill>
                  </a:tcPr>
                </a:tc>
                <a:tc>
                  <a:txBody>
                    <a:bodyPr/>
                    <a:lstStyle/>
                    <a:p>
                      <a:endParaRPr lang="zh-CN" altLang="en-US" sz="1867"/>
                    </a:p>
                  </a:txBody>
                  <a:tcPr marL="121929" marR="121929" marT="60977" marB="60977">
                    <a:solidFill>
                      <a:srgbClr val="D3BE9D"/>
                    </a:solidFill>
                  </a:tcPr>
                </a:tc>
                <a:tc>
                  <a:txBody>
                    <a:bodyPr/>
                    <a:lstStyle/>
                    <a:p>
                      <a:endParaRPr lang="zh-CN" altLang="en-US" sz="1867"/>
                    </a:p>
                  </a:txBody>
                  <a:tcPr marL="121929" marR="121929" marT="60977" marB="60977">
                    <a:solidFill>
                      <a:srgbClr val="D3BE9D"/>
                    </a:solidFill>
                  </a:tcPr>
                </a:tc>
                <a:extLst>
                  <a:ext uri="{0D108BD9-81ED-4DB2-BD59-A6C34878D82A}">
                    <a16:rowId xmlns:a16="http://schemas.microsoft.com/office/drawing/2014/main" val="10000"/>
                  </a:ext>
                </a:extLst>
              </a:tr>
              <a:tr h="1916815">
                <a:tc>
                  <a:txBody>
                    <a:bodyPr/>
                    <a:lstStyle/>
                    <a:p>
                      <a:endParaRPr lang="zh-CN" altLang="en-US" sz="1867"/>
                    </a:p>
                  </a:txBody>
                  <a:tcPr marL="121929" marR="121929" marT="60977" marB="60977"/>
                </a:tc>
                <a:tc>
                  <a:txBody>
                    <a:bodyPr/>
                    <a:lstStyle/>
                    <a:p>
                      <a:endParaRPr lang="zh-CN" altLang="en-US" sz="1867"/>
                    </a:p>
                  </a:txBody>
                  <a:tcPr marL="121929" marR="121929" marT="60977" marB="60977"/>
                </a:tc>
                <a:tc>
                  <a:txBody>
                    <a:bodyPr/>
                    <a:lstStyle/>
                    <a:p>
                      <a:endParaRPr lang="zh-CN" altLang="en-US" sz="1867"/>
                    </a:p>
                  </a:txBody>
                  <a:tcPr marL="121929" marR="121929" marT="60977" marB="60977"/>
                </a:tc>
                <a:extLst>
                  <a:ext uri="{0D108BD9-81ED-4DB2-BD59-A6C34878D82A}">
                    <a16:rowId xmlns:a16="http://schemas.microsoft.com/office/drawing/2014/main" val="10001"/>
                  </a:ext>
                </a:extLst>
              </a:tr>
              <a:tr h="2398416">
                <a:tc>
                  <a:txBody>
                    <a:bodyPr/>
                    <a:lstStyle/>
                    <a:p>
                      <a:endParaRPr lang="zh-CN" altLang="en-US" sz="1867"/>
                    </a:p>
                  </a:txBody>
                  <a:tcPr marL="121929" marR="121929" marT="60977" marB="60977"/>
                </a:tc>
                <a:tc>
                  <a:txBody>
                    <a:bodyPr/>
                    <a:lstStyle/>
                    <a:p>
                      <a:endParaRPr lang="zh-CN" altLang="en-US" sz="1867"/>
                    </a:p>
                  </a:txBody>
                  <a:tcPr marL="121929" marR="121929" marT="60977" marB="60977"/>
                </a:tc>
                <a:tc>
                  <a:txBody>
                    <a:bodyPr/>
                    <a:lstStyle/>
                    <a:p>
                      <a:endParaRPr lang="zh-CN" altLang="en-US" sz="1867"/>
                    </a:p>
                  </a:txBody>
                  <a:tcPr marL="121929" marR="121929" marT="60977" marB="60977"/>
                </a:tc>
                <a:extLst>
                  <a:ext uri="{0D108BD9-81ED-4DB2-BD59-A6C34878D82A}">
                    <a16:rowId xmlns:a16="http://schemas.microsoft.com/office/drawing/2014/main" val="10002"/>
                  </a:ext>
                </a:extLst>
              </a:tr>
            </a:tbl>
          </a:graphicData>
        </a:graphic>
      </p:graphicFrame>
      <p:sp>
        <p:nvSpPr>
          <p:cNvPr id="2" name="TextBox 4"/>
          <p:cNvSpPr txBox="1"/>
          <p:nvPr/>
        </p:nvSpPr>
        <p:spPr>
          <a:xfrm>
            <a:off x="349251" y="2556933"/>
            <a:ext cx="1172633" cy="615951"/>
          </a:xfrm>
          <a:prstGeom prst="rect">
            <a:avLst/>
          </a:prstGeom>
          <a:noFill/>
          <a:ln w="9525">
            <a:noFill/>
          </a:ln>
        </p:spPr>
        <p:txBody>
          <a:bodyPr>
            <a:spAutoFit/>
          </a:bodyPr>
          <a:lstStyle>
            <a:defPPr>
              <a:defRPr lang="en-US"/>
            </a:defPPr>
          </a:lstStyle>
          <a:p>
            <a:pPr eaLnBrk="1" hangingPunct="1"/>
            <a:r>
              <a:rPr lang="zh-CN" altLang="en-US" sz="3200" b="1">
                <a:latin typeface="楷体" panose="02010609060101010101" pitchFamily="49" charset="-122"/>
                <a:ea typeface="楷体" panose="02010609060101010101" pitchFamily="49" charset="-122"/>
              </a:rPr>
              <a:t>虎妞</a:t>
            </a:r>
          </a:p>
        </p:txBody>
      </p:sp>
      <p:sp>
        <p:nvSpPr>
          <p:cNvPr id="4" name="TextBox 4"/>
          <p:cNvSpPr txBox="1"/>
          <p:nvPr/>
        </p:nvSpPr>
        <p:spPr>
          <a:xfrm>
            <a:off x="332317" y="967317"/>
            <a:ext cx="1172633" cy="673100"/>
          </a:xfrm>
          <a:prstGeom prst="rect">
            <a:avLst/>
          </a:prstGeom>
          <a:noFill/>
          <a:ln w="9525">
            <a:noFill/>
          </a:ln>
        </p:spPr>
        <p:txBody>
          <a:bodyPr>
            <a:spAutoFit/>
          </a:bodyPr>
          <a:lstStyle>
            <a:defPPr>
              <a:defRPr lang="en-US"/>
            </a:defPPr>
          </a:lstStyle>
          <a:p>
            <a:pPr eaLnBrk="1" hangingPunct="1">
              <a:lnSpc>
                <a:spcPct val="130000"/>
              </a:lnSpc>
            </a:pPr>
            <a:r>
              <a:rPr lang="zh-CN" altLang="en-US" sz="3200" b="1">
                <a:latin typeface="宋体" panose="02010600030101010101" pitchFamily="2" charset="-122"/>
                <a:ea typeface="宋体" panose="02010600030101010101" pitchFamily="2" charset="-122"/>
              </a:rPr>
              <a:t>人物</a:t>
            </a:r>
          </a:p>
        </p:txBody>
      </p:sp>
      <p:sp>
        <p:nvSpPr>
          <p:cNvPr id="5" name="TextBox 4"/>
          <p:cNvSpPr txBox="1"/>
          <p:nvPr/>
        </p:nvSpPr>
        <p:spPr>
          <a:xfrm>
            <a:off x="2567518" y="996951"/>
            <a:ext cx="2262716" cy="673100"/>
          </a:xfrm>
          <a:prstGeom prst="rect">
            <a:avLst/>
          </a:prstGeom>
          <a:noFill/>
          <a:ln w="9525">
            <a:noFill/>
          </a:ln>
        </p:spPr>
        <p:txBody>
          <a:bodyPr>
            <a:spAutoFit/>
          </a:bodyPr>
          <a:lstStyle>
            <a:defPPr>
              <a:defRPr lang="en-US"/>
            </a:defPPr>
          </a:lstStyle>
          <a:p>
            <a:pPr eaLnBrk="1" hangingPunct="1">
              <a:lnSpc>
                <a:spcPct val="130000"/>
              </a:lnSpc>
            </a:pPr>
            <a:r>
              <a:rPr lang="zh-CN" altLang="en-US" sz="3200" b="1">
                <a:latin typeface="宋体" panose="02010600030101010101" pitchFamily="2" charset="-122"/>
                <a:ea typeface="宋体" panose="02010600030101010101" pitchFamily="2" charset="-122"/>
              </a:rPr>
              <a:t>性格特征</a:t>
            </a:r>
          </a:p>
        </p:txBody>
      </p:sp>
      <p:sp>
        <p:nvSpPr>
          <p:cNvPr id="6" name="TextBox 4"/>
          <p:cNvSpPr txBox="1"/>
          <p:nvPr/>
        </p:nvSpPr>
        <p:spPr>
          <a:xfrm>
            <a:off x="7829551" y="996951"/>
            <a:ext cx="2262716" cy="673100"/>
          </a:xfrm>
          <a:prstGeom prst="rect">
            <a:avLst/>
          </a:prstGeom>
          <a:noFill/>
          <a:ln w="9525">
            <a:noFill/>
          </a:ln>
        </p:spPr>
        <p:txBody>
          <a:bodyPr>
            <a:spAutoFit/>
          </a:bodyPr>
          <a:lstStyle>
            <a:defPPr>
              <a:defRPr lang="en-US"/>
            </a:defPPr>
          </a:lstStyle>
          <a:p>
            <a:pPr eaLnBrk="1" hangingPunct="1">
              <a:lnSpc>
                <a:spcPct val="130000"/>
              </a:lnSpc>
            </a:pPr>
            <a:r>
              <a:rPr lang="zh-CN" altLang="en-US" sz="3200" b="1">
                <a:latin typeface="宋体" panose="02010600030101010101" pitchFamily="2" charset="-122"/>
                <a:ea typeface="宋体" panose="02010600030101010101" pitchFamily="2" charset="-122"/>
              </a:rPr>
              <a:t>主要事件</a:t>
            </a:r>
          </a:p>
        </p:txBody>
      </p:sp>
      <p:sp>
        <p:nvSpPr>
          <p:cNvPr id="7" name="TextBox 4"/>
          <p:cNvSpPr txBox="1"/>
          <p:nvPr/>
        </p:nvSpPr>
        <p:spPr>
          <a:xfrm>
            <a:off x="1742017" y="1991784"/>
            <a:ext cx="3780367" cy="1354667"/>
          </a:xfrm>
          <a:prstGeom prst="rect">
            <a:avLst/>
          </a:prstGeom>
          <a:noFill/>
          <a:ln w="9525">
            <a:noFill/>
          </a:ln>
        </p:spPr>
        <p:txBody>
          <a:bodyPr>
            <a:spAutoFit/>
          </a:bodyPr>
          <a:lstStyle>
            <a:defPPr>
              <a:defRPr lang="en-US"/>
            </a:defPPr>
          </a:lstStyle>
          <a:p>
            <a:pPr eaLnBrk="1" hangingPunct="1"/>
            <a:r>
              <a:rPr lang="zh-CN" altLang="en-US" sz="2667" b="1">
                <a:latin typeface="楷体" panose="02010609060101010101" pitchFamily="49" charset="-122"/>
                <a:ea typeface="楷体" panose="02010609060101010101" pitchFamily="49" charset="-122"/>
              </a:rPr>
              <a:t>大胆泼辣、粗俗凶悍、好逸恶劳，工于心计、充满市侩习气</a:t>
            </a:r>
          </a:p>
        </p:txBody>
      </p:sp>
      <p:sp>
        <p:nvSpPr>
          <p:cNvPr id="10" name="TextBox 4"/>
          <p:cNvSpPr txBox="1"/>
          <p:nvPr/>
        </p:nvSpPr>
        <p:spPr>
          <a:xfrm>
            <a:off x="1742018" y="4218518"/>
            <a:ext cx="3604683" cy="944033"/>
          </a:xfrm>
          <a:prstGeom prst="rect">
            <a:avLst/>
          </a:prstGeom>
          <a:noFill/>
          <a:ln w="9525">
            <a:noFill/>
          </a:ln>
        </p:spPr>
        <p:txBody>
          <a:bodyPr>
            <a:spAutoFit/>
          </a:bodyPr>
          <a:lstStyle>
            <a:defPPr>
              <a:defRPr lang="en-US"/>
            </a:defPPr>
          </a:lstStyle>
          <a:p>
            <a:pPr eaLnBrk="1" hangingPunct="1"/>
            <a:r>
              <a:rPr lang="zh-CN" altLang="en-US" sz="2667" b="1">
                <a:latin typeface="楷体" panose="02010609060101010101" pitchFamily="49" charset="-122"/>
                <a:ea typeface="楷体" panose="02010609060101010101" pitchFamily="49" charset="-122"/>
              </a:rPr>
              <a:t>自私贪婪、奸诈圆滑、残忍霸道、不顾亲情</a:t>
            </a:r>
          </a:p>
        </p:txBody>
      </p:sp>
      <p:sp>
        <p:nvSpPr>
          <p:cNvPr id="11" name="TextBox 4"/>
          <p:cNvSpPr txBox="1"/>
          <p:nvPr/>
        </p:nvSpPr>
        <p:spPr>
          <a:xfrm>
            <a:off x="5401734" y="1756833"/>
            <a:ext cx="6527800" cy="1765300"/>
          </a:xfrm>
          <a:prstGeom prst="rect">
            <a:avLst/>
          </a:prstGeom>
          <a:noFill/>
          <a:ln w="9525">
            <a:noFill/>
          </a:ln>
        </p:spPr>
        <p:txBody>
          <a:bodyPr>
            <a:spAutoFit/>
          </a:bodyPr>
          <a:lstStyle>
            <a:defPPr>
              <a:defRPr lang="en-US"/>
            </a:defPPr>
          </a:lstStyle>
          <a:p>
            <a:pPr eaLnBrk="1" hangingPunct="1"/>
            <a:r>
              <a:rPr lang="zh-CN" altLang="en-US" sz="2667" b="1">
                <a:latin typeface="楷体" panose="02010609060101010101" pitchFamily="49" charset="-122"/>
                <a:ea typeface="楷体" panose="02010609060101010101" pitchFamily="49" charset="-122"/>
              </a:rPr>
              <a:t>与父亲共同经营人和车厂；引诱祥子后假装怀孕，欺骗祥子与自己结婚；为与祥子在一起，和父亲断绝关系，和祥子出去租房住；为祥子低价买了二强子的车。</a:t>
            </a:r>
          </a:p>
        </p:txBody>
      </p:sp>
      <p:sp>
        <p:nvSpPr>
          <p:cNvPr id="12" name="TextBox 4"/>
          <p:cNvSpPr txBox="1"/>
          <p:nvPr/>
        </p:nvSpPr>
        <p:spPr>
          <a:xfrm>
            <a:off x="5425017" y="3771900"/>
            <a:ext cx="6527800" cy="1764585"/>
          </a:xfrm>
          <a:prstGeom prst="rect">
            <a:avLst/>
          </a:prstGeom>
          <a:noFill/>
          <a:ln w="9525">
            <a:noFill/>
          </a:ln>
        </p:spPr>
        <p:txBody>
          <a:bodyPr>
            <a:spAutoFit/>
          </a:bodyPr>
          <a:lstStyle>
            <a:defPPr>
              <a:defRPr lang="en-US"/>
            </a:defPPr>
          </a:lstStyle>
          <a:p>
            <a:pPr eaLnBrk="1" hangingPunct="1"/>
            <a:r>
              <a:rPr lang="zh-CN" altLang="en-US" sz="2667" b="1">
                <a:latin typeface="楷体" panose="02010609060101010101" pitchFamily="49" charset="-122"/>
                <a:ea typeface="楷体" panose="02010609060101010101" pitchFamily="49" charset="-122"/>
              </a:rPr>
              <a:t>因反对女儿虎妞和祥子的事，与虎妞断绝关系；恼怒女儿嫁给祥子，卖掉人和车厂，带着钱去各处见识；虎妞死后意外与祥子相遇，被祥子恶言恶语顶撞并赶下车。</a:t>
            </a:r>
          </a:p>
        </p:txBody>
      </p:sp>
      <p:sp>
        <p:nvSpPr>
          <p:cNvPr id="13" name="TextBox 4"/>
          <p:cNvSpPr txBox="1"/>
          <p:nvPr/>
        </p:nvSpPr>
        <p:spPr>
          <a:xfrm>
            <a:off x="167217" y="4383617"/>
            <a:ext cx="1534583" cy="613833"/>
          </a:xfrm>
          <a:prstGeom prst="rect">
            <a:avLst/>
          </a:prstGeom>
          <a:noFill/>
          <a:ln w="9525">
            <a:noFill/>
          </a:ln>
        </p:spPr>
        <p:txBody>
          <a:bodyPr>
            <a:spAutoFit/>
          </a:bodyPr>
          <a:lstStyle>
            <a:defPPr>
              <a:defRPr lang="en-US"/>
            </a:defPPr>
          </a:lstStyle>
          <a:p>
            <a:pPr eaLnBrk="1" hangingPunct="1"/>
            <a:r>
              <a:rPr lang="zh-CN" altLang="en-US" sz="3200" b="1">
                <a:latin typeface="楷体" panose="02010609060101010101" pitchFamily="49" charset="-122"/>
                <a:ea typeface="楷体" panose="02010609060101010101" pitchFamily="49" charset="-122"/>
              </a:rPr>
              <a:t>刘四爷</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2" presetClass="entr" presetSubtype="0" fill="hold" grpId="1"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grpId="2"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grpId="3"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par>
                                <p:cTn id="30" presetID="42" presetClass="entr" presetSubtype="0" fill="hold" grpId="4"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par>
                                <p:cTn id="35" presetID="42" presetClass="entr" presetSubtype="0" fill="hold" grpId="5"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par>
                                <p:cTn id="40" presetID="42" presetClass="entr" presetSubtype="0" fill="hold" grpId="6"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par>
                                <p:cTn id="45" presetID="42" presetClass="entr" presetSubtype="0" fill="hold" grpId="7"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42" presetClass="entr" presetSubtype="0" fill="hold" grpId="8"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00"/>
                                        <p:tgtEl>
                                          <p:spTgt spid="13"/>
                                        </p:tgtEl>
                                      </p:cBhvr>
                                    </p:animEffect>
                                    <p:anim calcmode="lin" valueType="num">
                                      <p:cBhvr>
                                        <p:cTn id="53" dur="1000" fill="hold"/>
                                        <p:tgtEl>
                                          <p:spTgt spid="13"/>
                                        </p:tgtEl>
                                        <p:attrNameLst>
                                          <p:attrName>ppt_x</p:attrName>
                                        </p:attrNameLst>
                                      </p:cBhvr>
                                      <p:tavLst>
                                        <p:tav tm="0">
                                          <p:val>
                                            <p:strVal val="#ppt_x"/>
                                          </p:val>
                                        </p:tav>
                                        <p:tav tm="100000">
                                          <p:val>
                                            <p:strVal val="#ppt_x"/>
                                          </p:val>
                                        </p:tav>
                                      </p:tavLst>
                                    </p:anim>
                                    <p:anim calcmode="lin" valueType="num">
                                      <p:cBhvr>
                                        <p:cTn id="5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1"/>
      <p:bldP spid="5" grpId="2"/>
      <p:bldP spid="6" grpId="3"/>
      <p:bldP spid="7" grpId="4"/>
      <p:bldP spid="10" grpId="5"/>
      <p:bldP spid="11" grpId="6"/>
      <p:bldP spid="12" grpId="7"/>
      <p:bldP spid="13" grpId="8"/>
    </p:bldLst>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aphicFrame>
        <p:nvGraphicFramePr>
          <p:cNvPr id="2" name="表格 1"/>
          <p:cNvGraphicFramePr>
            <a:graphicFrameLocks noGrp="1"/>
          </p:cNvGraphicFramePr>
          <p:nvPr/>
        </p:nvGraphicFramePr>
        <p:xfrm>
          <a:off x="254000" y="889000"/>
          <a:ext cx="11658600" cy="5319185"/>
        </p:xfrm>
        <a:graphic>
          <a:graphicData uri="http://schemas.openxmlformats.org/drawingml/2006/table">
            <a:tbl>
              <a:tblPr firstRow="1" bandRow="1">
                <a:tableStyleId>{5940675A-B579-460E-94D1-54222C63F5DA}</a:tableStyleId>
              </a:tblPr>
              <a:tblGrid>
                <a:gridCol w="1264457">
                  <a:extLst>
                    <a:ext uri="{9D8B030D-6E8A-4147-A177-3AD203B41FA5}">
                      <a16:colId xmlns:a16="http://schemas.microsoft.com/office/drawing/2014/main" val="20000"/>
                    </a:ext>
                  </a:extLst>
                </a:gridCol>
                <a:gridCol w="3891219">
                  <a:extLst>
                    <a:ext uri="{9D8B030D-6E8A-4147-A177-3AD203B41FA5}">
                      <a16:colId xmlns:a16="http://schemas.microsoft.com/office/drawing/2014/main" val="20001"/>
                    </a:ext>
                  </a:extLst>
                </a:gridCol>
                <a:gridCol w="6502924">
                  <a:extLst>
                    <a:ext uri="{9D8B030D-6E8A-4147-A177-3AD203B41FA5}">
                      <a16:colId xmlns:a16="http://schemas.microsoft.com/office/drawing/2014/main" val="20002"/>
                    </a:ext>
                  </a:extLst>
                </a:gridCol>
              </a:tblGrid>
              <a:tr h="673741">
                <a:tc>
                  <a:txBody>
                    <a:bodyPr/>
                    <a:lstStyle/>
                    <a:p>
                      <a:endParaRPr lang="zh-CN" altLang="en-US" sz="1867"/>
                    </a:p>
                  </a:txBody>
                  <a:tcPr marL="121929" marR="121929" marT="60976" marB="60976">
                    <a:solidFill>
                      <a:srgbClr val="D3BE9D"/>
                    </a:solidFill>
                  </a:tcPr>
                </a:tc>
                <a:tc>
                  <a:txBody>
                    <a:bodyPr/>
                    <a:lstStyle/>
                    <a:p>
                      <a:endParaRPr lang="zh-CN" altLang="en-US" sz="1867"/>
                    </a:p>
                  </a:txBody>
                  <a:tcPr marL="121929" marR="121929" marT="60976" marB="60976">
                    <a:solidFill>
                      <a:srgbClr val="D3BE9D"/>
                    </a:solidFill>
                  </a:tcPr>
                </a:tc>
                <a:tc>
                  <a:txBody>
                    <a:bodyPr/>
                    <a:lstStyle/>
                    <a:p>
                      <a:endParaRPr lang="zh-CN" altLang="en-US" sz="1867"/>
                    </a:p>
                  </a:txBody>
                  <a:tcPr marL="121929" marR="121929" marT="60976" marB="60976">
                    <a:solidFill>
                      <a:srgbClr val="D3BE9D"/>
                    </a:solidFill>
                  </a:tcPr>
                </a:tc>
                <a:extLst>
                  <a:ext uri="{0D108BD9-81ED-4DB2-BD59-A6C34878D82A}">
                    <a16:rowId xmlns:a16="http://schemas.microsoft.com/office/drawing/2014/main" val="10000"/>
                  </a:ext>
                </a:extLst>
              </a:tr>
              <a:tr h="2247068">
                <a:tc>
                  <a:txBody>
                    <a:bodyPr/>
                    <a:lstStyle/>
                    <a:p>
                      <a:endParaRPr lang="zh-CN" altLang="en-US" sz="1867"/>
                    </a:p>
                  </a:txBody>
                  <a:tcPr marL="121929" marR="121929" marT="60976" marB="60976"/>
                </a:tc>
                <a:tc>
                  <a:txBody>
                    <a:bodyPr/>
                    <a:lstStyle/>
                    <a:p>
                      <a:endParaRPr lang="zh-CN" altLang="en-US" sz="1867"/>
                    </a:p>
                  </a:txBody>
                  <a:tcPr marL="121929" marR="121929" marT="60976" marB="60976"/>
                </a:tc>
                <a:tc>
                  <a:txBody>
                    <a:bodyPr/>
                    <a:lstStyle/>
                    <a:p>
                      <a:endParaRPr lang="zh-CN" altLang="en-US" sz="1867"/>
                    </a:p>
                  </a:txBody>
                  <a:tcPr marL="121929" marR="121929" marT="60976" marB="60976"/>
                </a:tc>
                <a:extLst>
                  <a:ext uri="{0D108BD9-81ED-4DB2-BD59-A6C34878D82A}">
                    <a16:rowId xmlns:a16="http://schemas.microsoft.com/office/drawing/2014/main" val="10001"/>
                  </a:ext>
                </a:extLst>
              </a:tr>
              <a:tr h="2398376">
                <a:tc>
                  <a:txBody>
                    <a:bodyPr/>
                    <a:lstStyle/>
                    <a:p>
                      <a:endParaRPr lang="zh-CN" altLang="en-US" sz="1867"/>
                    </a:p>
                  </a:txBody>
                  <a:tcPr marL="121929" marR="121929" marT="60976" marB="60976"/>
                </a:tc>
                <a:tc>
                  <a:txBody>
                    <a:bodyPr/>
                    <a:lstStyle/>
                    <a:p>
                      <a:endParaRPr lang="zh-CN" altLang="en-US" sz="1867"/>
                    </a:p>
                  </a:txBody>
                  <a:tcPr marL="121929" marR="121929" marT="60976" marB="60976"/>
                </a:tc>
                <a:tc>
                  <a:txBody>
                    <a:bodyPr/>
                    <a:lstStyle/>
                    <a:p>
                      <a:endParaRPr lang="zh-CN" altLang="en-US" sz="1867"/>
                    </a:p>
                  </a:txBody>
                  <a:tcPr marL="121929" marR="121929" marT="60976" marB="60976"/>
                </a:tc>
                <a:extLst>
                  <a:ext uri="{0D108BD9-81ED-4DB2-BD59-A6C34878D82A}">
                    <a16:rowId xmlns:a16="http://schemas.microsoft.com/office/drawing/2014/main" val="10002"/>
                  </a:ext>
                </a:extLst>
              </a:tr>
            </a:tbl>
          </a:graphicData>
        </a:graphic>
      </p:graphicFrame>
      <p:sp>
        <p:nvSpPr>
          <p:cNvPr id="3" name="TextBox 4"/>
          <p:cNvSpPr txBox="1"/>
          <p:nvPr/>
        </p:nvSpPr>
        <p:spPr>
          <a:xfrm>
            <a:off x="150284" y="2288118"/>
            <a:ext cx="1534583" cy="615949"/>
          </a:xfrm>
          <a:prstGeom prst="rect">
            <a:avLst/>
          </a:prstGeom>
          <a:noFill/>
          <a:ln w="9525">
            <a:noFill/>
          </a:ln>
        </p:spPr>
        <p:txBody>
          <a:bodyPr>
            <a:spAutoFit/>
          </a:bodyPr>
          <a:lstStyle>
            <a:defPPr>
              <a:defRPr lang="en-US"/>
            </a:defPPr>
          </a:lstStyle>
          <a:p>
            <a:pPr eaLnBrk="1" hangingPunct="1"/>
            <a:r>
              <a:rPr lang="zh-CN" altLang="en-US" sz="3200" b="1">
                <a:latin typeface="楷体" panose="02010609060101010101" pitchFamily="49" charset="-122"/>
                <a:ea typeface="楷体" panose="02010609060101010101" pitchFamily="49" charset="-122"/>
              </a:rPr>
              <a:t>曹先生</a:t>
            </a:r>
          </a:p>
        </p:txBody>
      </p:sp>
      <p:sp>
        <p:nvSpPr>
          <p:cNvPr id="4" name="TextBox 4"/>
          <p:cNvSpPr txBox="1"/>
          <p:nvPr/>
        </p:nvSpPr>
        <p:spPr>
          <a:xfrm>
            <a:off x="332317" y="823384"/>
            <a:ext cx="1172633" cy="673100"/>
          </a:xfrm>
          <a:prstGeom prst="rect">
            <a:avLst/>
          </a:prstGeom>
          <a:noFill/>
          <a:ln w="9525">
            <a:noFill/>
          </a:ln>
        </p:spPr>
        <p:txBody>
          <a:bodyPr>
            <a:spAutoFit/>
          </a:bodyPr>
          <a:lstStyle>
            <a:defPPr>
              <a:defRPr lang="en-US"/>
            </a:defPPr>
          </a:lstStyle>
          <a:p>
            <a:pPr eaLnBrk="1" hangingPunct="1">
              <a:lnSpc>
                <a:spcPct val="130000"/>
              </a:lnSpc>
            </a:pPr>
            <a:r>
              <a:rPr lang="zh-CN" altLang="en-US" sz="3200" b="1">
                <a:latin typeface="宋体" panose="02010600030101010101" pitchFamily="2" charset="-122"/>
                <a:ea typeface="宋体" panose="02010600030101010101" pitchFamily="2" charset="-122"/>
              </a:rPr>
              <a:t>人物</a:t>
            </a:r>
          </a:p>
        </p:txBody>
      </p:sp>
      <p:sp>
        <p:nvSpPr>
          <p:cNvPr id="5" name="TextBox 4"/>
          <p:cNvSpPr txBox="1"/>
          <p:nvPr/>
        </p:nvSpPr>
        <p:spPr>
          <a:xfrm>
            <a:off x="2567518" y="853017"/>
            <a:ext cx="2262716" cy="673100"/>
          </a:xfrm>
          <a:prstGeom prst="rect">
            <a:avLst/>
          </a:prstGeom>
          <a:noFill/>
          <a:ln w="9525">
            <a:noFill/>
          </a:ln>
        </p:spPr>
        <p:txBody>
          <a:bodyPr>
            <a:spAutoFit/>
          </a:bodyPr>
          <a:lstStyle>
            <a:defPPr>
              <a:defRPr lang="en-US"/>
            </a:defPPr>
          </a:lstStyle>
          <a:p>
            <a:pPr eaLnBrk="1" hangingPunct="1">
              <a:lnSpc>
                <a:spcPct val="130000"/>
              </a:lnSpc>
            </a:pPr>
            <a:r>
              <a:rPr lang="zh-CN" altLang="en-US" sz="3200" b="1">
                <a:latin typeface="宋体" panose="02010600030101010101" pitchFamily="2" charset="-122"/>
                <a:ea typeface="宋体" panose="02010600030101010101" pitchFamily="2" charset="-122"/>
              </a:rPr>
              <a:t>性格特征</a:t>
            </a:r>
          </a:p>
        </p:txBody>
      </p:sp>
      <p:sp>
        <p:nvSpPr>
          <p:cNvPr id="6" name="TextBox 4"/>
          <p:cNvSpPr txBox="1"/>
          <p:nvPr/>
        </p:nvSpPr>
        <p:spPr>
          <a:xfrm>
            <a:off x="7829551" y="853017"/>
            <a:ext cx="2262716" cy="673100"/>
          </a:xfrm>
          <a:prstGeom prst="rect">
            <a:avLst/>
          </a:prstGeom>
          <a:noFill/>
          <a:ln w="9525">
            <a:noFill/>
          </a:ln>
        </p:spPr>
        <p:txBody>
          <a:bodyPr>
            <a:spAutoFit/>
          </a:bodyPr>
          <a:lstStyle>
            <a:defPPr>
              <a:defRPr lang="en-US"/>
            </a:defPPr>
          </a:lstStyle>
          <a:p>
            <a:pPr eaLnBrk="1" hangingPunct="1">
              <a:lnSpc>
                <a:spcPct val="130000"/>
              </a:lnSpc>
            </a:pPr>
            <a:r>
              <a:rPr lang="zh-CN" altLang="en-US" sz="3200" b="1">
                <a:latin typeface="宋体" panose="02010600030101010101" pitchFamily="2" charset="-122"/>
                <a:ea typeface="宋体" panose="02010600030101010101" pitchFamily="2" charset="-122"/>
              </a:rPr>
              <a:t>主要事件</a:t>
            </a:r>
          </a:p>
        </p:txBody>
      </p:sp>
      <p:sp>
        <p:nvSpPr>
          <p:cNvPr id="7" name="TextBox 4"/>
          <p:cNvSpPr txBox="1"/>
          <p:nvPr/>
        </p:nvSpPr>
        <p:spPr>
          <a:xfrm>
            <a:off x="1775884" y="1951567"/>
            <a:ext cx="3539067" cy="1354667"/>
          </a:xfrm>
          <a:prstGeom prst="rect">
            <a:avLst/>
          </a:prstGeom>
          <a:noFill/>
          <a:ln w="9525">
            <a:noFill/>
          </a:ln>
        </p:spPr>
        <p:txBody>
          <a:bodyPr>
            <a:spAutoFit/>
          </a:bodyPr>
          <a:lstStyle>
            <a:defPPr>
              <a:defRPr lang="en-US"/>
            </a:defPPr>
          </a:lstStyle>
          <a:p>
            <a:pPr eaLnBrk="1" hangingPunct="1"/>
            <a:r>
              <a:rPr lang="zh-CN" altLang="en-US" sz="2667" b="1">
                <a:latin typeface="楷体" panose="02010609060101010101" pitchFamily="49" charset="-122"/>
                <a:ea typeface="楷体" panose="02010609060101010101" pitchFamily="49" charset="-122"/>
              </a:rPr>
              <a:t>为人和气、善良正直，关心并同情底层劳动人民</a:t>
            </a:r>
          </a:p>
        </p:txBody>
      </p:sp>
      <p:sp>
        <p:nvSpPr>
          <p:cNvPr id="8" name="TextBox 4"/>
          <p:cNvSpPr txBox="1"/>
          <p:nvPr/>
        </p:nvSpPr>
        <p:spPr>
          <a:xfrm>
            <a:off x="1742018" y="4464051"/>
            <a:ext cx="3604683" cy="944033"/>
          </a:xfrm>
          <a:prstGeom prst="rect">
            <a:avLst/>
          </a:prstGeom>
          <a:noFill/>
          <a:ln w="9525">
            <a:noFill/>
          </a:ln>
        </p:spPr>
        <p:txBody>
          <a:bodyPr>
            <a:spAutoFit/>
          </a:bodyPr>
          <a:lstStyle>
            <a:defPPr>
              <a:defRPr lang="en-US"/>
            </a:defPPr>
          </a:lstStyle>
          <a:p>
            <a:pPr eaLnBrk="1" hangingPunct="1"/>
            <a:r>
              <a:rPr lang="zh-CN" altLang="en-US" sz="2667" b="1">
                <a:latin typeface="楷体" panose="02010609060101010101" pitchFamily="49" charset="-122"/>
                <a:ea typeface="楷体" panose="02010609060101010101" pitchFamily="49" charset="-122"/>
              </a:rPr>
              <a:t>善良、有爱心、不善表达、勤俭</a:t>
            </a:r>
          </a:p>
        </p:txBody>
      </p:sp>
      <p:sp>
        <p:nvSpPr>
          <p:cNvPr id="9" name="TextBox 4"/>
          <p:cNvSpPr txBox="1"/>
          <p:nvPr/>
        </p:nvSpPr>
        <p:spPr>
          <a:xfrm>
            <a:off x="5401734" y="1753576"/>
            <a:ext cx="6527800" cy="1764585"/>
          </a:xfrm>
          <a:prstGeom prst="rect">
            <a:avLst/>
          </a:prstGeom>
          <a:noFill/>
          <a:ln w="9525">
            <a:noFill/>
          </a:ln>
        </p:spPr>
        <p:txBody>
          <a:bodyPr>
            <a:spAutoFit/>
          </a:bodyPr>
          <a:lstStyle>
            <a:defPPr>
              <a:defRPr lang="en-US"/>
            </a:defPPr>
          </a:lstStyle>
          <a:p>
            <a:pPr eaLnBrk="1" hangingPunct="1"/>
            <a:r>
              <a:rPr lang="zh-CN" altLang="en-US" sz="2667" b="1">
                <a:latin typeface="楷体" panose="02010609060101010101" pitchFamily="49" charset="-122"/>
                <a:ea typeface="楷体" panose="02010609060101010101" pitchFamily="49" charset="-122"/>
              </a:rPr>
              <a:t>祥子在曹宅拉包月时，对祥子很和善；因没有给阮明及格的分数而被报复告发，逃到上海避风头，后又回到北平；给来找他的祥子出主意，并同意收留祥子和小福子。</a:t>
            </a:r>
          </a:p>
        </p:txBody>
      </p:sp>
      <p:sp>
        <p:nvSpPr>
          <p:cNvPr id="10" name="TextBox 4"/>
          <p:cNvSpPr txBox="1"/>
          <p:nvPr/>
        </p:nvSpPr>
        <p:spPr>
          <a:xfrm>
            <a:off x="5425017" y="3854451"/>
            <a:ext cx="6527800" cy="2175933"/>
          </a:xfrm>
          <a:prstGeom prst="rect">
            <a:avLst/>
          </a:prstGeom>
          <a:noFill/>
          <a:ln w="9525">
            <a:noFill/>
          </a:ln>
        </p:spPr>
        <p:txBody>
          <a:bodyPr>
            <a:spAutoFit/>
          </a:bodyPr>
          <a:lstStyle>
            <a:defPPr>
              <a:defRPr lang="en-US"/>
            </a:defPPr>
          </a:lstStyle>
          <a:p>
            <a:pPr eaLnBrk="1" hangingPunct="1"/>
            <a:r>
              <a:rPr lang="zh-CN" altLang="en-US" sz="2667" b="1">
                <a:latin typeface="楷体" panose="02010609060101010101" pitchFamily="49" charset="-122"/>
                <a:ea typeface="楷体" panose="02010609060101010101" pitchFamily="49" charset="-122"/>
              </a:rPr>
              <a:t>被父亲卖给军官当小老婆，后被抛弃，孑然一身回了娘家；为养活两个弟弟被迫走上卖身的道路；虎妞死后想跟祥子在一起，祥子说等混好了再回来找她；被父亲卖到窑子里，不堪屈辱，绝望自杀。</a:t>
            </a:r>
          </a:p>
        </p:txBody>
      </p:sp>
      <p:sp>
        <p:nvSpPr>
          <p:cNvPr id="11" name="TextBox 4"/>
          <p:cNvSpPr txBox="1"/>
          <p:nvPr/>
        </p:nvSpPr>
        <p:spPr>
          <a:xfrm>
            <a:off x="131233" y="4629151"/>
            <a:ext cx="1532467" cy="613833"/>
          </a:xfrm>
          <a:prstGeom prst="rect">
            <a:avLst/>
          </a:prstGeom>
          <a:noFill/>
          <a:ln w="9525">
            <a:noFill/>
          </a:ln>
        </p:spPr>
        <p:txBody>
          <a:bodyPr>
            <a:spAutoFit/>
          </a:bodyPr>
          <a:lstStyle>
            <a:defPPr>
              <a:defRPr lang="en-US"/>
            </a:defPPr>
          </a:lstStyle>
          <a:p>
            <a:pPr eaLnBrk="1" hangingPunct="1"/>
            <a:r>
              <a:rPr lang="zh-CN" altLang="en-US" sz="3200" b="1">
                <a:latin typeface="楷体" panose="02010609060101010101" pitchFamily="49" charset="-122"/>
                <a:ea typeface="楷体" panose="02010609060101010101" pitchFamily="49" charset="-122"/>
              </a:rPr>
              <a:t>小福子</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4"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5"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6"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7"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8"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1000" fill="hold"/>
                                        <p:tgtEl>
                                          <p:spTgt spid="11"/>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1000"/>
                                        <p:tgtEl>
                                          <p:spTgt spid="2"/>
                                        </p:tgtEl>
                                      </p:cBhvr>
                                    </p:animEffect>
                                    <p:anim calcmode="lin" valueType="num">
                                      <p:cBhvr>
                                        <p:cTn id="38" dur="1000" fill="hold"/>
                                        <p:tgtEl>
                                          <p:spTgt spid="2"/>
                                        </p:tgtEl>
                                        <p:attrNameLst>
                                          <p:attrName>ppt_x</p:attrName>
                                        </p:attrNameLst>
                                      </p:cBhvr>
                                      <p:tavLst>
                                        <p:tav tm="0">
                                          <p:val>
                                            <p:strVal val="#ppt_x"/>
                                          </p:val>
                                        </p:tav>
                                        <p:tav tm="100000">
                                          <p:val>
                                            <p:strVal val="#ppt_x"/>
                                          </p:val>
                                        </p:tav>
                                      </p:tavLst>
                                    </p:anim>
                                    <p:anim calcmode="lin" valueType="num">
                                      <p:cBhvr>
                                        <p:cTn id="39" dur="1000" fill="hold"/>
                                        <p:tgtEl>
                                          <p:spTgt spid="2"/>
                                        </p:tgtEl>
                                        <p:attrNameLst>
                                          <p:attrName>ppt_y</p:attrName>
                                        </p:attrNameLst>
                                      </p:cBhvr>
                                      <p:tavLst>
                                        <p:tav tm="0">
                                          <p:val>
                                            <p:strVal val="#ppt_y+.1"/>
                                          </p:val>
                                        </p:tav>
                                        <p:tav tm="100000">
                                          <p:val>
                                            <p:strVal val="#ppt_y"/>
                                          </p:val>
                                        </p:tav>
                                      </p:tavLst>
                                    </p:anim>
                                  </p:childTnLst>
                                </p:cTn>
                              </p:par>
                              <p:par>
                                <p:cTn id="40" presetID="42" presetClass="entr" presetSubtype="0" fill="hold" grpId="1" nodeType="with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1000"/>
                                        <p:tgtEl>
                                          <p:spTgt spid="4"/>
                                        </p:tgtEl>
                                      </p:cBhvr>
                                    </p:animEffect>
                                    <p:anim calcmode="lin" valueType="num">
                                      <p:cBhvr>
                                        <p:cTn id="43" dur="1000" fill="hold"/>
                                        <p:tgtEl>
                                          <p:spTgt spid="4"/>
                                        </p:tgtEl>
                                        <p:attrNameLst>
                                          <p:attrName>ppt_x</p:attrName>
                                        </p:attrNameLst>
                                      </p:cBhvr>
                                      <p:tavLst>
                                        <p:tav tm="0">
                                          <p:val>
                                            <p:strVal val="#ppt_x"/>
                                          </p:val>
                                        </p:tav>
                                        <p:tav tm="100000">
                                          <p:val>
                                            <p:strVal val="#ppt_x"/>
                                          </p:val>
                                        </p:tav>
                                      </p:tavLst>
                                    </p:anim>
                                    <p:anim calcmode="lin" valueType="num">
                                      <p:cBhvr>
                                        <p:cTn id="44" dur="1000" fill="hold"/>
                                        <p:tgtEl>
                                          <p:spTgt spid="4"/>
                                        </p:tgtEl>
                                        <p:attrNameLst>
                                          <p:attrName>ppt_y</p:attrName>
                                        </p:attrNameLst>
                                      </p:cBhvr>
                                      <p:tavLst>
                                        <p:tav tm="0">
                                          <p:val>
                                            <p:strVal val="#ppt_y+.1"/>
                                          </p:val>
                                        </p:tav>
                                        <p:tav tm="100000">
                                          <p:val>
                                            <p:strVal val="#ppt_y"/>
                                          </p:val>
                                        </p:tav>
                                      </p:tavLst>
                                    </p:anim>
                                  </p:childTnLst>
                                </p:cTn>
                              </p:par>
                              <p:par>
                                <p:cTn id="45" presetID="42" presetClass="entr" presetSubtype="0" fill="hold" grpId="2" nodeType="with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1000"/>
                                        <p:tgtEl>
                                          <p:spTgt spid="5"/>
                                        </p:tgtEl>
                                      </p:cBhvr>
                                    </p:animEffect>
                                    <p:anim calcmode="lin" valueType="num">
                                      <p:cBhvr>
                                        <p:cTn id="48" dur="1000" fill="hold"/>
                                        <p:tgtEl>
                                          <p:spTgt spid="5"/>
                                        </p:tgtEl>
                                        <p:attrNameLst>
                                          <p:attrName>ppt_x</p:attrName>
                                        </p:attrNameLst>
                                      </p:cBhvr>
                                      <p:tavLst>
                                        <p:tav tm="0">
                                          <p:val>
                                            <p:strVal val="#ppt_x"/>
                                          </p:val>
                                        </p:tav>
                                        <p:tav tm="100000">
                                          <p:val>
                                            <p:strVal val="#ppt_x"/>
                                          </p:val>
                                        </p:tav>
                                      </p:tavLst>
                                    </p:anim>
                                    <p:anim calcmode="lin" valueType="num">
                                      <p:cBhvr>
                                        <p:cTn id="49" dur="1000" fill="hold"/>
                                        <p:tgtEl>
                                          <p:spTgt spid="5"/>
                                        </p:tgtEl>
                                        <p:attrNameLst>
                                          <p:attrName>ppt_y</p:attrName>
                                        </p:attrNameLst>
                                      </p:cBhvr>
                                      <p:tavLst>
                                        <p:tav tm="0">
                                          <p:val>
                                            <p:strVal val="#ppt_y+.1"/>
                                          </p:val>
                                        </p:tav>
                                        <p:tav tm="100000">
                                          <p:val>
                                            <p:strVal val="#ppt_y"/>
                                          </p:val>
                                        </p:tav>
                                      </p:tavLst>
                                    </p:anim>
                                  </p:childTnLst>
                                </p:cTn>
                              </p:par>
                              <p:par>
                                <p:cTn id="50" presetID="42" presetClass="entr" presetSubtype="0" fill="hold" grpId="3" nodeType="with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1000"/>
                                        <p:tgtEl>
                                          <p:spTgt spid="6"/>
                                        </p:tgtEl>
                                      </p:cBhvr>
                                    </p:animEffect>
                                    <p:anim calcmode="lin" valueType="num">
                                      <p:cBhvr>
                                        <p:cTn id="53" dur="1000" fill="hold"/>
                                        <p:tgtEl>
                                          <p:spTgt spid="6"/>
                                        </p:tgtEl>
                                        <p:attrNameLst>
                                          <p:attrName>ppt_x</p:attrName>
                                        </p:attrNameLst>
                                      </p:cBhvr>
                                      <p:tavLst>
                                        <p:tav tm="0">
                                          <p:val>
                                            <p:strVal val="#ppt_x"/>
                                          </p:val>
                                        </p:tav>
                                        <p:tav tm="100000">
                                          <p:val>
                                            <p:strVal val="#ppt_x"/>
                                          </p:val>
                                        </p:tav>
                                      </p:tavLst>
                                    </p:anim>
                                    <p:anim calcmode="lin" valueType="num">
                                      <p:cBhvr>
                                        <p:cTn id="5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1"/>
      <p:bldP spid="5" grpId="2"/>
      <p:bldP spid="6" grpId="3"/>
      <p:bldP spid="7" grpId="4"/>
      <p:bldP spid="8" grpId="5"/>
      <p:bldP spid="9" grpId="6"/>
      <p:bldP spid="10" grpId="7"/>
      <p:bldP spid="11" grpId="8"/>
    </p:bldLst>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TextBox 4"/>
          <p:cNvSpPr txBox="1"/>
          <p:nvPr/>
        </p:nvSpPr>
        <p:spPr>
          <a:xfrm>
            <a:off x="404284" y="1947333"/>
            <a:ext cx="11370734" cy="3744384"/>
          </a:xfrm>
          <a:prstGeom prst="rect">
            <a:avLst/>
          </a:prstGeom>
          <a:noFill/>
          <a:ln w="9525">
            <a:noFill/>
          </a:ln>
        </p:spPr>
        <p:txBody>
          <a:bodyPr>
            <a:spAutoFit/>
          </a:bodyPr>
          <a:lstStyle>
            <a:defPPr>
              <a:defRPr lang="en-US"/>
            </a:defPPr>
          </a:lstStyle>
          <a:p>
            <a:pPr eaLnBrk="1" hangingPunct="1">
              <a:lnSpc>
                <a:spcPct val="140000"/>
              </a:lnSpc>
            </a:pPr>
            <a:r>
              <a:rPr lang="zh-CN" altLang="en-US" sz="3467" b="1">
                <a:latin typeface="楷体" panose="02010609060101010101" pitchFamily="49" charset="-122"/>
                <a:ea typeface="楷体" panose="02010609060101010101" pitchFamily="49" charset="-122"/>
              </a:rPr>
              <a:t>    小说以祥子的“希望→奋斗→绝望→堕落”这条生活道路为主线来安排事件、展开情节，并引出其他人物。这种单纯、明晰的结构方式，便于表现祥子“三起三落”的人生经历和思想性格深刻变化的过程，能够更集中、更明确地突出作品的主题。</a:t>
            </a:r>
          </a:p>
        </p:txBody>
      </p:sp>
      <p:sp>
        <p:nvSpPr>
          <p:cNvPr id="19464" name="TextBox 4"/>
          <p:cNvSpPr txBox="1"/>
          <p:nvPr/>
        </p:nvSpPr>
        <p:spPr>
          <a:xfrm>
            <a:off x="404284" y="1043516"/>
            <a:ext cx="8094134" cy="679451"/>
          </a:xfrm>
          <a:prstGeom prst="rect">
            <a:avLst/>
          </a:prstGeom>
          <a:noFill/>
          <a:ln w="9525">
            <a:noFill/>
          </a:ln>
        </p:spPr>
        <p:txBody>
          <a:bodyPr>
            <a:spAutoFit/>
          </a:bodyPr>
          <a:lstStyle>
            <a:defPPr>
              <a:defRPr lang="en-US"/>
            </a:defPPr>
          </a:lstStyle>
          <a:p>
            <a:pPr eaLnBrk="1" hangingPunct="1">
              <a:lnSpc>
                <a:spcPct val="120000"/>
              </a:lnSpc>
            </a:pPr>
            <a:r>
              <a:rPr lang="en-US" altLang="zh-CN" sz="3467" b="1">
                <a:latin typeface="宋体" panose="02010600030101010101" pitchFamily="2" charset="-122"/>
                <a:ea typeface="宋体" panose="02010600030101010101" pitchFamily="2" charset="-122"/>
              </a:rPr>
              <a:t>1.</a:t>
            </a:r>
            <a:r>
              <a:rPr lang="zh-CN" altLang="en-US" sz="3467" b="1">
                <a:latin typeface="宋体" panose="02010600030101010101" pitchFamily="2" charset="-122"/>
                <a:ea typeface="宋体" panose="02010600030101010101" pitchFamily="2" charset="-122"/>
              </a:rPr>
              <a:t>脉络分明、情节丰富的纵式结构。</a:t>
            </a:r>
          </a:p>
        </p:txBody>
      </p:sp>
      <p:grpSp>
        <p:nvGrpSpPr>
          <p:cNvPr id="20484" name="组合 8"/>
          <p:cNvGrpSpPr/>
          <p:nvPr/>
        </p:nvGrpSpPr>
        <p:grpSpPr>
          <a:xfrm>
            <a:off x="4650317" y="179917"/>
            <a:ext cx="2891367" cy="806449"/>
            <a:chOff x="4650317" y="149942"/>
            <a:chExt cx="2891367" cy="804996"/>
          </a:xfrm>
        </p:grpSpPr>
        <p:pic>
          <p:nvPicPr>
            <p:cNvPr id="10" name="图片 9"/>
            <p:cNvPicPr>
              <a:picLocks noChangeAspect="1"/>
            </p:cNvPicPr>
            <p:nvPr/>
          </p:nvPicPr>
          <p:blipFill>
            <a:blip r:embed="rId2">
              <a:duotone>
                <a:prstClr val="black"/>
                <a:srgbClr val="D3BE9D">
                  <a:tint val="45000"/>
                  <a:satMod val="400000"/>
                </a:srgbClr>
              </a:duotone>
            </a:blip>
            <a:stretch>
              <a:fillRect/>
            </a:stretch>
          </p:blipFill>
          <p:spPr>
            <a:xfrm>
              <a:off x="4650317" y="149942"/>
              <a:ext cx="2891367" cy="804996"/>
            </a:xfrm>
            <a:prstGeom prst="rect">
              <a:avLst/>
            </a:prstGeom>
          </p:spPr>
        </p:pic>
        <p:sp>
          <p:nvSpPr>
            <p:cNvPr id="11" name="文本框 2"/>
            <p:cNvSpPr txBox="1">
              <a:spLocks noChangeArrowheads="1"/>
            </p:cNvSpPr>
            <p:nvPr/>
          </p:nvSpPr>
          <p:spPr bwMode="auto">
            <a:xfrm>
              <a:off x="4675718" y="232342"/>
              <a:ext cx="2825749" cy="697241"/>
            </a:xfrm>
            <a:prstGeom prst="rect">
              <a:avLst/>
            </a:prstGeom>
            <a:noFill/>
            <a:ln>
              <a:noFill/>
            </a:ln>
          </p:spPr>
          <p:txBody>
            <a:bodyPr>
              <a:spAutoFit/>
            </a:bodyPr>
            <a:lstStyle>
              <a:defPPr>
                <a:defRPr lang="en-US"/>
              </a:defPPr>
              <a:lvl1pPr marL="0" lvl="0" indent="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1pPr>
              <a:lvl2pPr marL="990600" lvl="1" indent="-3810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2pPr>
              <a:lvl3pPr marL="1524000" lvl="2"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3pPr>
              <a:lvl4pPr marL="2133600" lvl="3"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4pPr>
              <a:lvl5pPr marL="2743200" lvl="4"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5pPr>
              <a:lvl6pPr marL="3352800" lvl="5"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6pPr>
              <a:lvl7pPr marL="3962400" lvl="6"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7pPr>
              <a:lvl8pPr marL="4572000" lvl="7"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8pPr>
              <a:lvl9pPr marL="5181600" indent="-304800" defTabSz="609600" fontAlgn="base">
                <a:spcBef>
                  <a:spcPct val="0"/>
                </a:spcBef>
                <a:spcAft>
                  <a:spcPct val="0"/>
                </a:spcAft>
                <a:defRPr>
                  <a:solidFill>
                    <a:schemeClr val="tx1"/>
                  </a:solidFill>
                  <a:latin typeface="Calibri" panose="020f0502020204030204" pitchFamily="34" charset="0"/>
                </a:defRPr>
              </a:lvl9pPr>
            </a:lstStyle>
            <a:p>
              <a:pPr marL="0" marR="0" lvl="0" indent="0" algn="dist" defTabSz="609600" rtl="0" eaLnBrk="1" fontAlgn="base" latinLnBrk="0" hangingPunct="1">
                <a:lnSpc>
                  <a:spcPct val="100000"/>
                </a:lnSpc>
                <a:spcBef>
                  <a:spcPct val="0"/>
                </a:spcBef>
                <a:spcAft>
                  <a:spcPct val="0"/>
                </a:spcAft>
                <a:buClrTx/>
                <a:buSzTx/>
                <a:buFontTx/>
                <a:buNone/>
                <a:defRPr/>
              </a:pPr>
              <a:r>
                <a:rPr kumimoji="0" lang="zh-CN" altLang="en-US" sz="3733"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艺术特色</a:t>
              </a: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21" fill="hold" grpId="1" nodeType="withEffect">
                                  <p:stCondLst>
                                    <p:cond delay="0"/>
                                  </p:stCondLst>
                                  <p:childTnLst>
                                    <p:set>
                                      <p:cBhvr>
                                        <p:cTn id="6" dur="1" fill="hold">
                                          <p:stCondLst>
                                            <p:cond delay="0"/>
                                          </p:stCondLst>
                                        </p:cTn>
                                        <p:tgtEl>
                                          <p:spTgt spid="19464"/>
                                        </p:tgtEl>
                                        <p:attrNameLst>
                                          <p:attrName>style.visibility</p:attrName>
                                        </p:attrNameLst>
                                      </p:cBhvr>
                                      <p:to>
                                        <p:strVal val="visible"/>
                                      </p:to>
                                    </p:set>
                                    <p:animEffect transition="in" filter="barn(inVertical)">
                                      <p:cBhvr>
                                        <p:cTn id="7" dur="500"/>
                                        <p:tgtEl>
                                          <p:spTgt spid="19464"/>
                                        </p:tgtEl>
                                      </p:cBhvr>
                                    </p:animEffect>
                                  </p:childTnLst>
                                </p:cTn>
                              </p:par>
                            </p:childTnLst>
                          </p:cTn>
                        </p:par>
                        <p:par>
                          <p:cTn id="8" fill="hold" nodeType="withGroup">
                            <p:stCondLst>
                              <p:cond delay="500"/>
                            </p:stCondLst>
                            <p:childTnLst>
                              <p:par>
                                <p:cTn id="9" presetID="37" presetClass="entr" presetSubtype="0" fill="hold" grpId="0" nodeType="afterEffec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900" decel="100000" fill="hold"/>
                                        <p:tgtEl>
                                          <p:spTgt spid="3"/>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9464" grpId="1"/>
    </p:bldLst>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9" name="TextBox 4"/>
          <p:cNvSpPr txBox="1"/>
          <p:nvPr/>
        </p:nvSpPr>
        <p:spPr>
          <a:xfrm>
            <a:off x="410633" y="2248173"/>
            <a:ext cx="11485034" cy="3745727"/>
          </a:xfrm>
          <a:prstGeom prst="rect">
            <a:avLst/>
          </a:prstGeom>
          <a:noFill/>
          <a:ln w="9525">
            <a:noFill/>
          </a:ln>
        </p:spPr>
        <p:txBody>
          <a:bodyPr>
            <a:spAutoFit/>
          </a:bodyPr>
          <a:lstStyle>
            <a:defPPr>
              <a:defRPr lang="en-US"/>
            </a:defPPr>
          </a:lstStyle>
          <a:p>
            <a:pPr eaLnBrk="1" hangingPunct="1">
              <a:lnSpc>
                <a:spcPct val="140000"/>
              </a:lnSpc>
            </a:pPr>
            <a:r>
              <a:rPr lang="zh-CN" altLang="en-US" sz="3467" b="1">
                <a:latin typeface="楷体" panose="02010609060101010101" pitchFamily="49" charset="-122"/>
                <a:ea typeface="楷体" panose="02010609060101010101" pitchFamily="49" charset="-122"/>
              </a:rPr>
              <a:t>    小说利用大量细腻而生动的外貌、语言、动作、心理等描写来表现人物。例如描写虎妞骂人时的爽快，表现了她泼辣大胆的特点；写祥子最后变得“又瘦又脏”，“脸，身体，衣服，他都不洗”，突出了他的堕落不堪，并从中反映出祥子思想性格上的巨大转变。</a:t>
            </a:r>
          </a:p>
        </p:txBody>
      </p:sp>
      <p:sp>
        <p:nvSpPr>
          <p:cNvPr id="10" name="TextBox 4"/>
          <p:cNvSpPr txBox="1"/>
          <p:nvPr/>
        </p:nvSpPr>
        <p:spPr>
          <a:xfrm>
            <a:off x="410633" y="719667"/>
            <a:ext cx="11485034" cy="1318396"/>
          </a:xfrm>
          <a:prstGeom prst="rect">
            <a:avLst/>
          </a:prstGeom>
          <a:noFill/>
          <a:ln w="9525">
            <a:noFill/>
          </a:ln>
        </p:spPr>
        <p:txBody>
          <a:bodyPr>
            <a:spAutoFit/>
          </a:bodyPr>
          <a:lstStyle>
            <a:defPPr>
              <a:defRPr lang="en-US"/>
            </a:defPPr>
          </a:lstStyle>
          <a:p>
            <a:pPr eaLnBrk="1" hangingPunct="1">
              <a:lnSpc>
                <a:spcPct val="120000"/>
              </a:lnSpc>
            </a:pPr>
            <a:r>
              <a:rPr lang="en-US" altLang="zh-CN" sz="3467" b="1">
                <a:latin typeface="宋体" panose="02010600030101010101" pitchFamily="2" charset="-122"/>
                <a:ea typeface="宋体" panose="02010600030101010101" pitchFamily="2" charset="-122"/>
              </a:rPr>
              <a:t>    2.</a:t>
            </a:r>
            <a:r>
              <a:rPr lang="zh-CN" altLang="en-US" sz="3467" b="1">
                <a:latin typeface="宋体" panose="02010600030101010101" pitchFamily="2" charset="-122"/>
                <a:ea typeface="宋体" panose="02010600030101010101" pitchFamily="2" charset="-122"/>
              </a:rPr>
              <a:t>善于通过多种描写刻画人物形象，表现其思想性格及发展变化。</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21" fill="hold" grpId="1"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par>
                          <p:cTn id="8" fill="hold" nodeType="withGroup">
                            <p:stCondLst>
                              <p:cond delay="500"/>
                            </p:stCondLst>
                            <p:childTnLst>
                              <p:par>
                                <p:cTn id="9" presetID="37" presetClass="entr" presetSubtype="0" fill="hold" grpId="0" nodeType="afterEffec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900" decel="100000" fill="hold"/>
                                        <p:tgtEl>
                                          <p:spTgt spid="9"/>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1"/>
    </p:bldLst>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Box 4"/>
          <p:cNvSpPr txBox="1"/>
          <p:nvPr/>
        </p:nvSpPr>
        <p:spPr>
          <a:xfrm>
            <a:off x="1032933" y="2165351"/>
            <a:ext cx="10124018" cy="2997200"/>
          </a:xfrm>
          <a:prstGeom prst="rect">
            <a:avLst/>
          </a:prstGeom>
          <a:noFill/>
          <a:ln w="9525">
            <a:noFill/>
          </a:ln>
        </p:spPr>
        <p:txBody>
          <a:bodyPr>
            <a:spAutoFit/>
          </a:bodyPr>
          <a:lstStyle>
            <a:defPPr>
              <a:defRPr lang="en-US"/>
            </a:defPPr>
          </a:lstStyle>
          <a:p>
            <a:pPr eaLnBrk="1" hangingPunct="1">
              <a:lnSpc>
                <a:spcPct val="140000"/>
              </a:lnSpc>
            </a:pPr>
            <a:r>
              <a:rPr lang="zh-CN" altLang="en-US" sz="3467" b="1">
                <a:latin typeface="楷体" panose="02010609060101010101" pitchFamily="49" charset="-122"/>
                <a:ea typeface="楷体" panose="02010609060101010101" pitchFamily="49" charset="-122"/>
              </a:rPr>
              <a:t>    老舍熟练运用加工提炼过的北京口语，给通俗朴素的文字增添了亲切、新鲜、恰当、活泼的味道，准确、鲜明、生动地描绘了北京地区的自然风景画和底层社会的风俗画。</a:t>
            </a:r>
          </a:p>
        </p:txBody>
      </p:sp>
      <p:sp>
        <p:nvSpPr>
          <p:cNvPr id="3" name="TextBox 4"/>
          <p:cNvSpPr txBox="1"/>
          <p:nvPr/>
        </p:nvSpPr>
        <p:spPr>
          <a:xfrm>
            <a:off x="1007533" y="1138767"/>
            <a:ext cx="9922934" cy="679451"/>
          </a:xfrm>
          <a:prstGeom prst="rect">
            <a:avLst/>
          </a:prstGeom>
          <a:noFill/>
          <a:ln w="9525">
            <a:noFill/>
          </a:ln>
        </p:spPr>
        <p:txBody>
          <a:bodyPr>
            <a:spAutoFit/>
          </a:bodyPr>
          <a:lstStyle>
            <a:defPPr>
              <a:defRPr lang="en-US"/>
            </a:defPPr>
          </a:lstStyle>
          <a:p>
            <a:pPr eaLnBrk="1" hangingPunct="1">
              <a:lnSpc>
                <a:spcPct val="120000"/>
              </a:lnSpc>
            </a:pPr>
            <a:r>
              <a:rPr lang="en-US" altLang="zh-CN" sz="3467" b="1">
                <a:latin typeface="宋体" panose="02010600030101010101" pitchFamily="2" charset="-122"/>
                <a:ea typeface="宋体" panose="02010600030101010101" pitchFamily="2" charset="-122"/>
              </a:rPr>
              <a:t>3.</a:t>
            </a:r>
            <a:r>
              <a:rPr lang="zh-CN" altLang="en-US" sz="3467" b="1">
                <a:latin typeface="宋体" panose="02010600030101010101" pitchFamily="2" charset="-122"/>
                <a:ea typeface="宋体" panose="02010600030101010101" pitchFamily="2" charset="-122"/>
              </a:rPr>
              <a:t>朴实生动的平民化语言，具有浓郁的地方特色。</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21" fill="hold" grpId="1"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nodeType="withGroup">
                            <p:stCondLst>
                              <p:cond delay="500"/>
                            </p:stCondLst>
                            <p:childTnLst>
                              <p:par>
                                <p:cTn id="9" presetID="37" presetClass="entr" presetSubtype="0" fill="hold" grpId="0" nodeType="afterEffec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900" decel="100000" fill="hold"/>
                                        <p:tgtEl>
                                          <p:spTgt spid="2"/>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1"/>
    </p:bldLst>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3" name="矩形: 圆角 12"/>
          <p:cNvSpPr/>
          <p:nvPr/>
        </p:nvSpPr>
        <p:spPr>
          <a:xfrm>
            <a:off x="8697385" y="1018117"/>
            <a:ext cx="2214033" cy="476251"/>
          </a:xfrm>
          <a:prstGeom prst="roundRect">
            <a:avLst/>
          </a:prstGeom>
          <a:solidFill>
            <a:srgbClr val="F2DDB4"/>
          </a:solidFill>
          <a:ln>
            <a:solidFill>
              <a:srgbClr val="534C3E"/>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marR="0" lvl="0" indent="0" algn="l" defTabSz="6096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1pPr>
            <a:lvl2pPr marL="609600" marR="0" lvl="1" indent="0" algn="l" defTabSz="6096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2pPr>
            <a:lvl3pPr marL="1219200" marR="0" lvl="2" indent="0" algn="l" defTabSz="6096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3pPr>
            <a:lvl4pPr marL="1828800" marR="0" lvl="3" indent="0" algn="l" defTabSz="6096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4pPr>
            <a:lvl5pPr marL="2438400" marR="0" lvl="4" indent="0" algn="l" defTabSz="6096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5pPr>
            <a:lvl6pPr marL="3048000" marR="0" lvl="5" indent="0" algn="l" defTabSz="6096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6pPr>
            <a:lvl7pPr marL="3657600" marR="0" lvl="6" indent="0" algn="l" defTabSz="6096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7pPr>
            <a:lvl8pPr marL="4267200" marR="0" lvl="7" indent="0" algn="l" defTabSz="6096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8pPr>
            <a:lvl9pPr marL="4876800" marR="0" lvl="8" indent="0" algn="l" defTabSz="6096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9pPr>
          </a:lstStyle>
          <a:p>
            <a:pPr marL="0" marR="0" lvl="0" indent="0" algn="ctr" defTabSz="6096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2" name="矩形: 圆角 1"/>
          <p:cNvSpPr/>
          <p:nvPr/>
        </p:nvSpPr>
        <p:spPr>
          <a:xfrm>
            <a:off x="2546351" y="1018117"/>
            <a:ext cx="2387600" cy="476251"/>
          </a:xfrm>
          <a:prstGeom prst="roundRect">
            <a:avLst/>
          </a:prstGeom>
          <a:solidFill>
            <a:srgbClr val="F2DDB4"/>
          </a:solidFill>
          <a:ln>
            <a:solidFill>
              <a:srgbClr val="534C3E"/>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marR="0" lvl="0" indent="0" algn="l" defTabSz="6096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1pPr>
            <a:lvl2pPr marL="609600" marR="0" lvl="1" indent="0" algn="l" defTabSz="6096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2pPr>
            <a:lvl3pPr marL="1219200" marR="0" lvl="2" indent="0" algn="l" defTabSz="6096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3pPr>
            <a:lvl4pPr marL="1828800" marR="0" lvl="3" indent="0" algn="l" defTabSz="6096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4pPr>
            <a:lvl5pPr marL="2438400" marR="0" lvl="4" indent="0" algn="l" defTabSz="6096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5pPr>
            <a:lvl6pPr marL="3048000" marR="0" lvl="5" indent="0" algn="l" defTabSz="6096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6pPr>
            <a:lvl7pPr marL="3657600" marR="0" lvl="6" indent="0" algn="l" defTabSz="6096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7pPr>
            <a:lvl8pPr marL="4267200" marR="0" lvl="7" indent="0" algn="l" defTabSz="6096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8pPr>
            <a:lvl9pPr marL="4876800" marR="0" lvl="8" indent="0" algn="l" defTabSz="6096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9pPr>
          </a:lstStyle>
          <a:p>
            <a:pPr marL="0" marR="0" lvl="0" indent="0" algn="ctr" defTabSz="6096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30" name="TextBox 4"/>
          <p:cNvSpPr txBox="1"/>
          <p:nvPr/>
        </p:nvSpPr>
        <p:spPr>
          <a:xfrm>
            <a:off x="7721600" y="1540933"/>
            <a:ext cx="4163484" cy="4489451"/>
          </a:xfrm>
          <a:prstGeom prst="rect">
            <a:avLst/>
          </a:prstGeom>
          <a:noFill/>
          <a:ln w="9525">
            <a:noFill/>
          </a:ln>
        </p:spPr>
        <p:txBody>
          <a:bodyPr>
            <a:spAutoFit/>
          </a:bodyPr>
          <a:lstStyle>
            <a:defPPr>
              <a:defRPr lang="en-US"/>
            </a:defPPr>
          </a:lstStyle>
          <a:p>
            <a:pPr eaLnBrk="1" hangingPunct="1">
              <a:lnSpc>
                <a:spcPct val="120000"/>
              </a:lnSpc>
            </a:pPr>
            <a:r>
              <a:rPr lang="zh-CN" altLang="en-US" sz="2667" b="1">
                <a:latin typeface="宋体" panose="02010600030101010101" pitchFamily="2" charset="-122"/>
                <a:ea typeface="宋体" panose="02010600030101010101" pitchFamily="2" charset="-122"/>
              </a:rPr>
              <a:t>    祥子终于如愿以偿地买上了新车</a:t>
            </a:r>
            <a:r>
              <a:rPr lang="en-US" altLang="zh-CN" sz="2667" b="1">
                <a:latin typeface="宋体" panose="02010600030101010101" pitchFamily="2" charset="-122"/>
                <a:ea typeface="宋体" panose="02010600030101010101" pitchFamily="2" charset="-122"/>
              </a:rPr>
              <a:t>——</a:t>
            </a:r>
            <a:r>
              <a:rPr lang="zh-CN" altLang="en-US" sz="2667" b="1">
                <a:latin typeface="宋体" panose="02010600030101010101" pitchFamily="2" charset="-122"/>
                <a:ea typeface="宋体" panose="02010600030101010101" pitchFamily="2" charset="-122"/>
              </a:rPr>
              <a:t>一辆属于自己的车。他为了“买车”，牺牲了太多太多，当然激动不已。这从他的动作、心理等方面可以看出来。把买车的日子作为他的生日，足见他买车后内心的喜悦。</a:t>
            </a:r>
          </a:p>
        </p:txBody>
      </p:sp>
      <p:sp>
        <p:nvSpPr>
          <p:cNvPr id="59397" name="标题 1"/>
          <p:cNvSpPr txBox="1"/>
          <p:nvPr/>
        </p:nvSpPr>
        <p:spPr bwMode="auto">
          <a:xfrm>
            <a:off x="8837085" y="937684"/>
            <a:ext cx="1934633" cy="698500"/>
          </a:xfrm>
          <a:prstGeom prst="rect">
            <a:avLst/>
          </a:prstGeom>
          <a:noFill/>
          <a:ln>
            <a:noFill/>
          </a:ln>
        </p:spPr>
        <p:txBody>
          <a:bodyPr/>
          <a:lstStyle>
            <a:defPPr>
              <a:defRPr lang="en-US"/>
            </a:defPPr>
            <a:lvl1pPr marL="0" lvl="0" indent="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1pPr>
            <a:lvl2pPr marL="990600" lvl="1" indent="-3810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2pPr>
            <a:lvl3pPr marL="1524000" lvl="2"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3pPr>
            <a:lvl4pPr marL="2133600" lvl="3"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4pPr>
            <a:lvl5pPr marL="2743200" lvl="4"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5pPr>
            <a:lvl6pPr marL="3352800" lvl="5"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6pPr>
            <a:lvl7pPr marL="3962400" lvl="6"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7pPr>
            <a:lvl8pPr marL="4572000" lvl="7"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8pPr>
            <a:lvl9pPr marL="5181600" indent="-304800" defTabSz="609600" fontAlgn="base">
              <a:spcBef>
                <a:spcPct val="0"/>
              </a:spcBef>
              <a:spcAft>
                <a:spcPct val="0"/>
              </a:spcAft>
              <a:defRPr>
                <a:solidFill>
                  <a:schemeClr val="tx1"/>
                </a:solidFill>
                <a:latin typeface="Calibri" panose="020f0502020204030204" pitchFamily="34" charset="0"/>
              </a:defRPr>
            </a:lvl9pPr>
          </a:lstStyle>
          <a:p>
            <a:pPr marL="0" marR="0" lvl="0" indent="0" algn="l" defTabSz="6096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楷体" panose="02010609060101010101" pitchFamily="49" charset="-122"/>
                <a:ea typeface="楷体" panose="02010609060101010101" pitchFamily="49" charset="-122"/>
                <a:cs typeface="+mn-cs"/>
              </a:rPr>
              <a:t>要点批注</a:t>
            </a:r>
          </a:p>
        </p:txBody>
      </p:sp>
      <p:sp>
        <p:nvSpPr>
          <p:cNvPr id="7" name="TextBox 4"/>
          <p:cNvSpPr txBox="1"/>
          <p:nvPr/>
        </p:nvSpPr>
        <p:spPr>
          <a:xfrm>
            <a:off x="190500" y="1540933"/>
            <a:ext cx="7099300" cy="4800600"/>
          </a:xfrm>
          <a:prstGeom prst="rect">
            <a:avLst/>
          </a:prstGeom>
          <a:noFill/>
          <a:ln w="9525">
            <a:noFill/>
          </a:ln>
        </p:spPr>
        <p:txBody>
          <a:bodyPr>
            <a:spAutoFit/>
          </a:bodyPr>
          <a:lstStyle>
            <a:defPPr>
              <a:defRPr lang="en-US"/>
            </a:defPPr>
          </a:lstStyle>
          <a:p>
            <a:pPr eaLnBrk="1" hangingPunct="1"/>
            <a:r>
              <a:rPr lang="zh-CN" altLang="en-US" sz="2533" b="1">
                <a:latin typeface="楷体" panose="02010609060101010101" pitchFamily="49" charset="-122"/>
                <a:ea typeface="楷体" panose="02010609060101010101" pitchFamily="49" charset="-122"/>
              </a:rPr>
              <a:t>    祥子的手哆嗦得更厉害了，揣起保单，拉起车，几乎要哭出来。拉到个僻静地方，细细端详自己的车，在漆板上试着照照自己的脸！越看越可爱，就是那不尽合自己的理想的地方也都可以原谅了，因为已经是自己的车了。把车看得似乎暂时可以休息会儿了，他坐在了水簸箕的新脚垫儿上，看着车把上的发亮的黄铜喇叭。他忽然想起来，今年是二十二岁。因为父母死得早，他忘了生日是在哪一天。自从到城里来，他没过一次生日。好吧，今天买上了新车，就算是生日吧，人的也是车的，好记，而且车既是自己的心血，简直没什么不可以把人与车算在一块的地方。</a:t>
            </a:r>
          </a:p>
        </p:txBody>
      </p:sp>
      <p:sp>
        <p:nvSpPr>
          <p:cNvPr id="8" name="标题 1"/>
          <p:cNvSpPr txBox="1"/>
          <p:nvPr/>
        </p:nvSpPr>
        <p:spPr bwMode="auto">
          <a:xfrm>
            <a:off x="2772833" y="937684"/>
            <a:ext cx="1934633" cy="698500"/>
          </a:xfrm>
          <a:prstGeom prst="rect">
            <a:avLst/>
          </a:prstGeom>
          <a:noFill/>
          <a:ln>
            <a:noFill/>
          </a:ln>
        </p:spPr>
        <p:txBody>
          <a:bodyPr/>
          <a:lstStyle>
            <a:defPPr>
              <a:defRPr lang="en-US"/>
            </a:defPPr>
            <a:lvl1pPr marL="0" lvl="0" indent="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1pPr>
            <a:lvl2pPr marL="990600" lvl="1" indent="-3810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2pPr>
            <a:lvl3pPr marL="1524000" lvl="2"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3pPr>
            <a:lvl4pPr marL="2133600" lvl="3"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4pPr>
            <a:lvl5pPr marL="2743200" lvl="4"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5pPr>
            <a:lvl6pPr marL="3352800" lvl="5"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6pPr>
            <a:lvl7pPr marL="3962400" lvl="6"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7pPr>
            <a:lvl8pPr marL="4572000" lvl="7"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8pPr>
            <a:lvl9pPr marL="5181600" indent="-304800" defTabSz="609600" fontAlgn="base">
              <a:spcBef>
                <a:spcPct val="0"/>
              </a:spcBef>
              <a:spcAft>
                <a:spcPct val="0"/>
              </a:spcAft>
              <a:defRPr>
                <a:solidFill>
                  <a:schemeClr val="tx1"/>
                </a:solidFill>
                <a:latin typeface="Calibri" panose="020f0502020204030204" pitchFamily="34" charset="0"/>
              </a:defRPr>
            </a:lvl9pPr>
          </a:lstStyle>
          <a:p>
            <a:pPr marL="0" marR="0" lvl="0" indent="0" algn="l" defTabSz="6096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楷体" panose="02010609060101010101" pitchFamily="49" charset="-122"/>
                <a:ea typeface="楷体" panose="02010609060101010101" pitchFamily="49" charset="-122"/>
                <a:cs typeface="+mn-cs"/>
              </a:rPr>
              <a:t>精彩片段</a:t>
            </a:r>
          </a:p>
        </p:txBody>
      </p:sp>
      <p:grpSp>
        <p:nvGrpSpPr>
          <p:cNvPr id="23560" name="组合 8"/>
          <p:cNvGrpSpPr/>
          <p:nvPr/>
        </p:nvGrpSpPr>
        <p:grpSpPr>
          <a:xfrm>
            <a:off x="63501" y="91017"/>
            <a:ext cx="2891367" cy="804333"/>
            <a:chOff x="3503613" y="127817"/>
            <a:chExt cx="2891367" cy="804996"/>
          </a:xfrm>
        </p:grpSpPr>
        <p:pic>
          <p:nvPicPr>
            <p:cNvPr id="11" name="图片 10"/>
            <p:cNvPicPr>
              <a:picLocks noChangeAspect="1"/>
            </p:cNvPicPr>
            <p:nvPr/>
          </p:nvPicPr>
          <p:blipFill>
            <a:blip r:embed="rId3">
              <a:duotone>
                <a:prstClr val="black"/>
                <a:srgbClr val="D3BE9D">
                  <a:tint val="45000"/>
                  <a:satMod val="400000"/>
                </a:srgbClr>
              </a:duotone>
            </a:blip>
            <a:stretch>
              <a:fillRect/>
            </a:stretch>
          </p:blipFill>
          <p:spPr>
            <a:xfrm>
              <a:off x="3503613" y="127817"/>
              <a:ext cx="2891367" cy="804996"/>
            </a:xfrm>
            <a:prstGeom prst="rect">
              <a:avLst/>
            </a:prstGeom>
          </p:spPr>
        </p:pic>
        <p:sp>
          <p:nvSpPr>
            <p:cNvPr id="12" name="文本框 2"/>
            <p:cNvSpPr txBox="1">
              <a:spLocks noChangeArrowheads="1"/>
            </p:cNvSpPr>
            <p:nvPr/>
          </p:nvSpPr>
          <p:spPr bwMode="auto">
            <a:xfrm>
              <a:off x="3529013" y="210434"/>
              <a:ext cx="2825751" cy="696957"/>
            </a:xfrm>
            <a:prstGeom prst="rect">
              <a:avLst/>
            </a:prstGeom>
            <a:noFill/>
            <a:ln>
              <a:noFill/>
            </a:ln>
          </p:spPr>
          <p:txBody>
            <a:bodyPr>
              <a:spAutoFit/>
            </a:bodyPr>
            <a:lstStyle>
              <a:defPPr>
                <a:defRPr lang="en-US"/>
              </a:defPPr>
              <a:lvl1pPr marL="0" lvl="0" indent="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1pPr>
              <a:lvl2pPr marL="990600" lvl="1" indent="-3810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2pPr>
              <a:lvl3pPr marL="1524000" lvl="2"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3pPr>
              <a:lvl4pPr marL="2133600" lvl="3"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4pPr>
              <a:lvl5pPr marL="2743200" lvl="4"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5pPr>
              <a:lvl6pPr marL="3352800" lvl="5"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6pPr>
              <a:lvl7pPr marL="3962400" lvl="6"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7pPr>
              <a:lvl8pPr marL="4572000" lvl="7"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8pPr>
              <a:lvl9pPr marL="5181600" indent="-304800" defTabSz="609600" fontAlgn="base">
                <a:spcBef>
                  <a:spcPct val="0"/>
                </a:spcBef>
                <a:spcAft>
                  <a:spcPct val="0"/>
                </a:spcAft>
                <a:defRPr>
                  <a:solidFill>
                    <a:schemeClr val="tx1"/>
                  </a:solidFill>
                  <a:latin typeface="Calibri" panose="020f0502020204030204" pitchFamily="34" charset="0"/>
                </a:defRPr>
              </a:lvl9pPr>
            </a:lstStyle>
            <a:p>
              <a:pPr marL="0" marR="0" lvl="0" indent="0" algn="dist" defTabSz="609600" rtl="0" eaLnBrk="1" fontAlgn="base" latinLnBrk="0" hangingPunct="1">
                <a:lnSpc>
                  <a:spcPct val="100000"/>
                </a:lnSpc>
                <a:spcBef>
                  <a:spcPct val="0"/>
                </a:spcBef>
                <a:spcAft>
                  <a:spcPct val="0"/>
                </a:spcAft>
                <a:buClrTx/>
                <a:buSzTx/>
                <a:buFontTx/>
                <a:buNone/>
                <a:defRPr/>
              </a:pPr>
              <a:r>
                <a:rPr kumimoji="0" lang="zh-CN" altLang="en-US" sz="3733"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精彩选读</a:t>
              </a: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Tn>
                        </p:par>
                        <p:par>
                          <p:cTn id="5" fill="hold" nodeType="afterGroup">
                            <p:stCondLst>
                              <p:cond delay="0"/>
                            </p:stCondLst>
                            <p:childTnLst>
                              <p:par>
                                <p:cTn id="6" presetID="37" presetClass="entr" presetSubtype="0" fill="hold" grpId="1" nodeType="afterEffect">
                                  <p:stCondLst>
                                    <p:cond delay="0"/>
                                  </p:stCondLst>
                                  <p:childTnLst>
                                    <p:set>
                                      <p:cBhvr>
                                        <p:cTn id="7" dur="1" fill="hold">
                                          <p:stCondLst>
                                            <p:cond delay="0"/>
                                          </p:stCondLst>
                                        </p:cTn>
                                        <p:tgtEl>
                                          <p:spTgt spid="7"/>
                                        </p:tgtEl>
                                        <p:attrNameLst>
                                          <p:attrName>style.visibility</p:attrName>
                                        </p:attrNameLst>
                                      </p:cBhvr>
                                      <p:to>
                                        <p:strVal val="visible"/>
                                      </p:to>
                                    </p:set>
                                    <p:animEffect transition="in" filter="fade">
                                      <p:cBhvr>
                                        <p:cTn id="8" dur="1000"/>
                                        <p:tgtEl>
                                          <p:spTgt spid="7"/>
                                        </p:tgtEl>
                                      </p:cBhvr>
                                    </p:animEffect>
                                    <p:anim calcmode="lin" valueType="num">
                                      <p:cBhvr>
                                        <p:cTn id="9" dur="1000" fill="hold"/>
                                        <p:tgtEl>
                                          <p:spTgt spid="7"/>
                                        </p:tgtEl>
                                        <p:attrNameLst>
                                          <p:attrName>ppt_x</p:attrName>
                                        </p:attrNameLst>
                                      </p:cBhvr>
                                      <p:tavLst>
                                        <p:tav tm="0">
                                          <p:val>
                                            <p:strVal val="#ppt_x"/>
                                          </p:val>
                                        </p:tav>
                                        <p:tav tm="100000">
                                          <p:val>
                                            <p:strVal val="#ppt_x"/>
                                          </p:val>
                                        </p:tav>
                                      </p:tavLst>
                                    </p:anim>
                                    <p:anim calcmode="lin" valueType="num">
                                      <p:cBhvr>
                                        <p:cTn id="10" dur="900" decel="100000" fill="hold"/>
                                        <p:tgtEl>
                                          <p:spTgt spid="7"/>
                                        </p:tgtEl>
                                        <p:attrNameLst>
                                          <p:attrName>ppt_y</p:attrName>
                                        </p:attrNameLst>
                                      </p:cBhvr>
                                      <p:tavLst>
                                        <p:tav tm="0">
                                          <p:val>
                                            <p:strVal val="#ppt_y+1"/>
                                          </p:val>
                                        </p:tav>
                                        <p:tav tm="100000">
                                          <p:val>
                                            <p:strVal val="#ppt_y-.03"/>
                                          </p:val>
                                        </p:tav>
                                      </p:tavLst>
                                    </p:anim>
                                    <p:anim calcmode="lin" valueType="num">
                                      <p:cBhvr>
                                        <p:cTn id="11"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par>
                    <p:cTn id="12" fill="hold" nodeType="clickPar">
                      <p:stCondLst>
                        <p:cond delay="indefinite"/>
                        <p:cond evt="onBegin" delay="0">
                          <p:tn val="11"/>
                        </p:cond>
                      </p:stCondLst>
                      <p:childTnLst>
                        <p:par>
                          <p:cTn id="13" fill="hold" nodeType="withGroup">
                            <p:stCondLst>
                              <p:cond delay="indefinite"/>
                            </p:stCondLst>
                          </p:cTn>
                        </p:par>
                        <p:par>
                          <p:cTn id="14" fill="hold" nodeType="after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7" grpId="1"/>
    </p:bldLst>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61442" name="TextBox 4"/>
          <p:cNvSpPr txBox="1"/>
          <p:nvPr/>
        </p:nvSpPr>
        <p:spPr>
          <a:xfrm>
            <a:off x="7666567" y="1852572"/>
            <a:ext cx="4233333" cy="2518833"/>
          </a:xfrm>
          <a:prstGeom prst="rect">
            <a:avLst/>
          </a:prstGeom>
          <a:noFill/>
          <a:ln w="9525">
            <a:noFill/>
          </a:ln>
        </p:spPr>
        <p:txBody>
          <a:bodyPr>
            <a:spAutoFit/>
          </a:bodyPr>
          <a:lstStyle>
            <a:defPPr>
              <a:defRPr lang="en-US"/>
            </a:defPPr>
          </a:lstStyle>
          <a:p>
            <a:pPr eaLnBrk="1" hangingPunct="1">
              <a:lnSpc>
                <a:spcPct val="120000"/>
              </a:lnSpc>
            </a:pPr>
            <a:r>
              <a:rPr lang="zh-CN" altLang="en-US" sz="2667" b="1">
                <a:latin typeface="宋体" panose="02010600030101010101" pitchFamily="2" charset="-122"/>
                <a:ea typeface="宋体" panose="02010600030101010101" pitchFamily="2" charset="-122"/>
              </a:rPr>
              <a:t>    祥子望着老马和小马祖孙俩走远时产生的心理感受，反映了他对自己命运的思考，流露出内心的悲戚与绝望。</a:t>
            </a:r>
          </a:p>
        </p:txBody>
      </p:sp>
      <p:sp>
        <p:nvSpPr>
          <p:cNvPr id="4" name="TextBox 4"/>
          <p:cNvSpPr txBox="1"/>
          <p:nvPr/>
        </p:nvSpPr>
        <p:spPr>
          <a:xfrm>
            <a:off x="88900" y="1680634"/>
            <a:ext cx="7196667" cy="4358217"/>
          </a:xfrm>
          <a:prstGeom prst="rect">
            <a:avLst/>
          </a:prstGeom>
          <a:noFill/>
          <a:ln w="9525">
            <a:noFill/>
          </a:ln>
        </p:spPr>
        <p:txBody>
          <a:bodyPr>
            <a:spAutoFit/>
          </a:bodyPr>
          <a:lstStyle>
            <a:defPPr>
              <a:defRPr lang="en-US"/>
            </a:defPPr>
          </a:lstStyle>
          <a:p>
            <a:pPr eaLnBrk="1" latinLnBrk="1" hangingPunct="1">
              <a:lnSpc>
                <a:spcPct val="110000"/>
              </a:lnSpc>
            </a:pPr>
            <a:r>
              <a:rPr lang="zh-CN" altLang="en-US" sz="2533" b="1">
                <a:latin typeface="楷体" panose="02010609060101010101" pitchFamily="49" charset="-122"/>
                <a:ea typeface="楷体" panose="02010609060101010101" pitchFamily="49" charset="-122"/>
              </a:rPr>
              <a:t>    祥子呆呆的立在门外，看着这一老一少和那辆破车。老者一边走还一边说话，语声时高时低；路上的灯光与黑影，时明时暗。祥子听着，看着，心中感到一种向来没有过的难受。在小马儿身上，他似乎看见了自己的过去；在老者身上，似乎看到了自己的将来！他向来没有轻易撒手过一个钱，现在他觉得很痛快，为这一老一少买了十个包子。直到已看不见了他们，他才又进到屋中。大家又说笑起来，他觉得发乱，会了茶钱，又走了出来，把车拉到电影园门外去等候曹先生。</a:t>
            </a:r>
          </a:p>
        </p:txBody>
      </p:sp>
      <p:sp>
        <p:nvSpPr>
          <p:cNvPr id="7" name="矩形: 圆角 6"/>
          <p:cNvSpPr/>
          <p:nvPr/>
        </p:nvSpPr>
        <p:spPr>
          <a:xfrm>
            <a:off x="8697385" y="1018117"/>
            <a:ext cx="2214033" cy="476251"/>
          </a:xfrm>
          <a:prstGeom prst="roundRect">
            <a:avLst/>
          </a:prstGeom>
          <a:solidFill>
            <a:srgbClr val="F2DDB4"/>
          </a:solidFill>
          <a:ln>
            <a:solidFill>
              <a:srgbClr val="534C3E"/>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marR="0" lvl="0" indent="0" algn="l" defTabSz="6096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1pPr>
            <a:lvl2pPr marL="609600" marR="0" lvl="1" indent="0" algn="l" defTabSz="6096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2pPr>
            <a:lvl3pPr marL="1219200" marR="0" lvl="2" indent="0" algn="l" defTabSz="6096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3pPr>
            <a:lvl4pPr marL="1828800" marR="0" lvl="3" indent="0" algn="l" defTabSz="6096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4pPr>
            <a:lvl5pPr marL="2438400" marR="0" lvl="4" indent="0" algn="l" defTabSz="6096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5pPr>
            <a:lvl6pPr marL="3048000" marR="0" lvl="5" indent="0" algn="l" defTabSz="6096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6pPr>
            <a:lvl7pPr marL="3657600" marR="0" lvl="6" indent="0" algn="l" defTabSz="6096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7pPr>
            <a:lvl8pPr marL="4267200" marR="0" lvl="7" indent="0" algn="l" defTabSz="6096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8pPr>
            <a:lvl9pPr marL="4876800" marR="0" lvl="8" indent="0" algn="l" defTabSz="6096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9pPr>
          </a:lstStyle>
          <a:p>
            <a:pPr marL="0" marR="0" lvl="0" indent="0" algn="ctr" defTabSz="6096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8" name="矩形: 圆角 7"/>
          <p:cNvSpPr/>
          <p:nvPr/>
        </p:nvSpPr>
        <p:spPr>
          <a:xfrm>
            <a:off x="2546351" y="1018117"/>
            <a:ext cx="2387600" cy="476251"/>
          </a:xfrm>
          <a:prstGeom prst="roundRect">
            <a:avLst/>
          </a:prstGeom>
          <a:solidFill>
            <a:srgbClr val="F2DDB4"/>
          </a:solidFill>
          <a:ln>
            <a:solidFill>
              <a:srgbClr val="534C3E"/>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marR="0" lvl="0" indent="0" algn="l" defTabSz="6096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1pPr>
            <a:lvl2pPr marL="609600" marR="0" lvl="1" indent="0" algn="l" defTabSz="6096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2pPr>
            <a:lvl3pPr marL="1219200" marR="0" lvl="2" indent="0" algn="l" defTabSz="6096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3pPr>
            <a:lvl4pPr marL="1828800" marR="0" lvl="3" indent="0" algn="l" defTabSz="6096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4pPr>
            <a:lvl5pPr marL="2438400" marR="0" lvl="4" indent="0" algn="l" defTabSz="6096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5pPr>
            <a:lvl6pPr marL="3048000" marR="0" lvl="5" indent="0" algn="l" defTabSz="6096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6pPr>
            <a:lvl7pPr marL="3657600" marR="0" lvl="6" indent="0" algn="l" defTabSz="6096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7pPr>
            <a:lvl8pPr marL="4267200" marR="0" lvl="7" indent="0" algn="l" defTabSz="6096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8pPr>
            <a:lvl9pPr marL="4876800" marR="0" lvl="8" indent="0" algn="l" defTabSz="6096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9pPr>
          </a:lstStyle>
          <a:p>
            <a:pPr marL="0" marR="0" lvl="0" indent="0" algn="ctr" defTabSz="6096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9" name="标题 1"/>
          <p:cNvSpPr txBox="1"/>
          <p:nvPr/>
        </p:nvSpPr>
        <p:spPr bwMode="auto">
          <a:xfrm>
            <a:off x="8837085" y="937684"/>
            <a:ext cx="1934633" cy="698500"/>
          </a:xfrm>
          <a:prstGeom prst="rect">
            <a:avLst/>
          </a:prstGeom>
          <a:noFill/>
          <a:ln>
            <a:noFill/>
          </a:ln>
        </p:spPr>
        <p:txBody>
          <a:bodyPr/>
          <a:lstStyle>
            <a:defPPr>
              <a:defRPr lang="en-US"/>
            </a:defPPr>
            <a:lvl1pPr marL="0" lvl="0" indent="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1pPr>
            <a:lvl2pPr marL="990600" lvl="1" indent="-3810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2pPr>
            <a:lvl3pPr marL="1524000" lvl="2"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3pPr>
            <a:lvl4pPr marL="2133600" lvl="3"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4pPr>
            <a:lvl5pPr marL="2743200" lvl="4"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5pPr>
            <a:lvl6pPr marL="3352800" lvl="5"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6pPr>
            <a:lvl7pPr marL="3962400" lvl="6"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7pPr>
            <a:lvl8pPr marL="4572000" lvl="7"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8pPr>
            <a:lvl9pPr marL="5181600" indent="-304800" defTabSz="609600" fontAlgn="base">
              <a:spcBef>
                <a:spcPct val="0"/>
              </a:spcBef>
              <a:spcAft>
                <a:spcPct val="0"/>
              </a:spcAft>
              <a:defRPr>
                <a:solidFill>
                  <a:schemeClr val="tx1"/>
                </a:solidFill>
                <a:latin typeface="Calibri" panose="020f0502020204030204" pitchFamily="34" charset="0"/>
              </a:defRPr>
            </a:lvl9pPr>
          </a:lstStyle>
          <a:p>
            <a:pPr marL="0" marR="0" lvl="0" indent="0" algn="l" defTabSz="6096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楷体" panose="02010609060101010101" pitchFamily="49" charset="-122"/>
                <a:ea typeface="楷体" panose="02010609060101010101" pitchFamily="49" charset="-122"/>
                <a:cs typeface="+mn-cs"/>
              </a:rPr>
              <a:t>要点批注</a:t>
            </a:r>
          </a:p>
        </p:txBody>
      </p:sp>
      <p:sp>
        <p:nvSpPr>
          <p:cNvPr id="10" name="标题 1"/>
          <p:cNvSpPr txBox="1"/>
          <p:nvPr/>
        </p:nvSpPr>
        <p:spPr bwMode="auto">
          <a:xfrm>
            <a:off x="2772833" y="937684"/>
            <a:ext cx="1934633" cy="698500"/>
          </a:xfrm>
          <a:prstGeom prst="rect">
            <a:avLst/>
          </a:prstGeom>
          <a:noFill/>
          <a:ln>
            <a:noFill/>
          </a:ln>
        </p:spPr>
        <p:txBody>
          <a:bodyPr/>
          <a:lstStyle>
            <a:defPPr>
              <a:defRPr lang="en-US"/>
            </a:defPPr>
            <a:lvl1pPr marL="0" lvl="0" indent="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1pPr>
            <a:lvl2pPr marL="990600" lvl="1" indent="-3810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2pPr>
            <a:lvl3pPr marL="1524000" lvl="2"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3pPr>
            <a:lvl4pPr marL="2133600" lvl="3"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4pPr>
            <a:lvl5pPr marL="2743200" lvl="4"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5pPr>
            <a:lvl6pPr marL="3352800" lvl="5"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6pPr>
            <a:lvl7pPr marL="3962400" lvl="6"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7pPr>
            <a:lvl8pPr marL="4572000" lvl="7"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8pPr>
            <a:lvl9pPr marL="5181600" indent="-304800" defTabSz="609600" fontAlgn="base">
              <a:spcBef>
                <a:spcPct val="0"/>
              </a:spcBef>
              <a:spcAft>
                <a:spcPct val="0"/>
              </a:spcAft>
              <a:defRPr>
                <a:solidFill>
                  <a:schemeClr val="tx1"/>
                </a:solidFill>
                <a:latin typeface="Calibri" panose="020f0502020204030204" pitchFamily="34" charset="0"/>
              </a:defRPr>
            </a:lvl9pPr>
          </a:lstStyle>
          <a:p>
            <a:pPr marL="0" marR="0" lvl="0" indent="0" algn="l" defTabSz="6096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楷体" panose="02010609060101010101" pitchFamily="49" charset="-122"/>
                <a:ea typeface="楷体" panose="02010609060101010101" pitchFamily="49" charset="-122"/>
                <a:cs typeface="+mn-cs"/>
              </a:rPr>
              <a:t>精彩片段</a:t>
            </a:r>
          </a:p>
        </p:txBody>
      </p:sp>
      <p:grpSp>
        <p:nvGrpSpPr>
          <p:cNvPr id="25608" name="组合 13"/>
          <p:cNvGrpSpPr/>
          <p:nvPr/>
        </p:nvGrpSpPr>
        <p:grpSpPr>
          <a:xfrm>
            <a:off x="63501" y="91017"/>
            <a:ext cx="2891367" cy="804333"/>
            <a:chOff x="3503613" y="127817"/>
            <a:chExt cx="2891367" cy="804996"/>
          </a:xfrm>
        </p:grpSpPr>
        <p:pic>
          <p:nvPicPr>
            <p:cNvPr id="15" name="图片 14"/>
            <p:cNvPicPr>
              <a:picLocks noChangeAspect="1"/>
            </p:cNvPicPr>
            <p:nvPr/>
          </p:nvPicPr>
          <p:blipFill>
            <a:blip r:embed="rId2">
              <a:duotone>
                <a:prstClr val="black"/>
                <a:srgbClr val="D3BE9D">
                  <a:tint val="45000"/>
                  <a:satMod val="400000"/>
                </a:srgbClr>
              </a:duotone>
            </a:blip>
            <a:stretch>
              <a:fillRect/>
            </a:stretch>
          </p:blipFill>
          <p:spPr>
            <a:xfrm>
              <a:off x="3503613" y="127817"/>
              <a:ext cx="2891367" cy="804996"/>
            </a:xfrm>
            <a:prstGeom prst="rect">
              <a:avLst/>
            </a:prstGeom>
          </p:spPr>
        </p:pic>
        <p:sp>
          <p:nvSpPr>
            <p:cNvPr id="16" name="文本框 2"/>
            <p:cNvSpPr txBox="1">
              <a:spLocks noChangeArrowheads="1"/>
            </p:cNvSpPr>
            <p:nvPr/>
          </p:nvSpPr>
          <p:spPr bwMode="auto">
            <a:xfrm>
              <a:off x="3529013" y="210434"/>
              <a:ext cx="2825751" cy="696957"/>
            </a:xfrm>
            <a:prstGeom prst="rect">
              <a:avLst/>
            </a:prstGeom>
            <a:noFill/>
            <a:ln>
              <a:noFill/>
            </a:ln>
          </p:spPr>
          <p:txBody>
            <a:bodyPr>
              <a:spAutoFit/>
            </a:bodyPr>
            <a:lstStyle>
              <a:defPPr>
                <a:defRPr lang="en-US"/>
              </a:defPPr>
              <a:lvl1pPr marL="0" lvl="0" indent="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1pPr>
              <a:lvl2pPr marL="990600" lvl="1" indent="-3810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2pPr>
              <a:lvl3pPr marL="1524000" lvl="2"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3pPr>
              <a:lvl4pPr marL="2133600" lvl="3"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4pPr>
              <a:lvl5pPr marL="2743200" lvl="4"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5pPr>
              <a:lvl6pPr marL="3352800" lvl="5"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6pPr>
              <a:lvl7pPr marL="3962400" lvl="6"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7pPr>
              <a:lvl8pPr marL="4572000" lvl="7"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8pPr>
              <a:lvl9pPr marL="5181600" indent="-304800" defTabSz="609600" fontAlgn="base">
                <a:spcBef>
                  <a:spcPct val="0"/>
                </a:spcBef>
                <a:spcAft>
                  <a:spcPct val="0"/>
                </a:spcAft>
                <a:defRPr>
                  <a:solidFill>
                    <a:schemeClr val="tx1"/>
                  </a:solidFill>
                  <a:latin typeface="Calibri" panose="020f0502020204030204" pitchFamily="34" charset="0"/>
                </a:defRPr>
              </a:lvl9pPr>
            </a:lstStyle>
            <a:p>
              <a:pPr marL="0" marR="0" lvl="0" indent="0" algn="dist" defTabSz="609600" rtl="0" eaLnBrk="1" fontAlgn="base" latinLnBrk="0" hangingPunct="1">
                <a:lnSpc>
                  <a:spcPct val="100000"/>
                </a:lnSpc>
                <a:spcBef>
                  <a:spcPct val="0"/>
                </a:spcBef>
                <a:spcAft>
                  <a:spcPct val="0"/>
                </a:spcAft>
                <a:buClrTx/>
                <a:buSzTx/>
                <a:buFontTx/>
                <a:buNone/>
                <a:defRPr/>
              </a:pPr>
              <a:r>
                <a:rPr kumimoji="0" lang="zh-CN" altLang="en-US" sz="3733"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精彩选读</a:t>
              </a: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7" presetClass="entr" presetSubtype="0" fill="hold" grpId="1"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cond evt="onBegin" delay="0">
                          <p:tn val="10"/>
                        </p:cond>
                      </p:stCondLst>
                      <p:childTnLst>
                        <p:par>
                          <p:cTn id="12" fill="hold" nodeType="withGroup">
                            <p:stCondLst>
                              <p:cond delay="indefinite"/>
                            </p:stCondLst>
                          </p:cTn>
                        </p:par>
                        <p:par>
                          <p:cTn id="13" fill="hold" nodeType="afterGroup">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61442"/>
                                        </p:tgtEl>
                                        <p:attrNameLst>
                                          <p:attrName>style.visibility</p:attrName>
                                        </p:attrNameLst>
                                      </p:cBhvr>
                                      <p:to>
                                        <p:strVal val="visible"/>
                                      </p:to>
                                    </p:set>
                                    <p:animEffect transition="in" filter="wipe(down)">
                                      <p:cBhvr>
                                        <p:cTn id="16" dur="500"/>
                                        <p:tgtEl>
                                          <p:spTgt spid="614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2" grpId="0"/>
      <p:bldP spid="4" grpId="1"/>
    </p:bldLst>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3" name="组合 2"/>
          <p:cNvGrpSpPr/>
          <p:nvPr/>
        </p:nvGrpSpPr>
        <p:grpSpPr>
          <a:xfrm>
            <a:off x="1633177" y="1757893"/>
            <a:ext cx="1036320" cy="528320"/>
            <a:chOff x="1185534" y="1643433"/>
            <a:chExt cx="1036320" cy="528320"/>
          </a:xfrm>
          <a:solidFill>
            <a:srgbClr val="F2DDB4"/>
          </a:solidFill>
        </p:grpSpPr>
        <p:sp>
          <p:nvSpPr>
            <p:cNvPr id="4" name="箭头: V 形 3"/>
            <p:cNvSpPr/>
            <p:nvPr/>
          </p:nvSpPr>
          <p:spPr>
            <a:xfrm>
              <a:off x="1185534" y="1643433"/>
              <a:ext cx="406400" cy="5283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stStyle>
            <a:p>
              <a:pPr marL="0" marR="0" lvl="0" indent="0" algn="ctr" defTabSz="609600" rtl="0" eaLnBrk="1" fontAlgn="auto"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mn-lt"/>
                <a:ea typeface="+mn-ea"/>
                <a:cs typeface="+mn-cs"/>
              </a:endParaRPr>
            </a:p>
          </p:txBody>
        </p:sp>
        <p:sp>
          <p:nvSpPr>
            <p:cNvPr id="5" name="箭头: V 形 4"/>
            <p:cNvSpPr/>
            <p:nvPr/>
          </p:nvSpPr>
          <p:spPr>
            <a:xfrm>
              <a:off x="1500494" y="1643433"/>
              <a:ext cx="406400" cy="5283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stStyle>
            <a:p>
              <a:pPr marL="0" marR="0" lvl="0" indent="0" algn="ctr" defTabSz="609600" rtl="0" eaLnBrk="1" fontAlgn="auto"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mn-lt"/>
                <a:ea typeface="+mn-ea"/>
                <a:cs typeface="+mn-cs"/>
              </a:endParaRPr>
            </a:p>
          </p:txBody>
        </p:sp>
        <p:sp>
          <p:nvSpPr>
            <p:cNvPr id="6" name="箭头: V 形 5"/>
            <p:cNvSpPr/>
            <p:nvPr/>
          </p:nvSpPr>
          <p:spPr>
            <a:xfrm>
              <a:off x="1815454" y="1643433"/>
              <a:ext cx="406400" cy="5283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stStyle>
            <a:p>
              <a:pPr marL="0" marR="0" lvl="0" indent="0" algn="ctr" defTabSz="609600" rtl="0" eaLnBrk="1" fontAlgn="auto"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mn-lt"/>
                <a:ea typeface="+mn-ea"/>
                <a:cs typeface="+mn-cs"/>
              </a:endParaRPr>
            </a:p>
          </p:txBody>
        </p:sp>
      </p:grpSp>
      <p:sp>
        <p:nvSpPr>
          <p:cNvPr id="7" name="标题 1"/>
          <p:cNvSpPr txBox="1"/>
          <p:nvPr/>
        </p:nvSpPr>
        <p:spPr>
          <a:xfrm>
            <a:off x="2669118" y="1722967"/>
            <a:ext cx="4870450" cy="698500"/>
          </a:xfrm>
          <a:prstGeom prst="rect">
            <a:avLst/>
          </a:prstGeom>
          <a:noFill/>
          <a:ln w="12700">
            <a:noFill/>
          </a:ln>
        </p:spPr>
        <p:txBody>
          <a:bodyPr/>
          <a:lstStyle>
            <a:defPPr>
              <a:defRPr lang="en-US"/>
            </a:defPPr>
          </a:lstStyle>
          <a:p>
            <a:pPr eaLnBrk="1" hangingPunct="1"/>
            <a:r>
              <a:rPr lang="zh-CN" altLang="en-US" sz="3200" b="1">
                <a:latin typeface="楷体" panose="02010609060101010101" pitchFamily="49" charset="-122"/>
                <a:ea typeface="楷体" panose="02010609060101010101" pitchFamily="49" charset="-122"/>
              </a:rPr>
              <a:t>专题一：给祥子写小传</a:t>
            </a:r>
          </a:p>
        </p:txBody>
      </p:sp>
      <p:sp>
        <p:nvSpPr>
          <p:cNvPr id="8" name="TextBox 4"/>
          <p:cNvSpPr txBox="1"/>
          <p:nvPr/>
        </p:nvSpPr>
        <p:spPr>
          <a:xfrm>
            <a:off x="1464733" y="2487084"/>
            <a:ext cx="9444567" cy="2408767"/>
          </a:xfrm>
          <a:prstGeom prst="rect">
            <a:avLst/>
          </a:prstGeom>
          <a:noFill/>
          <a:ln w="9525">
            <a:noFill/>
          </a:ln>
        </p:spPr>
        <p:txBody>
          <a:bodyPr>
            <a:spAutoFit/>
          </a:bodyPr>
          <a:lstStyle>
            <a:defPPr>
              <a:defRPr lang="en-US"/>
            </a:defPPr>
          </a:lstStyle>
          <a:p>
            <a:pPr eaLnBrk="1" hangingPunct="1">
              <a:lnSpc>
                <a:spcPct val="120000"/>
              </a:lnSpc>
            </a:pPr>
            <a:r>
              <a:rPr lang="zh-CN" altLang="en-US" sz="3200" b="1">
                <a:latin typeface="楷体" panose="02010609060101010101" pitchFamily="49" charset="-122"/>
                <a:ea typeface="楷体" panose="02010609060101010101" pitchFamily="49" charset="-122"/>
              </a:rPr>
              <a:t>    本书以主人公祥子的奋斗和毁灭作为线索，可以说是祥子一生的记录。请根据作品的内容，写一篇祥子的小传，完整地勾勒出祥子的经历。写完后注意对照作品进一步修改，力求做到准确无误。</a:t>
            </a:r>
          </a:p>
        </p:txBody>
      </p:sp>
      <p:grpSp>
        <p:nvGrpSpPr>
          <p:cNvPr id="26629" name="组合 10"/>
          <p:cNvGrpSpPr/>
          <p:nvPr/>
        </p:nvGrpSpPr>
        <p:grpSpPr>
          <a:xfrm>
            <a:off x="4650317" y="410633"/>
            <a:ext cx="2891367" cy="804333"/>
            <a:chOff x="4650317" y="207787"/>
            <a:chExt cx="2891367" cy="804996"/>
          </a:xfrm>
        </p:grpSpPr>
        <p:pic>
          <p:nvPicPr>
            <p:cNvPr id="13" name="图片 12"/>
            <p:cNvPicPr>
              <a:picLocks noChangeAspect="1"/>
            </p:cNvPicPr>
            <p:nvPr/>
          </p:nvPicPr>
          <p:blipFill>
            <a:blip r:embed="rId2">
              <a:duotone>
                <a:prstClr val="black"/>
                <a:srgbClr val="D3BE9D">
                  <a:tint val="45000"/>
                  <a:satMod val="400000"/>
                </a:srgbClr>
              </a:duotone>
            </a:blip>
            <a:stretch>
              <a:fillRect/>
            </a:stretch>
          </p:blipFill>
          <p:spPr>
            <a:xfrm>
              <a:off x="4650317" y="207787"/>
              <a:ext cx="2891367" cy="804996"/>
            </a:xfrm>
            <a:prstGeom prst="rect">
              <a:avLst/>
            </a:prstGeom>
          </p:spPr>
        </p:pic>
        <p:sp>
          <p:nvSpPr>
            <p:cNvPr id="14" name="文本框 2"/>
            <p:cNvSpPr txBox="1">
              <a:spLocks noChangeArrowheads="1"/>
            </p:cNvSpPr>
            <p:nvPr/>
          </p:nvSpPr>
          <p:spPr bwMode="auto">
            <a:xfrm>
              <a:off x="4675718" y="290406"/>
              <a:ext cx="2825749" cy="696956"/>
            </a:xfrm>
            <a:prstGeom prst="rect">
              <a:avLst/>
            </a:prstGeom>
            <a:noFill/>
            <a:ln>
              <a:noFill/>
            </a:ln>
          </p:spPr>
          <p:txBody>
            <a:bodyPr>
              <a:spAutoFit/>
            </a:bodyPr>
            <a:lstStyle>
              <a:defPPr>
                <a:defRPr lang="en-US"/>
              </a:defPPr>
              <a:lvl1pPr marL="0" lvl="0" indent="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1pPr>
              <a:lvl2pPr marL="990600" lvl="1" indent="-3810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2pPr>
              <a:lvl3pPr marL="1524000" lvl="2"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3pPr>
              <a:lvl4pPr marL="2133600" lvl="3"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4pPr>
              <a:lvl5pPr marL="2743200" lvl="4"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5pPr>
              <a:lvl6pPr marL="3352800" lvl="5"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6pPr>
              <a:lvl7pPr marL="3962400" lvl="6"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7pPr>
              <a:lvl8pPr marL="4572000" lvl="7" indent="-304800" algn="l" defTabSz="609600" rtl="0" eaLnBrk="0" fontAlgn="base" latinLnBrk="0" hangingPunct="0">
                <a:lnSpc>
                  <a:spcPct val="100000"/>
                </a:lnSpc>
                <a:spcBef>
                  <a:spcPct val="0"/>
                </a:spcBef>
                <a:spcAft>
                  <a:spcPct val="0"/>
                </a:spcAft>
                <a:buNone/>
                <a:defRPr sz="2400" b="0" i="0" u="none" kern="1200" baseline="0">
                  <a:solidFill>
                    <a:schemeClr val="tx1"/>
                  </a:solidFill>
                  <a:latin typeface="Calibri" panose="020f0502020204030204" pitchFamily="34" charset="0"/>
                  <a:ea typeface="+mn-ea"/>
                  <a:cs typeface="+mn-cs"/>
                </a:defRPr>
              </a:lvl8pPr>
              <a:lvl9pPr marL="5181600" indent="-304800" defTabSz="609600" fontAlgn="base">
                <a:spcBef>
                  <a:spcPct val="0"/>
                </a:spcBef>
                <a:spcAft>
                  <a:spcPct val="0"/>
                </a:spcAft>
                <a:defRPr>
                  <a:solidFill>
                    <a:schemeClr val="tx1"/>
                  </a:solidFill>
                  <a:latin typeface="Calibri" panose="020f0502020204030204" pitchFamily="34" charset="0"/>
                </a:defRPr>
              </a:lvl9pPr>
            </a:lstStyle>
            <a:p>
              <a:pPr marL="0" marR="0" lvl="0" indent="0" algn="dist" defTabSz="609600" rtl="0" eaLnBrk="1" fontAlgn="base" latinLnBrk="0" hangingPunct="1">
                <a:lnSpc>
                  <a:spcPct val="100000"/>
                </a:lnSpc>
                <a:spcBef>
                  <a:spcPct val="0"/>
                </a:spcBef>
                <a:spcAft>
                  <a:spcPct val="0"/>
                </a:spcAft>
                <a:buClrTx/>
                <a:buSzTx/>
                <a:buFontTx/>
                <a:buNone/>
                <a:defRPr/>
              </a:pPr>
              <a:r>
                <a:rPr kumimoji="0" lang="zh-CN" altLang="en-US" sz="3733"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专题探究</a:t>
              </a: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ppt_x</p:attrName>
                                        </p:attrNameLst>
                                      </p:cBhvr>
                                      <p:tavLst>
                                        <p:tav tm="0">
                                          <p:val>
                                            <p:strVal val="#ppt_x-#ppt_w*1.125000"/>
                                          </p:val>
                                        </p:tav>
                                        <p:tav tm="100000">
                                          <p:val>
                                            <p:strVal val="#ppt_x"/>
                                          </p:val>
                                        </p:tav>
                                      </p:tavLst>
                                    </p:anim>
                                    <p:animEffect transition="in" filter="wipe(right)">
                                      <p:cBhvr>
                                        <p:cTn id="8" dur="500"/>
                                        <p:tgtEl>
                                          <p:spTgt spid="3"/>
                                        </p:tgtEl>
                                      </p:cBhvr>
                                    </p:animEffect>
                                  </p:childTnLst>
                                </p:cTn>
                              </p:par>
                            </p:childTnLst>
                          </p:cTn>
                        </p:par>
                        <p:par>
                          <p:cTn id="9" fill="hold" nodeType="withGroup">
                            <p:stCondLst>
                              <p:cond delay="500"/>
                            </p:stCondLst>
                            <p:childTnLst>
                              <p:par>
                                <p:cTn id="10" presetID="10" presetClass="entr" presetSubtype="0" fill="hold" grpId="0" nodeType="afterEffec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nodeType="clickPar">
                      <p:stCondLst>
                        <p:cond delay="indefinite"/>
                        <p:cond evt="onBegin" delay="0">
                          <p:tn val="12"/>
                        </p:cond>
                      </p:stCondLst>
                      <p:childTnLst>
                        <p:par>
                          <p:cTn id="14" fill="hold" nodeType="withGroup">
                            <p:stCondLst>
                              <p:cond delay="indefinite"/>
                            </p:stCondLst>
                          </p:cTn>
                        </p:par>
                        <p:par>
                          <p:cTn id="15" fill="hold" nodeType="afterGroup">
                            <p:stCondLst>
                              <p:cond delay="0"/>
                            </p:stCondLst>
                            <p:childTnLst>
                              <p:par>
                                <p:cTn id="16" presetID="37" presetClass="entr" presetSubtype="0" fill="hold" grpId="1"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900" decel="100000" fill="hold"/>
                                        <p:tgtEl>
                                          <p:spTgt spid="8"/>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1"/>
    </p:bldLst>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6626" name="TextBox 4"/>
          <p:cNvSpPr txBox="1"/>
          <p:nvPr/>
        </p:nvSpPr>
        <p:spPr>
          <a:xfrm>
            <a:off x="443686" y="868159"/>
            <a:ext cx="11273367" cy="5700184"/>
          </a:xfrm>
          <a:prstGeom prst="rect">
            <a:avLst/>
          </a:prstGeom>
          <a:noFill/>
          <a:ln w="9525">
            <a:noFill/>
          </a:ln>
        </p:spPr>
        <p:txBody>
          <a:bodyPr>
            <a:spAutoFit/>
          </a:bodyPr>
          <a:lstStyle>
            <a:defPPr>
              <a:defRPr lang="en-US"/>
            </a:defPPr>
          </a:lstStyle>
          <a:p>
            <a:pPr eaLnBrk="1" hangingPunct="1">
              <a:lnSpc>
                <a:spcPct val="120000"/>
              </a:lnSpc>
            </a:pPr>
            <a:r>
              <a:rPr lang="zh-CN" altLang="en-US" sz="2533" b="1">
                <a:latin typeface="楷体" panose="02010609060101010101" pitchFamily="49" charset="-122"/>
                <a:ea typeface="楷体" panose="02010609060101010101" pitchFamily="49" charset="-122"/>
              </a:rPr>
              <a:t>    祥子是一个从农村来到城市谋生的青年劳动者，来到北平后，他选择了当时城市底层老百姓常见的工作</a:t>
            </a:r>
            <a:r>
              <a:rPr lang="en-US" altLang="zh-CN" sz="2533" b="1">
                <a:latin typeface="楷体" panose="02010609060101010101" pitchFamily="49" charset="-122"/>
                <a:ea typeface="楷体" panose="02010609060101010101" pitchFamily="49" charset="-122"/>
              </a:rPr>
              <a:t>——</a:t>
            </a:r>
            <a:r>
              <a:rPr lang="zh-CN" altLang="en-US" sz="2533" b="1">
                <a:latin typeface="楷体" panose="02010609060101010101" pitchFamily="49" charset="-122"/>
                <a:ea typeface="楷体" panose="02010609060101010101" pitchFamily="49" charset="-122"/>
              </a:rPr>
              <a:t>拉洋车。他年轻力壮，有着劳动人民的优良品质：善良淳朴、积极上进、任劳任怨、坚强隐忍，像骆驼一样吃苦耐劳。他最大的梦想是拥有一辆属于自己的洋车，为此，他经历了三起三落。第一次买车，他省吃俭用整整三年凑足了一百块钱，终于买了一辆属于自己的新车，结果连人带车都被乱兵带走。后来他趁乱逃出军营，顺手牵走三匹骆驼，转手卖了三十五块钱，并因梦中讲出这件事又被人听去而得到“骆驼祥子”的外号。第二次，祥子为能再买一辆新车，拼命工作，结果车还没买，所有积蓄便被孙侦探敲诈一空。第三次，祥子被虎妞诱骗，与虎妞结婚，婚后虎妞给他买了一辆车。没过多久，虎妞难产而死，祥子不得不卖掉车为虎妞置办丧事。再后来，祥子听说小福子上吊死了，他的精神彻底崩溃。就这样，经历一连串无情打击的祥子对生活感到绝望，变成了一个麻木、潦倒、狡猾、自暴自弃的行尸走肉。</a:t>
            </a:r>
          </a:p>
        </p:txBody>
      </p:sp>
      <p:sp>
        <p:nvSpPr>
          <p:cNvPr id="27651" name="标题 1"/>
          <p:cNvSpPr txBox="1"/>
          <p:nvPr/>
        </p:nvSpPr>
        <p:spPr>
          <a:xfrm>
            <a:off x="300567" y="330200"/>
            <a:ext cx="2872480" cy="696384"/>
          </a:xfrm>
          <a:prstGeom prst="rect">
            <a:avLst/>
          </a:prstGeom>
          <a:noFill/>
          <a:ln w="12700">
            <a:noFill/>
          </a:ln>
        </p:spPr>
        <p:txBody>
          <a:bodyPr/>
          <a:lstStyle>
            <a:defPPr>
              <a:defRPr lang="en-US"/>
            </a:defPPr>
          </a:lstStyle>
          <a:p>
            <a:pPr eaLnBrk="1" hangingPunct="1"/>
            <a:r>
              <a:rPr lang="en-US" altLang="zh-CN" sz="3200" b="1">
                <a:solidFill>
                  <a:srgbClr val="770211"/>
                </a:solidFill>
                <a:latin typeface="楷体" panose="02010609060101010101" pitchFamily="49" charset="-122"/>
                <a:ea typeface="楷体" panose="02010609060101010101" pitchFamily="49" charset="-122"/>
              </a:rPr>
              <a:t>【</a:t>
            </a:r>
            <a:r>
              <a:rPr lang="zh-CN" altLang="en-US" sz="3200" b="1">
                <a:solidFill>
                  <a:srgbClr val="770211"/>
                </a:solidFill>
                <a:latin typeface="楷体" panose="02010609060101010101" pitchFamily="49" charset="-122"/>
                <a:ea typeface="楷体" panose="02010609060101010101" pitchFamily="49" charset="-122"/>
              </a:rPr>
              <a:t>探究示例</a:t>
            </a:r>
            <a:r>
              <a:rPr lang="en-US" altLang="zh-CN" sz="3200" b="1">
                <a:solidFill>
                  <a:srgbClr val="770211"/>
                </a:solidFill>
                <a:latin typeface="楷体" panose="02010609060101010101" pitchFamily="49" charset="-122"/>
                <a:ea typeface="楷体" panose="02010609060101010101" pitchFamily="49" charset="-122"/>
              </a:rPr>
              <a:t>】</a:t>
            </a:r>
            <a:endParaRPr lang="zh-CN" altLang="en-US" sz="3200" b="1">
              <a:solidFill>
                <a:srgbClr val="770211"/>
              </a:solidFill>
              <a:latin typeface="楷体" panose="02010609060101010101" pitchFamily="49" charset="-122"/>
              <a:ea typeface="楷体" panose="02010609060101010101" pitchFamily="49"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6626"/>
                                        </p:tgtEl>
                                        <p:attrNameLst>
                                          <p:attrName>style.visibility</p:attrName>
                                        </p:attrNameLst>
                                      </p:cBhvr>
                                      <p:to>
                                        <p:strVal val="visible"/>
                                      </p:to>
                                    </p:set>
                                    <p:animEffect transition="in" filter="fade">
                                      <p:cBhvr>
                                        <p:cTn id="7" dur="1000"/>
                                        <p:tgtEl>
                                          <p:spTgt spid="26626"/>
                                        </p:tgtEl>
                                      </p:cBhvr>
                                    </p:animEffect>
                                    <p:anim calcmode="lin" valueType="num">
                                      <p:cBhvr>
                                        <p:cTn id="8" dur="1000" fill="hold"/>
                                        <p:tgtEl>
                                          <p:spTgt spid="26626"/>
                                        </p:tgtEl>
                                        <p:attrNameLst>
                                          <p:attrName>ppt_x</p:attrName>
                                        </p:attrNameLst>
                                      </p:cBhvr>
                                      <p:tavLst>
                                        <p:tav tm="0">
                                          <p:val>
                                            <p:strVal val="#ppt_x"/>
                                          </p:val>
                                        </p:tav>
                                        <p:tav tm="100000">
                                          <p:val>
                                            <p:strVal val="#ppt_x"/>
                                          </p:val>
                                        </p:tav>
                                      </p:tavLst>
                                    </p:anim>
                                    <p:anim calcmode="lin" valueType="num">
                                      <p:cBhvr>
                                        <p:cTn id="9" dur="1000" fill="hold"/>
                                        <p:tgtEl>
                                          <p:spTgt spid="266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Lst>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3" name="组合 2"/>
          <p:cNvGrpSpPr/>
          <p:nvPr/>
        </p:nvGrpSpPr>
        <p:grpSpPr>
          <a:xfrm>
            <a:off x="1693121" y="1420738"/>
            <a:ext cx="1036320" cy="528320"/>
            <a:chOff x="1200520" y="1559145"/>
            <a:chExt cx="1036320" cy="528320"/>
          </a:xfrm>
          <a:solidFill>
            <a:srgbClr val="F2DDB4"/>
          </a:solidFill>
        </p:grpSpPr>
        <p:sp>
          <p:nvSpPr>
            <p:cNvPr id="4" name="箭头: V 形 3"/>
            <p:cNvSpPr/>
            <p:nvPr/>
          </p:nvSpPr>
          <p:spPr>
            <a:xfrm>
              <a:off x="1200520" y="1559145"/>
              <a:ext cx="406400" cy="5283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stStyle>
            <a:p>
              <a:pPr marL="0" marR="0" lvl="0" indent="0" algn="ctr" defTabSz="609600" rtl="0" eaLnBrk="1" fontAlgn="auto"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mn-lt"/>
                <a:ea typeface="+mn-ea"/>
                <a:cs typeface="+mn-cs"/>
              </a:endParaRPr>
            </a:p>
          </p:txBody>
        </p:sp>
        <p:sp>
          <p:nvSpPr>
            <p:cNvPr id="5" name="箭头: V 形 4"/>
            <p:cNvSpPr/>
            <p:nvPr/>
          </p:nvSpPr>
          <p:spPr>
            <a:xfrm>
              <a:off x="1515480" y="1559145"/>
              <a:ext cx="406400" cy="5283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stStyle>
            <a:p>
              <a:pPr marL="0" marR="0" lvl="0" indent="0" algn="ctr" defTabSz="609600" rtl="0" eaLnBrk="1" fontAlgn="auto"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mn-lt"/>
                <a:ea typeface="+mn-ea"/>
                <a:cs typeface="+mn-cs"/>
              </a:endParaRPr>
            </a:p>
          </p:txBody>
        </p:sp>
        <p:sp>
          <p:nvSpPr>
            <p:cNvPr id="6" name="箭头: V 形 5"/>
            <p:cNvSpPr/>
            <p:nvPr/>
          </p:nvSpPr>
          <p:spPr>
            <a:xfrm>
              <a:off x="1830441" y="1559145"/>
              <a:ext cx="406400" cy="5283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stStyle>
            <a:p>
              <a:pPr marL="0" marR="0" lvl="0" indent="0" algn="ctr" defTabSz="609600" rtl="0" eaLnBrk="1" fontAlgn="auto"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mn-lt"/>
                <a:ea typeface="+mn-ea"/>
                <a:cs typeface="+mn-cs"/>
              </a:endParaRPr>
            </a:p>
          </p:txBody>
        </p:sp>
      </p:grpSp>
      <p:sp>
        <p:nvSpPr>
          <p:cNvPr id="7" name="标题 1"/>
          <p:cNvSpPr txBox="1"/>
          <p:nvPr/>
        </p:nvSpPr>
        <p:spPr>
          <a:xfrm>
            <a:off x="2639485" y="1335617"/>
            <a:ext cx="4457700" cy="698500"/>
          </a:xfrm>
          <a:prstGeom prst="rect">
            <a:avLst/>
          </a:prstGeom>
          <a:noFill/>
          <a:ln w="12700">
            <a:noFill/>
          </a:ln>
        </p:spPr>
        <p:txBody>
          <a:bodyPr/>
          <a:lstStyle>
            <a:defPPr>
              <a:defRPr lang="en-US"/>
            </a:defPPr>
          </a:lstStyle>
          <a:p>
            <a:pPr eaLnBrk="1" hangingPunct="1"/>
            <a:r>
              <a:rPr lang="zh-CN" altLang="en-US" sz="3200" b="1">
                <a:latin typeface="楷体" panose="02010609060101010101" pitchFamily="49" charset="-122"/>
                <a:ea typeface="楷体" panose="02010609060101010101" pitchFamily="49" charset="-122"/>
              </a:rPr>
              <a:t>专题二：探寻悲剧原因</a:t>
            </a:r>
          </a:p>
        </p:txBody>
      </p:sp>
      <p:sp>
        <p:nvSpPr>
          <p:cNvPr id="8" name="TextBox 4"/>
          <p:cNvSpPr txBox="1"/>
          <p:nvPr/>
        </p:nvSpPr>
        <p:spPr>
          <a:xfrm>
            <a:off x="1576917" y="2173818"/>
            <a:ext cx="9038167" cy="2999316"/>
          </a:xfrm>
          <a:prstGeom prst="rect">
            <a:avLst/>
          </a:prstGeom>
          <a:noFill/>
          <a:ln w="9525">
            <a:noFill/>
          </a:ln>
        </p:spPr>
        <p:txBody>
          <a:bodyPr>
            <a:spAutoFit/>
          </a:bodyPr>
          <a:lstStyle>
            <a:defPPr>
              <a:defRPr lang="en-US"/>
            </a:defPPr>
          </a:lstStyle>
          <a:p>
            <a:pPr eaLnBrk="1" hangingPunct="1">
              <a:lnSpc>
                <a:spcPct val="120000"/>
              </a:lnSpc>
            </a:pPr>
            <a:r>
              <a:rPr lang="zh-CN" altLang="en-US" sz="3200" b="1">
                <a:latin typeface="楷体" panose="02010609060101010101" pitchFamily="49" charset="-122"/>
                <a:ea typeface="楷体" panose="02010609060101010101" pitchFamily="49" charset="-122"/>
              </a:rPr>
              <a:t>    读完全书，祥子最终走向毁灭的命运悲剧无疑会给你强烈的震撼。到底是什么力量毁灭了这个曾经生气勃勃的人？悲剧的原因何在？带着思考精读一些章节，并查找资料，写下你的探究结果，然后和同学就此做一次深入的讨论。</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ppt_x</p:attrName>
                                        </p:attrNameLst>
                                      </p:cBhvr>
                                      <p:tavLst>
                                        <p:tav tm="0">
                                          <p:val>
                                            <p:strVal val="#ppt_x-#ppt_w*1.125000"/>
                                          </p:val>
                                        </p:tav>
                                        <p:tav tm="100000">
                                          <p:val>
                                            <p:strVal val="#ppt_x"/>
                                          </p:val>
                                        </p:tav>
                                      </p:tavLst>
                                    </p:anim>
                                    <p:animEffect transition="in" filter="wipe(right)">
                                      <p:cBhvr>
                                        <p:cTn id="8" dur="500"/>
                                        <p:tgtEl>
                                          <p:spTgt spid="3"/>
                                        </p:tgtEl>
                                      </p:cBhvr>
                                    </p:animEffect>
                                  </p:childTnLst>
                                </p:cTn>
                              </p:par>
                            </p:childTnLst>
                          </p:cTn>
                        </p:par>
                        <p:par>
                          <p:cTn id="9" fill="hold" nodeType="withGroup">
                            <p:stCondLst>
                              <p:cond delay="500"/>
                            </p:stCondLst>
                            <p:childTnLst>
                              <p:par>
                                <p:cTn id="10" presetID="10" presetClass="entr" presetSubtype="0" fill="hold" grpId="0" nodeType="afterEffec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nodeType="clickPar">
                      <p:stCondLst>
                        <p:cond delay="indefinite"/>
                        <p:cond evt="onBegin" delay="0">
                          <p:tn val="12"/>
                        </p:cond>
                      </p:stCondLst>
                      <p:childTnLst>
                        <p:par>
                          <p:cTn id="14" fill="hold" nodeType="withGroup">
                            <p:stCondLst>
                              <p:cond delay="indefinite"/>
                            </p:stCondLst>
                          </p:cTn>
                        </p:par>
                        <p:par>
                          <p:cTn id="15" fill="hold" nodeType="afterGroup">
                            <p:stCondLst>
                              <p:cond delay="0"/>
                            </p:stCondLst>
                            <p:childTnLst>
                              <p:par>
                                <p:cTn id="16" presetID="37" presetClass="entr" presetSubtype="0" fill="hold" grpId="1"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900" decel="100000" fill="hold"/>
                                        <p:tgtEl>
                                          <p:spTgt spid="8"/>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1"/>
    </p:bldLst>
  </p:timing>
</p:sld>
</file>

<file path=ppt/slides/slide1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0722" name="TextBox 4"/>
          <p:cNvSpPr txBox="1"/>
          <p:nvPr/>
        </p:nvSpPr>
        <p:spPr>
          <a:xfrm>
            <a:off x="583386" y="1533117"/>
            <a:ext cx="11231034" cy="4498412"/>
          </a:xfrm>
          <a:prstGeom prst="rect">
            <a:avLst/>
          </a:prstGeom>
          <a:noFill/>
          <a:ln w="9525">
            <a:noFill/>
          </a:ln>
        </p:spPr>
        <p:txBody>
          <a:bodyPr>
            <a:spAutoFit/>
          </a:bodyPr>
          <a:lstStyle>
            <a:defPPr>
              <a:defRPr lang="en-US"/>
            </a:defPPr>
          </a:lstStyle>
          <a:p>
            <a:pPr eaLnBrk="1" hangingPunct="1">
              <a:lnSpc>
                <a:spcPct val="130000"/>
              </a:lnSpc>
            </a:pPr>
            <a:r>
              <a:rPr lang="zh-CN" altLang="en-US" sz="3733" b="1">
                <a:latin typeface="楷体" panose="02010609060101010101" pitchFamily="49" charset="-122"/>
                <a:ea typeface="楷体" panose="02010609060101010101" pitchFamily="49" charset="-122"/>
              </a:rPr>
              <a:t>    悲剧的原因主要有三方面：①当时的社会制度和反动势力的迫害，这是造成祥子悲剧的客观原因；②祥子自身性格的局限性、堕落性、劣根性，这是造成他悲剧的主观原因；③周围各色人的影响（与虎妞的不正常结合，小福子的死等），这是造成祥子悲剧的重要诱因。</a:t>
            </a:r>
          </a:p>
        </p:txBody>
      </p:sp>
      <p:sp>
        <p:nvSpPr>
          <p:cNvPr id="29699" name="标题 1"/>
          <p:cNvSpPr txBox="1"/>
          <p:nvPr/>
        </p:nvSpPr>
        <p:spPr>
          <a:xfrm>
            <a:off x="431799" y="556684"/>
            <a:ext cx="3006970" cy="696383"/>
          </a:xfrm>
          <a:prstGeom prst="rect">
            <a:avLst/>
          </a:prstGeom>
          <a:noFill/>
          <a:ln w="12700">
            <a:noFill/>
          </a:ln>
        </p:spPr>
        <p:txBody>
          <a:bodyPr/>
          <a:lstStyle>
            <a:defPPr>
              <a:defRPr lang="en-US"/>
            </a:defPPr>
          </a:lstStyle>
          <a:p>
            <a:pPr eaLnBrk="1" hangingPunct="1"/>
            <a:r>
              <a:rPr lang="en-US" altLang="zh-CN" sz="3733" b="1">
                <a:solidFill>
                  <a:srgbClr val="770211"/>
                </a:solidFill>
                <a:latin typeface="楷体" panose="02010609060101010101" pitchFamily="49" charset="-122"/>
                <a:ea typeface="楷体" panose="02010609060101010101" pitchFamily="49" charset="-122"/>
              </a:rPr>
              <a:t>【</a:t>
            </a:r>
            <a:r>
              <a:rPr lang="zh-CN" altLang="en-US" sz="3733" b="1">
                <a:solidFill>
                  <a:srgbClr val="770211"/>
                </a:solidFill>
                <a:latin typeface="楷体" panose="02010609060101010101" pitchFamily="49" charset="-122"/>
                <a:ea typeface="楷体" panose="02010609060101010101" pitchFamily="49" charset="-122"/>
              </a:rPr>
              <a:t>探究示例</a:t>
            </a:r>
            <a:r>
              <a:rPr lang="en-US" altLang="zh-CN" sz="3733" b="1">
                <a:solidFill>
                  <a:srgbClr val="770211"/>
                </a:solidFill>
                <a:latin typeface="楷体" panose="02010609060101010101" pitchFamily="49" charset="-122"/>
                <a:ea typeface="楷体" panose="02010609060101010101" pitchFamily="49" charset="-122"/>
              </a:rPr>
              <a:t>】</a:t>
            </a:r>
            <a:endParaRPr lang="zh-CN" altLang="en-US" sz="3733" b="1">
              <a:solidFill>
                <a:srgbClr val="770211"/>
              </a:solidFill>
              <a:latin typeface="楷体" panose="02010609060101010101" pitchFamily="49" charset="-122"/>
              <a:ea typeface="楷体" panose="02010609060101010101" pitchFamily="49"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fade">
                                      <p:cBhvr>
                                        <p:cTn id="7" dur="1000"/>
                                        <p:tgtEl>
                                          <p:spTgt spid="30722"/>
                                        </p:tgtEl>
                                      </p:cBhvr>
                                    </p:animEffect>
                                    <p:anim calcmode="lin" valueType="num">
                                      <p:cBhvr>
                                        <p:cTn id="8" dur="1000" fill="hold"/>
                                        <p:tgtEl>
                                          <p:spTgt spid="30722"/>
                                        </p:tgtEl>
                                        <p:attrNameLst>
                                          <p:attrName>ppt_x</p:attrName>
                                        </p:attrNameLst>
                                      </p:cBhvr>
                                      <p:tavLst>
                                        <p:tav tm="0">
                                          <p:val>
                                            <p:strVal val="#ppt_x"/>
                                          </p:val>
                                        </p:tav>
                                        <p:tav tm="100000">
                                          <p:val>
                                            <p:strVal val="#ppt_x"/>
                                          </p:val>
                                        </p:tav>
                                      </p:tavLst>
                                    </p:anim>
                                    <p:anim calcmode="lin" valueType="num">
                                      <p:cBhvr>
                                        <p:cTn id="9" dur="1000" fill="hold"/>
                                        <p:tgtEl>
                                          <p:spTgt spid="307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p:bldLst>
  </p:timing>
</p:sld>
</file>

<file path=ppt/slides/slide2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3" name="组合 2"/>
          <p:cNvGrpSpPr/>
          <p:nvPr/>
        </p:nvGrpSpPr>
        <p:grpSpPr>
          <a:xfrm>
            <a:off x="1796142" y="1454031"/>
            <a:ext cx="1036320" cy="528320"/>
            <a:chOff x="1226276" y="1567468"/>
            <a:chExt cx="1036320" cy="528320"/>
          </a:xfrm>
          <a:solidFill>
            <a:srgbClr val="F2DDB4"/>
          </a:solidFill>
        </p:grpSpPr>
        <p:sp>
          <p:nvSpPr>
            <p:cNvPr id="4" name="箭头: V 形 3"/>
            <p:cNvSpPr/>
            <p:nvPr/>
          </p:nvSpPr>
          <p:spPr>
            <a:xfrm>
              <a:off x="1226276" y="1567468"/>
              <a:ext cx="406400" cy="5283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stStyle>
            <a:p>
              <a:pPr marL="0" marR="0" lvl="0" indent="0" algn="ctr" defTabSz="609600" rtl="0" eaLnBrk="1" fontAlgn="auto"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mn-lt"/>
                <a:ea typeface="+mn-ea"/>
                <a:cs typeface="+mn-cs"/>
              </a:endParaRPr>
            </a:p>
          </p:txBody>
        </p:sp>
        <p:sp>
          <p:nvSpPr>
            <p:cNvPr id="5" name="箭头: V 形 4"/>
            <p:cNvSpPr/>
            <p:nvPr/>
          </p:nvSpPr>
          <p:spPr>
            <a:xfrm>
              <a:off x="1541235" y="1567468"/>
              <a:ext cx="406400" cy="5283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stStyle>
            <a:p>
              <a:pPr marL="0" marR="0" lvl="0" indent="0" algn="ctr" defTabSz="609600" rtl="0" eaLnBrk="1" fontAlgn="auto"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mn-lt"/>
                <a:ea typeface="+mn-ea"/>
                <a:cs typeface="+mn-cs"/>
              </a:endParaRPr>
            </a:p>
          </p:txBody>
        </p:sp>
        <p:sp>
          <p:nvSpPr>
            <p:cNvPr id="6" name="箭头: V 形 5"/>
            <p:cNvSpPr/>
            <p:nvPr/>
          </p:nvSpPr>
          <p:spPr>
            <a:xfrm>
              <a:off x="1856196" y="1567468"/>
              <a:ext cx="406400" cy="5283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stStyle>
            <a:p>
              <a:pPr marL="0" marR="0" lvl="0" indent="0" algn="ctr" defTabSz="609600" rtl="0" eaLnBrk="1" fontAlgn="auto"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mn-lt"/>
                <a:ea typeface="+mn-ea"/>
                <a:cs typeface="+mn-cs"/>
              </a:endParaRPr>
            </a:p>
          </p:txBody>
        </p:sp>
      </p:grpSp>
      <p:sp>
        <p:nvSpPr>
          <p:cNvPr id="7" name="标题 1"/>
          <p:cNvSpPr txBox="1"/>
          <p:nvPr/>
        </p:nvSpPr>
        <p:spPr>
          <a:xfrm>
            <a:off x="2832100" y="1369484"/>
            <a:ext cx="5166784" cy="698500"/>
          </a:xfrm>
          <a:prstGeom prst="rect">
            <a:avLst/>
          </a:prstGeom>
          <a:noFill/>
          <a:ln w="12700">
            <a:noFill/>
          </a:ln>
        </p:spPr>
        <p:txBody>
          <a:bodyPr/>
          <a:lstStyle>
            <a:defPPr>
              <a:defRPr lang="en-US"/>
            </a:defPPr>
          </a:lstStyle>
          <a:p>
            <a:pPr eaLnBrk="1" hangingPunct="1"/>
            <a:r>
              <a:rPr lang="zh-CN" altLang="en-US" sz="3200" b="1">
                <a:latin typeface="楷体" panose="02010609060101010101" pitchFamily="49" charset="-122"/>
                <a:ea typeface="楷体" panose="02010609060101010101" pitchFamily="49" charset="-122"/>
              </a:rPr>
              <a:t>专题三：话说“洋车夫”</a:t>
            </a:r>
          </a:p>
        </p:txBody>
      </p:sp>
      <p:sp>
        <p:nvSpPr>
          <p:cNvPr id="8" name="TextBox 4"/>
          <p:cNvSpPr txBox="1"/>
          <p:nvPr/>
        </p:nvSpPr>
        <p:spPr>
          <a:xfrm>
            <a:off x="1627717" y="2152651"/>
            <a:ext cx="8925982" cy="3323987"/>
          </a:xfrm>
          <a:prstGeom prst="rect">
            <a:avLst/>
          </a:prstGeom>
          <a:noFill/>
          <a:ln w="9525">
            <a:noFill/>
          </a:ln>
        </p:spPr>
        <p:txBody>
          <a:bodyPr>
            <a:spAutoFit/>
          </a:bodyPr>
          <a:lstStyle>
            <a:defPPr>
              <a:defRPr lang="en-US"/>
            </a:defPPr>
          </a:lstStyle>
          <a:p>
            <a:pPr eaLnBrk="1" hangingPunct="1">
              <a:lnSpc>
                <a:spcPct val="130000"/>
              </a:lnSpc>
            </a:pPr>
            <a:r>
              <a:rPr lang="zh-CN" altLang="en-US" sz="3200" b="1">
                <a:latin typeface="楷体" panose="02010609060101010101" pitchFamily="49" charset="-122"/>
                <a:ea typeface="楷体" panose="02010609060101010101" pitchFamily="49" charset="-122"/>
              </a:rPr>
              <a:t>    书中除了祥子外，还写了形形色色的洋车夫，留下了关于老北京洋车夫这一行当的珍贵历史记录。请根据书中内容进行梳理，从职业特点、人员构成、生活状况等方面介绍洋车夫这个行当的情况。</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ppt_x</p:attrName>
                                        </p:attrNameLst>
                                      </p:cBhvr>
                                      <p:tavLst>
                                        <p:tav tm="0">
                                          <p:val>
                                            <p:strVal val="#ppt_x-#ppt_w*1.125000"/>
                                          </p:val>
                                        </p:tav>
                                        <p:tav tm="100000">
                                          <p:val>
                                            <p:strVal val="#ppt_x"/>
                                          </p:val>
                                        </p:tav>
                                      </p:tavLst>
                                    </p:anim>
                                    <p:animEffect transition="in" filter="wipe(right)">
                                      <p:cBhvr>
                                        <p:cTn id="8" dur="500"/>
                                        <p:tgtEl>
                                          <p:spTgt spid="3"/>
                                        </p:tgtEl>
                                      </p:cBhvr>
                                    </p:animEffect>
                                  </p:childTnLst>
                                </p:cTn>
                              </p:par>
                            </p:childTnLst>
                          </p:cTn>
                        </p:par>
                        <p:par>
                          <p:cTn id="9" fill="hold" nodeType="withGroup">
                            <p:stCondLst>
                              <p:cond delay="500"/>
                            </p:stCondLst>
                            <p:childTnLst>
                              <p:par>
                                <p:cTn id="10" presetID="10" presetClass="entr" presetSubtype="0" fill="hold" grpId="0" nodeType="afterEffec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nodeType="clickPar">
                      <p:stCondLst>
                        <p:cond delay="indefinite"/>
                        <p:cond evt="onBegin" delay="0">
                          <p:tn val="12"/>
                        </p:cond>
                      </p:stCondLst>
                      <p:childTnLst>
                        <p:par>
                          <p:cTn id="14" fill="hold" nodeType="withGroup">
                            <p:stCondLst>
                              <p:cond delay="indefinite"/>
                            </p:stCondLst>
                          </p:cTn>
                        </p:par>
                        <p:par>
                          <p:cTn id="15" fill="hold" nodeType="afterGroup">
                            <p:stCondLst>
                              <p:cond delay="0"/>
                            </p:stCondLst>
                            <p:childTnLst>
                              <p:par>
                                <p:cTn id="16" presetID="37" presetClass="entr" presetSubtype="0" fill="hold" grpId="1"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900" decel="100000" fill="hold"/>
                                        <p:tgtEl>
                                          <p:spTgt spid="8"/>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1"/>
    </p:bldLst>
  </p:timing>
</p:sld>
</file>

<file path=ppt/slides/slide2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4818" name="TextBox 4"/>
          <p:cNvSpPr txBox="1"/>
          <p:nvPr/>
        </p:nvSpPr>
        <p:spPr>
          <a:xfrm>
            <a:off x="556683" y="1039284"/>
            <a:ext cx="11078634" cy="5363007"/>
          </a:xfrm>
          <a:prstGeom prst="rect">
            <a:avLst/>
          </a:prstGeom>
          <a:noFill/>
          <a:ln w="9525">
            <a:noFill/>
          </a:ln>
        </p:spPr>
        <p:txBody>
          <a:bodyPr>
            <a:spAutoFit/>
          </a:bodyPr>
          <a:lstStyle>
            <a:defPPr>
              <a:defRPr lang="en-US"/>
            </a:defPPr>
          </a:lstStyle>
          <a:p>
            <a:pPr algn="just" eaLnBrk="1" hangingPunct="1">
              <a:lnSpc>
                <a:spcPct val="120000"/>
              </a:lnSpc>
            </a:pPr>
            <a:r>
              <a:rPr lang="zh-CN" altLang="en-US" sz="3200" b="1">
                <a:latin typeface="楷体" panose="02010609060101010101" pitchFamily="49" charset="-122"/>
                <a:ea typeface="楷体" panose="02010609060101010101" pitchFamily="49" charset="-122"/>
              </a:rPr>
              <a:t>    北平的洋车夫有许多派。年轻力壮，腿脚灵利的，拉“整天儿”，爱什么时候出车与收车都有自由。比这一派岁数稍大的，或因身体的关系而跑得稍差点儿劲的，或因家庭的关系而不敢白耗一天的，也许拉“整天儿”，也许拉“半天儿”。在后者的情形下，因为还有相当的精气神，所以无论冬天夏天总是“拉晚儿”。夜间，当然比白天需要更多的留神与本事；钱自然也多挣一些。年纪在四十以上，二十以下的，他们只能早早地出车，希望能从清晨转到午后三四点钟，拉出“车份儿”和自己的嚼谷。有时他们到瓜市，果市，</a:t>
            </a:r>
            <a:endParaRPr lang="en-US" altLang="zh-CN" sz="3200" b="1">
              <a:latin typeface="楷体" panose="02010609060101010101" pitchFamily="49" charset="-122"/>
              <a:ea typeface="楷体" panose="02010609060101010101" pitchFamily="49" charset="-122"/>
            </a:endParaRPr>
          </a:p>
        </p:txBody>
      </p:sp>
      <p:sp>
        <p:nvSpPr>
          <p:cNvPr id="33795" name="标题 1"/>
          <p:cNvSpPr txBox="1"/>
          <p:nvPr/>
        </p:nvSpPr>
        <p:spPr>
          <a:xfrm>
            <a:off x="406400" y="342900"/>
            <a:ext cx="2813539" cy="696384"/>
          </a:xfrm>
          <a:prstGeom prst="rect">
            <a:avLst/>
          </a:prstGeom>
          <a:noFill/>
          <a:ln w="12700">
            <a:noFill/>
          </a:ln>
        </p:spPr>
        <p:txBody>
          <a:bodyPr/>
          <a:lstStyle>
            <a:defPPr>
              <a:defRPr lang="en-US"/>
            </a:defPPr>
          </a:lstStyle>
          <a:p>
            <a:pPr eaLnBrk="1" hangingPunct="1"/>
            <a:r>
              <a:rPr lang="en-US" altLang="zh-CN" sz="3467" b="1">
                <a:solidFill>
                  <a:srgbClr val="770211"/>
                </a:solidFill>
                <a:latin typeface="楷体" panose="02010609060101010101" pitchFamily="49" charset="-122"/>
                <a:ea typeface="楷体" panose="02010609060101010101" pitchFamily="49" charset="-122"/>
              </a:rPr>
              <a:t>【</a:t>
            </a:r>
            <a:r>
              <a:rPr lang="zh-CN" altLang="en-US" sz="3467" b="1">
                <a:solidFill>
                  <a:srgbClr val="770211"/>
                </a:solidFill>
                <a:latin typeface="楷体" panose="02010609060101010101" pitchFamily="49" charset="-122"/>
                <a:ea typeface="楷体" panose="02010609060101010101" pitchFamily="49" charset="-122"/>
              </a:rPr>
              <a:t>探究示例</a:t>
            </a:r>
            <a:r>
              <a:rPr lang="en-US" altLang="zh-CN" sz="3467" b="1">
                <a:solidFill>
                  <a:srgbClr val="770211"/>
                </a:solidFill>
                <a:latin typeface="楷体" panose="02010609060101010101" pitchFamily="49" charset="-122"/>
                <a:ea typeface="楷体" panose="02010609060101010101" pitchFamily="49" charset="-122"/>
              </a:rPr>
              <a:t>】</a:t>
            </a:r>
            <a:endParaRPr lang="zh-CN" altLang="en-US" sz="3467" b="1">
              <a:solidFill>
                <a:srgbClr val="770211"/>
              </a:solidFill>
              <a:latin typeface="楷体" panose="02010609060101010101" pitchFamily="49" charset="-122"/>
              <a:ea typeface="楷体" panose="02010609060101010101" pitchFamily="49"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4818"/>
                                        </p:tgtEl>
                                        <p:attrNameLst>
                                          <p:attrName>style.visibility</p:attrName>
                                        </p:attrNameLst>
                                      </p:cBhvr>
                                      <p:to>
                                        <p:strVal val="visible"/>
                                      </p:to>
                                    </p:set>
                                    <p:animEffect transition="in" filter="fade">
                                      <p:cBhvr>
                                        <p:cTn id="7" dur="1000"/>
                                        <p:tgtEl>
                                          <p:spTgt spid="34818"/>
                                        </p:tgtEl>
                                      </p:cBhvr>
                                    </p:animEffect>
                                    <p:anim calcmode="lin" valueType="num">
                                      <p:cBhvr>
                                        <p:cTn id="8" dur="1000" fill="hold"/>
                                        <p:tgtEl>
                                          <p:spTgt spid="34818"/>
                                        </p:tgtEl>
                                        <p:attrNameLst>
                                          <p:attrName>ppt_x</p:attrName>
                                        </p:attrNameLst>
                                      </p:cBhvr>
                                      <p:tavLst>
                                        <p:tav tm="0">
                                          <p:val>
                                            <p:strVal val="#ppt_x"/>
                                          </p:val>
                                        </p:tav>
                                        <p:tav tm="100000">
                                          <p:val>
                                            <p:strVal val="#ppt_x"/>
                                          </p:val>
                                        </p:tav>
                                      </p:tavLst>
                                    </p:anim>
                                    <p:anim calcmode="lin" valueType="num">
                                      <p:cBhvr>
                                        <p:cTn id="9" dur="1000" fill="hold"/>
                                        <p:tgtEl>
                                          <p:spTgt spid="348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p:bldLst>
  </p:timing>
</p:sld>
</file>

<file path=ppt/slides/slide2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5842" name="TextBox 4"/>
          <p:cNvSpPr txBox="1"/>
          <p:nvPr/>
        </p:nvSpPr>
        <p:spPr>
          <a:xfrm>
            <a:off x="556684" y="1337733"/>
            <a:ext cx="11078634" cy="4182533"/>
          </a:xfrm>
          <a:prstGeom prst="rect">
            <a:avLst/>
          </a:prstGeom>
          <a:noFill/>
          <a:ln w="9525">
            <a:noFill/>
          </a:ln>
        </p:spPr>
        <p:txBody>
          <a:bodyPr>
            <a:spAutoFit/>
          </a:bodyPr>
          <a:lstStyle>
            <a:defPPr>
              <a:defRPr lang="en-US"/>
            </a:defPPr>
          </a:lstStyle>
          <a:p>
            <a:pPr eaLnBrk="1" hangingPunct="1">
              <a:lnSpc>
                <a:spcPct val="120000"/>
              </a:lnSpc>
            </a:pPr>
            <a:r>
              <a:rPr lang="zh-CN" altLang="en-US" sz="3200" b="1">
                <a:latin typeface="楷体" panose="02010609060101010101" pitchFamily="49" charset="-122"/>
                <a:ea typeface="楷体" panose="02010609060101010101" pitchFamily="49" charset="-122"/>
              </a:rPr>
              <a:t>菜市，去拉货物。此外，因环境与知识的特异，又使一部分车夫另成派别。生于西苑海甸的自然以走西山，燕京，清华，较比方便；同样，在安定门外的走清河，北苑；在永定门外的走南苑</a:t>
            </a:r>
            <a:r>
              <a:rPr lang="en-US" altLang="zh-CN" sz="3200" b="1">
                <a:latin typeface="楷体" panose="02010609060101010101" pitchFamily="49" charset="-122"/>
                <a:ea typeface="楷体" panose="02010609060101010101" pitchFamily="49" charset="-122"/>
              </a:rPr>
              <a:t>……</a:t>
            </a:r>
            <a:r>
              <a:rPr lang="zh-CN" altLang="en-US" sz="3200" b="1">
                <a:latin typeface="楷体" panose="02010609060101010101" pitchFamily="49" charset="-122"/>
                <a:ea typeface="楷体" panose="02010609060101010101" pitchFamily="49" charset="-122"/>
              </a:rPr>
              <a:t>这是跑长趟的，不愿拉零座。可是他们还不如东交民巷的车夫的气儿长。气儿长也还算小事，一般车夫万不能争这项生意，大半还是因为这些吃洋饭的有点与众不同的知识，他们会说外国话。</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5842"/>
                                        </p:tgtEl>
                                        <p:attrNameLst>
                                          <p:attrName>style.visibility</p:attrName>
                                        </p:attrNameLst>
                                      </p:cBhvr>
                                      <p:to>
                                        <p:strVal val="visible"/>
                                      </p:to>
                                    </p:set>
                                    <p:animEffect transition="in" filter="fade">
                                      <p:cBhvr>
                                        <p:cTn id="7" dur="1000"/>
                                        <p:tgtEl>
                                          <p:spTgt spid="35842"/>
                                        </p:tgtEl>
                                      </p:cBhvr>
                                    </p:animEffect>
                                    <p:anim calcmode="lin" valueType="num">
                                      <p:cBhvr>
                                        <p:cTn id="8" dur="1000" fill="hold"/>
                                        <p:tgtEl>
                                          <p:spTgt spid="35842"/>
                                        </p:tgtEl>
                                        <p:attrNameLst>
                                          <p:attrName>ppt_x</p:attrName>
                                        </p:attrNameLst>
                                      </p:cBhvr>
                                      <p:tavLst>
                                        <p:tav tm="0">
                                          <p:val>
                                            <p:strVal val="#ppt_x"/>
                                          </p:val>
                                        </p:tav>
                                        <p:tav tm="100000">
                                          <p:val>
                                            <p:strVal val="#ppt_x"/>
                                          </p:val>
                                        </p:tav>
                                      </p:tavLst>
                                    </p:anim>
                                    <p:anim calcmode="lin" valueType="num">
                                      <p:cBhvr>
                                        <p:cTn id="9" dur="1000" fill="hold"/>
                                        <p:tgtEl>
                                          <p:spTgt spid="358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p:bldLst>
  </p:timing>
</p:sld>
</file>

<file path=ppt/slides/slide2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3" name="组合 2"/>
          <p:cNvGrpSpPr/>
          <p:nvPr/>
        </p:nvGrpSpPr>
        <p:grpSpPr>
          <a:xfrm>
            <a:off x="1783443" y="1454031"/>
            <a:ext cx="1036320" cy="528320"/>
            <a:chOff x="1223101" y="1567468"/>
            <a:chExt cx="1036320" cy="528320"/>
          </a:xfrm>
          <a:solidFill>
            <a:srgbClr val="F2DDB4"/>
          </a:solidFill>
        </p:grpSpPr>
        <p:sp>
          <p:nvSpPr>
            <p:cNvPr id="4" name="箭头: V 形 3"/>
            <p:cNvSpPr/>
            <p:nvPr/>
          </p:nvSpPr>
          <p:spPr>
            <a:xfrm>
              <a:off x="1223101" y="1567468"/>
              <a:ext cx="406400" cy="5283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stStyle>
            <a:p>
              <a:pPr marL="0" marR="0" lvl="0" indent="0" algn="ctr" defTabSz="609600" rtl="0" eaLnBrk="1" fontAlgn="auto"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mn-lt"/>
                <a:ea typeface="+mn-ea"/>
                <a:cs typeface="+mn-cs"/>
              </a:endParaRPr>
            </a:p>
          </p:txBody>
        </p:sp>
        <p:sp>
          <p:nvSpPr>
            <p:cNvPr id="5" name="箭头: V 形 4"/>
            <p:cNvSpPr/>
            <p:nvPr/>
          </p:nvSpPr>
          <p:spPr>
            <a:xfrm>
              <a:off x="1538061" y="1567468"/>
              <a:ext cx="406400" cy="5283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stStyle>
            <a:p>
              <a:pPr marL="0" marR="0" lvl="0" indent="0" algn="ctr" defTabSz="609600" rtl="0" eaLnBrk="1" fontAlgn="auto"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mn-lt"/>
                <a:ea typeface="+mn-ea"/>
                <a:cs typeface="+mn-cs"/>
              </a:endParaRPr>
            </a:p>
          </p:txBody>
        </p:sp>
        <p:sp>
          <p:nvSpPr>
            <p:cNvPr id="6" name="箭头: V 形 5"/>
            <p:cNvSpPr/>
            <p:nvPr/>
          </p:nvSpPr>
          <p:spPr>
            <a:xfrm>
              <a:off x="1853021" y="1567468"/>
              <a:ext cx="406400" cy="5283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stStyle>
            <a:p>
              <a:pPr marL="0" marR="0" lvl="0" indent="0" algn="ctr" defTabSz="609600" rtl="0" eaLnBrk="1" fontAlgn="auto"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mn-lt"/>
                <a:ea typeface="+mn-ea"/>
                <a:cs typeface="+mn-cs"/>
              </a:endParaRPr>
            </a:p>
          </p:txBody>
        </p:sp>
      </p:grpSp>
      <p:sp>
        <p:nvSpPr>
          <p:cNvPr id="7" name="标题 1"/>
          <p:cNvSpPr txBox="1"/>
          <p:nvPr/>
        </p:nvSpPr>
        <p:spPr>
          <a:xfrm>
            <a:off x="2819400" y="1369484"/>
            <a:ext cx="5166784" cy="698500"/>
          </a:xfrm>
          <a:prstGeom prst="rect">
            <a:avLst/>
          </a:prstGeom>
          <a:noFill/>
          <a:ln w="12700">
            <a:noFill/>
          </a:ln>
        </p:spPr>
        <p:txBody>
          <a:bodyPr/>
          <a:lstStyle>
            <a:defPPr>
              <a:defRPr lang="en-US"/>
            </a:defPPr>
          </a:lstStyle>
          <a:p>
            <a:pPr eaLnBrk="1" hangingPunct="1"/>
            <a:r>
              <a:rPr lang="zh-CN" altLang="en-US" sz="3200" b="1">
                <a:solidFill>
                  <a:srgbClr val="000000"/>
                </a:solidFill>
                <a:latin typeface="楷体" panose="02010609060101010101" pitchFamily="49" charset="-122"/>
                <a:ea typeface="楷体" panose="02010609060101010101" pitchFamily="49" charset="-122"/>
              </a:rPr>
              <a:t>专题四：品析“京味儿”</a:t>
            </a:r>
          </a:p>
        </p:txBody>
      </p:sp>
      <p:sp>
        <p:nvSpPr>
          <p:cNvPr id="8" name="TextBox 4"/>
          <p:cNvSpPr txBox="1"/>
          <p:nvPr/>
        </p:nvSpPr>
        <p:spPr>
          <a:xfrm>
            <a:off x="1564217" y="2065867"/>
            <a:ext cx="9063567" cy="3234267"/>
          </a:xfrm>
          <a:prstGeom prst="rect">
            <a:avLst/>
          </a:prstGeom>
          <a:noFill/>
          <a:ln w="9525">
            <a:noFill/>
          </a:ln>
        </p:spPr>
        <p:txBody>
          <a:bodyPr>
            <a:spAutoFit/>
          </a:bodyPr>
          <a:lstStyle>
            <a:defPPr>
              <a:defRPr lang="en-US"/>
            </a:defPPr>
          </a:lstStyle>
          <a:p>
            <a:pPr eaLnBrk="1" hangingPunct="1">
              <a:lnSpc>
                <a:spcPct val="130000"/>
              </a:lnSpc>
            </a:pPr>
            <a:r>
              <a:rPr lang="zh-CN" altLang="en-US" sz="3200" b="1">
                <a:solidFill>
                  <a:srgbClr val="000000"/>
                </a:solidFill>
                <a:latin typeface="楷体" panose="02010609060101010101" pitchFamily="49" charset="-122"/>
                <a:ea typeface="楷体" panose="02010609060101010101" pitchFamily="49" charset="-122"/>
              </a:rPr>
              <a:t>    作品对老北京的人情风俗、市井生活、北京人独特的语言习惯等做了细致入微的描绘，阅读中你一定感受到了其中散发着的浓浓“京味儿”吧。请选择一个角度，摘抄一些片段，说说其中是如何体现这一特点的。</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ppt_x</p:attrName>
                                        </p:attrNameLst>
                                      </p:cBhvr>
                                      <p:tavLst>
                                        <p:tav tm="0">
                                          <p:val>
                                            <p:strVal val="#ppt_x-#ppt_w*1.125000"/>
                                          </p:val>
                                        </p:tav>
                                        <p:tav tm="100000">
                                          <p:val>
                                            <p:strVal val="#ppt_x"/>
                                          </p:val>
                                        </p:tav>
                                      </p:tavLst>
                                    </p:anim>
                                    <p:animEffect transition="in" filter="wipe(right)">
                                      <p:cBhvr>
                                        <p:cTn id="8" dur="500"/>
                                        <p:tgtEl>
                                          <p:spTgt spid="3"/>
                                        </p:tgtEl>
                                      </p:cBhvr>
                                    </p:animEffect>
                                  </p:childTnLst>
                                </p:cTn>
                              </p:par>
                            </p:childTnLst>
                          </p:cTn>
                        </p:par>
                        <p:par>
                          <p:cTn id="9" fill="hold" nodeType="withGroup">
                            <p:stCondLst>
                              <p:cond delay="500"/>
                            </p:stCondLst>
                            <p:childTnLst>
                              <p:par>
                                <p:cTn id="10" presetID="10" presetClass="entr" presetSubtype="0" fill="hold" grpId="0" nodeType="afterEffec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nodeType="clickPar">
                      <p:stCondLst>
                        <p:cond delay="indefinite"/>
                        <p:cond evt="onBegin" delay="0">
                          <p:tn val="12"/>
                        </p:cond>
                      </p:stCondLst>
                      <p:childTnLst>
                        <p:par>
                          <p:cTn id="14" fill="hold" nodeType="withGroup">
                            <p:stCondLst>
                              <p:cond delay="indefinite"/>
                            </p:stCondLst>
                          </p:cTn>
                        </p:par>
                        <p:par>
                          <p:cTn id="15" fill="hold" nodeType="afterGroup">
                            <p:stCondLst>
                              <p:cond delay="0"/>
                            </p:stCondLst>
                            <p:childTnLst>
                              <p:par>
                                <p:cTn id="16" presetID="37" presetClass="entr" presetSubtype="0" fill="hold" grpId="1"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900" decel="100000" fill="hold"/>
                                        <p:tgtEl>
                                          <p:spTgt spid="8"/>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1"/>
    </p:bldLst>
  </p:timing>
</p:sld>
</file>

<file path=ppt/slides/slide2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4818" name="TextBox 4"/>
          <p:cNvSpPr txBox="1"/>
          <p:nvPr/>
        </p:nvSpPr>
        <p:spPr>
          <a:xfrm>
            <a:off x="556684" y="1337734"/>
            <a:ext cx="11078634" cy="4259628"/>
          </a:xfrm>
          <a:prstGeom prst="rect">
            <a:avLst/>
          </a:prstGeom>
          <a:noFill/>
          <a:ln w="9525">
            <a:noFill/>
          </a:ln>
        </p:spPr>
        <p:txBody>
          <a:bodyPr>
            <a:spAutoFit/>
          </a:bodyPr>
          <a:lstStyle>
            <a:defPPr>
              <a:defRPr lang="en-US"/>
            </a:defPPr>
          </a:lstStyle>
          <a:p>
            <a:pPr algn="just" eaLnBrk="1" hangingPunct="1">
              <a:lnSpc>
                <a:spcPct val="120000"/>
              </a:lnSpc>
            </a:pPr>
            <a:r>
              <a:rPr lang="zh-CN" altLang="en-US" sz="3200" b="1">
                <a:solidFill>
                  <a:srgbClr val="000000"/>
                </a:solidFill>
                <a:latin typeface="楷体" panose="02010609060101010101" pitchFamily="49" charset="-122"/>
                <a:ea typeface="楷体" panose="02010609060101010101" pitchFamily="49" charset="-122"/>
              </a:rPr>
              <a:t>    片段：告诉你，祥子，搁在兜儿里，一个子永远是一个子！放出去呢，钱就会下钱！没错儿，咱们的眼睛是干什么的？瞧准了再放手钱，不能放秃尾巴鹰。当巡警的到时候不给利，或是不归本，找他的巡官去！一句话，他的差事得搁下，敢！打听明白他们放饷的日子，堵窝掏；不还钱，新新！将一比十，放给谁，咱都得有个老底；好，放出去，海里摸锅，那还行吗？你听我的，准保没错！</a:t>
            </a:r>
            <a:endParaRPr lang="en-US" altLang="zh-CN" sz="3200" b="1">
              <a:solidFill>
                <a:srgbClr val="000000"/>
              </a:solidFill>
              <a:latin typeface="楷体" panose="02010609060101010101" pitchFamily="49" charset="-122"/>
              <a:ea typeface="楷体" panose="02010609060101010101" pitchFamily="49" charset="-122"/>
            </a:endParaRPr>
          </a:p>
        </p:txBody>
      </p:sp>
      <p:sp>
        <p:nvSpPr>
          <p:cNvPr id="36867" name="标题 1"/>
          <p:cNvSpPr txBox="1"/>
          <p:nvPr/>
        </p:nvSpPr>
        <p:spPr>
          <a:xfrm>
            <a:off x="419100" y="406400"/>
            <a:ext cx="2894623" cy="696384"/>
          </a:xfrm>
          <a:prstGeom prst="rect">
            <a:avLst/>
          </a:prstGeom>
          <a:noFill/>
          <a:ln w="12700">
            <a:noFill/>
          </a:ln>
        </p:spPr>
        <p:txBody>
          <a:bodyPr/>
          <a:lstStyle>
            <a:defPPr>
              <a:defRPr lang="en-US"/>
            </a:defPPr>
          </a:lstStyle>
          <a:p>
            <a:pPr eaLnBrk="1" hangingPunct="1"/>
            <a:r>
              <a:rPr lang="en-US" altLang="zh-CN" sz="3467" b="1">
                <a:solidFill>
                  <a:srgbClr val="770211"/>
                </a:solidFill>
                <a:latin typeface="楷体" panose="02010609060101010101" pitchFamily="49" charset="-122"/>
                <a:ea typeface="楷体" panose="02010609060101010101" pitchFamily="49" charset="-122"/>
              </a:rPr>
              <a:t>【</a:t>
            </a:r>
            <a:r>
              <a:rPr lang="zh-CN" altLang="en-US" sz="3467" b="1">
                <a:solidFill>
                  <a:srgbClr val="770211"/>
                </a:solidFill>
                <a:latin typeface="楷体" panose="02010609060101010101" pitchFamily="49" charset="-122"/>
                <a:ea typeface="楷体" panose="02010609060101010101" pitchFamily="49" charset="-122"/>
              </a:rPr>
              <a:t>探究示例</a:t>
            </a:r>
            <a:r>
              <a:rPr lang="en-US" altLang="zh-CN" sz="3467" b="1">
                <a:solidFill>
                  <a:srgbClr val="770211"/>
                </a:solidFill>
                <a:latin typeface="楷体" panose="02010609060101010101" pitchFamily="49" charset="-122"/>
                <a:ea typeface="楷体" panose="02010609060101010101" pitchFamily="49" charset="-122"/>
              </a:rPr>
              <a:t>】</a:t>
            </a:r>
            <a:endParaRPr lang="zh-CN" altLang="en-US" sz="3467" b="1">
              <a:solidFill>
                <a:srgbClr val="770211"/>
              </a:solidFill>
              <a:latin typeface="楷体" panose="02010609060101010101" pitchFamily="49" charset="-122"/>
              <a:ea typeface="楷体" panose="02010609060101010101" pitchFamily="49"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4818"/>
                                        </p:tgtEl>
                                        <p:attrNameLst>
                                          <p:attrName>style.visibility</p:attrName>
                                        </p:attrNameLst>
                                      </p:cBhvr>
                                      <p:to>
                                        <p:strVal val="visible"/>
                                      </p:to>
                                    </p:set>
                                    <p:animEffect transition="in" filter="fade">
                                      <p:cBhvr>
                                        <p:cTn id="7" dur="1000"/>
                                        <p:tgtEl>
                                          <p:spTgt spid="34818"/>
                                        </p:tgtEl>
                                      </p:cBhvr>
                                    </p:animEffect>
                                    <p:anim calcmode="lin" valueType="num">
                                      <p:cBhvr>
                                        <p:cTn id="8" dur="1000" fill="hold"/>
                                        <p:tgtEl>
                                          <p:spTgt spid="34818"/>
                                        </p:tgtEl>
                                        <p:attrNameLst>
                                          <p:attrName>ppt_x</p:attrName>
                                        </p:attrNameLst>
                                      </p:cBhvr>
                                      <p:tavLst>
                                        <p:tav tm="0">
                                          <p:val>
                                            <p:strVal val="#ppt_x"/>
                                          </p:val>
                                        </p:tav>
                                        <p:tav tm="100000">
                                          <p:val>
                                            <p:strVal val="#ppt_x"/>
                                          </p:val>
                                        </p:tav>
                                      </p:tavLst>
                                    </p:anim>
                                    <p:anim calcmode="lin" valueType="num">
                                      <p:cBhvr>
                                        <p:cTn id="9" dur="1000" fill="hold"/>
                                        <p:tgtEl>
                                          <p:spTgt spid="348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p:bldLst>
  </p:timing>
</p:sld>
</file>

<file path=ppt/slides/slide2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5842" name="TextBox 4"/>
          <p:cNvSpPr txBox="1"/>
          <p:nvPr/>
        </p:nvSpPr>
        <p:spPr>
          <a:xfrm>
            <a:off x="556684" y="1187451"/>
            <a:ext cx="11078634" cy="3077765"/>
          </a:xfrm>
          <a:prstGeom prst="rect">
            <a:avLst/>
          </a:prstGeom>
          <a:noFill/>
          <a:ln w="9525">
            <a:noFill/>
          </a:ln>
        </p:spPr>
        <p:txBody>
          <a:bodyPr>
            <a:spAutoFit/>
          </a:bodyPr>
          <a:lstStyle>
            <a:defPPr>
              <a:defRPr lang="en-US"/>
            </a:defPPr>
          </a:lstStyle>
          <a:p>
            <a:pPr eaLnBrk="1" hangingPunct="1">
              <a:lnSpc>
                <a:spcPct val="120000"/>
              </a:lnSpc>
            </a:pPr>
            <a:r>
              <a:rPr lang="zh-CN" altLang="en-US" sz="3200" b="1">
                <a:solidFill>
                  <a:srgbClr val="000000"/>
                </a:solidFill>
                <a:latin typeface="楷体" panose="02010609060101010101" pitchFamily="49" charset="-122"/>
                <a:ea typeface="楷体" panose="02010609060101010101" pitchFamily="49" charset="-122"/>
              </a:rPr>
              <a:t>    品析：这是高妈教祥子将手里的钱放出去收利的一段话，语言干脆利落、生动鲜明，是北京市民俗白、浅易的口语。“一个子”“秃尾巴鹰”“搁下”“新新”“海里摸锅”等都散发着浓浓的“京味儿”，从侧面反映出作者老舍对北京方言的熟悉。</a:t>
            </a:r>
            <a:endParaRPr lang="en-US" altLang="zh-CN" sz="3200" b="1">
              <a:solidFill>
                <a:srgbClr val="000000"/>
              </a:solidFill>
              <a:latin typeface="楷体" panose="02010609060101010101" pitchFamily="49" charset="-122"/>
              <a:ea typeface="楷体" panose="02010609060101010101" pitchFamily="49" charset="-122"/>
            </a:endParaRPr>
          </a:p>
        </p:txBody>
      </p:sp>
      <p:sp>
        <p:nvSpPr>
          <p:cNvPr id="3" name="TextBox 4"/>
          <p:cNvSpPr txBox="1"/>
          <p:nvPr/>
        </p:nvSpPr>
        <p:spPr>
          <a:xfrm>
            <a:off x="556684" y="4220634"/>
            <a:ext cx="11078634" cy="1225551"/>
          </a:xfrm>
          <a:prstGeom prst="rect">
            <a:avLst/>
          </a:prstGeom>
          <a:noFill/>
          <a:ln w="9525">
            <a:noFill/>
          </a:ln>
        </p:spPr>
        <p:txBody>
          <a:bodyPr>
            <a:spAutoFit/>
          </a:bodyPr>
          <a:lstStyle>
            <a:defPPr>
              <a:defRPr lang="en-US"/>
            </a:defPPr>
          </a:lstStyle>
          <a:p>
            <a:pPr eaLnBrk="1" hangingPunct="1">
              <a:lnSpc>
                <a:spcPct val="120000"/>
              </a:lnSpc>
            </a:pPr>
            <a:r>
              <a:rPr lang="zh-CN" altLang="en-US" sz="3200" b="1">
                <a:solidFill>
                  <a:srgbClr val="000000"/>
                </a:solidFill>
                <a:latin typeface="宋体" panose="02010600030101010101" pitchFamily="2" charset="-122"/>
                <a:ea typeface="宋体" panose="02010600030101010101" pitchFamily="2" charset="-122"/>
              </a:rPr>
              <a:t>    完成专题探究后，写一篇读书报告，并在班里举行读书交流会，共同分享阅读体验和探究成果。</a:t>
            </a:r>
            <a:endParaRPr lang="en-US" altLang="zh-CN" sz="3200" b="1">
              <a:solidFill>
                <a:srgbClr val="000000"/>
              </a:solidFill>
              <a:latin typeface="宋体" panose="02010600030101010101" pitchFamily="2" charset="-122"/>
              <a:ea typeface="宋体" panose="02010600030101010101" pitchFamily="2"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5842"/>
                                        </p:tgtEl>
                                        <p:attrNameLst>
                                          <p:attrName>style.visibility</p:attrName>
                                        </p:attrNameLst>
                                      </p:cBhvr>
                                      <p:to>
                                        <p:strVal val="visible"/>
                                      </p:to>
                                    </p:set>
                                    <p:animEffect transition="in" filter="fade">
                                      <p:cBhvr>
                                        <p:cTn id="7" dur="1000"/>
                                        <p:tgtEl>
                                          <p:spTgt spid="35842"/>
                                        </p:tgtEl>
                                      </p:cBhvr>
                                    </p:animEffect>
                                    <p:anim calcmode="lin" valueType="num">
                                      <p:cBhvr>
                                        <p:cTn id="8" dur="1000" fill="hold"/>
                                        <p:tgtEl>
                                          <p:spTgt spid="35842"/>
                                        </p:tgtEl>
                                        <p:attrNameLst>
                                          <p:attrName>ppt_x</p:attrName>
                                        </p:attrNameLst>
                                      </p:cBhvr>
                                      <p:tavLst>
                                        <p:tav tm="0">
                                          <p:val>
                                            <p:strVal val="#ppt_x"/>
                                          </p:val>
                                        </p:tav>
                                        <p:tav tm="100000">
                                          <p:val>
                                            <p:strVal val="#ppt_x"/>
                                          </p:val>
                                        </p:tav>
                                      </p:tavLst>
                                    </p:anim>
                                    <p:anim calcmode="lin" valueType="num">
                                      <p:cBhvr>
                                        <p:cTn id="9" dur="1000" fill="hold"/>
                                        <p:tgtEl>
                                          <p:spTgt spid="35842"/>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cond evt="onBegin" delay="0">
                          <p:tn val="9"/>
                        </p:cond>
                      </p:stCondLst>
                      <p:childTnLst>
                        <p:par>
                          <p:cTn id="11" fill="hold" nodeType="withGroup">
                            <p:stCondLst>
                              <p:cond delay="indefinite"/>
                            </p:stCondLst>
                          </p:cTn>
                        </p:par>
                        <p:par>
                          <p:cTn id="12" fill="hold" nodeType="afterGroup">
                            <p:stCondLst>
                              <p:cond delay="0"/>
                            </p:stCondLst>
                            <p:childTnLst>
                              <p:par>
                                <p:cTn id="13" presetID="16" presetClass="entr" presetSubtype="21" fill="hold" grpId="1"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arn(inVertical)">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p:bldP spid="3" grpId="1"/>
    </p:bldLst>
  </p:timing>
</p:sld>
</file>

<file path=ppt/slides/slide2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Box 4"/>
          <p:cNvSpPr txBox="1"/>
          <p:nvPr/>
        </p:nvSpPr>
        <p:spPr>
          <a:xfrm>
            <a:off x="5149851" y="332317"/>
            <a:ext cx="1892300" cy="635000"/>
          </a:xfrm>
          <a:prstGeom prst="rect">
            <a:avLst/>
          </a:prstGeom>
          <a:noFill/>
          <a:ln w="9525">
            <a:noFill/>
          </a:ln>
        </p:spPr>
        <p:txBody>
          <a:bodyPr>
            <a:spAutoFit/>
          </a:bodyPr>
          <a:lstStyle>
            <a:defPPr>
              <a:defRPr lang="en-US"/>
            </a:defPPr>
          </a:lstStyle>
          <a:p>
            <a:pPr eaLnBrk="1" hangingPunct="1">
              <a:lnSpc>
                <a:spcPct val="120000"/>
              </a:lnSpc>
            </a:pPr>
            <a:r>
              <a:rPr lang="zh-CN" altLang="en-US" sz="3200" b="1">
                <a:solidFill>
                  <a:srgbClr val="000000"/>
                </a:solidFill>
                <a:latin typeface="宋体" panose="02010600030101010101" pitchFamily="2" charset="-122"/>
                <a:ea typeface="宋体" panose="02010600030101010101" pitchFamily="2" charset="-122"/>
              </a:rPr>
              <a:t>读书报告</a:t>
            </a:r>
            <a:endParaRPr lang="en-US" altLang="zh-CN" sz="3200" b="1">
              <a:solidFill>
                <a:srgbClr val="000000"/>
              </a:solidFill>
              <a:latin typeface="宋体" panose="02010600030101010101" pitchFamily="2" charset="-122"/>
              <a:ea typeface="宋体" panose="02010600030101010101" pitchFamily="2" charset="-122"/>
            </a:endParaRPr>
          </a:p>
        </p:txBody>
      </p:sp>
      <p:sp>
        <p:nvSpPr>
          <p:cNvPr id="4" name="标题 1"/>
          <p:cNvSpPr txBox="1"/>
          <p:nvPr/>
        </p:nvSpPr>
        <p:spPr>
          <a:xfrm>
            <a:off x="419100" y="286564"/>
            <a:ext cx="2894623" cy="696384"/>
          </a:xfrm>
          <a:prstGeom prst="rect">
            <a:avLst/>
          </a:prstGeom>
          <a:noFill/>
          <a:ln w="12700">
            <a:noFill/>
          </a:ln>
        </p:spPr>
        <p:txBody>
          <a:bodyPr/>
          <a:lstStyle>
            <a:defPPr>
              <a:defRPr lang="en-US"/>
            </a:defPPr>
          </a:lstStyle>
          <a:p>
            <a:pPr eaLnBrk="1" hangingPunct="1"/>
            <a:r>
              <a:rPr lang="en-US" altLang="zh-CN" sz="3467" b="1">
                <a:solidFill>
                  <a:srgbClr val="770211"/>
                </a:solidFill>
                <a:latin typeface="楷体" panose="02010609060101010101" pitchFamily="49" charset="-122"/>
                <a:ea typeface="楷体" panose="02010609060101010101" pitchFamily="49" charset="-122"/>
              </a:rPr>
              <a:t>【</a:t>
            </a:r>
            <a:r>
              <a:rPr lang="zh-CN" altLang="en-US" sz="3467" b="1">
                <a:solidFill>
                  <a:srgbClr val="770211"/>
                </a:solidFill>
                <a:latin typeface="楷体" panose="02010609060101010101" pitchFamily="49" charset="-122"/>
                <a:ea typeface="楷体" panose="02010609060101010101" pitchFamily="49" charset="-122"/>
              </a:rPr>
              <a:t>探究示例</a:t>
            </a:r>
            <a:r>
              <a:rPr lang="en-US" altLang="zh-CN" sz="3467" b="1">
                <a:solidFill>
                  <a:srgbClr val="770211"/>
                </a:solidFill>
                <a:latin typeface="楷体" panose="02010609060101010101" pitchFamily="49" charset="-122"/>
                <a:ea typeface="楷体" panose="02010609060101010101" pitchFamily="49" charset="-122"/>
              </a:rPr>
              <a:t>】</a:t>
            </a:r>
            <a:endParaRPr lang="zh-CN" altLang="en-US" sz="3467" b="1">
              <a:solidFill>
                <a:srgbClr val="770211"/>
              </a:solidFill>
              <a:latin typeface="楷体" panose="02010609060101010101" pitchFamily="49" charset="-122"/>
              <a:ea typeface="楷体" panose="02010609060101010101" pitchFamily="49" charset="-122"/>
            </a:endParaRPr>
          </a:p>
        </p:txBody>
      </p:sp>
      <p:graphicFrame>
        <p:nvGraphicFramePr>
          <p:cNvPr id="6" name="表格 5"/>
          <p:cNvGraphicFramePr>
            <a:graphicFrameLocks noGrp="1"/>
          </p:cNvGraphicFramePr>
          <p:nvPr>
            <p:extLst>
              <p:ext uri="{D42A27DB-BD31-4B8C-83A1-F6EECF244321}">
                <p14:modId xmlns:p14="http://schemas.microsoft.com/office/powerpoint/2010/main" val="518068602"/>
              </p:ext>
            </p:extLst>
          </p:nvPr>
        </p:nvGraphicFramePr>
        <p:xfrm>
          <a:off x="419097" y="973753"/>
          <a:ext cx="11429023" cy="5559907"/>
        </p:xfrm>
        <a:graphic>
          <a:graphicData uri="http://schemas.openxmlformats.org/drawingml/2006/table">
            <a:tbl>
              <a:tblPr firstRow="1" bandRow="1">
                <a:tableStyleId>{5C22544A-7EE6-4342-B048-85BDC9FD1C3A}</a:tableStyleId>
              </a:tblPr>
              <a:tblGrid>
                <a:gridCol w="1581641">
                  <a:extLst>
                    <a:ext uri="{9D8B030D-6E8A-4147-A177-3AD203B41FA5}">
                      <a16:colId xmlns:a16="http://schemas.microsoft.com/office/drawing/2014/main" val="2604557053"/>
                    </a:ext>
                  </a:extLst>
                </a:gridCol>
                <a:gridCol w="1969477">
                  <a:extLst>
                    <a:ext uri="{9D8B030D-6E8A-4147-A177-3AD203B41FA5}">
                      <a16:colId xmlns:a16="http://schemas.microsoft.com/office/drawing/2014/main" val="1709837615"/>
                    </a:ext>
                  </a:extLst>
                </a:gridCol>
                <a:gridCol w="1203568">
                  <a:extLst>
                    <a:ext uri="{9D8B030D-6E8A-4147-A177-3AD203B41FA5}">
                      <a16:colId xmlns:a16="http://schemas.microsoft.com/office/drawing/2014/main" val="248359849"/>
                    </a:ext>
                  </a:extLst>
                </a:gridCol>
                <a:gridCol w="1141047">
                  <a:extLst>
                    <a:ext uri="{9D8B030D-6E8A-4147-A177-3AD203B41FA5}">
                      <a16:colId xmlns:a16="http://schemas.microsoft.com/office/drawing/2014/main" val="2547509767"/>
                    </a:ext>
                  </a:extLst>
                </a:gridCol>
                <a:gridCol w="1109785">
                  <a:extLst>
                    <a:ext uri="{9D8B030D-6E8A-4147-A177-3AD203B41FA5}">
                      <a16:colId xmlns:a16="http://schemas.microsoft.com/office/drawing/2014/main" val="2080323517"/>
                    </a:ext>
                  </a:extLst>
                </a:gridCol>
                <a:gridCol w="4423505">
                  <a:extLst>
                    <a:ext uri="{9D8B030D-6E8A-4147-A177-3AD203B41FA5}">
                      <a16:colId xmlns:a16="http://schemas.microsoft.com/office/drawing/2014/main" val="414173863"/>
                    </a:ext>
                  </a:extLst>
                </a:gridCol>
              </a:tblGrid>
              <a:tr h="1040825">
                <a:tc>
                  <a:txBody>
                    <a:bodyPr/>
                    <a:lstStyle/>
                    <a:p>
                      <a:pPr algn="ctr"/>
                      <a:r>
                        <a:rPr lang="zh-CN" altLang="en-US" sz="2400" b="1">
                          <a:solidFill>
                            <a:schemeClr val="tx1"/>
                          </a:solidFill>
                          <a:latin typeface="宋体" panose="02010600030101010101" pitchFamily="2" charset="-122"/>
                          <a:ea typeface="宋体" panose="02010600030101010101" pitchFamily="2" charset="-122"/>
                        </a:rPr>
                        <a:t>书名</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endParaRPr lang="zh-CN" altLang="en-US" sz="2400" b="1">
                        <a:solidFill>
                          <a:schemeClr val="tx1"/>
                        </a:solidFill>
                        <a:latin typeface="宋体" panose="02010600030101010101" pitchFamily="2" charset="-122"/>
                        <a:ea typeface="宋体" panose="02010600030101010101" pitchFamily="2" charset="-122"/>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2400" b="1">
                          <a:solidFill>
                            <a:schemeClr val="tx1"/>
                          </a:solidFill>
                          <a:latin typeface="宋体" panose="02010600030101010101" pitchFamily="2" charset="-122"/>
                          <a:ea typeface="宋体" panose="02010600030101010101" pitchFamily="2" charset="-122"/>
                        </a:rPr>
                        <a:t>作者</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endParaRPr lang="zh-CN" altLang="en-US" sz="2400" b="1">
                        <a:solidFill>
                          <a:schemeClr val="tx1"/>
                        </a:solidFill>
                        <a:latin typeface="宋体" panose="02010600030101010101" pitchFamily="2" charset="-122"/>
                        <a:ea typeface="宋体" panose="02010600030101010101" pitchFamily="2" charset="-122"/>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2400" b="1">
                          <a:solidFill>
                            <a:schemeClr val="tx1"/>
                          </a:solidFill>
                          <a:latin typeface="宋体" panose="02010600030101010101" pitchFamily="2" charset="-122"/>
                          <a:ea typeface="宋体" panose="02010600030101010101" pitchFamily="2" charset="-122"/>
                        </a:rPr>
                        <a:t>背景</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endParaRPr lang="zh-CN" altLang="en-US" sz="2400" b="1">
                        <a:solidFill>
                          <a:schemeClr val="tx1"/>
                        </a:solidFill>
                        <a:latin typeface="宋体" panose="02010600030101010101" pitchFamily="2" charset="-122"/>
                        <a:ea typeface="宋体" panose="02010600030101010101" pitchFamily="2" charset="-122"/>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4750339"/>
                  </a:ext>
                </a:extLst>
              </a:tr>
              <a:tr h="1033421">
                <a:tc>
                  <a:txBody>
                    <a:bodyPr/>
                    <a:lstStyle/>
                    <a:p>
                      <a:pPr algn="ctr"/>
                      <a:r>
                        <a:rPr lang="zh-CN" altLang="en-US" sz="2400" b="1">
                          <a:solidFill>
                            <a:schemeClr val="tx1"/>
                          </a:solidFill>
                          <a:latin typeface="宋体" panose="02010600030101010101" pitchFamily="2" charset="-122"/>
                          <a:ea typeface="宋体" panose="02010600030101010101" pitchFamily="2" charset="-122"/>
                        </a:rPr>
                        <a:t>主要人物</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5">
                  <a:txBody>
                    <a:bodyPr/>
                    <a:lstStyle/>
                    <a:p>
                      <a:pPr algn="ctr"/>
                      <a:endParaRPr lang="zh-CN" altLang="en-US" sz="2400" b="1">
                        <a:solidFill>
                          <a:schemeClr val="tx1"/>
                        </a:solidFill>
                        <a:latin typeface="宋体" panose="02010600030101010101" pitchFamily="2" charset="-122"/>
                        <a:ea typeface="宋体" panose="02010600030101010101" pitchFamily="2" charset="-122"/>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zh-CN" altLang="en-US" sz="2400" b="1">
                        <a:solidFill>
                          <a:schemeClr val="tx1"/>
                        </a:solidFill>
                        <a:latin typeface="宋体" panose="02010600030101010101" pitchFamily="2" charset="-122"/>
                        <a:ea typeface="宋体" panose="02010600030101010101" pitchFamily="2" charset="-122"/>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zh-CN" altLang="en-US" sz="2400" b="1">
                        <a:solidFill>
                          <a:schemeClr val="tx1"/>
                        </a:solidFill>
                        <a:latin typeface="宋体" panose="02010600030101010101" pitchFamily="2" charset="-122"/>
                        <a:ea typeface="宋体" panose="02010600030101010101" pitchFamily="2" charset="-122"/>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zh-CN" altLang="en-US" sz="2400" b="1">
                        <a:solidFill>
                          <a:schemeClr val="tx1"/>
                        </a:solidFill>
                        <a:latin typeface="宋体" panose="02010600030101010101" pitchFamily="2" charset="-122"/>
                        <a:ea typeface="宋体" panose="02010600030101010101" pitchFamily="2" charset="-122"/>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zh-CN" altLang="en-US" sz="2400" b="1">
                        <a:solidFill>
                          <a:schemeClr val="tx1"/>
                        </a:solidFill>
                        <a:latin typeface="宋体" panose="02010600030101010101" pitchFamily="2" charset="-122"/>
                        <a:ea typeface="宋体" panose="02010600030101010101" pitchFamily="2" charset="-122"/>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89783820"/>
                  </a:ext>
                </a:extLst>
              </a:tr>
              <a:tr h="3485661">
                <a:tc>
                  <a:txBody>
                    <a:bodyPr/>
                    <a:lstStyle/>
                    <a:p>
                      <a:pPr algn="ctr"/>
                      <a:r>
                        <a:rPr lang="zh-CN" altLang="en-US" sz="2400" b="1">
                          <a:solidFill>
                            <a:schemeClr val="tx1"/>
                          </a:solidFill>
                          <a:latin typeface="宋体" panose="02010600030101010101" pitchFamily="2" charset="-122"/>
                          <a:ea typeface="宋体" panose="02010600030101010101" pitchFamily="2" charset="-122"/>
                        </a:rPr>
                        <a:t>主要内容</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5">
                  <a:txBody>
                    <a:bodyPr/>
                    <a:lstStyle/>
                    <a:p>
                      <a:pPr algn="ctr"/>
                      <a:endParaRPr lang="zh-CN" altLang="en-US" sz="2400" b="1">
                        <a:solidFill>
                          <a:schemeClr val="tx1"/>
                        </a:solidFill>
                        <a:latin typeface="宋体" panose="02010600030101010101" pitchFamily="2" charset="-122"/>
                        <a:ea typeface="宋体" panose="02010600030101010101" pitchFamily="2" charset="-122"/>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zh-CN" altLang="en-US" sz="2400" b="1">
                        <a:solidFill>
                          <a:schemeClr val="tx1"/>
                        </a:solidFill>
                        <a:latin typeface="宋体" panose="02010600030101010101" pitchFamily="2" charset="-122"/>
                        <a:ea typeface="宋体" panose="02010600030101010101" pitchFamily="2" charset="-122"/>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zh-CN" altLang="en-US" sz="2400" b="1">
                        <a:solidFill>
                          <a:schemeClr val="tx1"/>
                        </a:solidFill>
                        <a:latin typeface="宋体" panose="02010600030101010101" pitchFamily="2" charset="-122"/>
                        <a:ea typeface="宋体" panose="02010600030101010101" pitchFamily="2" charset="-122"/>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zh-CN" altLang="en-US" sz="2400" b="1">
                        <a:solidFill>
                          <a:schemeClr val="tx1"/>
                        </a:solidFill>
                        <a:latin typeface="宋体" panose="02010600030101010101" pitchFamily="2" charset="-122"/>
                        <a:ea typeface="宋体" panose="02010600030101010101" pitchFamily="2" charset="-122"/>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zh-CN" altLang="en-US" sz="2400" b="1">
                        <a:solidFill>
                          <a:schemeClr val="tx1"/>
                        </a:solidFill>
                        <a:latin typeface="宋体" panose="02010600030101010101" pitchFamily="2" charset="-122"/>
                        <a:ea typeface="宋体" panose="02010600030101010101" pitchFamily="2" charset="-122"/>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07632051"/>
                  </a:ext>
                </a:extLst>
              </a:tr>
            </a:tbl>
          </a:graphicData>
        </a:graphic>
      </p:graphicFrame>
      <p:sp>
        <p:nvSpPr>
          <p:cNvPr id="7" name="TextBox 4"/>
          <p:cNvSpPr txBox="1"/>
          <p:nvPr/>
        </p:nvSpPr>
        <p:spPr>
          <a:xfrm>
            <a:off x="1832544" y="1226180"/>
            <a:ext cx="2340871" cy="574516"/>
          </a:xfrm>
          <a:prstGeom prst="rect">
            <a:avLst/>
          </a:prstGeom>
          <a:noFill/>
          <a:ln w="9525">
            <a:noFill/>
          </a:ln>
        </p:spPr>
        <p:txBody>
          <a:bodyPr wrap="square">
            <a:spAutoFit/>
          </a:bodyPr>
          <a:lstStyle>
            <a:defPPr>
              <a:defRPr lang="en-US"/>
            </a:defPPr>
          </a:lstStyle>
          <a:p>
            <a:pPr eaLnBrk="1" hangingPunct="1">
              <a:lnSpc>
                <a:spcPct val="110000"/>
              </a:lnSpc>
            </a:pPr>
            <a:r>
              <a:rPr lang="en-US" altLang="zh-CN" sz="2667" b="1">
                <a:solidFill>
                  <a:srgbClr val="000000"/>
                </a:solidFill>
                <a:latin typeface="楷体" panose="02010609060101010101" pitchFamily="49" charset="-122"/>
                <a:ea typeface="楷体" panose="02010609060101010101" pitchFamily="49" charset="-122"/>
              </a:rPr>
              <a:t>《</a:t>
            </a:r>
            <a:r>
              <a:rPr lang="zh-CN" altLang="en-US" sz="2667" b="1">
                <a:solidFill>
                  <a:srgbClr val="000000"/>
                </a:solidFill>
                <a:latin typeface="楷体" panose="02010609060101010101" pitchFamily="49" charset="-122"/>
                <a:ea typeface="楷体" panose="02010609060101010101" pitchFamily="49" charset="-122"/>
              </a:rPr>
              <a:t>骆驼祥子</a:t>
            </a:r>
            <a:r>
              <a:rPr lang="en-US" altLang="zh-CN" sz="2667" b="1">
                <a:solidFill>
                  <a:srgbClr val="000000"/>
                </a:solidFill>
                <a:latin typeface="楷体" panose="02010609060101010101" pitchFamily="49" charset="-122"/>
                <a:ea typeface="楷体" panose="02010609060101010101" pitchFamily="49" charset="-122"/>
              </a:rPr>
              <a:t>》</a:t>
            </a:r>
          </a:p>
        </p:txBody>
      </p:sp>
      <p:sp>
        <p:nvSpPr>
          <p:cNvPr id="8" name="TextBox 4"/>
          <p:cNvSpPr txBox="1"/>
          <p:nvPr/>
        </p:nvSpPr>
        <p:spPr>
          <a:xfrm>
            <a:off x="5212373" y="1226180"/>
            <a:ext cx="993041" cy="574516"/>
          </a:xfrm>
          <a:prstGeom prst="rect">
            <a:avLst/>
          </a:prstGeom>
          <a:noFill/>
          <a:ln w="9525">
            <a:noFill/>
          </a:ln>
        </p:spPr>
        <p:txBody>
          <a:bodyPr wrap="square">
            <a:spAutoFit/>
          </a:bodyPr>
          <a:lstStyle>
            <a:defPPr>
              <a:defRPr lang="en-US"/>
            </a:defPPr>
          </a:lstStyle>
          <a:p>
            <a:pPr eaLnBrk="1" hangingPunct="1">
              <a:lnSpc>
                <a:spcPct val="110000"/>
              </a:lnSpc>
            </a:pPr>
            <a:r>
              <a:rPr lang="zh-CN" altLang="en-US" sz="2667" b="1">
                <a:solidFill>
                  <a:srgbClr val="000000"/>
                </a:solidFill>
                <a:latin typeface="楷体" panose="02010609060101010101" pitchFamily="49" charset="-122"/>
                <a:ea typeface="楷体" panose="02010609060101010101" pitchFamily="49" charset="-122"/>
              </a:rPr>
              <a:t>老舍</a:t>
            </a:r>
            <a:endParaRPr lang="en-US" altLang="zh-CN" sz="2667" b="1">
              <a:solidFill>
                <a:srgbClr val="000000"/>
              </a:solidFill>
              <a:latin typeface="楷体" panose="02010609060101010101" pitchFamily="49" charset="-122"/>
              <a:ea typeface="楷体" panose="02010609060101010101" pitchFamily="49" charset="-122"/>
            </a:endParaRPr>
          </a:p>
        </p:txBody>
      </p:sp>
      <p:sp>
        <p:nvSpPr>
          <p:cNvPr id="9" name="TextBox 4"/>
          <p:cNvSpPr txBox="1"/>
          <p:nvPr/>
        </p:nvSpPr>
        <p:spPr>
          <a:xfrm>
            <a:off x="7438619" y="1028049"/>
            <a:ext cx="4409503" cy="970779"/>
          </a:xfrm>
          <a:prstGeom prst="rect">
            <a:avLst/>
          </a:prstGeom>
          <a:noFill/>
          <a:ln w="9525">
            <a:noFill/>
          </a:ln>
        </p:spPr>
        <p:txBody>
          <a:bodyPr wrap="square">
            <a:spAutoFit/>
          </a:bodyPr>
          <a:lstStyle>
            <a:defPPr>
              <a:defRPr lang="en-US"/>
            </a:defPPr>
          </a:lstStyle>
          <a:p>
            <a:pPr eaLnBrk="1" hangingPunct="1">
              <a:lnSpc>
                <a:spcPct val="110000"/>
              </a:lnSpc>
            </a:pPr>
            <a:r>
              <a:rPr lang="en-US" altLang="zh-CN" sz="2667" b="1">
                <a:solidFill>
                  <a:srgbClr val="000000"/>
                </a:solidFill>
                <a:latin typeface="楷体" panose="02010609060101010101" pitchFamily="49" charset="-122"/>
                <a:ea typeface="楷体" panose="02010609060101010101" pitchFamily="49" charset="-122"/>
              </a:rPr>
              <a:t>20</a:t>
            </a:r>
            <a:r>
              <a:rPr lang="zh-CN" altLang="en-US" sz="2667" b="1">
                <a:solidFill>
                  <a:srgbClr val="000000"/>
                </a:solidFill>
                <a:latin typeface="楷体" panose="02010609060101010101" pitchFamily="49" charset="-122"/>
                <a:ea typeface="楷体" panose="02010609060101010101" pitchFamily="49" charset="-122"/>
              </a:rPr>
              <a:t>世纪</a:t>
            </a:r>
            <a:r>
              <a:rPr lang="en-US" altLang="zh-CN" sz="2667" b="1">
                <a:solidFill>
                  <a:srgbClr val="000000"/>
                </a:solidFill>
                <a:latin typeface="楷体" panose="02010609060101010101" pitchFamily="49" charset="-122"/>
                <a:ea typeface="楷体" panose="02010609060101010101" pitchFamily="49" charset="-122"/>
              </a:rPr>
              <a:t>20</a:t>
            </a:r>
            <a:r>
              <a:rPr lang="zh-CN" altLang="en-US" sz="2667" b="1">
                <a:solidFill>
                  <a:srgbClr val="000000"/>
                </a:solidFill>
                <a:latin typeface="楷体" panose="02010609060101010101" pitchFamily="49" charset="-122"/>
                <a:ea typeface="楷体" panose="02010609060101010101" pitchFamily="49" charset="-122"/>
              </a:rPr>
              <a:t>年代处于军阀混战时期的北平</a:t>
            </a:r>
            <a:endParaRPr lang="en-US" altLang="zh-CN" sz="2667" b="1">
              <a:solidFill>
                <a:srgbClr val="000000"/>
              </a:solidFill>
              <a:latin typeface="楷体" panose="02010609060101010101" pitchFamily="49" charset="-122"/>
              <a:ea typeface="楷体" panose="02010609060101010101" pitchFamily="49" charset="-122"/>
            </a:endParaRPr>
          </a:p>
        </p:txBody>
      </p:sp>
      <p:sp>
        <p:nvSpPr>
          <p:cNvPr id="10" name="TextBox 4"/>
          <p:cNvSpPr txBox="1"/>
          <p:nvPr/>
        </p:nvSpPr>
        <p:spPr>
          <a:xfrm>
            <a:off x="1984292" y="2043928"/>
            <a:ext cx="9863828" cy="1025921"/>
          </a:xfrm>
          <a:prstGeom prst="rect">
            <a:avLst/>
          </a:prstGeom>
          <a:noFill/>
          <a:ln w="9525">
            <a:noFill/>
          </a:ln>
        </p:spPr>
        <p:txBody>
          <a:bodyPr wrap="square">
            <a:spAutoFit/>
          </a:bodyPr>
          <a:lstStyle>
            <a:defPPr>
              <a:defRPr lang="en-US"/>
            </a:defPPr>
          </a:lstStyle>
          <a:p>
            <a:pPr eaLnBrk="1" hangingPunct="1">
              <a:lnSpc>
                <a:spcPct val="110000"/>
              </a:lnSpc>
            </a:pPr>
            <a:r>
              <a:rPr lang="zh-CN" altLang="en-US" sz="2667" b="1">
                <a:solidFill>
                  <a:srgbClr val="000000"/>
                </a:solidFill>
                <a:latin typeface="楷体" panose="02010609060101010101" pitchFamily="49" charset="-122"/>
                <a:ea typeface="楷体" panose="02010609060101010101" pitchFamily="49" charset="-122"/>
              </a:rPr>
              <a:t>祥子、虎妞、小福子、刘四爷、曹先生、高妈、孙侦探、二强子、老马和小马儿等。</a:t>
            </a:r>
            <a:endParaRPr lang="en-US" altLang="zh-CN" sz="2667" b="1">
              <a:solidFill>
                <a:srgbClr val="000000"/>
              </a:solidFill>
              <a:latin typeface="楷体" panose="02010609060101010101" pitchFamily="49" charset="-122"/>
              <a:ea typeface="楷体" panose="02010609060101010101" pitchFamily="49" charset="-122"/>
            </a:endParaRPr>
          </a:p>
        </p:txBody>
      </p:sp>
      <p:sp>
        <p:nvSpPr>
          <p:cNvPr id="11" name="TextBox 4"/>
          <p:cNvSpPr txBox="1"/>
          <p:nvPr/>
        </p:nvSpPr>
        <p:spPr>
          <a:xfrm>
            <a:off x="1984294" y="3745826"/>
            <a:ext cx="9863827" cy="1873591"/>
          </a:xfrm>
          <a:prstGeom prst="rect">
            <a:avLst/>
          </a:prstGeom>
          <a:noFill/>
          <a:ln w="9525">
            <a:noFill/>
          </a:ln>
        </p:spPr>
        <p:txBody>
          <a:bodyPr wrap="square">
            <a:spAutoFit/>
          </a:bodyPr>
          <a:lstStyle>
            <a:defPPr>
              <a:defRPr lang="en-US"/>
            </a:defPPr>
          </a:lstStyle>
          <a:p>
            <a:pPr eaLnBrk="1" hangingPunct="1">
              <a:lnSpc>
                <a:spcPct val="110000"/>
              </a:lnSpc>
            </a:pPr>
            <a:r>
              <a:rPr lang="zh-CN" altLang="en-US" sz="2667" b="1">
                <a:solidFill>
                  <a:srgbClr val="000000"/>
                </a:solidFill>
                <a:latin typeface="楷体" panose="02010609060101010101" pitchFamily="49" charset="-122"/>
                <a:ea typeface="楷体" panose="02010609060101010101" pitchFamily="49" charset="-122"/>
              </a:rPr>
              <a:t>    从农村到北平谋生的祥子选择做一个人力车夫，凭自己的力气挣口饭吃。他老实、健壮、坚忍，如同骆驼一般。他梦想拥有一辆属于自己的洋车，为此，他经历了三起三落，最后丧失了对生活的希望和信心，自甘堕落为“城市垃圾”。</a:t>
            </a:r>
            <a:endParaRPr lang="en-US" altLang="zh-CN" sz="2667" b="1">
              <a:solidFill>
                <a:srgbClr val="000000"/>
              </a:solidFill>
              <a:latin typeface="楷体" panose="02010609060101010101" pitchFamily="49" charset="-122"/>
              <a:ea typeface="楷体" panose="02010609060101010101" pitchFamily="49"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nodeType="withGroup">
                            <p:stCondLst>
                              <p:cond delay="1000"/>
                            </p:stCondLst>
                            <p:childTnLst>
                              <p:par>
                                <p:cTn id="11" presetID="42" presetClass="entr" presetSubtype="0" fill="hold" grpId="1" nodeType="afterEffec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par>
                          <p:cTn id="16" fill="hold" nodeType="withGroup">
                            <p:stCondLst>
                              <p:cond delay="2000"/>
                            </p:stCondLst>
                            <p:childTnLst>
                              <p:par>
                                <p:cTn id="17" presetID="42" presetClass="entr" presetSubtype="0" fill="hold" grpId="2" nodeType="afterEffec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par>
                          <p:cTn id="22" fill="hold" nodeType="withGroup">
                            <p:stCondLst>
                              <p:cond delay="3000"/>
                            </p:stCondLst>
                            <p:childTnLst>
                              <p:par>
                                <p:cTn id="23" presetID="42" presetClass="entr" presetSubtype="0" fill="hold" grpId="3" nodeType="afterEffec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par>
                          <p:cTn id="28" fill="hold" nodeType="withGroup">
                            <p:stCondLst>
                              <p:cond delay="4000"/>
                            </p:stCondLst>
                            <p:childTnLst>
                              <p:par>
                                <p:cTn id="29" presetID="42" presetClass="entr" presetSubtype="0" fill="hold" grpId="4" nodeType="afterEffec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childTnLst>
                          </p:cTn>
                        </p:par>
                        <p:par>
                          <p:cTn id="34" fill="hold" nodeType="withGroup">
                            <p:stCondLst>
                              <p:cond delay="5000"/>
                            </p:stCondLst>
                            <p:childTnLst>
                              <p:par>
                                <p:cTn id="35" presetID="42" presetClass="entr" presetSubtype="0" fill="hold" grpId="5" nodeType="afterEffect">
                                  <p:childTnLst>
                                    <p:set>
                                      <p:cBhvr>
                                        <p:cTn id="36" dur="1" fill="hold">
                                          <p:stCondLst>
                                            <p:cond delay="0"/>
                                          </p:stCondLst>
                                        </p:cTn>
                                        <p:tgtEl>
                                          <p:spTgt spid="11"/>
                                        </p:tgtEl>
                                        <p:attrNameLst>
                                          <p:attrName>style.visibility</p:attrName>
                                        </p:attrNameLst>
                                      </p:cBhvr>
                                      <p:to>
                                        <p:strVal val="visible"/>
                                      </p:to>
                                    </p:set>
                                    <p:animEffect transition="in" filter="fade">
                                      <p:cBhvr>
                                        <p:cTn id="37" dur="1000"/>
                                        <p:tgtEl>
                                          <p:spTgt spid="11"/>
                                        </p:tgtEl>
                                      </p:cBhvr>
                                    </p:animEffect>
                                    <p:anim calcmode="lin" valueType="num">
                                      <p:cBhvr>
                                        <p:cTn id="38" dur="1000" fill="hold"/>
                                        <p:tgtEl>
                                          <p:spTgt spid="11"/>
                                        </p:tgtEl>
                                        <p:attrNameLst>
                                          <p:attrName>ppt_x</p:attrName>
                                        </p:attrNameLst>
                                      </p:cBhvr>
                                      <p:tavLst>
                                        <p:tav tm="0">
                                          <p:val>
                                            <p:strVal val="#ppt_x"/>
                                          </p:val>
                                        </p:tav>
                                        <p:tav tm="100000">
                                          <p:val>
                                            <p:strVal val="#ppt_x"/>
                                          </p:val>
                                        </p:tav>
                                      </p:tavLst>
                                    </p:anim>
                                    <p:anim calcmode="lin" valueType="num">
                                      <p:cBhvr>
                                        <p:cTn id="3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1"/>
      <p:bldP spid="8" grpId="2"/>
      <p:bldP spid="9" grpId="3"/>
      <p:bldP spid="10" grpId="4"/>
      <p:bldP spid="11" grpId="5"/>
    </p:bldLst>
  </p:timing>
</p:sld>
</file>

<file path=ppt/slides/slide2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aphicFrame>
        <p:nvGraphicFramePr>
          <p:cNvPr id="2" name="表格 1"/>
          <p:cNvGraphicFramePr>
            <a:graphicFrameLocks noGrp="1"/>
          </p:cNvGraphicFramePr>
          <p:nvPr>
            <p:extLst>
              <p:ext uri="{D42A27DB-BD31-4B8C-83A1-F6EECF244321}">
                <p14:modId xmlns:p14="http://schemas.microsoft.com/office/powerpoint/2010/main" val="991930994"/>
              </p:ext>
            </p:extLst>
          </p:nvPr>
        </p:nvGraphicFramePr>
        <p:xfrm>
          <a:off x="419097" y="973753"/>
          <a:ext cx="11429024" cy="5513016"/>
        </p:xfrm>
        <a:graphic>
          <a:graphicData uri="http://schemas.openxmlformats.org/drawingml/2006/table">
            <a:tbl>
              <a:tblPr firstRow="1" bandRow="1">
                <a:tableStyleId>{5C22544A-7EE6-4342-B048-85BDC9FD1C3A}</a:tableStyleId>
              </a:tblPr>
              <a:tblGrid>
                <a:gridCol w="1581641">
                  <a:extLst>
                    <a:ext uri="{9D8B030D-6E8A-4147-A177-3AD203B41FA5}">
                      <a16:colId xmlns:a16="http://schemas.microsoft.com/office/drawing/2014/main" val="2604557053"/>
                    </a:ext>
                  </a:extLst>
                </a:gridCol>
                <a:gridCol w="9847383">
                  <a:extLst>
                    <a:ext uri="{9D8B030D-6E8A-4147-A177-3AD203B41FA5}">
                      <a16:colId xmlns:a16="http://schemas.microsoft.com/office/drawing/2014/main" val="1709837615"/>
                    </a:ext>
                  </a:extLst>
                </a:gridCol>
              </a:tblGrid>
              <a:tr h="5513016">
                <a:tc>
                  <a:txBody>
                    <a:bodyPr/>
                    <a:lstStyle/>
                    <a:p>
                      <a:pPr algn="ctr"/>
                      <a:r>
                        <a:rPr lang="zh-CN" altLang="en-US" sz="2400" b="1">
                          <a:solidFill>
                            <a:schemeClr val="tx1"/>
                          </a:solidFill>
                          <a:latin typeface="宋体" panose="02010600030101010101" pitchFamily="2" charset="-122"/>
                          <a:ea typeface="宋体" panose="02010600030101010101" pitchFamily="2" charset="-122"/>
                        </a:rPr>
                        <a:t>主要内容</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zh-CN" altLang="en-US" sz="2400" b="1">
                        <a:solidFill>
                          <a:schemeClr val="tx1"/>
                        </a:solidFill>
                        <a:latin typeface="宋体" panose="02010600030101010101" pitchFamily="2" charset="-122"/>
                        <a:ea typeface="宋体" panose="02010600030101010101" pitchFamily="2" charset="-122"/>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07632051"/>
                  </a:ext>
                </a:extLst>
              </a:tr>
            </a:tbl>
          </a:graphicData>
        </a:graphic>
      </p:graphicFrame>
      <p:sp>
        <p:nvSpPr>
          <p:cNvPr id="3" name="TextBox 4"/>
          <p:cNvSpPr txBox="1"/>
          <p:nvPr/>
        </p:nvSpPr>
        <p:spPr>
          <a:xfrm>
            <a:off x="2250017" y="973753"/>
            <a:ext cx="9222967" cy="5539979"/>
          </a:xfrm>
          <a:prstGeom prst="rect">
            <a:avLst/>
          </a:prstGeom>
          <a:noFill/>
          <a:ln w="9525">
            <a:noFill/>
          </a:ln>
        </p:spPr>
        <p:txBody>
          <a:bodyPr wrap="square">
            <a:spAutoFit/>
          </a:bodyPr>
          <a:lstStyle>
            <a:defPPr>
              <a:defRPr lang="en-US"/>
            </a:defPPr>
          </a:lstStyle>
          <a:p>
            <a:pPr eaLnBrk="1" hangingPunct="1">
              <a:lnSpc>
                <a:spcPct val="110000"/>
              </a:lnSpc>
            </a:pPr>
            <a:r>
              <a:rPr lang="zh-CN" altLang="en-US" sz="2667" b="1">
                <a:solidFill>
                  <a:srgbClr val="000000"/>
                </a:solidFill>
                <a:latin typeface="楷体" panose="02010609060101010101" pitchFamily="49" charset="-122"/>
                <a:ea typeface="楷体" panose="02010609060101010101" pitchFamily="49" charset="-122"/>
              </a:rPr>
              <a:t>    祥子的三起三落：</a:t>
            </a:r>
          </a:p>
          <a:p>
            <a:pPr eaLnBrk="1" hangingPunct="1">
              <a:lnSpc>
                <a:spcPct val="110000"/>
              </a:lnSpc>
            </a:pPr>
            <a:r>
              <a:rPr lang="zh-CN" altLang="en-US" sz="2667" b="1">
                <a:solidFill>
                  <a:srgbClr val="000000"/>
                </a:solidFill>
                <a:latin typeface="楷体" panose="02010609060101010101" pitchFamily="49" charset="-122"/>
                <a:ea typeface="楷体" panose="02010609060101010101" pitchFamily="49" charset="-122"/>
              </a:rPr>
              <a:t>    一起：从农村来到北平当人力车夫，苦干三年，凑足一百块钱，买了辆新车。</a:t>
            </a:r>
          </a:p>
          <a:p>
            <a:pPr eaLnBrk="1" hangingPunct="1">
              <a:lnSpc>
                <a:spcPct val="110000"/>
              </a:lnSpc>
            </a:pPr>
            <a:r>
              <a:rPr lang="zh-CN" altLang="en-US" sz="2667" b="1">
                <a:solidFill>
                  <a:srgbClr val="000000"/>
                </a:solidFill>
                <a:latin typeface="楷体" panose="02010609060101010101" pitchFamily="49" charset="-122"/>
                <a:ea typeface="楷体" panose="02010609060101010101" pitchFamily="49" charset="-122"/>
              </a:rPr>
              <a:t>    一落：祥子连人带车被乱兵劫走，自己趁乱逃走并牵走了三匹骆驼，但是车没了。</a:t>
            </a:r>
          </a:p>
          <a:p>
            <a:pPr eaLnBrk="1" hangingPunct="1">
              <a:lnSpc>
                <a:spcPct val="110000"/>
              </a:lnSpc>
            </a:pPr>
            <a:r>
              <a:rPr lang="zh-CN" altLang="en-US" sz="2667" b="1">
                <a:solidFill>
                  <a:srgbClr val="000000"/>
                </a:solidFill>
                <a:latin typeface="楷体" panose="02010609060101010101" pitchFamily="49" charset="-122"/>
                <a:ea typeface="楷体" panose="02010609060101010101" pitchFamily="49" charset="-122"/>
              </a:rPr>
              <a:t>    二起：卖骆驼得三十五块钱，拼命拉车，省吃俭用攒钱准备买新车。</a:t>
            </a:r>
          </a:p>
          <a:p>
            <a:pPr eaLnBrk="1" hangingPunct="1">
              <a:lnSpc>
                <a:spcPct val="110000"/>
              </a:lnSpc>
            </a:pPr>
            <a:r>
              <a:rPr lang="zh-CN" altLang="en-US" sz="2667" b="1">
                <a:solidFill>
                  <a:srgbClr val="000000"/>
                </a:solidFill>
                <a:latin typeface="楷体" panose="02010609060101010101" pitchFamily="49" charset="-122"/>
                <a:ea typeface="楷体" panose="02010609060101010101" pitchFamily="49" charset="-122"/>
              </a:rPr>
              <a:t>    二落：祥子在曹家遇险，辛苦攒的钱被孙侦探敲诈一空。</a:t>
            </a:r>
          </a:p>
          <a:p>
            <a:pPr eaLnBrk="1" hangingPunct="1">
              <a:lnSpc>
                <a:spcPct val="110000"/>
              </a:lnSpc>
            </a:pPr>
            <a:r>
              <a:rPr lang="zh-CN" altLang="en-US" sz="2667" b="1">
                <a:solidFill>
                  <a:srgbClr val="000000"/>
                </a:solidFill>
                <a:latin typeface="楷体" panose="02010609060101010101" pitchFamily="49" charset="-122"/>
                <a:ea typeface="楷体" panose="02010609060101010101" pitchFamily="49" charset="-122"/>
              </a:rPr>
              <a:t>    三起：虎妞以低价给祥子买了邻居二强子的车，祥子又有车了。</a:t>
            </a:r>
          </a:p>
          <a:p>
            <a:pPr eaLnBrk="1" hangingPunct="1">
              <a:lnSpc>
                <a:spcPct val="110000"/>
              </a:lnSpc>
            </a:pPr>
            <a:r>
              <a:rPr lang="zh-CN" altLang="en-US" sz="2667" b="1">
                <a:solidFill>
                  <a:srgbClr val="000000"/>
                </a:solidFill>
                <a:latin typeface="楷体" panose="02010609060101010101" pitchFamily="49" charset="-122"/>
                <a:ea typeface="楷体" panose="02010609060101010101" pitchFamily="49" charset="-122"/>
              </a:rPr>
              <a:t>    三落：虎妞难产而死，为了置办虎妞的丧事，祥子卖掉了车。</a:t>
            </a:r>
            <a:endParaRPr lang="en-US" altLang="zh-CN" sz="2667" b="1">
              <a:solidFill>
                <a:srgbClr val="000000"/>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13710495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Tn>
                        </p:par>
                        <p:par>
                          <p:cTn id="5" fill="hold" nodeType="afterGroup">
                            <p:stCondLst>
                              <p:cond delay="0"/>
                            </p:stCondLst>
                            <p:childTnLst>
                              <p:par>
                                <p:cTn id="6" presetID="42" presetClass="entr" presetSubtype="0" fill="hold" grpId="0" nodeType="afterEffect">
                                  <p:stCondLst>
                                    <p:cond delay="0"/>
                                  </p:stCondLst>
                                  <p:childTnLst>
                                    <p:set>
                                      <p:cBhvr>
                                        <p:cTn id="7" dur="1" fill="hold">
                                          <p:stCondLst>
                                            <p:cond delay="0"/>
                                          </p:stCondLst>
                                        </p:cTn>
                                        <p:tgtEl>
                                          <p:spTgt spid="3"/>
                                        </p:tgtEl>
                                        <p:attrNameLst>
                                          <p:attrName>style.visibility</p:attrName>
                                        </p:attrNameLst>
                                      </p:cBhvr>
                                      <p:to>
                                        <p:strVal val="visible"/>
                                      </p:to>
                                    </p:set>
                                    <p:animEffect transition="in" filter="fade">
                                      <p:cBhvr>
                                        <p:cTn id="8" dur="1000"/>
                                        <p:tgtEl>
                                          <p:spTgt spid="3"/>
                                        </p:tgtEl>
                                      </p:cBhvr>
                                    </p:animEffect>
                                    <p:anim calcmode="lin" valueType="num">
                                      <p:cBhvr>
                                        <p:cTn id="9" dur="1000" fill="hold"/>
                                        <p:tgtEl>
                                          <p:spTgt spid="3"/>
                                        </p:tgtEl>
                                        <p:attrNameLst>
                                          <p:attrName>ppt_x</p:attrName>
                                        </p:attrNameLst>
                                      </p:cBhvr>
                                      <p:tavLst>
                                        <p:tav tm="0">
                                          <p:val>
                                            <p:strVal val="#ppt_x"/>
                                          </p:val>
                                        </p:tav>
                                        <p:tav tm="100000">
                                          <p:val>
                                            <p:strVal val="#ppt_x"/>
                                          </p:val>
                                        </p:tav>
                                      </p:tavLst>
                                    </p:anim>
                                    <p:anim calcmode="lin" valueType="num">
                                      <p:cBhvr>
                                        <p:cTn id="1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aphicFrame>
        <p:nvGraphicFramePr>
          <p:cNvPr id="2" name="表格 1"/>
          <p:cNvGraphicFramePr>
            <a:graphicFrameLocks noGrp="1"/>
          </p:cNvGraphicFramePr>
          <p:nvPr>
            <p:extLst>
              <p:ext uri="{D42A27DB-BD31-4B8C-83A1-F6EECF244321}">
                <p14:modId xmlns:p14="http://schemas.microsoft.com/office/powerpoint/2010/main" val="4097052341"/>
              </p:ext>
            </p:extLst>
          </p:nvPr>
        </p:nvGraphicFramePr>
        <p:xfrm>
          <a:off x="419097" y="973753"/>
          <a:ext cx="11429024" cy="5513016"/>
        </p:xfrm>
        <a:graphic>
          <a:graphicData uri="http://schemas.openxmlformats.org/drawingml/2006/table">
            <a:tbl>
              <a:tblPr firstRow="1" bandRow="1">
                <a:tableStyleId>{5C22544A-7EE6-4342-B048-85BDC9FD1C3A}</a:tableStyleId>
              </a:tblPr>
              <a:tblGrid>
                <a:gridCol w="1581641">
                  <a:extLst>
                    <a:ext uri="{9D8B030D-6E8A-4147-A177-3AD203B41FA5}">
                      <a16:colId xmlns:a16="http://schemas.microsoft.com/office/drawing/2014/main" val="2604557053"/>
                    </a:ext>
                  </a:extLst>
                </a:gridCol>
                <a:gridCol w="9847383">
                  <a:extLst>
                    <a:ext uri="{9D8B030D-6E8A-4147-A177-3AD203B41FA5}">
                      <a16:colId xmlns:a16="http://schemas.microsoft.com/office/drawing/2014/main" val="1709837615"/>
                    </a:ext>
                  </a:extLst>
                </a:gridCol>
              </a:tblGrid>
              <a:tr h="5513016">
                <a:tc>
                  <a:txBody>
                    <a:bodyPr/>
                    <a:lstStyle/>
                    <a:p>
                      <a:pPr algn="ctr"/>
                      <a:r>
                        <a:rPr lang="zh-CN" altLang="en-US" sz="2400" b="1">
                          <a:solidFill>
                            <a:schemeClr val="tx1"/>
                          </a:solidFill>
                          <a:latin typeface="宋体" panose="02010600030101010101" pitchFamily="2" charset="-122"/>
                          <a:ea typeface="宋体" panose="02010600030101010101" pitchFamily="2" charset="-122"/>
                        </a:rPr>
                        <a:t>读后感</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zh-CN" altLang="en-US" sz="2400" b="1">
                        <a:solidFill>
                          <a:schemeClr val="tx1"/>
                        </a:solidFill>
                        <a:latin typeface="宋体" panose="02010600030101010101" pitchFamily="2" charset="-122"/>
                        <a:ea typeface="宋体" panose="02010600030101010101" pitchFamily="2" charset="-122"/>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07632051"/>
                  </a:ext>
                </a:extLst>
              </a:tr>
            </a:tbl>
          </a:graphicData>
        </a:graphic>
      </p:graphicFrame>
      <p:sp>
        <p:nvSpPr>
          <p:cNvPr id="3" name="TextBox 4"/>
          <p:cNvSpPr txBox="1"/>
          <p:nvPr/>
        </p:nvSpPr>
        <p:spPr>
          <a:xfrm>
            <a:off x="2046818" y="973754"/>
            <a:ext cx="9629366" cy="5585119"/>
          </a:xfrm>
          <a:prstGeom prst="rect">
            <a:avLst/>
          </a:prstGeom>
          <a:noFill/>
          <a:ln w="9525">
            <a:noFill/>
          </a:ln>
        </p:spPr>
        <p:txBody>
          <a:bodyPr wrap="square">
            <a:spAutoFit/>
          </a:bodyPr>
          <a:lstStyle>
            <a:defPPr>
              <a:defRPr lang="en-US"/>
            </a:defPPr>
          </a:lstStyle>
          <a:p>
            <a:pPr eaLnBrk="1" hangingPunct="1">
              <a:lnSpc>
                <a:spcPct val="110000"/>
              </a:lnSpc>
            </a:pPr>
            <a:r>
              <a:rPr lang="zh-CN" altLang="en-US" sz="2933" b="1">
                <a:solidFill>
                  <a:srgbClr val="000000"/>
                </a:solidFill>
                <a:latin typeface="楷体" panose="02010609060101010101" pitchFamily="49" charset="-122"/>
                <a:ea typeface="楷体" panose="02010609060101010101" pitchFamily="49" charset="-122"/>
              </a:rPr>
              <a:t>    祥子日复一日、年复一年地拉车，只因他怀揣着一个梦想</a:t>
            </a:r>
            <a:r>
              <a:rPr lang="en-US" altLang="zh-CN" sz="2933" b="1">
                <a:solidFill>
                  <a:srgbClr val="000000"/>
                </a:solidFill>
                <a:latin typeface="楷体" panose="02010609060101010101" pitchFamily="49" charset="-122"/>
                <a:ea typeface="楷体" panose="02010609060101010101" pitchFamily="49" charset="-122"/>
              </a:rPr>
              <a:t>——</a:t>
            </a:r>
            <a:r>
              <a:rPr lang="zh-CN" altLang="en-US" sz="2933" b="1">
                <a:solidFill>
                  <a:srgbClr val="000000"/>
                </a:solidFill>
                <a:latin typeface="楷体" panose="02010609060101010101" pitchFamily="49" charset="-122"/>
                <a:ea typeface="楷体" panose="02010609060101010101" pitchFamily="49" charset="-122"/>
              </a:rPr>
              <a:t>拥有一辆自己的洋车，自己能养活自己，不受车厂老板的盘剥。为了这个梦想，他经历了三起三落，在一次又一次的挫折之后，祥子从一个诚实可爱的青年逐渐沦为麻木、潦倒、狡猾、自暴自弃的行尸走肉。</a:t>
            </a:r>
          </a:p>
          <a:p>
            <a:pPr eaLnBrk="1" hangingPunct="1">
              <a:lnSpc>
                <a:spcPct val="110000"/>
              </a:lnSpc>
            </a:pPr>
            <a:r>
              <a:rPr lang="zh-CN" altLang="en-US" sz="2933" b="1">
                <a:solidFill>
                  <a:srgbClr val="000000"/>
                </a:solidFill>
                <a:latin typeface="楷体" panose="02010609060101010101" pitchFamily="49" charset="-122"/>
                <a:ea typeface="楷体" panose="02010609060101010101" pitchFamily="49" charset="-122"/>
              </a:rPr>
              <a:t>    对于祥子的悲剧命运，我们叹惋痛心，但是祥子对自己梦想曾有过的执着追求的精神，是值得我们学习的。每个人的心中都怀揣着理想，但是真正实现了自己理想的人却寥寥无几。实现理想的道路常常充满了坎坷与艰险，只有那些对理想永不放弃的人才能够笑到最后，到达成功的彼岸。</a:t>
            </a:r>
            <a:endParaRPr lang="en-US" altLang="zh-CN" sz="2933" b="1">
              <a:solidFill>
                <a:srgbClr val="000000"/>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396134457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Tn>
                        </p:par>
                        <p:par>
                          <p:cTn id="5" fill="hold" nodeType="afterGroup">
                            <p:stCondLst>
                              <p:cond delay="0"/>
                            </p:stCondLst>
                            <p:childTnLst>
                              <p:par>
                                <p:cTn id="6" presetID="42" presetClass="entr" presetSubtype="0" fill="hold" grpId="0" nodeType="afterEffect">
                                  <p:stCondLst>
                                    <p:cond delay="0"/>
                                  </p:stCondLst>
                                  <p:childTnLst>
                                    <p:set>
                                      <p:cBhvr>
                                        <p:cTn id="7" dur="1" fill="hold">
                                          <p:stCondLst>
                                            <p:cond delay="0"/>
                                          </p:stCondLst>
                                        </p:cTn>
                                        <p:tgtEl>
                                          <p:spTgt spid="3"/>
                                        </p:tgtEl>
                                        <p:attrNameLst>
                                          <p:attrName>style.visibility</p:attrName>
                                        </p:attrNameLst>
                                      </p:cBhvr>
                                      <p:to>
                                        <p:strVal val="visible"/>
                                      </p:to>
                                    </p:set>
                                    <p:animEffect transition="in" filter="fade">
                                      <p:cBhvr>
                                        <p:cTn id="8" dur="1000"/>
                                        <p:tgtEl>
                                          <p:spTgt spid="3"/>
                                        </p:tgtEl>
                                      </p:cBhvr>
                                    </p:animEffect>
                                    <p:anim calcmode="lin" valueType="num">
                                      <p:cBhvr>
                                        <p:cTn id="9" dur="1000" fill="hold"/>
                                        <p:tgtEl>
                                          <p:spTgt spid="3"/>
                                        </p:tgtEl>
                                        <p:attrNameLst>
                                          <p:attrName>ppt_x</p:attrName>
                                        </p:attrNameLst>
                                      </p:cBhvr>
                                      <p:tavLst>
                                        <p:tav tm="0">
                                          <p:val>
                                            <p:strVal val="#ppt_x"/>
                                          </p:val>
                                        </p:tav>
                                        <p:tav tm="100000">
                                          <p:val>
                                            <p:strVal val="#ppt_x"/>
                                          </p:val>
                                        </p:tav>
                                      </p:tavLst>
                                    </p:anim>
                                    <p:anim calcmode="lin" valueType="num">
                                      <p:cBhvr>
                                        <p:cTn id="1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41986" name="图片 3">
            <a:hlinkClick r:id="rId3" action="ppaction://hlinkfile"/>
          </p:cNvPr>
          <p:cNvPicPr>
            <a:picLocks noChangeAspect="1"/>
          </p:cNvPicPr>
          <p:nvPr/>
        </p:nvPicPr>
        <p:blipFill>
          <a:blip r:embed="rId2"/>
          <a:stretch>
            <a:fillRect/>
          </a:stretch>
        </p:blipFill>
        <p:spPr>
          <a:xfrm>
            <a:off x="1862667" y="1511300"/>
            <a:ext cx="8468784" cy="3549651"/>
          </a:xfrm>
          <a:prstGeom prst="rect">
            <a:avLst/>
          </a:prstGeom>
          <a:noFill/>
          <a:ln w="9525">
            <a:noFill/>
          </a:ln>
        </p:spPr>
      </p:pic>
    </p:spTree>
  </p:cSld>
  <p:clrMapOvr>
    <a:masterClrMapping/>
  </p:clrMapOvr>
  <p:transition spd="med">
    <p:fade/>
  </p:transition>
  <p:timing/>
</p:sld>
</file>

<file path=ppt/slides/slide3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Box 4"/>
          <p:cNvSpPr txBox="1"/>
          <p:nvPr/>
        </p:nvSpPr>
        <p:spPr>
          <a:xfrm>
            <a:off x="397933" y="2326218"/>
            <a:ext cx="11319934" cy="3850216"/>
          </a:xfrm>
          <a:prstGeom prst="rect">
            <a:avLst/>
          </a:prstGeom>
          <a:noFill/>
          <a:ln w="9525">
            <a:noFill/>
          </a:ln>
        </p:spPr>
        <p:txBody>
          <a:bodyPr>
            <a:spAutoFit/>
          </a:bodyPr>
          <a:lstStyle>
            <a:defPPr>
              <a:defRPr lang="en-US"/>
            </a:defPPr>
          </a:lstStyle>
          <a:p>
            <a:pPr eaLnBrk="1" hangingPunct="1">
              <a:lnSpc>
                <a:spcPct val="110000"/>
              </a:lnSpc>
            </a:pPr>
            <a:r>
              <a:rPr lang="zh-CN" altLang="en-US" sz="3200" b="1">
                <a:latin typeface="楷体" panose="02010609060101010101" pitchFamily="49" charset="-122"/>
                <a:ea typeface="楷体" panose="02010609060101010101" pitchFamily="49" charset="-122"/>
              </a:rPr>
              <a:t>    罗广斌（</a:t>
            </a:r>
            <a:r>
              <a:rPr lang="en-US" altLang="zh-CN" sz="3200" b="1">
                <a:latin typeface="楷体" panose="02010609060101010101" pitchFamily="49" charset="-122"/>
                <a:ea typeface="楷体" panose="02010609060101010101" pitchFamily="49" charset="-122"/>
              </a:rPr>
              <a:t>1924—1967</a:t>
            </a:r>
            <a:r>
              <a:rPr lang="zh-CN" altLang="en-US" sz="3200" b="1">
                <a:latin typeface="楷体" panose="02010609060101010101" pitchFamily="49" charset="-122"/>
                <a:ea typeface="楷体" panose="02010609060101010101" pitchFamily="49" charset="-122"/>
              </a:rPr>
              <a:t>），四川忠县（今属重庆）人，作家。</a:t>
            </a:r>
            <a:r>
              <a:rPr lang="en-US" altLang="zh-CN" sz="3200" b="1">
                <a:latin typeface="楷体" panose="02010609060101010101" pitchFamily="49" charset="-122"/>
                <a:ea typeface="楷体" panose="02010609060101010101" pitchFamily="49" charset="-122"/>
              </a:rPr>
              <a:t>1948</a:t>
            </a:r>
            <a:r>
              <a:rPr lang="zh-CN" altLang="en-US" sz="3200" b="1">
                <a:latin typeface="楷体" panose="02010609060101010101" pitchFamily="49" charset="-122"/>
                <a:ea typeface="楷体" panose="02010609060101010101" pitchFamily="49" charset="-122"/>
              </a:rPr>
              <a:t>年秘密加入中国共产党，同年被国民党逮捕，先后被关押于重庆渣滓洞、白公馆，后越狱脱险。曾与刘德彬、杨益言合著革命回忆录</a:t>
            </a:r>
            <a:r>
              <a:rPr lang="en-US" altLang="zh-CN" sz="3200" b="1">
                <a:latin typeface="楷体" panose="02010609060101010101" pitchFamily="49" charset="-122"/>
                <a:ea typeface="楷体" panose="02010609060101010101" pitchFamily="49" charset="-122"/>
              </a:rPr>
              <a:t>《</a:t>
            </a:r>
            <a:r>
              <a:rPr lang="zh-CN" altLang="en-US" sz="3200" b="1">
                <a:latin typeface="楷体" panose="02010609060101010101" pitchFamily="49" charset="-122"/>
                <a:ea typeface="楷体" panose="02010609060101010101" pitchFamily="49" charset="-122"/>
              </a:rPr>
              <a:t>在烈火中永生</a:t>
            </a:r>
            <a:r>
              <a:rPr lang="en-US" altLang="zh-CN" sz="3200" b="1">
                <a:latin typeface="楷体" panose="02010609060101010101" pitchFamily="49" charset="-122"/>
                <a:ea typeface="楷体" panose="02010609060101010101" pitchFamily="49" charset="-122"/>
              </a:rPr>
              <a:t>》</a:t>
            </a:r>
            <a:r>
              <a:rPr lang="zh-CN" altLang="en-US" sz="3200" b="1">
                <a:latin typeface="楷体" panose="02010609060101010101" pitchFamily="49" charset="-122"/>
                <a:ea typeface="楷体" panose="02010609060101010101" pitchFamily="49" charset="-122"/>
              </a:rPr>
              <a:t>。</a:t>
            </a:r>
          </a:p>
          <a:p>
            <a:pPr eaLnBrk="1" hangingPunct="1">
              <a:lnSpc>
                <a:spcPct val="110000"/>
              </a:lnSpc>
            </a:pPr>
            <a:r>
              <a:rPr lang="zh-CN" altLang="en-US" sz="3200" b="1">
                <a:latin typeface="楷体" panose="02010609060101010101" pitchFamily="49" charset="-122"/>
                <a:ea typeface="楷体" panose="02010609060101010101" pitchFamily="49" charset="-122"/>
              </a:rPr>
              <a:t>    杨益言（</a:t>
            </a:r>
            <a:r>
              <a:rPr lang="en-US" altLang="zh-CN" sz="3200" b="1">
                <a:latin typeface="楷体" panose="02010609060101010101" pitchFamily="49" charset="-122"/>
                <a:ea typeface="楷体" panose="02010609060101010101" pitchFamily="49" charset="-122"/>
              </a:rPr>
              <a:t>1925—2017</a:t>
            </a:r>
            <a:r>
              <a:rPr lang="zh-CN" altLang="en-US" sz="3200" b="1">
                <a:latin typeface="楷体" panose="02010609060101010101" pitchFamily="49" charset="-122"/>
                <a:ea typeface="楷体" panose="02010609060101010101" pitchFamily="49" charset="-122"/>
              </a:rPr>
              <a:t>），四川武胜人，作家。早年参加革命工作，后被国民党逮捕，囚禁于重庆渣滓洞。</a:t>
            </a:r>
            <a:r>
              <a:rPr lang="en-US" altLang="zh-CN" sz="3200" b="1">
                <a:latin typeface="楷体" panose="02010609060101010101" pitchFamily="49" charset="-122"/>
                <a:ea typeface="楷体" panose="02010609060101010101" pitchFamily="49" charset="-122"/>
              </a:rPr>
              <a:t>1959—1961</a:t>
            </a:r>
            <a:r>
              <a:rPr lang="zh-CN" altLang="en-US" sz="3200" b="1">
                <a:latin typeface="楷体" panose="02010609060101010101" pitchFamily="49" charset="-122"/>
                <a:ea typeface="楷体" panose="02010609060101010101" pitchFamily="49" charset="-122"/>
              </a:rPr>
              <a:t>年与罗广斌合著长篇小说</a:t>
            </a:r>
            <a:r>
              <a:rPr lang="en-US" altLang="zh-CN" sz="3200" b="1">
                <a:latin typeface="楷体" panose="02010609060101010101" pitchFamily="49" charset="-122"/>
                <a:ea typeface="楷体" panose="02010609060101010101" pitchFamily="49" charset="-122"/>
              </a:rPr>
              <a:t>《</a:t>
            </a:r>
            <a:r>
              <a:rPr lang="zh-CN" altLang="en-US" sz="3200" b="1">
                <a:latin typeface="楷体" panose="02010609060101010101" pitchFamily="49" charset="-122"/>
                <a:ea typeface="楷体" panose="02010609060101010101" pitchFamily="49" charset="-122"/>
              </a:rPr>
              <a:t>红岩</a:t>
            </a:r>
            <a:r>
              <a:rPr lang="en-US" altLang="zh-CN" sz="3200" b="1">
                <a:latin typeface="楷体" panose="02010609060101010101" pitchFamily="49" charset="-122"/>
                <a:ea typeface="楷体" panose="02010609060101010101" pitchFamily="49" charset="-122"/>
              </a:rPr>
              <a:t>》</a:t>
            </a:r>
            <a:r>
              <a:rPr lang="zh-CN" altLang="en-US" sz="3200" b="1">
                <a:latin typeface="楷体" panose="02010609060101010101" pitchFamily="49" charset="-122"/>
                <a:ea typeface="楷体" panose="02010609060101010101" pitchFamily="49" charset="-122"/>
              </a:rPr>
              <a:t>。</a:t>
            </a:r>
          </a:p>
        </p:txBody>
      </p:sp>
      <p:grpSp>
        <p:nvGrpSpPr>
          <p:cNvPr id="4" name="组合 3"/>
          <p:cNvGrpSpPr/>
          <p:nvPr/>
        </p:nvGrpSpPr>
        <p:grpSpPr>
          <a:xfrm>
            <a:off x="539751" y="1627718"/>
            <a:ext cx="1826683" cy="594783"/>
            <a:chOff x="539391" y="1627217"/>
            <a:chExt cx="1827216" cy="593192"/>
          </a:xfrm>
        </p:grpSpPr>
        <p:sp>
          <p:nvSpPr>
            <p:cNvPr id="16" name="矩形: 圆角 15"/>
            <p:cNvSpPr/>
            <p:nvPr/>
          </p:nvSpPr>
          <p:spPr>
            <a:xfrm>
              <a:off x="539391" y="1715880"/>
              <a:ext cx="1827216" cy="477088"/>
            </a:xfrm>
            <a:prstGeom prst="roundRect">
              <a:avLst/>
            </a:prstGeom>
            <a:solidFill>
              <a:srgbClr val="F2DDB4"/>
            </a:solidFill>
            <a:ln>
              <a:solidFill>
                <a:srgbClr val="534C3E"/>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stStyle>
            <a:p>
              <a:pPr marL="0" marR="0" lvl="0" indent="0" algn="ctr" defTabSz="6096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43020" name="TextBox 4"/>
            <p:cNvSpPr txBox="1"/>
            <p:nvPr/>
          </p:nvSpPr>
          <p:spPr>
            <a:xfrm>
              <a:off x="582111" y="1627217"/>
              <a:ext cx="1784496" cy="593192"/>
            </a:xfrm>
            <a:prstGeom prst="rect">
              <a:avLst/>
            </a:prstGeom>
            <a:noFill/>
            <a:ln w="9525">
              <a:noFill/>
            </a:ln>
          </p:spPr>
          <p:txBody>
            <a:bodyPr>
              <a:spAutoFit/>
            </a:bodyPr>
            <a:lstStyle>
              <a:defPPr>
                <a:defRPr lang="en-US"/>
              </a:defPPr>
            </a:lstStyle>
            <a:p>
              <a:pPr eaLnBrk="1" hangingPunct="1">
                <a:lnSpc>
                  <a:spcPct val="120000"/>
                </a:lnSpc>
              </a:pPr>
              <a:r>
                <a:rPr lang="zh-CN" altLang="en-US" sz="2933" b="1">
                  <a:latin typeface="楷体" panose="02010609060101010101" pitchFamily="49" charset="-122"/>
                  <a:ea typeface="楷体" panose="02010609060101010101" pitchFamily="49" charset="-122"/>
                </a:rPr>
                <a:t>作者简介</a:t>
              </a:r>
            </a:p>
          </p:txBody>
        </p:sp>
      </p:grpSp>
      <p:grpSp>
        <p:nvGrpSpPr>
          <p:cNvPr id="6" name="组合 5"/>
          <p:cNvGrpSpPr/>
          <p:nvPr/>
        </p:nvGrpSpPr>
        <p:grpSpPr>
          <a:xfrm>
            <a:off x="4699003" y="912280"/>
            <a:ext cx="2810931" cy="700616"/>
            <a:chOff x="6130327" y="1354701"/>
            <a:chExt cx="2810362" cy="650203"/>
          </a:xfrm>
        </p:grpSpPr>
        <p:grpSp>
          <p:nvGrpSpPr>
            <p:cNvPr id="43014" name="组合 6"/>
            <p:cNvGrpSpPr/>
            <p:nvPr/>
          </p:nvGrpSpPr>
          <p:grpSpPr>
            <a:xfrm rot="5400000">
              <a:off x="7210406" y="274621"/>
              <a:ext cx="650203" cy="2810362"/>
              <a:chOff x="9997013" y="2072312"/>
              <a:chExt cx="422694" cy="1698553"/>
            </a:xfrm>
          </p:grpSpPr>
          <p:pic>
            <p:nvPicPr>
              <p:cNvPr id="43016" name="图片 8"/>
              <p:cNvPicPr>
                <a:picLocks noChangeAspect="1"/>
              </p:cNvPicPr>
              <p:nvPr/>
            </p:nvPicPr>
            <p:blipFill>
              <a:blip r:embed="rId3"/>
              <a:srcRect t="46497" r="58034" b="0"/>
              <a:stretch>
                <a:fillRect/>
              </a:stretch>
            </p:blipFill>
            <p:spPr>
              <a:xfrm>
                <a:off x="10005656" y="2251444"/>
                <a:ext cx="414051" cy="1340004"/>
              </a:xfrm>
              <a:prstGeom prst="rect">
                <a:avLst/>
              </a:prstGeom>
              <a:blipFill rotWithShape="1">
                <a:blip r:embed="rId2"/>
                <a:stretch>
                  <a:fillRect/>
                </a:stretch>
              </a:blipFill>
              <a:ln w="9525">
                <a:noFill/>
              </a:ln>
            </p:spPr>
          </p:pic>
          <p:pic>
            <p:nvPicPr>
              <p:cNvPr id="43017" name="图片 9"/>
              <p:cNvPicPr>
                <a:picLocks noChangeAspect="1"/>
              </p:cNvPicPr>
              <p:nvPr/>
            </p:nvPicPr>
            <p:blipFill>
              <a:blip r:embed="rId3"/>
              <a:srcRect r="58034" b="96341"/>
              <a:stretch>
                <a:fillRect/>
              </a:stretch>
            </p:blipFill>
            <p:spPr>
              <a:xfrm>
                <a:off x="10005653" y="2072312"/>
                <a:ext cx="414051" cy="117436"/>
              </a:xfrm>
              <a:prstGeom prst="rect">
                <a:avLst/>
              </a:prstGeom>
              <a:noFill/>
              <a:ln w="9525">
                <a:noFill/>
              </a:ln>
            </p:spPr>
          </p:pic>
          <p:pic>
            <p:nvPicPr>
              <p:cNvPr id="43018" name="图片 10"/>
              <p:cNvPicPr>
                <a:picLocks noChangeAspect="1"/>
              </p:cNvPicPr>
              <p:nvPr/>
            </p:nvPicPr>
            <p:blipFill>
              <a:blip r:embed="rId3"/>
              <a:srcRect r="58034" b="96341"/>
              <a:stretch>
                <a:fillRect/>
              </a:stretch>
            </p:blipFill>
            <p:spPr>
              <a:xfrm>
                <a:off x="9997013" y="3653142"/>
                <a:ext cx="422693" cy="117724"/>
              </a:xfrm>
              <a:prstGeom prst="rect">
                <a:avLst/>
              </a:prstGeom>
              <a:noFill/>
              <a:ln w="9525">
                <a:noFill/>
              </a:ln>
            </p:spPr>
          </p:pic>
        </p:grpSp>
        <p:sp>
          <p:nvSpPr>
            <p:cNvPr id="43015" name="TextBox 4"/>
            <p:cNvSpPr txBox="1"/>
            <p:nvPr/>
          </p:nvSpPr>
          <p:spPr>
            <a:xfrm>
              <a:off x="6401273" y="1384865"/>
              <a:ext cx="2243032" cy="589877"/>
            </a:xfrm>
            <a:prstGeom prst="rect">
              <a:avLst/>
            </a:prstGeom>
            <a:noFill/>
            <a:ln w="9525">
              <a:noFill/>
            </a:ln>
          </p:spPr>
          <p:txBody>
            <a:bodyPr>
              <a:spAutoFit/>
            </a:bodyPr>
            <a:lstStyle>
              <a:defPPr>
                <a:defRPr lang="en-US"/>
              </a:defPPr>
            </a:lstStyle>
            <a:p>
              <a:pPr algn="ctr" eaLnBrk="1" hangingPunct="1">
                <a:lnSpc>
                  <a:spcPct val="120000"/>
                </a:lnSpc>
              </a:pPr>
              <a:r>
                <a:rPr lang="en-US" altLang="zh-CN" sz="3200" b="1">
                  <a:solidFill>
                    <a:schemeClr val="bg1"/>
                  </a:solidFill>
                  <a:latin typeface="楷体" panose="02010609060101010101" pitchFamily="49" charset="-122"/>
                  <a:ea typeface="楷体" panose="02010609060101010101" pitchFamily="49" charset="-122"/>
                </a:rPr>
                <a:t>《</a:t>
              </a:r>
              <a:r>
                <a:rPr lang="zh-CN" altLang="en-US" sz="3200" b="1">
                  <a:solidFill>
                    <a:schemeClr val="bg1"/>
                  </a:solidFill>
                  <a:latin typeface="楷体" panose="02010609060101010101" pitchFamily="49" charset="-122"/>
                  <a:ea typeface="楷体" panose="02010609060101010101" pitchFamily="49" charset="-122"/>
                </a:rPr>
                <a:t>红岩</a:t>
              </a:r>
              <a:r>
                <a:rPr lang="en-US" altLang="zh-CN" sz="3200" b="1">
                  <a:solidFill>
                    <a:schemeClr val="bg1"/>
                  </a:solidFill>
                  <a:latin typeface="楷体" panose="02010609060101010101" pitchFamily="49" charset="-122"/>
                  <a:ea typeface="楷体" panose="02010609060101010101" pitchFamily="49" charset="-122"/>
                </a:rPr>
                <a:t>》</a:t>
              </a:r>
              <a:endParaRPr lang="zh-CN" altLang="en-US" sz="3200" b="1">
                <a:solidFill>
                  <a:schemeClr val="bg1"/>
                </a:solidFill>
                <a:latin typeface="楷体" panose="02010609060101010101" pitchFamily="49" charset="-122"/>
                <a:ea typeface="楷体" panose="02010609060101010101" pitchFamily="49" charset="-122"/>
              </a:endParaRPr>
            </a:p>
          </p:txBody>
        </p:sp>
      </p:grpSp>
      <p:sp>
        <p:nvSpPr>
          <p:cNvPr id="12" name="矩形: 对角圆角 11"/>
          <p:cNvSpPr/>
          <p:nvPr/>
        </p:nvSpPr>
        <p:spPr>
          <a:xfrm>
            <a:off x="385233" y="234951"/>
            <a:ext cx="3016251" cy="618067"/>
          </a:xfrm>
          <a:prstGeom prst="round2DiagRect">
            <a:avLst/>
          </a:prstGeom>
          <a:solidFill>
            <a:schemeClr val="bg1"/>
          </a:solidFill>
          <a:ln w="63500" cap="rnd" cmpd="thickThin">
            <a:solidFill>
              <a:srgbClr val="A6773F"/>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marR="0" lvl="0" indent="0" algn="l" defTabSz="6096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1pPr>
            <a:lvl2pPr marL="609600" marR="0" lvl="1" indent="0" algn="l" defTabSz="6096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2pPr>
            <a:lvl3pPr marL="1219200" marR="0" lvl="2" indent="0" algn="l" defTabSz="6096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3pPr>
            <a:lvl4pPr marL="1828800" marR="0" lvl="3" indent="0" algn="l" defTabSz="6096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4pPr>
            <a:lvl5pPr marL="2438400" marR="0" lvl="4" indent="0" algn="l" defTabSz="6096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5pPr>
            <a:lvl6pPr marL="3048000" marR="0" lvl="5" indent="0" algn="l" defTabSz="6096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6pPr>
            <a:lvl7pPr marL="3657600" marR="0" lvl="6" indent="0" algn="l" defTabSz="6096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7pPr>
            <a:lvl8pPr marL="4267200" marR="0" lvl="7" indent="0" algn="l" defTabSz="6096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8pPr>
            <a:lvl9pPr marL="4876800" marR="0" lvl="8" indent="0" algn="l" defTabSz="6096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9pPr>
          </a:lstStyle>
          <a:p>
            <a:pPr marL="0" marR="0" lvl="0" indent="0" algn="ctr" defTabSz="609600" rtl="0" eaLnBrk="1" fontAlgn="auto" latinLnBrk="0" hangingPunct="1">
              <a:lnSpc>
                <a:spcPct val="120000"/>
              </a:lnSpc>
              <a:spcBef>
                <a:spcPct val="0"/>
              </a:spcBef>
              <a:spcAft>
                <a:spcPct val="0"/>
              </a:spcAft>
              <a:buClrTx/>
              <a:buSzTx/>
              <a:buFontTx/>
              <a:buNone/>
              <a:defRPr/>
            </a:pPr>
            <a:r>
              <a:rPr kumimoji="0" lang="zh-CN" altLang="en-US" sz="3467" b="1" i="0" u="none" strike="noStrike" kern="1200" cap="none" spc="0" normalizeH="0" baseline="0" noProof="0">
                <a:ln>
                  <a:noFill/>
                </a:ln>
                <a:solidFill>
                  <a:schemeClr val="tx1"/>
                </a:solidFill>
                <a:effectLst/>
                <a:uLnTx/>
                <a:uFillTx/>
                <a:latin typeface="楷体" panose="02010609060101010101" pitchFamily="49" charset="-122"/>
                <a:ea typeface="楷体" panose="02010609060101010101" pitchFamily="49" charset="-122"/>
                <a:cs typeface="+mn-cs"/>
              </a:rPr>
              <a:t>自主阅读推荐</a:t>
            </a:r>
            <a:endParaRPr kumimoji="0" lang="zh-CN" altLang="en-US" sz="3733" b="1" i="0" u="none" strike="noStrike" kern="1200" cap="none" spc="0" normalizeH="0" baseline="0" noProof="0">
              <a:ln>
                <a:noFill/>
              </a:ln>
              <a:solidFill>
                <a:schemeClr val="tx1"/>
              </a:solidFill>
              <a:effectLst/>
              <a:uLnTx/>
              <a:uFillTx/>
              <a:latin typeface="楷体" panose="02010609060101010101" pitchFamily="49" charset="-122"/>
              <a:ea typeface="楷体" panose="02010609060101010101" pitchFamily="49" charset="-122"/>
              <a:cs typeface="+mn-cs"/>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37"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500"/>
                                        <p:tgtEl>
                                          <p:spTgt spid="6"/>
                                        </p:tgtEl>
                                      </p:cBhvr>
                                    </p:animEffect>
                                  </p:childTnLst>
                                </p:cTn>
                              </p:par>
                            </p:childTnLst>
                          </p:cTn>
                        </p:par>
                        <p:par>
                          <p:cTn id="8" fill="hold" nodeType="withGroup">
                            <p:stCondLst>
                              <p:cond delay="500"/>
                            </p:stCondLst>
                            <p:childTnLst>
                              <p:par>
                                <p:cTn id="9" presetID="10" presetClass="entr" presetSubtype="0" fill="hold" nodeType="afterEffec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nodeType="withGroup">
                            <p:stCondLst>
                              <p:cond delay="1000"/>
                            </p:stCondLst>
                            <p:childTnLst>
                              <p:par>
                                <p:cTn id="13" presetID="10" presetClass="entr" presetSubtype="0" fill="hold" grpId="0" nodeType="afterEffec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Box 4"/>
          <p:cNvSpPr txBox="1"/>
          <p:nvPr/>
        </p:nvSpPr>
        <p:spPr>
          <a:xfrm>
            <a:off x="628650" y="1508695"/>
            <a:ext cx="10934700" cy="4180418"/>
          </a:xfrm>
          <a:prstGeom prst="rect">
            <a:avLst/>
          </a:prstGeom>
          <a:noFill/>
          <a:ln w="9525">
            <a:noFill/>
          </a:ln>
        </p:spPr>
        <p:txBody>
          <a:bodyPr>
            <a:spAutoFit/>
          </a:bodyPr>
          <a:lstStyle>
            <a:defPPr>
              <a:defRPr lang="en-US"/>
            </a:defPPr>
          </a:lstStyle>
          <a:p>
            <a:pPr eaLnBrk="1" hangingPunct="1">
              <a:lnSpc>
                <a:spcPct val="120000"/>
              </a:lnSpc>
            </a:pPr>
            <a:r>
              <a:rPr lang="en-US" altLang="zh-CN" sz="3200" b="1">
                <a:latin typeface="楷体" panose="02010609060101010101" pitchFamily="49" charset="-122"/>
                <a:ea typeface="楷体" panose="02010609060101010101" pitchFamily="49" charset="-122"/>
              </a:rPr>
              <a:t>    《</a:t>
            </a:r>
            <a:r>
              <a:rPr lang="zh-CN" altLang="en-US" sz="3200" b="1">
                <a:latin typeface="楷体" panose="02010609060101010101" pitchFamily="49" charset="-122"/>
                <a:ea typeface="楷体" panose="02010609060101010101" pitchFamily="49" charset="-122"/>
              </a:rPr>
              <a:t>红岩</a:t>
            </a:r>
            <a:r>
              <a:rPr lang="en-US" altLang="zh-CN" sz="3200" b="1">
                <a:latin typeface="楷体" panose="02010609060101010101" pitchFamily="49" charset="-122"/>
                <a:ea typeface="楷体" panose="02010609060101010101" pitchFamily="49" charset="-122"/>
              </a:rPr>
              <a:t>》</a:t>
            </a:r>
            <a:r>
              <a:rPr lang="zh-CN" altLang="en-US" sz="3200" b="1">
                <a:latin typeface="楷体" panose="02010609060101010101" pitchFamily="49" charset="-122"/>
                <a:ea typeface="楷体" panose="02010609060101010101" pitchFamily="49" charset="-122"/>
              </a:rPr>
              <a:t>讲述了中华人民共和国成立前夕，重庆地区的地下党人英勇斗争的故事，包括他们以</a:t>
            </a:r>
            <a:r>
              <a:rPr lang="en-US" altLang="zh-CN" sz="3200" b="1">
                <a:latin typeface="楷体" panose="02010609060101010101" pitchFamily="49" charset="-122"/>
                <a:ea typeface="楷体" panose="02010609060101010101" pitchFamily="49" charset="-122"/>
              </a:rPr>
              <a:t>《</a:t>
            </a:r>
            <a:r>
              <a:rPr lang="zh-CN" altLang="en-US" sz="3200" b="1">
                <a:latin typeface="楷体" panose="02010609060101010101" pitchFamily="49" charset="-122"/>
                <a:ea typeface="楷体" panose="02010609060101010101" pitchFamily="49" charset="-122"/>
              </a:rPr>
              <a:t>挺进报</a:t>
            </a:r>
            <a:r>
              <a:rPr lang="en-US" altLang="zh-CN" sz="3200" b="1">
                <a:latin typeface="楷体" panose="02010609060101010101" pitchFamily="49" charset="-122"/>
                <a:ea typeface="楷体" panose="02010609060101010101" pitchFamily="49" charset="-122"/>
              </a:rPr>
              <a:t>》</a:t>
            </a:r>
            <a:r>
              <a:rPr lang="zh-CN" altLang="en-US" sz="3200" b="1">
                <a:latin typeface="楷体" panose="02010609060101010101" pitchFamily="49" charset="-122"/>
                <a:ea typeface="楷体" panose="02010609060101010101" pitchFamily="49" charset="-122"/>
              </a:rPr>
              <a:t>为阵地，宣传革命思想；组织罢工、罢课，揭露黑暗，支持解放战争；保卫城市，粉碎反动派炸毁城市的图谋；等等。其中，集中笔墨描述了被捕的地下党人在渣滓洞、白公馆开展争取自由、反对压迫的革命斗争，刻画了一批意志坚定、形象高大的共产党人形象，歌颂了革命者在酷刑考验下的坚贞节操。</a:t>
            </a:r>
            <a:endParaRPr lang="zh-CN" altLang="en-US" sz="3200" b="1">
              <a:solidFill>
                <a:srgbClr val="FF0000"/>
              </a:solidFill>
              <a:latin typeface="楷体" panose="02010609060101010101" pitchFamily="49" charset="-122"/>
              <a:ea typeface="楷体" panose="02010609060101010101" pitchFamily="49" charset="-122"/>
            </a:endParaRPr>
          </a:p>
        </p:txBody>
      </p:sp>
      <p:grpSp>
        <p:nvGrpSpPr>
          <p:cNvPr id="6" name="组合 5"/>
          <p:cNvGrpSpPr/>
          <p:nvPr/>
        </p:nvGrpSpPr>
        <p:grpSpPr>
          <a:xfrm>
            <a:off x="768351" y="599017"/>
            <a:ext cx="1826683" cy="594783"/>
            <a:chOff x="596558" y="1370730"/>
            <a:chExt cx="1827216" cy="593192"/>
          </a:xfrm>
        </p:grpSpPr>
        <p:sp>
          <p:nvSpPr>
            <p:cNvPr id="7" name="矩形: 圆角 6"/>
            <p:cNvSpPr/>
            <p:nvPr/>
          </p:nvSpPr>
          <p:spPr>
            <a:xfrm>
              <a:off x="596558" y="1459393"/>
              <a:ext cx="1827216" cy="477088"/>
            </a:xfrm>
            <a:prstGeom prst="roundRect">
              <a:avLst/>
            </a:prstGeom>
            <a:solidFill>
              <a:srgbClr val="F2DDB4"/>
            </a:solidFill>
            <a:ln>
              <a:solidFill>
                <a:srgbClr val="534C3E"/>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stStyle>
            <a:p>
              <a:pPr marL="0" marR="0" lvl="0" indent="0" algn="ctr" defTabSz="6096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44037" name="TextBox 4"/>
            <p:cNvSpPr txBox="1"/>
            <p:nvPr/>
          </p:nvSpPr>
          <p:spPr>
            <a:xfrm>
              <a:off x="639278" y="1370730"/>
              <a:ext cx="1784496" cy="593192"/>
            </a:xfrm>
            <a:prstGeom prst="rect">
              <a:avLst/>
            </a:prstGeom>
            <a:noFill/>
            <a:ln w="9525">
              <a:noFill/>
            </a:ln>
          </p:spPr>
          <p:txBody>
            <a:bodyPr>
              <a:spAutoFit/>
            </a:bodyPr>
            <a:lstStyle>
              <a:defPPr>
                <a:defRPr lang="en-US"/>
              </a:defPPr>
            </a:lstStyle>
            <a:p>
              <a:pPr eaLnBrk="1" hangingPunct="1">
                <a:lnSpc>
                  <a:spcPct val="120000"/>
                </a:lnSpc>
              </a:pPr>
              <a:r>
                <a:rPr lang="zh-CN" altLang="en-US" sz="2933" b="1">
                  <a:latin typeface="楷体" panose="02010609060101010101" pitchFamily="49" charset="-122"/>
                  <a:ea typeface="楷体" panose="02010609060101010101" pitchFamily="49" charset="-122"/>
                </a:rPr>
                <a:t>主要内容</a:t>
              </a: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Tn>
                        </p:par>
                        <p:par>
                          <p:cTn id="5" fill="hold" nodeType="afterGroup">
                            <p:stCondLst>
                              <p:cond delay="0"/>
                            </p:stCondLst>
                            <p:childTnLst>
                              <p:par>
                                <p:cTn id="6" presetID="10" presetClass="entr" presetSubtype="0" fill="hold" nodeType="afterEffect">
                                  <p:stCondLst>
                                    <p:cond delay="0"/>
                                  </p:stCondLst>
                                  <p:childTnLst>
                                    <p:set>
                                      <p:cBhvr>
                                        <p:cTn id="7" dur="1" fill="hold">
                                          <p:stCondLst>
                                            <p:cond delay="0"/>
                                          </p:stCondLst>
                                        </p:cTn>
                                        <p:tgtEl>
                                          <p:spTgt spid="6"/>
                                        </p:tgtEl>
                                        <p:attrNameLst>
                                          <p:attrName>style.visibility</p:attrName>
                                        </p:attrNameLst>
                                      </p:cBhvr>
                                      <p:to>
                                        <p:strVal val="visible"/>
                                      </p:to>
                                    </p:set>
                                    <p:animEffect transition="in" filter="fade">
                                      <p:cBhvr>
                                        <p:cTn id="8" dur="500"/>
                                        <p:tgtEl>
                                          <p:spTgt spid="6"/>
                                        </p:tgtEl>
                                      </p:cBhvr>
                                    </p:animEffect>
                                  </p:childTnLst>
                                </p:cTn>
                              </p:par>
                            </p:childTnLst>
                          </p:cTn>
                        </p:par>
                        <p:par>
                          <p:cTn id="9" fill="hold" nodeType="withGroup">
                            <p:stCondLst>
                              <p:cond delay="500"/>
                            </p:stCondLst>
                            <p:childTnLst>
                              <p:par>
                                <p:cTn id="10" presetID="10" presetClass="entr" presetSubtype="0" fill="hold" grpId="0" nodeType="afterEffec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aphicFrame>
        <p:nvGraphicFramePr>
          <p:cNvPr id="2" name="表格 2"/>
          <p:cNvGraphicFramePr>
            <a:graphicFrameLocks noGrp="1"/>
          </p:cNvGraphicFramePr>
          <p:nvPr>
            <p:extLst>
              <p:ext uri="{D42A27DB-BD31-4B8C-83A1-F6EECF244321}">
                <p14:modId xmlns:p14="http://schemas.microsoft.com/office/powerpoint/2010/main" val="3191439114"/>
              </p:ext>
            </p:extLst>
          </p:nvPr>
        </p:nvGraphicFramePr>
        <p:xfrm>
          <a:off x="772959" y="1098551"/>
          <a:ext cx="10890250" cy="5216332"/>
        </p:xfrm>
        <a:graphic>
          <a:graphicData uri="http://schemas.openxmlformats.org/drawingml/2006/table">
            <a:tbl>
              <a:tblPr firstRow="1" bandRow="1">
                <a:tableStyleId>{5940675A-B579-460E-94D1-54222C63F5DA}</a:tableStyleId>
              </a:tblPr>
              <a:tblGrid>
                <a:gridCol w="1475967">
                  <a:extLst>
                    <a:ext uri="{9D8B030D-6E8A-4147-A177-3AD203B41FA5}">
                      <a16:colId xmlns:a16="http://schemas.microsoft.com/office/drawing/2014/main" val="20000"/>
                    </a:ext>
                  </a:extLst>
                </a:gridCol>
                <a:gridCol w="4517292">
                  <a:extLst>
                    <a:ext uri="{9D8B030D-6E8A-4147-A177-3AD203B41FA5}">
                      <a16:colId xmlns:a16="http://schemas.microsoft.com/office/drawing/2014/main" val="20001"/>
                    </a:ext>
                  </a:extLst>
                </a:gridCol>
                <a:gridCol w="4896991">
                  <a:extLst>
                    <a:ext uri="{9D8B030D-6E8A-4147-A177-3AD203B41FA5}">
                      <a16:colId xmlns:a16="http://schemas.microsoft.com/office/drawing/2014/main" val="20002"/>
                    </a:ext>
                  </a:extLst>
                </a:gridCol>
              </a:tblGrid>
              <a:tr h="512069">
                <a:tc>
                  <a:txBody>
                    <a:bodyPr/>
                    <a:lstStyle/>
                    <a:p>
                      <a:pPr algn="ctr"/>
                      <a:r>
                        <a:rPr lang="zh-CN" altLang="en-US" sz="2667" b="1">
                          <a:latin typeface="宋体" panose="02010600030101010101" pitchFamily="2" charset="-122"/>
                          <a:ea typeface="宋体" panose="02010600030101010101" pitchFamily="2" charset="-122"/>
                        </a:rPr>
                        <a:t>人物</a:t>
                      </a:r>
                    </a:p>
                  </a:txBody>
                  <a:tcPr marL="121924" marR="121924" marT="60959" marB="60959" anchor="ctr">
                    <a:solidFill>
                      <a:srgbClr val="F2DDB4"/>
                    </a:solidFill>
                  </a:tcPr>
                </a:tc>
                <a:tc>
                  <a:txBody>
                    <a:bodyPr/>
                    <a:lstStyle/>
                    <a:p>
                      <a:pPr algn="ctr"/>
                      <a:r>
                        <a:rPr lang="zh-CN" altLang="en-US" sz="2667" b="1">
                          <a:latin typeface="宋体" panose="02010600030101010101" pitchFamily="2" charset="-122"/>
                          <a:ea typeface="宋体" panose="02010600030101010101" pitchFamily="2" charset="-122"/>
                        </a:rPr>
                        <a:t>性格特点</a:t>
                      </a:r>
                    </a:p>
                  </a:txBody>
                  <a:tcPr marL="121924" marR="121924" marT="60959" marB="60959" anchor="ctr">
                    <a:solidFill>
                      <a:srgbClr val="F2DDB4"/>
                    </a:solidFill>
                  </a:tcPr>
                </a:tc>
                <a:tc>
                  <a:txBody>
                    <a:bodyPr/>
                    <a:lstStyle/>
                    <a:p>
                      <a:pPr algn="ctr"/>
                      <a:r>
                        <a:rPr lang="zh-CN" altLang="en-US" sz="2667" b="1">
                          <a:latin typeface="宋体" panose="02010600030101010101" pitchFamily="2" charset="-122"/>
                          <a:ea typeface="宋体" panose="02010600030101010101" pitchFamily="2" charset="-122"/>
                        </a:rPr>
                        <a:t>主要事件</a:t>
                      </a:r>
                    </a:p>
                  </a:txBody>
                  <a:tcPr marL="121924" marR="121924" marT="60959" marB="60959" anchor="ctr">
                    <a:solidFill>
                      <a:srgbClr val="F2DDB4"/>
                    </a:solidFill>
                  </a:tcPr>
                </a:tc>
                <a:extLst>
                  <a:ext uri="{0D108BD9-81ED-4DB2-BD59-A6C34878D82A}">
                    <a16:rowId xmlns:a16="http://schemas.microsoft.com/office/drawing/2014/main" val="83584634"/>
                  </a:ext>
                </a:extLst>
              </a:tr>
              <a:tr h="2296455">
                <a:tc>
                  <a:txBody>
                    <a:bodyPr/>
                    <a:lstStyle/>
                    <a:p>
                      <a:pPr algn="ctr"/>
                      <a:r>
                        <a:rPr lang="zh-CN" altLang="en-US" sz="2667" b="1">
                          <a:latin typeface="宋体" panose="02010600030101010101" pitchFamily="2" charset="-122"/>
                          <a:ea typeface="宋体" panose="02010600030101010101" pitchFamily="2" charset="-122"/>
                        </a:rPr>
                        <a:t>江姐</a:t>
                      </a:r>
                    </a:p>
                  </a:txBody>
                  <a:tcPr marL="121924" marR="121924" marT="60959" marB="60959" anchor="ctr">
                    <a:noFill/>
                  </a:tcPr>
                </a:tc>
                <a:tc>
                  <a:txBody>
                    <a:bodyPr/>
                    <a:lstStyle/>
                    <a:p>
                      <a:pPr algn="ctr"/>
                      <a:endParaRPr lang="zh-CN" altLang="en-US" sz="2667" b="1">
                        <a:latin typeface="宋体" panose="02010600030101010101" pitchFamily="2" charset="-122"/>
                        <a:ea typeface="宋体" panose="02010600030101010101" pitchFamily="2" charset="-122"/>
                      </a:endParaRPr>
                    </a:p>
                  </a:txBody>
                  <a:tcPr marL="121924" marR="121924" marT="60959" marB="60959" anchor="ctr"/>
                </a:tc>
                <a:tc>
                  <a:txBody>
                    <a:bodyPr/>
                    <a:lstStyle/>
                    <a:p>
                      <a:pPr algn="ctr"/>
                      <a:endParaRPr lang="zh-CN" altLang="en-US" sz="2667" b="1">
                        <a:latin typeface="宋体" panose="02010600030101010101" pitchFamily="2" charset="-122"/>
                        <a:ea typeface="宋体" panose="02010600030101010101" pitchFamily="2" charset="-122"/>
                      </a:endParaRPr>
                    </a:p>
                  </a:txBody>
                  <a:tcPr marL="121924" marR="121924" marT="60959" marB="60959" anchor="ctr"/>
                </a:tc>
                <a:extLst>
                  <a:ext uri="{0D108BD9-81ED-4DB2-BD59-A6C34878D82A}">
                    <a16:rowId xmlns:a16="http://schemas.microsoft.com/office/drawing/2014/main" val="10000"/>
                  </a:ext>
                </a:extLst>
              </a:tr>
              <a:tr h="2391508">
                <a:tc>
                  <a:txBody>
                    <a:bodyPr/>
                    <a:lstStyle/>
                    <a:p>
                      <a:pPr algn="ctr"/>
                      <a:r>
                        <a:rPr lang="zh-CN" altLang="en-US" sz="2667" b="1">
                          <a:latin typeface="宋体" panose="02010600030101010101" pitchFamily="2" charset="-122"/>
                          <a:ea typeface="宋体" panose="02010600030101010101" pitchFamily="2" charset="-122"/>
                        </a:rPr>
                        <a:t>许云峰</a:t>
                      </a:r>
                    </a:p>
                  </a:txBody>
                  <a:tcPr marL="121924" marR="121924" marT="60959" marB="60959" anchor="ctr">
                    <a:noFill/>
                  </a:tcPr>
                </a:tc>
                <a:tc>
                  <a:txBody>
                    <a:bodyPr/>
                    <a:lstStyle/>
                    <a:p>
                      <a:pPr algn="ctr"/>
                      <a:endParaRPr lang="zh-CN" altLang="en-US" sz="2667" b="1">
                        <a:latin typeface="宋体" panose="02010600030101010101" pitchFamily="2" charset="-122"/>
                        <a:ea typeface="宋体" panose="02010600030101010101" pitchFamily="2" charset="-122"/>
                      </a:endParaRPr>
                    </a:p>
                  </a:txBody>
                  <a:tcPr marL="121924" marR="121924" marT="60959" marB="60959" anchor="ctr"/>
                </a:tc>
                <a:tc>
                  <a:txBody>
                    <a:bodyPr/>
                    <a:lstStyle/>
                    <a:p>
                      <a:pPr algn="ctr"/>
                      <a:endParaRPr lang="zh-CN" altLang="en-US" sz="2667" b="1">
                        <a:latin typeface="宋体" panose="02010600030101010101" pitchFamily="2" charset="-122"/>
                        <a:ea typeface="宋体" panose="02010600030101010101" pitchFamily="2" charset="-122"/>
                      </a:endParaRPr>
                    </a:p>
                  </a:txBody>
                  <a:tcPr marL="121924" marR="121924" marT="60959" marB="60959" anchor="ctr"/>
                </a:tc>
                <a:extLst>
                  <a:ext uri="{0D108BD9-81ED-4DB2-BD59-A6C34878D82A}">
                    <a16:rowId xmlns:a16="http://schemas.microsoft.com/office/drawing/2014/main" val="10001"/>
                  </a:ext>
                </a:extLst>
              </a:tr>
            </a:tbl>
          </a:graphicData>
        </a:graphic>
      </p:graphicFrame>
      <p:sp>
        <p:nvSpPr>
          <p:cNvPr id="9" name="TextBox 4"/>
          <p:cNvSpPr txBox="1"/>
          <p:nvPr/>
        </p:nvSpPr>
        <p:spPr>
          <a:xfrm>
            <a:off x="2197427" y="1768229"/>
            <a:ext cx="4492544" cy="1764585"/>
          </a:xfrm>
          <a:prstGeom prst="rect">
            <a:avLst/>
          </a:prstGeom>
          <a:noFill/>
          <a:ln w="9525">
            <a:noFill/>
          </a:ln>
        </p:spPr>
        <p:txBody>
          <a:bodyPr wrap="square">
            <a:spAutoFit/>
          </a:bodyPr>
          <a:lstStyle>
            <a:defPPr>
              <a:defRPr lang="en-US"/>
            </a:defPPr>
          </a:lstStyle>
          <a:p>
            <a:pPr eaLnBrk="1" hangingPunct="1"/>
            <a:r>
              <a:rPr lang="zh-CN" altLang="en-US" sz="2667" b="1">
                <a:latin typeface="楷体" panose="02010609060101010101" pitchFamily="49" charset="-122"/>
                <a:ea typeface="楷体" panose="02010609060101010101" pitchFamily="49" charset="-122"/>
              </a:rPr>
              <a:t>稳重、细心、深沉、坚强；兢兢业业、积极开拓、爱憎分明、忠于理想；大义凛然、坚贞不屈、顽强斗争</a:t>
            </a:r>
          </a:p>
        </p:txBody>
      </p:sp>
      <p:sp>
        <p:nvSpPr>
          <p:cNvPr id="19" name="TextBox 4"/>
          <p:cNvSpPr txBox="1"/>
          <p:nvPr/>
        </p:nvSpPr>
        <p:spPr>
          <a:xfrm>
            <a:off x="7036503" y="1738920"/>
            <a:ext cx="4626705" cy="2174955"/>
          </a:xfrm>
          <a:prstGeom prst="rect">
            <a:avLst/>
          </a:prstGeom>
          <a:noFill/>
          <a:ln w="9525">
            <a:noFill/>
          </a:ln>
        </p:spPr>
        <p:txBody>
          <a:bodyPr wrap="square">
            <a:spAutoFit/>
          </a:bodyPr>
          <a:lstStyle>
            <a:defPPr>
              <a:defRPr lang="en-US"/>
            </a:defPPr>
          </a:lstStyle>
          <a:p>
            <a:pPr eaLnBrk="1" hangingPunct="1"/>
            <a:r>
              <a:rPr lang="zh-CN" altLang="en-US" sz="2667" b="1">
                <a:latin typeface="楷体" panose="02010609060101010101" pitchFamily="49" charset="-122"/>
                <a:ea typeface="楷体" panose="02010609060101010101" pitchFamily="49" charset="-122"/>
              </a:rPr>
              <a:t>奔赴川北革命根据地；目睹丈夫牺牲；缴获敌人的武器弹药；被特务逮捕；在渣滓洞与敌人顽强抗争；组织领导越狱斗争；从容就义。</a:t>
            </a:r>
          </a:p>
        </p:txBody>
      </p:sp>
      <p:sp>
        <p:nvSpPr>
          <p:cNvPr id="23" name="TextBox 4"/>
          <p:cNvSpPr txBox="1"/>
          <p:nvPr/>
        </p:nvSpPr>
        <p:spPr>
          <a:xfrm>
            <a:off x="2197427" y="4631512"/>
            <a:ext cx="4648852" cy="943848"/>
          </a:xfrm>
          <a:prstGeom prst="rect">
            <a:avLst/>
          </a:prstGeom>
          <a:noFill/>
          <a:ln w="9525">
            <a:noFill/>
          </a:ln>
        </p:spPr>
        <p:txBody>
          <a:bodyPr wrap="square">
            <a:spAutoFit/>
          </a:bodyPr>
          <a:lstStyle>
            <a:defPPr>
              <a:defRPr lang="en-US"/>
            </a:defPPr>
          </a:lstStyle>
          <a:p>
            <a:pPr eaLnBrk="1" hangingPunct="1"/>
            <a:r>
              <a:rPr lang="zh-CN" altLang="en-US" sz="2667" b="1">
                <a:latin typeface="楷体" panose="02010609060101010101" pitchFamily="49" charset="-122"/>
                <a:ea typeface="楷体" panose="02010609060101010101" pitchFamily="49" charset="-122"/>
              </a:rPr>
              <a:t>沉着镇定、临危不乱；果断、勇敢、顽强、大义凛然</a:t>
            </a:r>
          </a:p>
        </p:txBody>
      </p:sp>
      <p:sp>
        <p:nvSpPr>
          <p:cNvPr id="24" name="TextBox 4"/>
          <p:cNvSpPr txBox="1"/>
          <p:nvPr/>
        </p:nvSpPr>
        <p:spPr>
          <a:xfrm>
            <a:off x="7036502" y="4015959"/>
            <a:ext cx="4626705" cy="2174955"/>
          </a:xfrm>
          <a:prstGeom prst="rect">
            <a:avLst/>
          </a:prstGeom>
          <a:noFill/>
          <a:ln w="9525">
            <a:noFill/>
          </a:ln>
        </p:spPr>
        <p:txBody>
          <a:bodyPr wrap="square">
            <a:spAutoFit/>
          </a:bodyPr>
          <a:lstStyle>
            <a:defPPr>
              <a:defRPr lang="en-US"/>
            </a:defPPr>
          </a:lstStyle>
          <a:p>
            <a:pPr eaLnBrk="1" hangingPunct="1"/>
            <a:r>
              <a:rPr lang="zh-CN" altLang="en-US" sz="2667" b="1">
                <a:latin typeface="楷体" panose="02010609060101010101" pitchFamily="49" charset="-122"/>
                <a:ea typeface="楷体" panose="02010609060101010101" pitchFamily="49" charset="-122"/>
              </a:rPr>
              <a:t>及时发现敌人的阴谋；掩护革命同志，自己被特务逮捕；在宴会戳穿敌人的诡计；在地牢里徒手挖出一条通道；慷慨就义。</a:t>
            </a:r>
          </a:p>
        </p:txBody>
      </p:sp>
      <p:grpSp>
        <p:nvGrpSpPr>
          <p:cNvPr id="16" name="组合 15"/>
          <p:cNvGrpSpPr/>
          <p:nvPr/>
        </p:nvGrpSpPr>
        <p:grpSpPr>
          <a:xfrm>
            <a:off x="730251" y="416984"/>
            <a:ext cx="1826683" cy="592667"/>
            <a:chOff x="587030" y="1325714"/>
            <a:chExt cx="1827216" cy="593192"/>
          </a:xfrm>
        </p:grpSpPr>
        <p:sp>
          <p:nvSpPr>
            <p:cNvPr id="17" name="矩形: 圆角 16"/>
            <p:cNvSpPr/>
            <p:nvPr/>
          </p:nvSpPr>
          <p:spPr>
            <a:xfrm>
              <a:off x="587030" y="1414693"/>
              <a:ext cx="1827216" cy="476672"/>
            </a:xfrm>
            <a:prstGeom prst="roundRect">
              <a:avLst/>
            </a:prstGeom>
            <a:solidFill>
              <a:srgbClr val="F2DDB4"/>
            </a:solidFill>
            <a:ln>
              <a:solidFill>
                <a:srgbClr val="534C3E"/>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stStyle>
            <a:p>
              <a:pPr marL="0" marR="0" lvl="0" indent="0" algn="ctr" defTabSz="6096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45090" name="TextBox 4"/>
            <p:cNvSpPr txBox="1"/>
            <p:nvPr/>
          </p:nvSpPr>
          <p:spPr>
            <a:xfrm>
              <a:off x="629750" y="1325714"/>
              <a:ext cx="1784496" cy="593192"/>
            </a:xfrm>
            <a:prstGeom prst="rect">
              <a:avLst/>
            </a:prstGeom>
            <a:noFill/>
            <a:ln w="9525">
              <a:noFill/>
            </a:ln>
          </p:spPr>
          <p:txBody>
            <a:bodyPr>
              <a:spAutoFit/>
            </a:bodyPr>
            <a:lstStyle>
              <a:defPPr>
                <a:defRPr lang="en-US"/>
              </a:defPPr>
            </a:lstStyle>
            <a:p>
              <a:pPr eaLnBrk="1" hangingPunct="1">
                <a:lnSpc>
                  <a:spcPct val="120000"/>
                </a:lnSpc>
              </a:pPr>
              <a:r>
                <a:rPr lang="zh-CN" altLang="en-US" sz="2933" b="1">
                  <a:latin typeface="楷体" panose="02010609060101010101" pitchFamily="49" charset="-122"/>
                  <a:ea typeface="楷体" panose="02010609060101010101" pitchFamily="49" charset="-122"/>
                </a:rPr>
                <a:t>人物介绍</a:t>
              </a: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Tn>
                        </p:par>
                        <p:par>
                          <p:cTn id="5" fill="hold" nodeType="afterGroup">
                            <p:stCondLst>
                              <p:cond delay="0"/>
                            </p:stCondLst>
                            <p:childTnLst>
                              <p:par>
                                <p:cTn id="6" presetID="10" presetClass="entr" presetSubtype="0" fill="hold" nodeType="afterEffect">
                                  <p:stCondLst>
                                    <p:cond delay="0"/>
                                  </p:stCondLst>
                                  <p:childTnLst>
                                    <p:set>
                                      <p:cBhvr>
                                        <p:cTn id="7" dur="1" fill="hold">
                                          <p:stCondLst>
                                            <p:cond delay="0"/>
                                          </p:stCondLst>
                                        </p:cTn>
                                        <p:tgtEl>
                                          <p:spTgt spid="16"/>
                                        </p:tgtEl>
                                        <p:attrNameLst>
                                          <p:attrName>style.visibility</p:attrName>
                                        </p:attrNameLst>
                                      </p:cBhvr>
                                      <p:to>
                                        <p:strVal val="visible"/>
                                      </p:to>
                                    </p:set>
                                    <p:animEffect transition="in" filter="fade">
                                      <p:cBhvr>
                                        <p:cTn id="8" dur="500"/>
                                        <p:tgtEl>
                                          <p:spTgt spid="16"/>
                                        </p:tgtEl>
                                      </p:cBhvr>
                                    </p:animEffect>
                                  </p:childTnLst>
                                </p:cTn>
                              </p:par>
                            </p:childTnLst>
                          </p:cTn>
                        </p:par>
                      </p:childTnLst>
                    </p:cTn>
                  </p:par>
                  <p:par>
                    <p:cTn id="9" fill="hold" nodeType="clickPar">
                      <p:stCondLst>
                        <p:cond delay="indefinite"/>
                        <p:cond evt="onBegin" delay="0">
                          <p:tn val="8"/>
                        </p:cond>
                      </p:stCondLst>
                      <p:childTnLst>
                        <p:par>
                          <p:cTn id="10" fill="hold" nodeType="withGroup">
                            <p:stCondLst>
                              <p:cond delay="indefinite"/>
                            </p:stCondLst>
                          </p:cTn>
                        </p:par>
                        <p:par>
                          <p:cTn id="11" fill="hold" nodeType="after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childTnLst>
                    </p:cTn>
                  </p:par>
                  <p:par>
                    <p:cTn id="15" fill="hold" nodeType="clickPar">
                      <p:stCondLst>
                        <p:cond delay="indefinite"/>
                        <p:cond evt="onBegin" delay="0">
                          <p:tn val="14"/>
                        </p:cond>
                      </p:stCondLst>
                      <p:childTnLst>
                        <p:par>
                          <p:cTn id="16" fill="hold" nodeType="withGroup">
                            <p:stCondLst>
                              <p:cond delay="indefinite"/>
                            </p:stCondLst>
                          </p:cTn>
                        </p:par>
                        <p:par>
                          <p:cTn id="17" fill="hold" nodeType="afterGroup">
                            <p:stCondLst>
                              <p:cond delay="0"/>
                            </p:stCondLst>
                            <p:childTnLst>
                              <p:par>
                                <p:cTn id="18" presetID="10" presetClass="entr" presetSubtype="0" fill="hold" grpId="1"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childTnLst>
                          </p:cTn>
                        </p:par>
                      </p:childTnLst>
                    </p:cTn>
                  </p:par>
                  <p:par>
                    <p:cTn id="21" fill="hold" nodeType="clickPar">
                      <p:stCondLst>
                        <p:cond delay="indefinite"/>
                        <p:cond evt="onBegin" delay="0">
                          <p:tn val="20"/>
                        </p:cond>
                      </p:stCondLst>
                      <p:childTnLst>
                        <p:par>
                          <p:cTn id="22" fill="hold" nodeType="withGroup">
                            <p:stCondLst>
                              <p:cond delay="indefinite"/>
                            </p:stCondLst>
                          </p:cTn>
                        </p:par>
                        <p:par>
                          <p:cTn id="23" fill="hold" nodeType="afterGroup">
                            <p:stCondLst>
                              <p:cond delay="0"/>
                            </p:stCondLst>
                            <p:childTnLst>
                              <p:par>
                                <p:cTn id="24" presetID="10" presetClass="entr" presetSubtype="0" fill="hold" grpId="2" nodeType="click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500"/>
                                        <p:tgtEl>
                                          <p:spTgt spid="23"/>
                                        </p:tgtEl>
                                      </p:cBhvr>
                                    </p:animEffect>
                                  </p:childTnLst>
                                </p:cTn>
                              </p:par>
                            </p:childTnLst>
                          </p:cTn>
                        </p:par>
                      </p:childTnLst>
                    </p:cTn>
                  </p:par>
                  <p:par>
                    <p:cTn id="27" fill="hold" nodeType="clickPar">
                      <p:stCondLst>
                        <p:cond delay="indefinite"/>
                        <p:cond evt="onBegin" delay="0">
                          <p:tn val="26"/>
                        </p:cond>
                      </p:stCondLst>
                      <p:childTnLst>
                        <p:par>
                          <p:cTn id="28" fill="hold" nodeType="withGroup">
                            <p:stCondLst>
                              <p:cond delay="indefinite"/>
                            </p:stCondLst>
                          </p:cTn>
                        </p:par>
                        <p:par>
                          <p:cTn id="29" fill="hold" nodeType="afterGroup">
                            <p:stCondLst>
                              <p:cond delay="0"/>
                            </p:stCondLst>
                            <p:childTnLst>
                              <p:par>
                                <p:cTn id="30" presetID="10" presetClass="entr" presetSubtype="0" fill="hold" grpId="3"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9" grpId="1"/>
      <p:bldP spid="23" grpId="2"/>
      <p:bldP spid="24" grpId="3"/>
    </p:bldLst>
  </p:timing>
</p:sld>
</file>

<file path=ppt/slides/slide3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aphicFrame>
        <p:nvGraphicFramePr>
          <p:cNvPr id="2" name="表格 2"/>
          <p:cNvGraphicFramePr>
            <a:graphicFrameLocks noGrp="1"/>
          </p:cNvGraphicFramePr>
          <p:nvPr>
            <p:extLst>
              <p:ext uri="{D42A27DB-BD31-4B8C-83A1-F6EECF244321}">
                <p14:modId xmlns:p14="http://schemas.microsoft.com/office/powerpoint/2010/main" val="460978172"/>
              </p:ext>
            </p:extLst>
          </p:nvPr>
        </p:nvGraphicFramePr>
        <p:xfrm>
          <a:off x="772959" y="1098551"/>
          <a:ext cx="10890250" cy="4325378"/>
        </p:xfrm>
        <a:graphic>
          <a:graphicData uri="http://schemas.openxmlformats.org/drawingml/2006/table">
            <a:tbl>
              <a:tblPr firstRow="1" bandRow="1">
                <a:tableStyleId>{5940675A-B579-460E-94D1-54222C63F5DA}</a:tableStyleId>
              </a:tblPr>
              <a:tblGrid>
                <a:gridCol w="1475967">
                  <a:extLst>
                    <a:ext uri="{9D8B030D-6E8A-4147-A177-3AD203B41FA5}">
                      <a16:colId xmlns:a16="http://schemas.microsoft.com/office/drawing/2014/main" val="20000"/>
                    </a:ext>
                  </a:extLst>
                </a:gridCol>
                <a:gridCol w="4517292">
                  <a:extLst>
                    <a:ext uri="{9D8B030D-6E8A-4147-A177-3AD203B41FA5}">
                      <a16:colId xmlns:a16="http://schemas.microsoft.com/office/drawing/2014/main" val="20001"/>
                    </a:ext>
                  </a:extLst>
                </a:gridCol>
                <a:gridCol w="4896991">
                  <a:extLst>
                    <a:ext uri="{9D8B030D-6E8A-4147-A177-3AD203B41FA5}">
                      <a16:colId xmlns:a16="http://schemas.microsoft.com/office/drawing/2014/main" val="20002"/>
                    </a:ext>
                  </a:extLst>
                </a:gridCol>
              </a:tblGrid>
              <a:tr h="512069">
                <a:tc>
                  <a:txBody>
                    <a:bodyPr/>
                    <a:lstStyle/>
                    <a:p>
                      <a:pPr algn="ctr"/>
                      <a:r>
                        <a:rPr lang="zh-CN" altLang="en-US" sz="2667" b="1">
                          <a:latin typeface="宋体" panose="02010600030101010101" pitchFamily="2" charset="-122"/>
                          <a:ea typeface="宋体" panose="02010600030101010101" pitchFamily="2" charset="-122"/>
                        </a:rPr>
                        <a:t>人物</a:t>
                      </a:r>
                    </a:p>
                  </a:txBody>
                  <a:tcPr marL="121924" marR="121924" marT="60959" marB="60959" anchor="ctr">
                    <a:solidFill>
                      <a:srgbClr val="F2DDB4"/>
                    </a:solidFill>
                  </a:tcPr>
                </a:tc>
                <a:tc>
                  <a:txBody>
                    <a:bodyPr/>
                    <a:lstStyle/>
                    <a:p>
                      <a:pPr algn="ctr"/>
                      <a:r>
                        <a:rPr lang="zh-CN" altLang="en-US" sz="2667" b="1">
                          <a:latin typeface="宋体" panose="02010600030101010101" pitchFamily="2" charset="-122"/>
                          <a:ea typeface="宋体" panose="02010600030101010101" pitchFamily="2" charset="-122"/>
                        </a:rPr>
                        <a:t>性格特点</a:t>
                      </a:r>
                    </a:p>
                  </a:txBody>
                  <a:tcPr marL="121924" marR="121924" marT="60959" marB="60959" anchor="ctr">
                    <a:solidFill>
                      <a:srgbClr val="F2DDB4"/>
                    </a:solidFill>
                  </a:tcPr>
                </a:tc>
                <a:tc>
                  <a:txBody>
                    <a:bodyPr/>
                    <a:lstStyle/>
                    <a:p>
                      <a:pPr algn="ctr"/>
                      <a:r>
                        <a:rPr lang="zh-CN" altLang="en-US" sz="2667" b="1">
                          <a:latin typeface="宋体" panose="02010600030101010101" pitchFamily="2" charset="-122"/>
                          <a:ea typeface="宋体" panose="02010600030101010101" pitchFamily="2" charset="-122"/>
                        </a:rPr>
                        <a:t>主要事件</a:t>
                      </a:r>
                    </a:p>
                  </a:txBody>
                  <a:tcPr marL="121924" marR="121924" marT="60959" marB="60959" anchor="ctr">
                    <a:solidFill>
                      <a:srgbClr val="F2DDB4"/>
                    </a:solidFill>
                  </a:tcPr>
                </a:tc>
                <a:extLst>
                  <a:ext uri="{0D108BD9-81ED-4DB2-BD59-A6C34878D82A}">
                    <a16:rowId xmlns:a16="http://schemas.microsoft.com/office/drawing/2014/main" val="83584634"/>
                  </a:ext>
                </a:extLst>
              </a:tr>
              <a:tr h="3797009">
                <a:tc>
                  <a:txBody>
                    <a:bodyPr/>
                    <a:lstStyle/>
                    <a:p>
                      <a:pPr algn="ctr"/>
                      <a:r>
                        <a:rPr lang="zh-CN" altLang="en-US" sz="2667" b="1">
                          <a:latin typeface="宋体" panose="02010600030101010101" pitchFamily="2" charset="-122"/>
                          <a:ea typeface="宋体" panose="02010600030101010101" pitchFamily="2" charset="-122"/>
                        </a:rPr>
                        <a:t>成岗</a:t>
                      </a:r>
                    </a:p>
                  </a:txBody>
                  <a:tcPr marL="121924" marR="121924" marT="60959" marB="60959" anchor="ctr">
                    <a:noFill/>
                  </a:tcPr>
                </a:tc>
                <a:tc>
                  <a:txBody>
                    <a:bodyPr/>
                    <a:lstStyle/>
                    <a:p>
                      <a:pPr algn="ctr"/>
                      <a:endParaRPr lang="zh-CN" altLang="en-US" sz="2667" b="1">
                        <a:latin typeface="宋体" panose="02010600030101010101" pitchFamily="2" charset="-122"/>
                        <a:ea typeface="宋体" panose="02010600030101010101" pitchFamily="2" charset="-122"/>
                      </a:endParaRPr>
                    </a:p>
                  </a:txBody>
                  <a:tcPr marL="121924" marR="121924" marT="60959" marB="60959" anchor="ctr"/>
                </a:tc>
                <a:tc>
                  <a:txBody>
                    <a:bodyPr/>
                    <a:lstStyle/>
                    <a:p>
                      <a:pPr algn="ctr"/>
                      <a:endParaRPr lang="zh-CN" altLang="en-US" sz="2667" b="1">
                        <a:latin typeface="宋体" panose="02010600030101010101" pitchFamily="2" charset="-122"/>
                        <a:ea typeface="宋体" panose="02010600030101010101" pitchFamily="2" charset="-122"/>
                      </a:endParaRPr>
                    </a:p>
                  </a:txBody>
                  <a:tcPr marL="121924" marR="121924" marT="60959" marB="60959" anchor="ctr"/>
                </a:tc>
                <a:extLst>
                  <a:ext uri="{0D108BD9-81ED-4DB2-BD59-A6C34878D82A}">
                    <a16:rowId xmlns:a16="http://schemas.microsoft.com/office/drawing/2014/main" val="10000"/>
                  </a:ext>
                </a:extLst>
              </a:tr>
            </a:tbl>
          </a:graphicData>
        </a:graphic>
      </p:graphicFrame>
      <p:sp>
        <p:nvSpPr>
          <p:cNvPr id="3" name="TextBox 4"/>
          <p:cNvSpPr txBox="1"/>
          <p:nvPr/>
        </p:nvSpPr>
        <p:spPr>
          <a:xfrm>
            <a:off x="2334196" y="2378920"/>
            <a:ext cx="4308883" cy="1764585"/>
          </a:xfrm>
          <a:prstGeom prst="rect">
            <a:avLst/>
          </a:prstGeom>
          <a:noFill/>
          <a:ln w="9525">
            <a:noFill/>
          </a:ln>
        </p:spPr>
        <p:txBody>
          <a:bodyPr wrap="square">
            <a:spAutoFit/>
          </a:bodyPr>
          <a:lstStyle>
            <a:defPPr>
              <a:defRPr lang="en-US"/>
            </a:defPPr>
          </a:lstStyle>
          <a:p>
            <a:pPr eaLnBrk="1" hangingPunct="1"/>
            <a:r>
              <a:rPr lang="zh-CN" altLang="en-US" sz="2667" b="1">
                <a:latin typeface="楷体" panose="02010609060101010101" pitchFamily="49" charset="-122"/>
                <a:ea typeface="楷体" panose="02010609060101010101" pitchFamily="49" charset="-122"/>
              </a:rPr>
              <a:t>诚恳、乐观、坚毅；怀有满腔革命热情，工作勤勤恳恳；为人随和；坚强不屈、沉着镇定、机智谨慎</a:t>
            </a:r>
          </a:p>
        </p:txBody>
      </p:sp>
      <p:sp>
        <p:nvSpPr>
          <p:cNvPr id="4" name="TextBox 4"/>
          <p:cNvSpPr txBox="1"/>
          <p:nvPr/>
        </p:nvSpPr>
        <p:spPr>
          <a:xfrm>
            <a:off x="6846278" y="1783219"/>
            <a:ext cx="4816931" cy="3406060"/>
          </a:xfrm>
          <a:prstGeom prst="rect">
            <a:avLst/>
          </a:prstGeom>
          <a:noFill/>
          <a:ln w="9525">
            <a:noFill/>
          </a:ln>
        </p:spPr>
        <p:txBody>
          <a:bodyPr wrap="square">
            <a:spAutoFit/>
          </a:bodyPr>
          <a:lstStyle>
            <a:defPPr>
              <a:defRPr lang="en-US"/>
            </a:defPPr>
          </a:lstStyle>
          <a:p>
            <a:pPr eaLnBrk="1" hangingPunct="1"/>
            <a:r>
              <a:rPr lang="zh-CN" altLang="en-US" sz="2667" b="1">
                <a:latin typeface="楷体" panose="02010609060101010101" pitchFamily="49" charset="-122"/>
                <a:ea typeface="楷体" panose="02010609060101010101" pitchFamily="49" charset="-122"/>
              </a:rPr>
              <a:t>担任</a:t>
            </a:r>
            <a:r>
              <a:rPr lang="en-US" altLang="zh-CN" sz="2667" b="1">
                <a:latin typeface="楷体" panose="02010609060101010101" pitchFamily="49" charset="-122"/>
                <a:ea typeface="楷体" panose="02010609060101010101" pitchFamily="49" charset="-122"/>
              </a:rPr>
              <a:t>《</a:t>
            </a:r>
            <a:r>
              <a:rPr lang="zh-CN" altLang="en-US" sz="2667" b="1">
                <a:latin typeface="楷体" panose="02010609060101010101" pitchFamily="49" charset="-122"/>
                <a:ea typeface="楷体" panose="02010609060101010101" pitchFamily="49" charset="-122"/>
              </a:rPr>
              <a:t>挺进报</a:t>
            </a:r>
            <a:r>
              <a:rPr lang="en-US" altLang="zh-CN" sz="2667" b="1">
                <a:latin typeface="楷体" panose="02010609060101010101" pitchFamily="49" charset="-122"/>
                <a:ea typeface="楷体" panose="02010609060101010101" pitchFamily="49" charset="-122"/>
              </a:rPr>
              <a:t>》</a:t>
            </a:r>
            <a:r>
              <a:rPr lang="zh-CN" altLang="en-US" sz="2667" b="1">
                <a:latin typeface="楷体" panose="02010609060101010101" pitchFamily="49" charset="-122"/>
                <a:ea typeface="楷体" panose="02010609060101010101" pitchFamily="49" charset="-122"/>
              </a:rPr>
              <a:t>的刻写印刷工作；被捕前及时留下通知暗号；写下</a:t>
            </a:r>
            <a:r>
              <a:rPr lang="en-US" altLang="zh-CN" sz="2667" b="1">
                <a:latin typeface="楷体" panose="02010609060101010101" pitchFamily="49" charset="-122"/>
                <a:ea typeface="楷体" panose="02010609060101010101" pitchFamily="49" charset="-122"/>
              </a:rPr>
              <a:t>《</a:t>
            </a:r>
            <a:r>
              <a:rPr lang="zh-CN" altLang="en-US" sz="2667" b="1">
                <a:latin typeface="楷体" panose="02010609060101010101" pitchFamily="49" charset="-122"/>
                <a:ea typeface="楷体" panose="02010609060101010101" pitchFamily="49" charset="-122"/>
              </a:rPr>
              <a:t>我的“自白书”</a:t>
            </a:r>
            <a:r>
              <a:rPr lang="en-US" altLang="zh-CN" sz="2667" b="1">
                <a:latin typeface="楷体" panose="02010609060101010101" pitchFamily="49" charset="-122"/>
                <a:ea typeface="楷体" panose="02010609060101010101" pitchFamily="49" charset="-122"/>
              </a:rPr>
              <a:t>》</a:t>
            </a:r>
            <a:r>
              <a:rPr lang="zh-CN" altLang="en-US" sz="2667" b="1">
                <a:latin typeface="楷体" panose="02010609060101010101" pitchFamily="49" charset="-122"/>
                <a:ea typeface="楷体" panose="02010609060101010101" pitchFamily="49" charset="-122"/>
              </a:rPr>
              <a:t>表明心志；在白公馆积极联络地下党；被敌人注射特殊药剂，仍未透露地下党的地址；在狱中办</a:t>
            </a:r>
            <a:r>
              <a:rPr lang="en-US" altLang="zh-CN" sz="2667" b="1">
                <a:latin typeface="楷体" panose="02010609060101010101" pitchFamily="49" charset="-122"/>
                <a:ea typeface="楷体" panose="02010609060101010101" pitchFamily="49" charset="-122"/>
              </a:rPr>
              <a:t>《</a:t>
            </a:r>
            <a:r>
              <a:rPr lang="zh-CN" altLang="en-US" sz="2667" b="1">
                <a:latin typeface="楷体" panose="02010609060101010101" pitchFamily="49" charset="-122"/>
                <a:ea typeface="楷体" panose="02010609060101010101" pitchFamily="49" charset="-122"/>
              </a:rPr>
              <a:t>挺进报</a:t>
            </a:r>
            <a:r>
              <a:rPr lang="en-US" altLang="zh-CN" sz="2667" b="1">
                <a:latin typeface="楷体" panose="02010609060101010101" pitchFamily="49" charset="-122"/>
                <a:ea typeface="楷体" panose="02010609060101010101" pitchFamily="49" charset="-122"/>
              </a:rPr>
              <a:t>》</a:t>
            </a:r>
            <a:r>
              <a:rPr lang="zh-CN" altLang="en-US" sz="2667" b="1">
                <a:latin typeface="楷体" panose="02010609060101010101" pitchFamily="49" charset="-122"/>
                <a:ea typeface="楷体" panose="02010609060101010101" pitchFamily="49" charset="-122"/>
              </a:rPr>
              <a:t>；和敌人顽强周旋；光荣就义。</a:t>
            </a:r>
          </a:p>
        </p:txBody>
      </p:sp>
    </p:spTree>
    <p:extLst>
      <p:ext uri="{BB962C8B-B14F-4D97-AF65-F5344CB8AC3E}">
        <p14:creationId xmlns:p14="http://schemas.microsoft.com/office/powerpoint/2010/main" val="197466433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grpId="1"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1"/>
    </p:bldLst>
  </p:timing>
</p:sld>
</file>

<file path=ppt/slides/slide3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aphicFrame>
        <p:nvGraphicFramePr>
          <p:cNvPr id="2" name="表格 2"/>
          <p:cNvGraphicFramePr>
            <a:graphicFrameLocks noGrp="1"/>
          </p:cNvGraphicFramePr>
          <p:nvPr>
            <p:extLst>
              <p:ext uri="{D42A27DB-BD31-4B8C-83A1-F6EECF244321}">
                <p14:modId xmlns:p14="http://schemas.microsoft.com/office/powerpoint/2010/main" val="3881329321"/>
              </p:ext>
            </p:extLst>
          </p:nvPr>
        </p:nvGraphicFramePr>
        <p:xfrm>
          <a:off x="772959" y="1098551"/>
          <a:ext cx="10890250" cy="4528579"/>
        </p:xfrm>
        <a:graphic>
          <a:graphicData uri="http://schemas.openxmlformats.org/drawingml/2006/table">
            <a:tbl>
              <a:tblPr firstRow="1" bandRow="1">
                <a:tableStyleId>{5940675A-B579-460E-94D1-54222C63F5DA}</a:tableStyleId>
              </a:tblPr>
              <a:tblGrid>
                <a:gridCol w="1335540">
                  <a:extLst>
                    <a:ext uri="{9D8B030D-6E8A-4147-A177-3AD203B41FA5}">
                      <a16:colId xmlns:a16="http://schemas.microsoft.com/office/drawing/2014/main" val="20000"/>
                    </a:ext>
                  </a:extLst>
                </a:gridCol>
                <a:gridCol w="4657719">
                  <a:extLst>
                    <a:ext uri="{9D8B030D-6E8A-4147-A177-3AD203B41FA5}">
                      <a16:colId xmlns:a16="http://schemas.microsoft.com/office/drawing/2014/main" val="20001"/>
                    </a:ext>
                  </a:extLst>
                </a:gridCol>
                <a:gridCol w="4896991">
                  <a:extLst>
                    <a:ext uri="{9D8B030D-6E8A-4147-A177-3AD203B41FA5}">
                      <a16:colId xmlns:a16="http://schemas.microsoft.com/office/drawing/2014/main" val="20002"/>
                    </a:ext>
                  </a:extLst>
                </a:gridCol>
              </a:tblGrid>
              <a:tr h="512069">
                <a:tc>
                  <a:txBody>
                    <a:bodyPr/>
                    <a:lstStyle/>
                    <a:p>
                      <a:pPr algn="ctr"/>
                      <a:r>
                        <a:rPr lang="zh-CN" altLang="en-US" sz="2667" b="1">
                          <a:latin typeface="宋体" panose="02010600030101010101" pitchFamily="2" charset="-122"/>
                          <a:ea typeface="宋体" panose="02010600030101010101" pitchFamily="2" charset="-122"/>
                        </a:rPr>
                        <a:t>人物</a:t>
                      </a:r>
                    </a:p>
                  </a:txBody>
                  <a:tcPr marL="121924" marR="121924" marT="60959" marB="60959" anchor="ctr">
                    <a:solidFill>
                      <a:srgbClr val="F2DDB4"/>
                    </a:solidFill>
                  </a:tcPr>
                </a:tc>
                <a:tc>
                  <a:txBody>
                    <a:bodyPr/>
                    <a:lstStyle/>
                    <a:p>
                      <a:pPr algn="ctr"/>
                      <a:r>
                        <a:rPr lang="zh-CN" altLang="en-US" sz="2667" b="1">
                          <a:latin typeface="宋体" panose="02010600030101010101" pitchFamily="2" charset="-122"/>
                          <a:ea typeface="宋体" panose="02010600030101010101" pitchFamily="2" charset="-122"/>
                        </a:rPr>
                        <a:t>性格特点</a:t>
                      </a:r>
                    </a:p>
                  </a:txBody>
                  <a:tcPr marL="121924" marR="121924" marT="60959" marB="60959" anchor="ctr">
                    <a:solidFill>
                      <a:srgbClr val="F2DDB4"/>
                    </a:solidFill>
                  </a:tcPr>
                </a:tc>
                <a:tc>
                  <a:txBody>
                    <a:bodyPr/>
                    <a:lstStyle/>
                    <a:p>
                      <a:pPr algn="ctr"/>
                      <a:r>
                        <a:rPr lang="zh-CN" altLang="en-US" sz="2667" b="1">
                          <a:latin typeface="宋体" panose="02010600030101010101" pitchFamily="2" charset="-122"/>
                          <a:ea typeface="宋体" panose="02010600030101010101" pitchFamily="2" charset="-122"/>
                        </a:rPr>
                        <a:t>主要事件</a:t>
                      </a:r>
                    </a:p>
                  </a:txBody>
                  <a:tcPr marL="121924" marR="121924" marT="60959" marB="60959" anchor="ctr">
                    <a:solidFill>
                      <a:srgbClr val="F2DDB4"/>
                    </a:solidFill>
                  </a:tcPr>
                </a:tc>
                <a:extLst>
                  <a:ext uri="{0D108BD9-81ED-4DB2-BD59-A6C34878D82A}">
                    <a16:rowId xmlns:a16="http://schemas.microsoft.com/office/drawing/2014/main" val="83584634"/>
                  </a:ext>
                </a:extLst>
              </a:tr>
              <a:tr h="1546179">
                <a:tc>
                  <a:txBody>
                    <a:bodyPr/>
                    <a:lstStyle/>
                    <a:p>
                      <a:pPr algn="ctr"/>
                      <a:r>
                        <a:rPr lang="zh-CN" altLang="en-US" sz="2667" b="1">
                          <a:latin typeface="宋体" panose="02010600030101010101" pitchFamily="2" charset="-122"/>
                          <a:ea typeface="宋体" panose="02010600030101010101" pitchFamily="2" charset="-122"/>
                        </a:rPr>
                        <a:t>双枪老太婆</a:t>
                      </a:r>
                    </a:p>
                  </a:txBody>
                  <a:tcPr marL="121924" marR="121924" marT="60959" marB="60959" anchor="ctr">
                    <a:noFill/>
                  </a:tcPr>
                </a:tc>
                <a:tc>
                  <a:txBody>
                    <a:bodyPr/>
                    <a:lstStyle/>
                    <a:p>
                      <a:pPr algn="ctr"/>
                      <a:endParaRPr lang="zh-CN" altLang="en-US" sz="2667" b="1">
                        <a:latin typeface="宋体" panose="02010600030101010101" pitchFamily="2" charset="-122"/>
                        <a:ea typeface="宋体" panose="02010600030101010101" pitchFamily="2" charset="-122"/>
                      </a:endParaRPr>
                    </a:p>
                  </a:txBody>
                  <a:tcPr marL="121924" marR="121924" marT="60959" marB="60959" anchor="ctr"/>
                </a:tc>
                <a:tc>
                  <a:txBody>
                    <a:bodyPr/>
                    <a:lstStyle/>
                    <a:p>
                      <a:pPr algn="ctr"/>
                      <a:endParaRPr lang="zh-CN" altLang="en-US" sz="2667" b="1">
                        <a:latin typeface="宋体" panose="02010600030101010101" pitchFamily="2" charset="-122"/>
                        <a:ea typeface="宋体" panose="02010600030101010101" pitchFamily="2" charset="-122"/>
                      </a:endParaRPr>
                    </a:p>
                  </a:txBody>
                  <a:tcPr marL="121924" marR="121924" marT="60959" marB="60959" anchor="ctr"/>
                </a:tc>
                <a:extLst>
                  <a:ext uri="{0D108BD9-81ED-4DB2-BD59-A6C34878D82A}">
                    <a16:rowId xmlns:a16="http://schemas.microsoft.com/office/drawing/2014/main" val="10000"/>
                  </a:ext>
                </a:extLst>
              </a:tr>
              <a:tr h="2454031">
                <a:tc>
                  <a:txBody>
                    <a:bodyPr/>
                    <a:lstStyle/>
                    <a:p>
                      <a:pPr algn="ctr"/>
                      <a:r>
                        <a:rPr lang="zh-CN" altLang="en-US" sz="2667" b="1">
                          <a:latin typeface="宋体" panose="02010600030101010101" pitchFamily="2" charset="-122"/>
                          <a:ea typeface="宋体" panose="02010600030101010101" pitchFamily="2" charset="-122"/>
                        </a:rPr>
                        <a:t>小萝</a:t>
                      </a:r>
                      <a:endParaRPr lang="en-US" altLang="zh-CN" sz="2667" b="1">
                        <a:latin typeface="宋体" panose="02010600030101010101" pitchFamily="2" charset="-122"/>
                        <a:ea typeface="宋体" panose="02010600030101010101" pitchFamily="2" charset="-122"/>
                      </a:endParaRPr>
                    </a:p>
                    <a:p>
                      <a:pPr algn="ctr"/>
                      <a:r>
                        <a:rPr lang="zh-CN" altLang="en-US" sz="2667" b="1">
                          <a:latin typeface="宋体" panose="02010600030101010101" pitchFamily="2" charset="-122"/>
                          <a:ea typeface="宋体" panose="02010600030101010101" pitchFamily="2" charset="-122"/>
                        </a:rPr>
                        <a:t>卜头</a:t>
                      </a:r>
                    </a:p>
                  </a:txBody>
                  <a:tcPr marL="121924" marR="121924" marT="60959" marB="60959" anchor="ctr">
                    <a:noFill/>
                  </a:tcPr>
                </a:tc>
                <a:tc>
                  <a:txBody>
                    <a:bodyPr/>
                    <a:lstStyle/>
                    <a:p>
                      <a:pPr algn="ctr"/>
                      <a:endParaRPr lang="zh-CN" altLang="en-US" sz="2667" b="1">
                        <a:latin typeface="宋体" panose="02010600030101010101" pitchFamily="2" charset="-122"/>
                        <a:ea typeface="宋体" panose="02010600030101010101" pitchFamily="2" charset="-122"/>
                      </a:endParaRPr>
                    </a:p>
                  </a:txBody>
                  <a:tcPr marL="121924" marR="121924" marT="60959" marB="60959" anchor="ctr"/>
                </a:tc>
                <a:tc>
                  <a:txBody>
                    <a:bodyPr/>
                    <a:lstStyle/>
                    <a:p>
                      <a:pPr algn="ctr"/>
                      <a:endParaRPr lang="zh-CN" altLang="en-US" sz="2667" b="1">
                        <a:latin typeface="宋体" panose="02010600030101010101" pitchFamily="2" charset="-122"/>
                        <a:ea typeface="宋体" panose="02010600030101010101" pitchFamily="2" charset="-122"/>
                      </a:endParaRPr>
                    </a:p>
                  </a:txBody>
                  <a:tcPr marL="121924" marR="121924" marT="60959" marB="60959" anchor="ctr"/>
                </a:tc>
                <a:extLst>
                  <a:ext uri="{0D108BD9-81ED-4DB2-BD59-A6C34878D82A}">
                    <a16:rowId xmlns:a16="http://schemas.microsoft.com/office/drawing/2014/main" val="3851876143"/>
                  </a:ext>
                </a:extLst>
              </a:tr>
            </a:tbl>
          </a:graphicData>
        </a:graphic>
      </p:graphicFrame>
      <p:sp>
        <p:nvSpPr>
          <p:cNvPr id="3" name="TextBox 4"/>
          <p:cNvSpPr txBox="1"/>
          <p:nvPr/>
        </p:nvSpPr>
        <p:spPr>
          <a:xfrm>
            <a:off x="2334196" y="1863357"/>
            <a:ext cx="4308883" cy="943848"/>
          </a:xfrm>
          <a:prstGeom prst="rect">
            <a:avLst/>
          </a:prstGeom>
          <a:noFill/>
          <a:ln w="9525">
            <a:noFill/>
          </a:ln>
        </p:spPr>
        <p:txBody>
          <a:bodyPr wrap="square">
            <a:spAutoFit/>
          </a:bodyPr>
          <a:lstStyle>
            <a:defPPr>
              <a:defRPr lang="en-US"/>
            </a:defPPr>
          </a:lstStyle>
          <a:p>
            <a:pPr eaLnBrk="1" hangingPunct="1"/>
            <a:r>
              <a:rPr lang="zh-CN" altLang="en-US" sz="2667" b="1">
                <a:latin typeface="楷体" panose="02010609060101010101" pitchFamily="49" charset="-122"/>
                <a:ea typeface="楷体" panose="02010609060101010101" pitchFamily="49" charset="-122"/>
              </a:rPr>
              <a:t>智勇双全、疾恶如仇；爱憎分明、惩奸除恶</a:t>
            </a:r>
          </a:p>
        </p:txBody>
      </p:sp>
      <p:sp>
        <p:nvSpPr>
          <p:cNvPr id="4" name="TextBox 4"/>
          <p:cNvSpPr txBox="1"/>
          <p:nvPr/>
        </p:nvSpPr>
        <p:spPr>
          <a:xfrm>
            <a:off x="6846278" y="1705065"/>
            <a:ext cx="4816931" cy="1354217"/>
          </a:xfrm>
          <a:prstGeom prst="rect">
            <a:avLst/>
          </a:prstGeom>
          <a:noFill/>
          <a:ln w="9525">
            <a:noFill/>
          </a:ln>
        </p:spPr>
        <p:txBody>
          <a:bodyPr wrap="square">
            <a:spAutoFit/>
          </a:bodyPr>
          <a:lstStyle>
            <a:defPPr>
              <a:defRPr lang="en-US"/>
            </a:defPPr>
          </a:lstStyle>
          <a:p>
            <a:pPr eaLnBrk="1" hangingPunct="1"/>
            <a:r>
              <a:rPr lang="zh-CN" altLang="en-US" sz="2667" b="1">
                <a:latin typeface="楷体" panose="02010609060101010101" pitchFamily="49" charset="-122"/>
                <a:ea typeface="楷体" panose="02010609060101010101" pitchFamily="49" charset="-122"/>
              </a:rPr>
              <a:t>与江姐会面；设法营救被捕的江姐；接受筹划突袭中美合作所营救狱友的任务。</a:t>
            </a:r>
          </a:p>
        </p:txBody>
      </p:sp>
      <p:sp>
        <p:nvSpPr>
          <p:cNvPr id="5" name="TextBox 4"/>
          <p:cNvSpPr txBox="1"/>
          <p:nvPr/>
        </p:nvSpPr>
        <p:spPr>
          <a:xfrm>
            <a:off x="2334195" y="3692704"/>
            <a:ext cx="4512083" cy="943848"/>
          </a:xfrm>
          <a:prstGeom prst="rect">
            <a:avLst/>
          </a:prstGeom>
          <a:noFill/>
          <a:ln w="9525">
            <a:noFill/>
          </a:ln>
        </p:spPr>
        <p:txBody>
          <a:bodyPr wrap="square">
            <a:spAutoFit/>
          </a:bodyPr>
          <a:lstStyle>
            <a:defPPr>
              <a:defRPr lang="en-US"/>
            </a:defPPr>
          </a:lstStyle>
          <a:p>
            <a:pPr eaLnBrk="1" hangingPunct="1"/>
            <a:r>
              <a:rPr lang="zh-CN" altLang="en-US" sz="2667" b="1">
                <a:latin typeface="楷体" panose="02010609060101010101" pitchFamily="49" charset="-122"/>
                <a:ea typeface="楷体" panose="02010609060101010101" pitchFamily="49" charset="-122"/>
              </a:rPr>
              <a:t>勇敢、机智、懂事、好学、爱国；爱憎分明；机警稳重</a:t>
            </a:r>
          </a:p>
        </p:txBody>
      </p:sp>
      <p:sp>
        <p:nvSpPr>
          <p:cNvPr id="6" name="TextBox 4"/>
          <p:cNvSpPr txBox="1"/>
          <p:nvPr/>
        </p:nvSpPr>
        <p:spPr>
          <a:xfrm>
            <a:off x="6846278" y="3534412"/>
            <a:ext cx="4816931" cy="1764585"/>
          </a:xfrm>
          <a:prstGeom prst="rect">
            <a:avLst/>
          </a:prstGeom>
          <a:noFill/>
          <a:ln w="9525">
            <a:noFill/>
          </a:ln>
        </p:spPr>
        <p:txBody>
          <a:bodyPr wrap="square">
            <a:spAutoFit/>
          </a:bodyPr>
          <a:lstStyle>
            <a:defPPr>
              <a:defRPr lang="en-US"/>
            </a:defPPr>
          </a:lstStyle>
          <a:p>
            <a:pPr eaLnBrk="1" hangingPunct="1"/>
            <a:r>
              <a:rPr lang="zh-CN" altLang="en-US" sz="2667" b="1">
                <a:latin typeface="楷体" panose="02010609060101010101" pitchFamily="49" charset="-122"/>
                <a:ea typeface="楷体" panose="02010609060101010101" pitchFamily="49" charset="-122"/>
              </a:rPr>
              <a:t>跟随黄以声读书、学习画画；为监狱里的党组织传递情报；临行前向成岗透露了地牢的情况；赠送一幅画给成岗。</a:t>
            </a:r>
          </a:p>
        </p:txBody>
      </p:sp>
    </p:spTree>
    <p:extLst>
      <p:ext uri="{BB962C8B-B14F-4D97-AF65-F5344CB8AC3E}">
        <p14:creationId xmlns:p14="http://schemas.microsoft.com/office/powerpoint/2010/main" val="166880318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grpId="1"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0" presetClass="entr" presetSubtype="0" fill="hold" grpId="2"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10" presetClass="entr" presetSubtype="0" fill="hold" grpId="3"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1"/>
      <p:bldP spid="5" grpId="2"/>
      <p:bldP spid="6" grpId="3"/>
    </p:bldLst>
  </p:timing>
</p:sld>
</file>

<file path=ppt/slides/slide3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48130" name="图片 3">
            <a:hlinkClick r:id="rId3" action="ppaction://hlinkfile"/>
          </p:cNvPr>
          <p:cNvPicPr>
            <a:picLocks noChangeAspect="1"/>
          </p:cNvPicPr>
          <p:nvPr/>
        </p:nvPicPr>
        <p:blipFill>
          <a:blip r:embed="rId2"/>
          <a:stretch>
            <a:fillRect/>
          </a:stretch>
        </p:blipFill>
        <p:spPr>
          <a:xfrm>
            <a:off x="1862667" y="1308100"/>
            <a:ext cx="8468784" cy="3549651"/>
          </a:xfrm>
          <a:prstGeom prst="rect">
            <a:avLst/>
          </a:prstGeom>
          <a:noFill/>
          <a:ln w="9525">
            <a:noFill/>
          </a:ln>
        </p:spPr>
      </p:pic>
    </p:spTree>
  </p:cSld>
  <p:clrMapOvr>
    <a:masterClrMapping/>
  </p:clrMapOvr>
  <p:transition spd="med">
    <p:fade/>
  </p:transition>
  <p:timing/>
</p:sld>
</file>

<file path=ppt/slides/slide3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Box 4"/>
          <p:cNvSpPr txBox="1"/>
          <p:nvPr/>
        </p:nvSpPr>
        <p:spPr>
          <a:xfrm>
            <a:off x="814917" y="2493433"/>
            <a:ext cx="10562167" cy="2999318"/>
          </a:xfrm>
          <a:prstGeom prst="rect">
            <a:avLst/>
          </a:prstGeom>
          <a:noFill/>
          <a:ln w="9525">
            <a:noFill/>
          </a:ln>
        </p:spPr>
        <p:txBody>
          <a:bodyPr>
            <a:spAutoFit/>
          </a:bodyPr>
          <a:lstStyle>
            <a:defPPr>
              <a:defRPr lang="en-US"/>
            </a:defPPr>
          </a:lstStyle>
          <a:p>
            <a:pPr eaLnBrk="1" hangingPunct="1">
              <a:lnSpc>
                <a:spcPct val="120000"/>
              </a:lnSpc>
            </a:pPr>
            <a:r>
              <a:rPr lang="zh-CN" altLang="en-US" sz="3200" b="1">
                <a:latin typeface="楷体" panose="02010609060101010101" pitchFamily="49" charset="-122"/>
                <a:ea typeface="楷体" panose="02010609060101010101" pitchFamily="49" charset="-122"/>
              </a:rPr>
              <a:t>    柳青（</a:t>
            </a:r>
            <a:r>
              <a:rPr lang="en-US" altLang="zh-CN" sz="3200" b="1">
                <a:latin typeface="楷体" panose="02010609060101010101" pitchFamily="49" charset="-122"/>
                <a:ea typeface="楷体" panose="02010609060101010101" pitchFamily="49" charset="-122"/>
              </a:rPr>
              <a:t>1916—1978</a:t>
            </a:r>
            <a:r>
              <a:rPr lang="zh-CN" altLang="en-US" sz="3200" b="1">
                <a:latin typeface="楷体" panose="02010609060101010101" pitchFamily="49" charset="-122"/>
                <a:ea typeface="楷体" panose="02010609060101010101" pitchFamily="49" charset="-122"/>
              </a:rPr>
              <a:t>），原名刘蕴华，陕西吴堡人，当代小说家。与赵树理、周立波、孙犁一同被誉为描写农村生活的“四杆铁笔”。他的小说大都以农村生活为题材，生活气息浓厚。代表作有</a:t>
            </a:r>
            <a:r>
              <a:rPr lang="en-US" altLang="zh-CN" sz="3200" b="1">
                <a:latin typeface="楷体" panose="02010609060101010101" pitchFamily="49" charset="-122"/>
                <a:ea typeface="楷体" panose="02010609060101010101" pitchFamily="49" charset="-122"/>
              </a:rPr>
              <a:t>《</a:t>
            </a:r>
            <a:r>
              <a:rPr lang="zh-CN" altLang="en-US" sz="3200" b="1">
                <a:latin typeface="楷体" panose="02010609060101010101" pitchFamily="49" charset="-122"/>
                <a:ea typeface="楷体" panose="02010609060101010101" pitchFamily="49" charset="-122"/>
              </a:rPr>
              <a:t>种谷记</a:t>
            </a:r>
            <a:r>
              <a:rPr lang="en-US" altLang="zh-CN" sz="3200" b="1">
                <a:latin typeface="楷体" panose="02010609060101010101" pitchFamily="49" charset="-122"/>
                <a:ea typeface="楷体" panose="02010609060101010101" pitchFamily="49" charset="-122"/>
              </a:rPr>
              <a:t>》《</a:t>
            </a:r>
            <a:r>
              <a:rPr lang="zh-CN" altLang="en-US" sz="3200" b="1">
                <a:latin typeface="楷体" panose="02010609060101010101" pitchFamily="49" charset="-122"/>
                <a:ea typeface="楷体" panose="02010609060101010101" pitchFamily="49" charset="-122"/>
              </a:rPr>
              <a:t>铜墙铁壁</a:t>
            </a:r>
            <a:r>
              <a:rPr lang="en-US" altLang="zh-CN" sz="3200" b="1">
                <a:latin typeface="楷体" panose="02010609060101010101" pitchFamily="49" charset="-122"/>
                <a:ea typeface="楷体" panose="02010609060101010101" pitchFamily="49" charset="-122"/>
              </a:rPr>
              <a:t>》《</a:t>
            </a:r>
            <a:r>
              <a:rPr lang="zh-CN" altLang="en-US" sz="3200" b="1">
                <a:latin typeface="楷体" panose="02010609060101010101" pitchFamily="49" charset="-122"/>
                <a:ea typeface="楷体" panose="02010609060101010101" pitchFamily="49" charset="-122"/>
              </a:rPr>
              <a:t>创业史</a:t>
            </a:r>
            <a:r>
              <a:rPr lang="en-US" altLang="zh-CN" sz="3200" b="1">
                <a:latin typeface="楷体" panose="02010609060101010101" pitchFamily="49" charset="-122"/>
                <a:ea typeface="楷体" panose="02010609060101010101" pitchFamily="49" charset="-122"/>
              </a:rPr>
              <a:t>》</a:t>
            </a:r>
            <a:r>
              <a:rPr lang="zh-CN" altLang="en-US" sz="3200" b="1">
                <a:latin typeface="楷体" panose="02010609060101010101" pitchFamily="49" charset="-122"/>
                <a:ea typeface="楷体" panose="02010609060101010101" pitchFamily="49" charset="-122"/>
              </a:rPr>
              <a:t>等。</a:t>
            </a:r>
          </a:p>
        </p:txBody>
      </p:sp>
      <p:grpSp>
        <p:nvGrpSpPr>
          <p:cNvPr id="6" name="组合 5"/>
          <p:cNvGrpSpPr/>
          <p:nvPr/>
        </p:nvGrpSpPr>
        <p:grpSpPr>
          <a:xfrm>
            <a:off x="3001433" y="592666"/>
            <a:ext cx="6191249" cy="804334"/>
            <a:chOff x="4619475" y="1301133"/>
            <a:chExt cx="6189775" cy="803922"/>
          </a:xfrm>
        </p:grpSpPr>
        <p:grpSp>
          <p:nvGrpSpPr>
            <p:cNvPr id="49159" name="组合 6"/>
            <p:cNvGrpSpPr/>
            <p:nvPr/>
          </p:nvGrpSpPr>
          <p:grpSpPr>
            <a:xfrm rot="5400000">
              <a:off x="7312402" y="-1391793"/>
              <a:ext cx="803922" cy="6189775"/>
              <a:chOff x="9962167" y="942972"/>
              <a:chExt cx="522625" cy="3741034"/>
            </a:xfrm>
          </p:grpSpPr>
          <p:pic>
            <p:nvPicPr>
              <p:cNvPr id="49161" name="图片 8"/>
              <p:cNvPicPr>
                <a:picLocks noChangeAspect="1"/>
              </p:cNvPicPr>
              <p:nvPr/>
            </p:nvPicPr>
            <p:blipFill>
              <a:blip r:embed="rId3"/>
              <a:srcRect t="46497" r="58034" b="0"/>
              <a:stretch>
                <a:fillRect/>
              </a:stretch>
            </p:blipFill>
            <p:spPr>
              <a:xfrm>
                <a:off x="9962167" y="1126296"/>
                <a:ext cx="522623" cy="3374189"/>
              </a:xfrm>
              <a:prstGeom prst="rect">
                <a:avLst/>
              </a:prstGeom>
              <a:blipFill rotWithShape="1">
                <a:blip r:embed="rId2"/>
                <a:stretch>
                  <a:fillRect/>
                </a:stretch>
              </a:blipFill>
              <a:ln w="9525">
                <a:noFill/>
              </a:ln>
            </p:spPr>
          </p:pic>
          <p:pic>
            <p:nvPicPr>
              <p:cNvPr id="49162" name="图片 9"/>
              <p:cNvPicPr>
                <a:picLocks noChangeAspect="1"/>
              </p:cNvPicPr>
              <p:nvPr/>
            </p:nvPicPr>
            <p:blipFill>
              <a:blip r:embed="rId3"/>
              <a:srcRect r="58034" b="96341"/>
              <a:stretch>
                <a:fillRect/>
              </a:stretch>
            </p:blipFill>
            <p:spPr>
              <a:xfrm>
                <a:off x="9962168" y="942972"/>
                <a:ext cx="522624" cy="117724"/>
              </a:xfrm>
              <a:prstGeom prst="rect">
                <a:avLst/>
              </a:prstGeom>
              <a:noFill/>
              <a:ln w="9525">
                <a:noFill/>
              </a:ln>
            </p:spPr>
          </p:pic>
          <p:pic>
            <p:nvPicPr>
              <p:cNvPr id="49163" name="图片 10"/>
              <p:cNvPicPr>
                <a:picLocks noChangeAspect="1"/>
              </p:cNvPicPr>
              <p:nvPr/>
            </p:nvPicPr>
            <p:blipFill>
              <a:blip r:embed="rId3"/>
              <a:srcRect r="58034" b="96341"/>
              <a:stretch>
                <a:fillRect/>
              </a:stretch>
            </p:blipFill>
            <p:spPr>
              <a:xfrm>
                <a:off x="9962168" y="4566282"/>
                <a:ext cx="522624" cy="117724"/>
              </a:xfrm>
              <a:prstGeom prst="rect">
                <a:avLst/>
              </a:prstGeom>
              <a:noFill/>
              <a:ln w="9525">
                <a:noFill/>
              </a:ln>
            </p:spPr>
          </p:pic>
        </p:grpSp>
        <p:sp>
          <p:nvSpPr>
            <p:cNvPr id="49160" name="TextBox 4"/>
            <p:cNvSpPr txBox="1"/>
            <p:nvPr/>
          </p:nvSpPr>
          <p:spPr>
            <a:xfrm>
              <a:off x="4998369" y="1385476"/>
              <a:ext cx="5432313" cy="635233"/>
            </a:xfrm>
            <a:prstGeom prst="rect">
              <a:avLst/>
            </a:prstGeom>
            <a:noFill/>
            <a:ln w="9525">
              <a:noFill/>
            </a:ln>
          </p:spPr>
          <p:txBody>
            <a:bodyPr>
              <a:spAutoFit/>
            </a:bodyPr>
            <a:lstStyle>
              <a:defPPr>
                <a:defRPr lang="en-US"/>
              </a:defPPr>
            </a:lstStyle>
            <a:p>
              <a:pPr algn="ctr" eaLnBrk="1" hangingPunct="1">
                <a:lnSpc>
                  <a:spcPct val="120000"/>
                </a:lnSpc>
              </a:pPr>
              <a:r>
                <a:rPr lang="en-US" altLang="zh-CN" sz="3200" b="1">
                  <a:solidFill>
                    <a:schemeClr val="bg1"/>
                  </a:solidFill>
                  <a:latin typeface="楷体" panose="02010609060101010101" pitchFamily="49" charset="-122"/>
                  <a:ea typeface="楷体" panose="02010609060101010101" pitchFamily="49" charset="-122"/>
                </a:rPr>
                <a:t>《</a:t>
              </a:r>
              <a:r>
                <a:rPr lang="zh-CN" altLang="en-US" sz="3200" b="1">
                  <a:solidFill>
                    <a:schemeClr val="bg1"/>
                  </a:solidFill>
                  <a:latin typeface="楷体" panose="02010609060101010101" pitchFamily="49" charset="-122"/>
                  <a:ea typeface="楷体" panose="02010609060101010101" pitchFamily="49" charset="-122"/>
                </a:rPr>
                <a:t>创业史</a:t>
              </a:r>
              <a:r>
                <a:rPr lang="en-US" altLang="zh-CN" sz="3200" b="1">
                  <a:solidFill>
                    <a:schemeClr val="bg1"/>
                  </a:solidFill>
                  <a:latin typeface="楷体" panose="02010609060101010101" pitchFamily="49" charset="-122"/>
                  <a:ea typeface="楷体" panose="02010609060101010101" pitchFamily="49" charset="-122"/>
                </a:rPr>
                <a:t>》</a:t>
              </a:r>
              <a:endParaRPr lang="zh-CN" altLang="en-US" sz="3200" b="1">
                <a:solidFill>
                  <a:schemeClr val="bg1"/>
                </a:solidFill>
                <a:latin typeface="楷体" panose="02010609060101010101" pitchFamily="49" charset="-122"/>
                <a:ea typeface="楷体" panose="02010609060101010101" pitchFamily="49" charset="-122"/>
              </a:endParaRPr>
            </a:p>
          </p:txBody>
        </p:sp>
      </p:grpSp>
      <p:grpSp>
        <p:nvGrpSpPr>
          <p:cNvPr id="12" name="组合 11"/>
          <p:cNvGrpSpPr/>
          <p:nvPr/>
        </p:nvGrpSpPr>
        <p:grpSpPr>
          <a:xfrm>
            <a:off x="971551" y="1684867"/>
            <a:ext cx="1826683" cy="592667"/>
            <a:chOff x="647373" y="1642966"/>
            <a:chExt cx="1827216" cy="593192"/>
          </a:xfrm>
        </p:grpSpPr>
        <p:sp>
          <p:nvSpPr>
            <p:cNvPr id="13" name="矩形: 圆角 12"/>
            <p:cNvSpPr/>
            <p:nvPr/>
          </p:nvSpPr>
          <p:spPr>
            <a:xfrm>
              <a:off x="647373" y="1731944"/>
              <a:ext cx="1827216" cy="476673"/>
            </a:xfrm>
            <a:prstGeom prst="roundRect">
              <a:avLst/>
            </a:prstGeom>
            <a:solidFill>
              <a:srgbClr val="F2DDB4"/>
            </a:solidFill>
            <a:ln>
              <a:solidFill>
                <a:srgbClr val="534C3E"/>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stStyle>
            <a:p>
              <a:pPr marL="0" marR="0" lvl="0" indent="0" algn="ctr" defTabSz="6096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49158" name="TextBox 4"/>
            <p:cNvSpPr txBox="1"/>
            <p:nvPr/>
          </p:nvSpPr>
          <p:spPr>
            <a:xfrm>
              <a:off x="690093" y="1642966"/>
              <a:ext cx="1784496" cy="593192"/>
            </a:xfrm>
            <a:prstGeom prst="rect">
              <a:avLst/>
            </a:prstGeom>
            <a:noFill/>
            <a:ln w="9525">
              <a:noFill/>
            </a:ln>
          </p:spPr>
          <p:txBody>
            <a:bodyPr>
              <a:spAutoFit/>
            </a:bodyPr>
            <a:lstStyle>
              <a:defPPr>
                <a:defRPr lang="en-US"/>
              </a:defPPr>
            </a:lstStyle>
            <a:p>
              <a:pPr eaLnBrk="1" hangingPunct="1">
                <a:lnSpc>
                  <a:spcPct val="120000"/>
                </a:lnSpc>
              </a:pPr>
              <a:r>
                <a:rPr lang="zh-CN" altLang="en-US" sz="2933" b="1">
                  <a:latin typeface="楷体" panose="02010609060101010101" pitchFamily="49" charset="-122"/>
                  <a:ea typeface="楷体" panose="02010609060101010101" pitchFamily="49" charset="-122"/>
                </a:rPr>
                <a:t>作者简介</a:t>
              </a: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Tn>
                        </p:par>
                        <p:par>
                          <p:cTn id="5" fill="hold" nodeType="afterGroup">
                            <p:stCondLst>
                              <p:cond delay="0"/>
                            </p:stCondLst>
                            <p:childTnLst>
                              <p:par>
                                <p:cTn id="6" presetID="16" presetClass="entr" presetSubtype="37" fill="hold" nodeType="afterEffect">
                                  <p:stCondLst>
                                    <p:cond delay="0"/>
                                  </p:stCondLst>
                                  <p:childTnLst>
                                    <p:set>
                                      <p:cBhvr>
                                        <p:cTn id="7" dur="1" fill="hold">
                                          <p:stCondLst>
                                            <p:cond delay="0"/>
                                          </p:stCondLst>
                                        </p:cTn>
                                        <p:tgtEl>
                                          <p:spTgt spid="6"/>
                                        </p:tgtEl>
                                        <p:attrNameLst>
                                          <p:attrName>style.visibility</p:attrName>
                                        </p:attrNameLst>
                                      </p:cBhvr>
                                      <p:to>
                                        <p:strVal val="visible"/>
                                      </p:to>
                                    </p:set>
                                    <p:animEffect transition="in" filter="barn(outVertical)">
                                      <p:cBhvr>
                                        <p:cTn id="8" dur="500"/>
                                        <p:tgtEl>
                                          <p:spTgt spid="6"/>
                                        </p:tgtEl>
                                      </p:cBhvr>
                                    </p:animEffect>
                                  </p:childTnLst>
                                </p:cTn>
                              </p:par>
                            </p:childTnLst>
                          </p:cTn>
                        </p:par>
                      </p:childTnLst>
                    </p:cTn>
                  </p:par>
                  <p:par>
                    <p:cTn id="9" fill="hold" nodeType="clickPar">
                      <p:stCondLst>
                        <p:cond delay="indefinite"/>
                        <p:cond evt="onBegin" delay="0">
                          <p:tn val="8"/>
                        </p:cond>
                      </p:stCondLst>
                      <p:childTnLst>
                        <p:par>
                          <p:cTn id="10" fill="hold" nodeType="withGroup">
                            <p:stCondLst>
                              <p:cond delay="indefinite"/>
                            </p:stCondLst>
                          </p:cTn>
                        </p:par>
                        <p:par>
                          <p:cTn id="11" fill="hold" nodeType="afterGroup">
                            <p:stCondLst>
                              <p:cond delay="0"/>
                            </p:stCondLst>
                            <p:childTnLst>
                              <p:par>
                                <p:cTn id="12" presetID="10"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childTnLst>
                          </p:cTn>
                        </p:par>
                        <p:par>
                          <p:cTn id="15" fill="hold" nodeType="withGroup">
                            <p:stCondLst>
                              <p:cond delay="500"/>
                            </p:stCondLst>
                            <p:childTnLst>
                              <p:par>
                                <p:cTn id="16" presetID="10" presetClass="entr" presetSubtype="0" fill="hold" grpId="0" nodeType="afterEffec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5" name="TextBox 4"/>
          <p:cNvSpPr txBox="1"/>
          <p:nvPr/>
        </p:nvSpPr>
        <p:spPr>
          <a:xfrm>
            <a:off x="679450" y="1388533"/>
            <a:ext cx="10833100" cy="4512733"/>
          </a:xfrm>
          <a:prstGeom prst="rect">
            <a:avLst/>
          </a:prstGeom>
          <a:noFill/>
          <a:ln w="9525">
            <a:noFill/>
          </a:ln>
        </p:spPr>
        <p:txBody>
          <a:bodyPr>
            <a:spAutoFit/>
          </a:bodyPr>
          <a:lstStyle>
            <a:defPPr>
              <a:defRPr lang="en-US"/>
            </a:defPPr>
          </a:lstStyle>
          <a:p>
            <a:pPr eaLnBrk="1" hangingPunct="1">
              <a:lnSpc>
                <a:spcPct val="130000"/>
              </a:lnSpc>
            </a:pPr>
            <a:r>
              <a:rPr lang="en-US" altLang="zh-CN" sz="3200" b="1">
                <a:latin typeface="楷体" panose="02010609060101010101" pitchFamily="49" charset="-122"/>
                <a:ea typeface="楷体" panose="02010609060101010101" pitchFamily="49" charset="-122"/>
              </a:rPr>
              <a:t>    《</a:t>
            </a:r>
            <a:r>
              <a:rPr lang="zh-CN" altLang="en-US" sz="3200" b="1">
                <a:latin typeface="楷体" panose="02010609060101010101" pitchFamily="49" charset="-122"/>
                <a:ea typeface="楷体" panose="02010609060101010101" pitchFamily="49" charset="-122"/>
              </a:rPr>
              <a:t>创业史</a:t>
            </a:r>
            <a:r>
              <a:rPr lang="en-US" altLang="zh-CN" sz="3200" b="1">
                <a:latin typeface="楷体" panose="02010609060101010101" pitchFamily="49" charset="-122"/>
                <a:ea typeface="楷体" panose="02010609060101010101" pitchFamily="49" charset="-122"/>
              </a:rPr>
              <a:t>》</a:t>
            </a:r>
            <a:r>
              <a:rPr lang="zh-CN" altLang="en-US" sz="3200" b="1">
                <a:latin typeface="楷体" panose="02010609060101010101" pitchFamily="49" charset="-122"/>
                <a:ea typeface="楷体" panose="02010609060101010101" pitchFamily="49" charset="-122"/>
              </a:rPr>
              <a:t>讲述了以梁生宝为代表的新一代农民，告别老一辈单打独斗、创立家业的狭隘思维，坚持互帮互助，为建设农村合作社事业而奋斗的故事。小说展示的</a:t>
            </a:r>
            <a:r>
              <a:rPr lang="en-US" altLang="zh-CN" sz="3200" b="1">
                <a:latin typeface="楷体" panose="02010609060101010101" pitchFamily="49" charset="-122"/>
                <a:ea typeface="楷体" panose="02010609060101010101" pitchFamily="49" charset="-122"/>
              </a:rPr>
              <a:t>1950</a:t>
            </a:r>
            <a:r>
              <a:rPr lang="zh-CN" altLang="en-US" sz="3200" b="1">
                <a:latin typeface="楷体" panose="02010609060101010101" pitchFamily="49" charset="-122"/>
                <a:ea typeface="楷体" panose="02010609060101010101" pitchFamily="49" charset="-122"/>
              </a:rPr>
              <a:t>年代新中国建立初期农村合作化运动的历史风貌和农民思想情感的转变，今日读来仍令人感动。其思想主题</a:t>
            </a:r>
            <a:r>
              <a:rPr lang="en-US" altLang="zh-CN" sz="3200" b="1">
                <a:latin typeface="楷体" panose="02010609060101010101" pitchFamily="49" charset="-122"/>
                <a:ea typeface="楷体" panose="02010609060101010101" pitchFamily="49" charset="-122"/>
              </a:rPr>
              <a:t>——</a:t>
            </a:r>
            <a:r>
              <a:rPr lang="zh-CN" altLang="en-US" sz="3200" b="1">
                <a:latin typeface="楷体" panose="02010609060101010101" pitchFamily="49" charset="-122"/>
                <a:ea typeface="楷体" panose="02010609060101010101" pitchFamily="49" charset="-122"/>
              </a:rPr>
              <a:t>如何将分散的、孤立的个人组织为集体，在共同的劳动生活中获得作为生活主人的尊严</a:t>
            </a:r>
            <a:r>
              <a:rPr lang="en-US" altLang="zh-CN" sz="3200" b="1">
                <a:latin typeface="楷体" panose="02010609060101010101" pitchFamily="49" charset="-122"/>
                <a:ea typeface="楷体" panose="02010609060101010101" pitchFamily="49" charset="-122"/>
              </a:rPr>
              <a:t>——</a:t>
            </a:r>
            <a:r>
              <a:rPr lang="zh-CN" altLang="en-US" sz="3200" b="1">
                <a:latin typeface="楷体" panose="02010609060101010101" pitchFamily="49" charset="-122"/>
                <a:ea typeface="楷体" panose="02010609060101010101" pitchFamily="49" charset="-122"/>
              </a:rPr>
              <a:t>至今仍具有深刻的现实意义。</a:t>
            </a:r>
            <a:endParaRPr lang="zh-CN" altLang="en-US" sz="3200" b="1">
              <a:solidFill>
                <a:srgbClr val="FF0000"/>
              </a:solidFill>
              <a:latin typeface="楷体" panose="02010609060101010101" pitchFamily="49" charset="-122"/>
              <a:ea typeface="楷体" panose="02010609060101010101" pitchFamily="49" charset="-122"/>
            </a:endParaRPr>
          </a:p>
        </p:txBody>
      </p:sp>
      <p:grpSp>
        <p:nvGrpSpPr>
          <p:cNvPr id="6" name="组合 5"/>
          <p:cNvGrpSpPr/>
          <p:nvPr/>
        </p:nvGrpSpPr>
        <p:grpSpPr>
          <a:xfrm>
            <a:off x="876300" y="478367"/>
            <a:ext cx="1828800" cy="592667"/>
            <a:chOff x="623299" y="1341074"/>
            <a:chExt cx="1827216" cy="593192"/>
          </a:xfrm>
        </p:grpSpPr>
        <p:sp>
          <p:nvSpPr>
            <p:cNvPr id="7" name="矩形: 圆角 6"/>
            <p:cNvSpPr/>
            <p:nvPr/>
          </p:nvSpPr>
          <p:spPr>
            <a:xfrm>
              <a:off x="623299" y="1430052"/>
              <a:ext cx="1827216" cy="476673"/>
            </a:xfrm>
            <a:prstGeom prst="roundRect">
              <a:avLst/>
            </a:prstGeom>
            <a:solidFill>
              <a:srgbClr val="F2DDB4"/>
            </a:solidFill>
            <a:ln>
              <a:solidFill>
                <a:srgbClr val="534C3E"/>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stStyle>
            <a:p>
              <a:pPr marL="0" marR="0" lvl="0" indent="0" algn="ctr" defTabSz="6096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50181" name="TextBox 4"/>
            <p:cNvSpPr txBox="1"/>
            <p:nvPr/>
          </p:nvSpPr>
          <p:spPr>
            <a:xfrm>
              <a:off x="666019" y="1341074"/>
              <a:ext cx="1784496" cy="593192"/>
            </a:xfrm>
            <a:prstGeom prst="rect">
              <a:avLst/>
            </a:prstGeom>
            <a:noFill/>
            <a:ln w="9525">
              <a:noFill/>
            </a:ln>
          </p:spPr>
          <p:txBody>
            <a:bodyPr>
              <a:spAutoFit/>
            </a:bodyPr>
            <a:lstStyle>
              <a:defPPr>
                <a:defRPr lang="en-US"/>
              </a:defPPr>
            </a:lstStyle>
            <a:p>
              <a:pPr eaLnBrk="1" hangingPunct="1">
                <a:lnSpc>
                  <a:spcPct val="120000"/>
                </a:lnSpc>
              </a:pPr>
              <a:r>
                <a:rPr lang="zh-CN" altLang="en-US" sz="2933" b="1">
                  <a:latin typeface="楷体" panose="02010609060101010101" pitchFamily="49" charset="-122"/>
                  <a:ea typeface="楷体" panose="02010609060101010101" pitchFamily="49" charset="-122"/>
                </a:rPr>
                <a:t>主要内容</a:t>
              </a: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Tn>
                        </p:par>
                        <p:par>
                          <p:cTn id="5" fill="hold" nodeType="afterGroup">
                            <p:stCondLst>
                              <p:cond delay="0"/>
                            </p:stCondLst>
                            <p:childTnLst>
                              <p:par>
                                <p:cTn id="6" presetID="10" presetClass="entr" presetSubtype="0" fill="hold" nodeType="afterEffect">
                                  <p:stCondLst>
                                    <p:cond delay="0"/>
                                  </p:stCondLst>
                                  <p:childTnLst>
                                    <p:set>
                                      <p:cBhvr>
                                        <p:cTn id="7" dur="1" fill="hold">
                                          <p:stCondLst>
                                            <p:cond delay="0"/>
                                          </p:stCondLst>
                                        </p:cTn>
                                        <p:tgtEl>
                                          <p:spTgt spid="6"/>
                                        </p:tgtEl>
                                        <p:attrNameLst>
                                          <p:attrName>style.visibility</p:attrName>
                                        </p:attrNameLst>
                                      </p:cBhvr>
                                      <p:to>
                                        <p:strVal val="visible"/>
                                      </p:to>
                                    </p:set>
                                    <p:animEffect transition="in" filter="fade">
                                      <p:cBhvr>
                                        <p:cTn id="8" dur="500"/>
                                        <p:tgtEl>
                                          <p:spTgt spid="6"/>
                                        </p:tgtEl>
                                      </p:cBhvr>
                                    </p:animEffect>
                                  </p:childTnLst>
                                </p:cTn>
                              </p:par>
                            </p:childTnLst>
                          </p:cTn>
                        </p:par>
                        <p:par>
                          <p:cTn id="9" fill="hold" nodeType="withGroup">
                            <p:stCondLst>
                              <p:cond delay="500"/>
                            </p:stCondLst>
                            <p:childTnLst>
                              <p:par>
                                <p:cTn id="10" presetID="10" presetClass="entr" presetSubtype="0" fill="hold" grpId="0" nodeType="afterEffec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aphicFrame>
        <p:nvGraphicFramePr>
          <p:cNvPr id="16" name="表格 2"/>
          <p:cNvGraphicFramePr>
            <a:graphicFrameLocks noGrp="1"/>
          </p:cNvGraphicFramePr>
          <p:nvPr>
            <p:extLst>
              <p:ext uri="{D42A27DB-BD31-4B8C-83A1-F6EECF244321}">
                <p14:modId xmlns:p14="http://schemas.microsoft.com/office/powerpoint/2010/main" val="1101091911"/>
              </p:ext>
            </p:extLst>
          </p:nvPr>
        </p:nvGraphicFramePr>
        <p:xfrm>
          <a:off x="772959" y="1098551"/>
          <a:ext cx="10890250" cy="5216332"/>
        </p:xfrm>
        <a:graphic>
          <a:graphicData uri="http://schemas.openxmlformats.org/drawingml/2006/table">
            <a:tbl>
              <a:tblPr firstRow="1" bandRow="1">
                <a:tableStyleId>{5940675A-B579-460E-94D1-54222C63F5DA}</a:tableStyleId>
              </a:tblPr>
              <a:tblGrid>
                <a:gridCol w="1475967">
                  <a:extLst>
                    <a:ext uri="{9D8B030D-6E8A-4147-A177-3AD203B41FA5}">
                      <a16:colId xmlns:a16="http://schemas.microsoft.com/office/drawing/2014/main" val="20000"/>
                    </a:ext>
                  </a:extLst>
                </a:gridCol>
                <a:gridCol w="4517292">
                  <a:extLst>
                    <a:ext uri="{9D8B030D-6E8A-4147-A177-3AD203B41FA5}">
                      <a16:colId xmlns:a16="http://schemas.microsoft.com/office/drawing/2014/main" val="20001"/>
                    </a:ext>
                  </a:extLst>
                </a:gridCol>
                <a:gridCol w="4896991">
                  <a:extLst>
                    <a:ext uri="{9D8B030D-6E8A-4147-A177-3AD203B41FA5}">
                      <a16:colId xmlns:a16="http://schemas.microsoft.com/office/drawing/2014/main" val="20002"/>
                    </a:ext>
                  </a:extLst>
                </a:gridCol>
              </a:tblGrid>
              <a:tr h="512069">
                <a:tc>
                  <a:txBody>
                    <a:bodyPr/>
                    <a:lstStyle/>
                    <a:p>
                      <a:pPr algn="ctr"/>
                      <a:r>
                        <a:rPr lang="zh-CN" altLang="en-US" sz="2667" b="1">
                          <a:latin typeface="宋体" panose="02010600030101010101" pitchFamily="2" charset="-122"/>
                          <a:ea typeface="宋体" panose="02010600030101010101" pitchFamily="2" charset="-122"/>
                        </a:rPr>
                        <a:t>人物</a:t>
                      </a:r>
                    </a:p>
                  </a:txBody>
                  <a:tcPr marL="121924" marR="121924" marT="60959" marB="60959" anchor="ctr">
                    <a:solidFill>
                      <a:srgbClr val="F2DDB4"/>
                    </a:solidFill>
                  </a:tcPr>
                </a:tc>
                <a:tc>
                  <a:txBody>
                    <a:bodyPr/>
                    <a:lstStyle/>
                    <a:p>
                      <a:pPr algn="ctr"/>
                      <a:r>
                        <a:rPr lang="zh-CN" altLang="en-US" sz="2667" b="1">
                          <a:latin typeface="宋体" panose="02010600030101010101" pitchFamily="2" charset="-122"/>
                          <a:ea typeface="宋体" panose="02010600030101010101" pitchFamily="2" charset="-122"/>
                        </a:rPr>
                        <a:t>性格特点</a:t>
                      </a:r>
                    </a:p>
                  </a:txBody>
                  <a:tcPr marL="121924" marR="121924" marT="60959" marB="60959" anchor="ctr">
                    <a:solidFill>
                      <a:srgbClr val="F2DDB4"/>
                    </a:solidFill>
                  </a:tcPr>
                </a:tc>
                <a:tc>
                  <a:txBody>
                    <a:bodyPr/>
                    <a:lstStyle/>
                    <a:p>
                      <a:pPr algn="ctr"/>
                      <a:r>
                        <a:rPr lang="zh-CN" altLang="en-US" sz="2667" b="1">
                          <a:latin typeface="宋体" panose="02010600030101010101" pitchFamily="2" charset="-122"/>
                          <a:ea typeface="宋体" panose="02010600030101010101" pitchFamily="2" charset="-122"/>
                        </a:rPr>
                        <a:t>主要事件</a:t>
                      </a:r>
                    </a:p>
                  </a:txBody>
                  <a:tcPr marL="121924" marR="121924" marT="60959" marB="60959" anchor="ctr">
                    <a:solidFill>
                      <a:srgbClr val="F2DDB4"/>
                    </a:solidFill>
                  </a:tcPr>
                </a:tc>
                <a:extLst>
                  <a:ext uri="{0D108BD9-81ED-4DB2-BD59-A6C34878D82A}">
                    <a16:rowId xmlns:a16="http://schemas.microsoft.com/office/drawing/2014/main" val="83584634"/>
                  </a:ext>
                </a:extLst>
              </a:tr>
              <a:tr h="2296455">
                <a:tc>
                  <a:txBody>
                    <a:bodyPr/>
                    <a:lstStyle/>
                    <a:p>
                      <a:pPr algn="ctr"/>
                      <a:r>
                        <a:rPr lang="zh-CN" altLang="en-US" sz="2667" b="1">
                          <a:latin typeface="宋体" panose="02010600030101010101" pitchFamily="2" charset="-122"/>
                          <a:ea typeface="宋体" panose="02010600030101010101" pitchFamily="2" charset="-122"/>
                        </a:rPr>
                        <a:t>梁生宝</a:t>
                      </a:r>
                    </a:p>
                  </a:txBody>
                  <a:tcPr marL="121924" marR="121924" marT="60959" marB="60959" anchor="ctr">
                    <a:noFill/>
                  </a:tcPr>
                </a:tc>
                <a:tc>
                  <a:txBody>
                    <a:bodyPr/>
                    <a:lstStyle/>
                    <a:p>
                      <a:pPr algn="ctr"/>
                      <a:endParaRPr lang="zh-CN" altLang="en-US" sz="2667" b="1">
                        <a:latin typeface="宋体" panose="02010600030101010101" pitchFamily="2" charset="-122"/>
                        <a:ea typeface="宋体" panose="02010600030101010101" pitchFamily="2" charset="-122"/>
                      </a:endParaRPr>
                    </a:p>
                  </a:txBody>
                  <a:tcPr marL="121924" marR="121924" marT="60959" marB="60959" anchor="ctr"/>
                </a:tc>
                <a:tc>
                  <a:txBody>
                    <a:bodyPr/>
                    <a:lstStyle/>
                    <a:p>
                      <a:pPr algn="ctr"/>
                      <a:endParaRPr lang="zh-CN" altLang="en-US" sz="2667" b="1">
                        <a:latin typeface="宋体" panose="02010600030101010101" pitchFamily="2" charset="-122"/>
                        <a:ea typeface="宋体" panose="02010600030101010101" pitchFamily="2" charset="-122"/>
                      </a:endParaRPr>
                    </a:p>
                  </a:txBody>
                  <a:tcPr marL="121924" marR="121924" marT="60959" marB="60959" anchor="ctr"/>
                </a:tc>
                <a:extLst>
                  <a:ext uri="{0D108BD9-81ED-4DB2-BD59-A6C34878D82A}">
                    <a16:rowId xmlns:a16="http://schemas.microsoft.com/office/drawing/2014/main" val="10000"/>
                  </a:ext>
                </a:extLst>
              </a:tr>
              <a:tr h="2391508">
                <a:tc>
                  <a:txBody>
                    <a:bodyPr/>
                    <a:lstStyle/>
                    <a:p>
                      <a:pPr algn="ctr"/>
                      <a:r>
                        <a:rPr lang="zh-CN" altLang="en-US" sz="2667" b="1">
                          <a:latin typeface="宋体" panose="02010600030101010101" pitchFamily="2" charset="-122"/>
                          <a:ea typeface="宋体" panose="02010600030101010101" pitchFamily="2" charset="-122"/>
                        </a:rPr>
                        <a:t>梁三</a:t>
                      </a:r>
                      <a:endParaRPr lang="en-US" altLang="zh-CN" sz="2667" b="1">
                        <a:latin typeface="宋体" panose="02010600030101010101" pitchFamily="2" charset="-122"/>
                        <a:ea typeface="宋体" panose="02010600030101010101" pitchFamily="2" charset="-122"/>
                      </a:endParaRPr>
                    </a:p>
                    <a:p>
                      <a:pPr algn="ctr"/>
                      <a:r>
                        <a:rPr lang="zh-CN" altLang="en-US" sz="2667" b="1">
                          <a:latin typeface="宋体" panose="02010600030101010101" pitchFamily="2" charset="-122"/>
                          <a:ea typeface="宋体" panose="02010600030101010101" pitchFamily="2" charset="-122"/>
                        </a:rPr>
                        <a:t>老汉</a:t>
                      </a:r>
                    </a:p>
                  </a:txBody>
                  <a:tcPr marL="121924" marR="121924" marT="60959" marB="60959" anchor="ctr">
                    <a:noFill/>
                  </a:tcPr>
                </a:tc>
                <a:tc>
                  <a:txBody>
                    <a:bodyPr/>
                    <a:lstStyle/>
                    <a:p>
                      <a:pPr algn="ctr"/>
                      <a:endParaRPr lang="zh-CN" altLang="en-US" sz="2667" b="1">
                        <a:latin typeface="宋体" panose="02010600030101010101" pitchFamily="2" charset="-122"/>
                        <a:ea typeface="宋体" panose="02010600030101010101" pitchFamily="2" charset="-122"/>
                      </a:endParaRPr>
                    </a:p>
                  </a:txBody>
                  <a:tcPr marL="121924" marR="121924" marT="60959" marB="60959" anchor="ctr"/>
                </a:tc>
                <a:tc>
                  <a:txBody>
                    <a:bodyPr/>
                    <a:lstStyle/>
                    <a:p>
                      <a:pPr algn="ctr"/>
                      <a:endParaRPr lang="zh-CN" altLang="en-US" sz="2667" b="1">
                        <a:latin typeface="宋体" panose="02010600030101010101" pitchFamily="2" charset="-122"/>
                        <a:ea typeface="宋体" panose="02010600030101010101" pitchFamily="2" charset="-122"/>
                      </a:endParaRPr>
                    </a:p>
                  </a:txBody>
                  <a:tcPr marL="121924" marR="121924" marT="60959" marB="60959" anchor="ctr"/>
                </a:tc>
                <a:extLst>
                  <a:ext uri="{0D108BD9-81ED-4DB2-BD59-A6C34878D82A}">
                    <a16:rowId xmlns:a16="http://schemas.microsoft.com/office/drawing/2014/main" val="10001"/>
                  </a:ext>
                </a:extLst>
              </a:tr>
            </a:tbl>
          </a:graphicData>
        </a:graphic>
      </p:graphicFrame>
      <p:sp>
        <p:nvSpPr>
          <p:cNvPr id="9" name="TextBox 4"/>
          <p:cNvSpPr txBox="1"/>
          <p:nvPr/>
        </p:nvSpPr>
        <p:spPr>
          <a:xfrm>
            <a:off x="2321951" y="2071834"/>
            <a:ext cx="4414911" cy="1354217"/>
          </a:xfrm>
          <a:prstGeom prst="rect">
            <a:avLst/>
          </a:prstGeom>
          <a:noFill/>
          <a:ln w="9525">
            <a:noFill/>
          </a:ln>
        </p:spPr>
        <p:txBody>
          <a:bodyPr wrap="square">
            <a:spAutoFit/>
          </a:bodyPr>
          <a:lstStyle>
            <a:defPPr>
              <a:defRPr lang="en-US"/>
            </a:defPPr>
          </a:lstStyle>
          <a:p>
            <a:pPr eaLnBrk="1" hangingPunct="1"/>
            <a:r>
              <a:rPr lang="zh-CN" altLang="en-US" sz="2667" b="1">
                <a:solidFill>
                  <a:srgbClr val="000000"/>
                </a:solidFill>
                <a:latin typeface="楷体" panose="02010609060101010101" pitchFamily="49" charset="-122"/>
                <a:ea typeface="楷体" panose="02010609060101010101" pitchFamily="49" charset="-122"/>
              </a:rPr>
              <a:t>勤劳、朴实、坚韧不拔；热爱社会主义、富有牺牲精神；积极、聪明、公道、能干</a:t>
            </a:r>
          </a:p>
        </p:txBody>
      </p:sp>
      <p:sp>
        <p:nvSpPr>
          <p:cNvPr id="19" name="TextBox 4"/>
          <p:cNvSpPr txBox="1"/>
          <p:nvPr/>
        </p:nvSpPr>
        <p:spPr>
          <a:xfrm>
            <a:off x="6736862" y="1859149"/>
            <a:ext cx="4926347" cy="1764585"/>
          </a:xfrm>
          <a:prstGeom prst="rect">
            <a:avLst/>
          </a:prstGeom>
          <a:noFill/>
          <a:ln w="9525">
            <a:noFill/>
          </a:ln>
        </p:spPr>
        <p:txBody>
          <a:bodyPr wrap="square">
            <a:spAutoFit/>
          </a:bodyPr>
          <a:lstStyle>
            <a:defPPr>
              <a:defRPr lang="en-US"/>
            </a:defPPr>
          </a:lstStyle>
          <a:p>
            <a:pPr eaLnBrk="1" hangingPunct="1"/>
            <a:r>
              <a:rPr lang="zh-CN" altLang="en-US" sz="2667" b="1">
                <a:solidFill>
                  <a:srgbClr val="000000"/>
                </a:solidFill>
                <a:latin typeface="楷体" panose="02010609060101010101" pitchFamily="49" charset="-122"/>
                <a:ea typeface="楷体" panose="02010609060101010101" pitchFamily="49" charset="-122"/>
              </a:rPr>
              <a:t>互助组初期进城买稻种；在互助组内搞稻麦两熟；吸收痞子白占魁入组；进山割竹；创建全区第一个合作社</a:t>
            </a:r>
            <a:r>
              <a:rPr lang="en-US" altLang="zh-CN" sz="2667" b="1">
                <a:solidFill>
                  <a:srgbClr val="000000"/>
                </a:solidFill>
                <a:latin typeface="楷体" panose="02010609060101010101" pitchFamily="49" charset="-122"/>
                <a:ea typeface="楷体" panose="02010609060101010101" pitchFamily="49" charset="-122"/>
              </a:rPr>
              <a:t>——</a:t>
            </a:r>
            <a:r>
              <a:rPr lang="zh-CN" altLang="en-US" sz="2667" b="1">
                <a:solidFill>
                  <a:srgbClr val="000000"/>
                </a:solidFill>
                <a:latin typeface="楷体" panose="02010609060101010101" pitchFamily="49" charset="-122"/>
                <a:ea typeface="楷体" panose="02010609060101010101" pitchFamily="49" charset="-122"/>
              </a:rPr>
              <a:t>灯塔社。</a:t>
            </a:r>
          </a:p>
        </p:txBody>
      </p:sp>
      <p:sp>
        <p:nvSpPr>
          <p:cNvPr id="23" name="TextBox 4"/>
          <p:cNvSpPr txBox="1"/>
          <p:nvPr/>
        </p:nvSpPr>
        <p:spPr>
          <a:xfrm>
            <a:off x="2321951" y="4596200"/>
            <a:ext cx="4414911" cy="943848"/>
          </a:xfrm>
          <a:prstGeom prst="rect">
            <a:avLst/>
          </a:prstGeom>
          <a:noFill/>
          <a:ln w="9525">
            <a:noFill/>
          </a:ln>
        </p:spPr>
        <p:txBody>
          <a:bodyPr wrap="square">
            <a:spAutoFit/>
          </a:bodyPr>
          <a:lstStyle>
            <a:defPPr>
              <a:defRPr lang="en-US"/>
            </a:defPPr>
          </a:lstStyle>
          <a:p>
            <a:pPr eaLnBrk="1" hangingPunct="1"/>
            <a:r>
              <a:rPr lang="zh-CN" altLang="en-US" sz="2667" b="1">
                <a:solidFill>
                  <a:srgbClr val="000000"/>
                </a:solidFill>
                <a:latin typeface="楷体" panose="02010609060101010101" pitchFamily="49" charset="-122"/>
                <a:ea typeface="楷体" panose="02010609060101010101" pitchFamily="49" charset="-122"/>
              </a:rPr>
              <a:t>勤劳朴实、善良正直；固执保守、自私狭隘</a:t>
            </a:r>
          </a:p>
        </p:txBody>
      </p:sp>
      <p:sp>
        <p:nvSpPr>
          <p:cNvPr id="24" name="TextBox 4"/>
          <p:cNvSpPr txBox="1"/>
          <p:nvPr/>
        </p:nvSpPr>
        <p:spPr>
          <a:xfrm>
            <a:off x="6736862" y="4246666"/>
            <a:ext cx="4805323" cy="1764585"/>
          </a:xfrm>
          <a:prstGeom prst="rect">
            <a:avLst/>
          </a:prstGeom>
          <a:noFill/>
          <a:ln w="9525">
            <a:noFill/>
          </a:ln>
        </p:spPr>
        <p:txBody>
          <a:bodyPr wrap="square">
            <a:spAutoFit/>
          </a:bodyPr>
          <a:lstStyle>
            <a:defPPr>
              <a:defRPr lang="en-US"/>
            </a:defPPr>
          </a:lstStyle>
          <a:p>
            <a:pPr eaLnBrk="1" hangingPunct="1"/>
            <a:r>
              <a:rPr lang="zh-CN" altLang="en-US" sz="2667" b="1">
                <a:solidFill>
                  <a:srgbClr val="000000"/>
                </a:solidFill>
                <a:latin typeface="楷体" panose="02010609060101010101" pitchFamily="49" charset="-122"/>
                <a:ea typeface="楷体" panose="02010609060101010101" pitchFamily="49" charset="-122"/>
              </a:rPr>
              <a:t>变卖祖上房屋；收留梁生宝娘俩；辛苦创业十年；对梁生宝的创业行为冷嘲热讽；彻底放弃个人发家的想法。</a:t>
            </a:r>
          </a:p>
        </p:txBody>
      </p:sp>
      <p:grpSp>
        <p:nvGrpSpPr>
          <p:cNvPr id="51232" name="组合 15"/>
          <p:cNvGrpSpPr/>
          <p:nvPr/>
        </p:nvGrpSpPr>
        <p:grpSpPr>
          <a:xfrm>
            <a:off x="876300" y="478367"/>
            <a:ext cx="1828800" cy="592667"/>
            <a:chOff x="623299" y="1341074"/>
            <a:chExt cx="1827216" cy="593192"/>
          </a:xfrm>
        </p:grpSpPr>
        <p:sp>
          <p:nvSpPr>
            <p:cNvPr id="17" name="矩形: 圆角 16"/>
            <p:cNvSpPr/>
            <p:nvPr/>
          </p:nvSpPr>
          <p:spPr>
            <a:xfrm>
              <a:off x="623299" y="1430052"/>
              <a:ext cx="1827216" cy="476673"/>
            </a:xfrm>
            <a:prstGeom prst="roundRect">
              <a:avLst/>
            </a:prstGeom>
            <a:solidFill>
              <a:srgbClr val="F2DDB4"/>
            </a:solidFill>
            <a:ln>
              <a:solidFill>
                <a:srgbClr val="534C3E"/>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stStyle>
            <a:p>
              <a:pPr marL="0" marR="0" lvl="0" indent="0" algn="ctr" defTabSz="6096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51234" name="TextBox 4"/>
            <p:cNvSpPr txBox="1"/>
            <p:nvPr/>
          </p:nvSpPr>
          <p:spPr>
            <a:xfrm>
              <a:off x="666019" y="1341074"/>
              <a:ext cx="1784496" cy="593192"/>
            </a:xfrm>
            <a:prstGeom prst="rect">
              <a:avLst/>
            </a:prstGeom>
            <a:noFill/>
            <a:ln w="9525">
              <a:noFill/>
            </a:ln>
          </p:spPr>
          <p:txBody>
            <a:bodyPr>
              <a:spAutoFit/>
            </a:bodyPr>
            <a:lstStyle>
              <a:defPPr>
                <a:defRPr lang="en-US"/>
              </a:defPPr>
            </a:lstStyle>
            <a:p>
              <a:pPr eaLnBrk="1" hangingPunct="1">
                <a:lnSpc>
                  <a:spcPct val="120000"/>
                </a:lnSpc>
              </a:pPr>
              <a:r>
                <a:rPr lang="zh-CN" altLang="en-US" sz="2933" b="1">
                  <a:latin typeface="楷体" panose="02010609060101010101" pitchFamily="49" charset="-122"/>
                  <a:ea typeface="楷体" panose="02010609060101010101" pitchFamily="49" charset="-122"/>
                </a:rPr>
                <a:t>人物介绍</a:t>
              </a: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grpId="1"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0" presetClass="entr" presetSubtype="0" fill="hold" grpId="2" nodeType="click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10" presetClass="entr" presetSubtype="0" fill="hold" grpId="3" nodeType="click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9" grpId="1"/>
      <p:bldP spid="23" grpId="2"/>
      <p:bldP spid="24" grpId="3"/>
    </p:bldLst>
  </p:timing>
</p:sld>
</file>

<file path=ppt/slides/slide3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aphicFrame>
        <p:nvGraphicFramePr>
          <p:cNvPr id="2" name="表格 2"/>
          <p:cNvGraphicFramePr>
            <a:graphicFrameLocks noGrp="1"/>
          </p:cNvGraphicFramePr>
          <p:nvPr>
            <p:extLst>
              <p:ext uri="{D42A27DB-BD31-4B8C-83A1-F6EECF244321}">
                <p14:modId xmlns:p14="http://schemas.microsoft.com/office/powerpoint/2010/main" val="3753075955"/>
              </p:ext>
            </p:extLst>
          </p:nvPr>
        </p:nvGraphicFramePr>
        <p:xfrm>
          <a:off x="772959" y="1098550"/>
          <a:ext cx="10890250" cy="5297396"/>
        </p:xfrm>
        <a:graphic>
          <a:graphicData uri="http://schemas.openxmlformats.org/drawingml/2006/table">
            <a:tbl>
              <a:tblPr firstRow="1" bandRow="1">
                <a:tableStyleId>{5940675A-B579-460E-94D1-54222C63F5DA}</a:tableStyleId>
              </a:tblPr>
              <a:tblGrid>
                <a:gridCol w="1475967">
                  <a:extLst>
                    <a:ext uri="{9D8B030D-6E8A-4147-A177-3AD203B41FA5}">
                      <a16:colId xmlns:a16="http://schemas.microsoft.com/office/drawing/2014/main" val="20000"/>
                    </a:ext>
                  </a:extLst>
                </a:gridCol>
                <a:gridCol w="4128428">
                  <a:extLst>
                    <a:ext uri="{9D8B030D-6E8A-4147-A177-3AD203B41FA5}">
                      <a16:colId xmlns:a16="http://schemas.microsoft.com/office/drawing/2014/main" val="20001"/>
                    </a:ext>
                  </a:extLst>
                </a:gridCol>
                <a:gridCol w="5285855">
                  <a:extLst>
                    <a:ext uri="{9D8B030D-6E8A-4147-A177-3AD203B41FA5}">
                      <a16:colId xmlns:a16="http://schemas.microsoft.com/office/drawing/2014/main" val="20002"/>
                    </a:ext>
                  </a:extLst>
                </a:gridCol>
              </a:tblGrid>
              <a:tr h="512069">
                <a:tc>
                  <a:txBody>
                    <a:bodyPr/>
                    <a:lstStyle/>
                    <a:p>
                      <a:pPr algn="ctr"/>
                      <a:r>
                        <a:rPr lang="zh-CN" altLang="en-US" sz="2667" b="1">
                          <a:latin typeface="宋体" panose="02010600030101010101" pitchFamily="2" charset="-122"/>
                          <a:ea typeface="宋体" panose="02010600030101010101" pitchFamily="2" charset="-122"/>
                        </a:rPr>
                        <a:t>人物</a:t>
                      </a:r>
                    </a:p>
                  </a:txBody>
                  <a:tcPr marL="121924" marR="121924" marT="60959" marB="60959" anchor="ctr">
                    <a:solidFill>
                      <a:srgbClr val="F2DDB4"/>
                    </a:solidFill>
                  </a:tcPr>
                </a:tc>
                <a:tc>
                  <a:txBody>
                    <a:bodyPr/>
                    <a:lstStyle/>
                    <a:p>
                      <a:pPr algn="ctr"/>
                      <a:r>
                        <a:rPr lang="zh-CN" altLang="en-US" sz="2667" b="1">
                          <a:latin typeface="宋体" panose="02010600030101010101" pitchFamily="2" charset="-122"/>
                          <a:ea typeface="宋体" panose="02010600030101010101" pitchFamily="2" charset="-122"/>
                        </a:rPr>
                        <a:t>性格特点</a:t>
                      </a:r>
                    </a:p>
                  </a:txBody>
                  <a:tcPr marL="121924" marR="121924" marT="60959" marB="60959" anchor="ctr">
                    <a:solidFill>
                      <a:srgbClr val="F2DDB4"/>
                    </a:solidFill>
                  </a:tcPr>
                </a:tc>
                <a:tc>
                  <a:txBody>
                    <a:bodyPr/>
                    <a:lstStyle/>
                    <a:p>
                      <a:pPr algn="ctr"/>
                      <a:r>
                        <a:rPr lang="zh-CN" altLang="en-US" sz="2667" b="1">
                          <a:latin typeface="宋体" panose="02010600030101010101" pitchFamily="2" charset="-122"/>
                          <a:ea typeface="宋体" panose="02010600030101010101" pitchFamily="2" charset="-122"/>
                        </a:rPr>
                        <a:t>主要事件</a:t>
                      </a:r>
                    </a:p>
                  </a:txBody>
                  <a:tcPr marL="121924" marR="121924" marT="60959" marB="60959" anchor="ctr">
                    <a:solidFill>
                      <a:srgbClr val="F2DDB4"/>
                    </a:solidFill>
                  </a:tcPr>
                </a:tc>
                <a:extLst>
                  <a:ext uri="{0D108BD9-81ED-4DB2-BD59-A6C34878D82A}">
                    <a16:rowId xmlns:a16="http://schemas.microsoft.com/office/drawing/2014/main" val="83584634"/>
                  </a:ext>
                </a:extLst>
              </a:tr>
              <a:tr h="1517827">
                <a:tc>
                  <a:txBody>
                    <a:bodyPr/>
                    <a:lstStyle/>
                    <a:p>
                      <a:pPr algn="ctr"/>
                      <a:r>
                        <a:rPr lang="zh-CN" altLang="en-US" sz="2667" b="1">
                          <a:latin typeface="宋体" panose="02010600030101010101" pitchFamily="2" charset="-122"/>
                          <a:ea typeface="宋体" panose="02010600030101010101" pitchFamily="2" charset="-122"/>
                        </a:rPr>
                        <a:t>郭振山</a:t>
                      </a:r>
                    </a:p>
                  </a:txBody>
                  <a:tcPr marL="121924" marR="121924" marT="60959" marB="60959" anchor="ctr">
                    <a:noFill/>
                  </a:tcPr>
                </a:tc>
                <a:tc>
                  <a:txBody>
                    <a:bodyPr/>
                    <a:lstStyle/>
                    <a:p>
                      <a:pPr algn="ctr"/>
                      <a:endParaRPr lang="zh-CN" altLang="en-US" sz="2667" b="1">
                        <a:latin typeface="宋体" panose="02010600030101010101" pitchFamily="2" charset="-122"/>
                        <a:ea typeface="宋体" panose="02010600030101010101" pitchFamily="2" charset="-122"/>
                      </a:endParaRPr>
                    </a:p>
                  </a:txBody>
                  <a:tcPr marL="121924" marR="121924" marT="60959" marB="60959" anchor="ctr"/>
                </a:tc>
                <a:tc>
                  <a:txBody>
                    <a:bodyPr/>
                    <a:lstStyle/>
                    <a:p>
                      <a:pPr algn="ctr"/>
                      <a:endParaRPr lang="zh-CN" altLang="en-US" sz="2667" b="1">
                        <a:latin typeface="宋体" panose="02010600030101010101" pitchFamily="2" charset="-122"/>
                        <a:ea typeface="宋体" panose="02010600030101010101" pitchFamily="2" charset="-122"/>
                      </a:endParaRPr>
                    </a:p>
                  </a:txBody>
                  <a:tcPr marL="121924" marR="121924" marT="60959" marB="60959" anchor="ctr"/>
                </a:tc>
                <a:extLst>
                  <a:ext uri="{0D108BD9-81ED-4DB2-BD59-A6C34878D82A}">
                    <a16:rowId xmlns:a16="http://schemas.microsoft.com/office/drawing/2014/main" val="10000"/>
                  </a:ext>
                </a:extLst>
              </a:tr>
              <a:tr h="1391139">
                <a:tc>
                  <a:txBody>
                    <a:bodyPr/>
                    <a:lstStyle/>
                    <a:p>
                      <a:pPr algn="ctr"/>
                      <a:r>
                        <a:rPr lang="zh-CN" altLang="en-US" sz="2667" b="1">
                          <a:latin typeface="宋体" panose="02010600030101010101" pitchFamily="2" charset="-122"/>
                          <a:ea typeface="宋体" panose="02010600030101010101" pitchFamily="2" charset="-122"/>
                        </a:rPr>
                        <a:t>徐改霞</a:t>
                      </a:r>
                    </a:p>
                  </a:txBody>
                  <a:tcPr marL="121924" marR="121924" marT="60959" marB="60959" anchor="ctr">
                    <a:noFill/>
                  </a:tcPr>
                </a:tc>
                <a:tc>
                  <a:txBody>
                    <a:bodyPr/>
                    <a:lstStyle/>
                    <a:p>
                      <a:pPr algn="ctr"/>
                      <a:endParaRPr lang="zh-CN" altLang="en-US" sz="2667" b="1">
                        <a:latin typeface="宋体" panose="02010600030101010101" pitchFamily="2" charset="-122"/>
                        <a:ea typeface="宋体" panose="02010600030101010101" pitchFamily="2" charset="-122"/>
                      </a:endParaRPr>
                    </a:p>
                  </a:txBody>
                  <a:tcPr marL="121924" marR="121924" marT="60959" marB="60959" anchor="ctr"/>
                </a:tc>
                <a:tc>
                  <a:txBody>
                    <a:bodyPr/>
                    <a:lstStyle/>
                    <a:p>
                      <a:pPr algn="ctr"/>
                      <a:endParaRPr lang="zh-CN" altLang="en-US" sz="2667" b="1">
                        <a:latin typeface="宋体" panose="02010600030101010101" pitchFamily="2" charset="-122"/>
                        <a:ea typeface="宋体" panose="02010600030101010101" pitchFamily="2" charset="-122"/>
                      </a:endParaRPr>
                    </a:p>
                  </a:txBody>
                  <a:tcPr marL="121924" marR="121924" marT="60959" marB="60959" anchor="ctr"/>
                </a:tc>
                <a:extLst>
                  <a:ext uri="{0D108BD9-81ED-4DB2-BD59-A6C34878D82A}">
                    <a16:rowId xmlns:a16="http://schemas.microsoft.com/office/drawing/2014/main" val="10001"/>
                  </a:ext>
                </a:extLst>
              </a:tr>
              <a:tr h="1860061">
                <a:tc>
                  <a:txBody>
                    <a:bodyPr/>
                    <a:lstStyle/>
                    <a:p>
                      <a:pPr algn="ctr"/>
                      <a:r>
                        <a:rPr lang="zh-CN" altLang="en-US" sz="2667" b="1">
                          <a:latin typeface="宋体" panose="02010600030101010101" pitchFamily="2" charset="-122"/>
                          <a:ea typeface="宋体" panose="02010600030101010101" pitchFamily="2" charset="-122"/>
                        </a:rPr>
                        <a:t>姚士杰</a:t>
                      </a:r>
                    </a:p>
                  </a:txBody>
                  <a:tcPr marL="121924" marR="121924" marT="60959" marB="60959" anchor="ctr">
                    <a:noFill/>
                  </a:tcPr>
                </a:tc>
                <a:tc>
                  <a:txBody>
                    <a:bodyPr/>
                    <a:lstStyle/>
                    <a:p>
                      <a:pPr algn="ctr"/>
                      <a:endParaRPr lang="zh-CN" altLang="en-US" sz="2667" b="1">
                        <a:latin typeface="宋体" panose="02010600030101010101" pitchFamily="2" charset="-122"/>
                        <a:ea typeface="宋体" panose="02010600030101010101" pitchFamily="2" charset="-122"/>
                      </a:endParaRPr>
                    </a:p>
                  </a:txBody>
                  <a:tcPr marL="121924" marR="121924" marT="60959" marB="60959" anchor="ctr"/>
                </a:tc>
                <a:tc>
                  <a:txBody>
                    <a:bodyPr/>
                    <a:lstStyle/>
                    <a:p>
                      <a:pPr algn="ctr"/>
                      <a:endParaRPr lang="zh-CN" altLang="en-US" sz="2667" b="1">
                        <a:latin typeface="宋体" panose="02010600030101010101" pitchFamily="2" charset="-122"/>
                        <a:ea typeface="宋体" panose="02010600030101010101" pitchFamily="2" charset="-122"/>
                      </a:endParaRPr>
                    </a:p>
                  </a:txBody>
                  <a:tcPr marL="121924" marR="121924" marT="60959" marB="60959" anchor="ctr"/>
                </a:tc>
                <a:extLst>
                  <a:ext uri="{0D108BD9-81ED-4DB2-BD59-A6C34878D82A}">
                    <a16:rowId xmlns:a16="http://schemas.microsoft.com/office/drawing/2014/main" val="944826804"/>
                  </a:ext>
                </a:extLst>
              </a:tr>
            </a:tbl>
          </a:graphicData>
        </a:graphic>
      </p:graphicFrame>
      <p:sp>
        <p:nvSpPr>
          <p:cNvPr id="3" name="TextBox 4"/>
          <p:cNvSpPr txBox="1"/>
          <p:nvPr/>
        </p:nvSpPr>
        <p:spPr>
          <a:xfrm>
            <a:off x="2179029" y="1667935"/>
            <a:ext cx="4229587" cy="1354217"/>
          </a:xfrm>
          <a:prstGeom prst="rect">
            <a:avLst/>
          </a:prstGeom>
          <a:noFill/>
          <a:ln w="9525">
            <a:noFill/>
          </a:ln>
        </p:spPr>
        <p:txBody>
          <a:bodyPr wrap="square">
            <a:spAutoFit/>
          </a:bodyPr>
          <a:lstStyle>
            <a:defPPr>
              <a:defRPr lang="en-US"/>
            </a:defPPr>
          </a:lstStyle>
          <a:p>
            <a:pPr eaLnBrk="1" hangingPunct="1"/>
            <a:r>
              <a:rPr lang="zh-CN" altLang="en-US" sz="2667" b="1">
                <a:solidFill>
                  <a:srgbClr val="000000"/>
                </a:solidFill>
                <a:latin typeface="楷体" panose="02010609060101010101" pitchFamily="49" charset="-122"/>
                <a:ea typeface="楷体" panose="02010609060101010101" pitchFamily="49" charset="-122"/>
              </a:rPr>
              <a:t>精明干练、精力充沛、口才极佳，但居功自傲，对他人指手画脚、吹毛求疵</a:t>
            </a:r>
          </a:p>
        </p:txBody>
      </p:sp>
      <p:sp>
        <p:nvSpPr>
          <p:cNvPr id="4" name="TextBox 4"/>
          <p:cNvSpPr txBox="1"/>
          <p:nvPr/>
        </p:nvSpPr>
        <p:spPr>
          <a:xfrm>
            <a:off x="6482782" y="1658622"/>
            <a:ext cx="5180426" cy="1354217"/>
          </a:xfrm>
          <a:prstGeom prst="rect">
            <a:avLst/>
          </a:prstGeom>
          <a:noFill/>
          <a:ln w="9525">
            <a:noFill/>
          </a:ln>
        </p:spPr>
        <p:txBody>
          <a:bodyPr wrap="square">
            <a:spAutoFit/>
          </a:bodyPr>
          <a:lstStyle>
            <a:defPPr>
              <a:defRPr lang="en-US"/>
            </a:defPPr>
          </a:lstStyle>
          <a:p>
            <a:pPr eaLnBrk="1" hangingPunct="1"/>
            <a:r>
              <a:rPr lang="zh-CN" altLang="en-US" sz="2667" b="1">
                <a:solidFill>
                  <a:srgbClr val="000000"/>
                </a:solidFill>
                <a:latin typeface="楷体" panose="02010609060101010101" pitchFamily="49" charset="-122"/>
                <a:ea typeface="楷体" panose="02010609060101010101" pitchFamily="49" charset="-122"/>
              </a:rPr>
              <a:t>组织余粮户活跃借贷；出于私心放过姚士杰；劝说徐改霞报考工厂；带人杀猪与灯塔社相对抗。</a:t>
            </a:r>
          </a:p>
        </p:txBody>
      </p:sp>
      <p:sp>
        <p:nvSpPr>
          <p:cNvPr id="5" name="TextBox 4"/>
          <p:cNvSpPr txBox="1"/>
          <p:nvPr/>
        </p:nvSpPr>
        <p:spPr>
          <a:xfrm>
            <a:off x="2179030" y="3356104"/>
            <a:ext cx="4030609" cy="943848"/>
          </a:xfrm>
          <a:prstGeom prst="rect">
            <a:avLst/>
          </a:prstGeom>
          <a:noFill/>
          <a:ln w="9525">
            <a:noFill/>
          </a:ln>
        </p:spPr>
        <p:txBody>
          <a:bodyPr wrap="square">
            <a:spAutoFit/>
          </a:bodyPr>
          <a:lstStyle>
            <a:defPPr>
              <a:defRPr lang="en-US"/>
            </a:defPPr>
          </a:lstStyle>
          <a:p>
            <a:pPr eaLnBrk="1" hangingPunct="1"/>
            <a:r>
              <a:rPr lang="zh-CN" altLang="en-US" sz="2667" b="1">
                <a:solidFill>
                  <a:srgbClr val="000000"/>
                </a:solidFill>
                <a:latin typeface="楷体" panose="02010609060101010101" pitchFamily="49" charset="-122"/>
                <a:ea typeface="楷体" panose="02010609060101010101" pitchFamily="49" charset="-122"/>
              </a:rPr>
              <a:t>勇敢聪慧、追求进步；有主见、果断理智</a:t>
            </a:r>
          </a:p>
        </p:txBody>
      </p:sp>
      <p:sp>
        <p:nvSpPr>
          <p:cNvPr id="6" name="TextBox 4"/>
          <p:cNvSpPr txBox="1"/>
          <p:nvPr/>
        </p:nvSpPr>
        <p:spPr>
          <a:xfrm>
            <a:off x="6486630" y="3176143"/>
            <a:ext cx="5123127" cy="1354217"/>
          </a:xfrm>
          <a:prstGeom prst="rect">
            <a:avLst/>
          </a:prstGeom>
          <a:noFill/>
          <a:ln w="9525">
            <a:noFill/>
          </a:ln>
        </p:spPr>
        <p:txBody>
          <a:bodyPr wrap="square">
            <a:spAutoFit/>
          </a:bodyPr>
          <a:lstStyle>
            <a:defPPr>
              <a:defRPr lang="en-US"/>
            </a:defPPr>
          </a:lstStyle>
          <a:p>
            <a:pPr eaLnBrk="1" hangingPunct="1"/>
            <a:r>
              <a:rPr lang="zh-CN" altLang="en-US" sz="2667" b="1">
                <a:solidFill>
                  <a:srgbClr val="000000"/>
                </a:solidFill>
                <a:latin typeface="楷体" panose="02010609060101010101" pitchFamily="49" charset="-122"/>
                <a:ea typeface="楷体" panose="02010609060101010101" pitchFamily="49" charset="-122"/>
              </a:rPr>
              <a:t>解除包办婚约；到蛤蟆滩小学接受教育；拒绝富家子弟永茂；报考工厂。</a:t>
            </a:r>
          </a:p>
        </p:txBody>
      </p:sp>
      <p:sp>
        <p:nvSpPr>
          <p:cNvPr id="7" name="TextBox 4"/>
          <p:cNvSpPr txBox="1"/>
          <p:nvPr/>
        </p:nvSpPr>
        <p:spPr>
          <a:xfrm>
            <a:off x="2179030" y="5013211"/>
            <a:ext cx="4164491" cy="943848"/>
          </a:xfrm>
          <a:prstGeom prst="rect">
            <a:avLst/>
          </a:prstGeom>
          <a:noFill/>
          <a:ln w="9525">
            <a:noFill/>
          </a:ln>
        </p:spPr>
        <p:txBody>
          <a:bodyPr wrap="square">
            <a:spAutoFit/>
          </a:bodyPr>
          <a:lstStyle>
            <a:defPPr>
              <a:defRPr lang="en-US"/>
            </a:defPPr>
          </a:lstStyle>
          <a:p>
            <a:pPr eaLnBrk="1" hangingPunct="1"/>
            <a:r>
              <a:rPr lang="zh-CN" altLang="en-US" sz="2667" b="1">
                <a:solidFill>
                  <a:srgbClr val="000000"/>
                </a:solidFill>
                <a:latin typeface="楷体" panose="02010609060101010101" pitchFamily="49" charset="-122"/>
                <a:ea typeface="楷体" panose="02010609060101010101" pitchFamily="49" charset="-122"/>
              </a:rPr>
              <a:t>心肠歹毒、冷酷无情、诡计多端、阴险毒辣</a:t>
            </a:r>
          </a:p>
        </p:txBody>
      </p:sp>
      <p:sp>
        <p:nvSpPr>
          <p:cNvPr id="8" name="TextBox 4"/>
          <p:cNvSpPr txBox="1"/>
          <p:nvPr/>
        </p:nvSpPr>
        <p:spPr>
          <a:xfrm>
            <a:off x="6479456" y="4602842"/>
            <a:ext cx="5229944" cy="1764585"/>
          </a:xfrm>
          <a:prstGeom prst="rect">
            <a:avLst/>
          </a:prstGeom>
          <a:noFill/>
          <a:ln w="9525">
            <a:noFill/>
          </a:ln>
        </p:spPr>
        <p:txBody>
          <a:bodyPr wrap="square">
            <a:spAutoFit/>
          </a:bodyPr>
          <a:lstStyle>
            <a:defPPr>
              <a:defRPr lang="en-US"/>
            </a:defPPr>
          </a:lstStyle>
          <a:p>
            <a:pPr eaLnBrk="1" hangingPunct="1"/>
            <a:r>
              <a:rPr lang="zh-CN" altLang="en-US" sz="2667" b="1">
                <a:solidFill>
                  <a:srgbClr val="000000"/>
                </a:solidFill>
                <a:latin typeface="楷体" panose="02010609060101010101" pitchFamily="49" charset="-122"/>
                <a:ea typeface="楷体" panose="02010609060101010101" pitchFamily="49" charset="-122"/>
              </a:rPr>
              <a:t>放高利贷；土改时拉拢高增福；购买稻种与互助组对抗；破坏高增福的互助组；教唆白占魁给互助组捣乱。</a:t>
            </a:r>
          </a:p>
        </p:txBody>
      </p:sp>
    </p:spTree>
    <p:extLst>
      <p:ext uri="{BB962C8B-B14F-4D97-AF65-F5344CB8AC3E}">
        <p14:creationId xmlns:p14="http://schemas.microsoft.com/office/powerpoint/2010/main" val="266674078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grpId="1"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0" presetClass="entr" presetSubtype="0" fill="hold" grpId="2"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10" presetClass="entr" presetSubtype="0" fill="hold" grpId="3"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10" presetClass="entr" presetSubtype="0" fill="hold" grpId="4"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10" presetClass="entr" presetSubtype="0" fill="hold" grpId="5"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1"/>
      <p:bldP spid="5" grpId="2"/>
      <p:bldP spid="6" grpId="3"/>
      <p:bldP spid="7" grpId="4"/>
      <p:bldP spid="8" grpId="5"/>
    </p:bldLst>
  </p:timing>
</p:sld>
</file>

<file path=ppt/slides/slide4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53250" name="图片 3">
            <a:hlinkClick r:id="rId3" action="ppaction://hlinkfile"/>
          </p:cNvPr>
          <p:cNvPicPr>
            <a:picLocks noChangeAspect="1"/>
          </p:cNvPicPr>
          <p:nvPr/>
        </p:nvPicPr>
        <p:blipFill>
          <a:blip r:embed="rId2"/>
          <a:stretch>
            <a:fillRect/>
          </a:stretch>
        </p:blipFill>
        <p:spPr>
          <a:xfrm>
            <a:off x="2142067" y="1524000"/>
            <a:ext cx="8468784" cy="3549651"/>
          </a:xfrm>
          <a:prstGeom prst="rect">
            <a:avLst/>
          </a:prstGeom>
          <a:noFill/>
          <a:ln w="9525">
            <a:noFill/>
          </a:ln>
        </p:spPr>
      </p:pic>
    </p:spTree>
  </p:cSld>
  <p:clrMapOvr>
    <a:masterClrMapping/>
  </p:clrMapOvr>
  <p:transition spd="med">
    <p:fade/>
  </p:transition>
  <p:timing/>
</p:sld>
</file>

<file path=ppt/tags/tag1.xml><?xml version="1.0" encoding="utf-8"?>
<p:tagLst xmlns:p="http://schemas.openxmlformats.org/presentationml/2006/main">
  <p:tag name="AS_NET" val="4.0.30319.42000"/>
  <p:tag name="AS_OS" val="Microsoft Windows NT 6.2.9200.0"/>
  <p:tag name="AS_RELEASE_DATE" val="2017.06.14"/>
  <p:tag name="AS_TITLE" val="Aspose.Slides for .NET 4.0 Client Profile"/>
  <p:tag name="AS_VERSION" val="17.6"/>
</p:tagLst>
</file>

<file path=ppt/theme/theme1.xml><?xml version="1.0" encoding="utf-8"?>
<a:theme xmlns:r="http://schemas.openxmlformats.org/officeDocument/2006/relationships"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Template>Office Theme</Template>
  <Company/>
  <PresentationFormat>宽屏</PresentationFormat>
  <Paragraphs>156</Paragraphs>
  <Slides>40</Slides>
  <Notes>2</Notes>
  <TotalTime>0</TotalTime>
  <HiddenSlides>0</HiddenSlides>
  <MMClips>0</MMClips>
  <ScaleCrop>0</ScaleCrop>
  <HeadingPairs>
    <vt:vector baseType="variant" size="4">
      <vt:variant>
        <vt:lpstr>Theme</vt:lpstr>
      </vt:variant>
      <vt:variant>
        <vt:i4>1</vt:i4>
      </vt:variant>
      <vt:variant>
        <vt:lpstr>Slide Titles</vt:lpstr>
      </vt:variant>
      <vt:variant>
        <vt:i4>40</vt:i4>
      </vt:variant>
    </vt:vector>
  </HeadingPairs>
  <TitlesOfParts>
    <vt:vector baseType="lpstr" size="41">
      <vt:lpstr>Office 主题</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vector>
  </TitlesOfParts>
  <LinksUpToDate>0</LinksUpToDate>
  <SharedDoc>0</SharedDoc>
  <HyperlinksChanged>0</HyperlinksChanged>
  <Application>Aspose.Slides for .NET</Application>
  <AppVersion>17.0600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PowerPoint 演示文稿</dc:title>
  <dc:creator>Windows 用户</dc:creator>
  <cp:lastModifiedBy>天天向上</cp:lastModifiedBy>
  <cp:revision>392</cp:revision>
  <dcterms:created xsi:type="dcterms:W3CDTF">2017-11-13T08:28:00Z</dcterms:created>
  <dcterms:modified xsi:type="dcterms:W3CDTF">2023-01-26T01:18:25Z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ICV">
    <vt:lpwstr>2B631D329155400EA716415522748181</vt:lpwstr>
  </property>
  <property fmtid="{D5CDD505-2E9C-101B-9397-08002B2CF9AE}" pid="3" name="KSOProductBuildVer">
    <vt:lpwstr>2052-11.1.0.11365</vt:lpwstr>
  </property>
</Properties>
</file>