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38" r:id="rId3"/>
    <p:sldId id="615" r:id="rId4"/>
    <p:sldId id="696" r:id="rId5"/>
    <p:sldId id="697" r:id="rId6"/>
    <p:sldId id="698" r:id="rId7"/>
    <p:sldId id="699" r:id="rId8"/>
    <p:sldId id="701" r:id="rId9"/>
    <p:sldId id="703" r:id="rId10"/>
    <p:sldId id="704" r:id="rId11"/>
    <p:sldId id="705" r:id="rId12"/>
    <p:sldId id="706" r:id="rId13"/>
    <p:sldId id="707" r:id="rId14"/>
    <p:sldId id="708" r:id="rId15"/>
    <p:sldId id="709" r:id="rId16"/>
    <p:sldId id="710" r:id="rId17"/>
    <p:sldId id="711" r:id="rId18"/>
    <p:sldId id="712" r:id="rId19"/>
    <p:sldId id="713" r:id="rId20"/>
    <p:sldId id="692" r:id="rId21"/>
    <p:sldId id="714" r:id="rId22"/>
    <p:sldId id="715" r:id="rId23"/>
    <p:sldId id="689" r:id="rId24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7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016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CD37B3-C918-4CB1-A20B-44A0C4B932BC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B6B9F-4A92-4213-B184-304BD9CA0D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35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53415" y="36576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accent1">
                    <a:lumMod val="75000"/>
                  </a:schemeClr>
                </a:solidFill>
              </a:rPr>
              <a:t>导入课堂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39t.com/20431.htm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946119"/>
            <a:ext cx="12192000" cy="1753235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4800" b="1" smtClean="0">
                <a:solidFill>
                  <a:schemeClr val="tx2">
                    <a:lumMod val="75000"/>
                  </a:schemeClr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  <a:sym typeface="+mn-ea"/>
              </a:rPr>
              <a:t>8.3  金属资源的利用和保护</a:t>
            </a:r>
          </a:p>
          <a:p>
            <a:pPr lvl="0" algn="ctr">
              <a:buClrTx/>
              <a:buSzTx/>
              <a:buFontTx/>
            </a:pPr>
            <a:r>
              <a:rPr lang="en-US" altLang="zh-CN" sz="4800" b="1" smtClean="0">
                <a:solidFill>
                  <a:schemeClr val="tx2">
                    <a:lumMod val="75000"/>
                  </a:schemeClr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  <a:sym typeface="+mn-ea"/>
              </a:rPr>
              <a:t>（第2课时）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15340" y="1095375"/>
            <a:ext cx="1006538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400">
                <a:solidFill>
                  <a:schemeClr val="accent1">
                    <a:lumMod val="7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    </a:t>
            </a:r>
            <a:r>
              <a:rPr lang="zh-CN" altLang="en-US" sz="2400">
                <a:solidFill>
                  <a:schemeClr val="accent1">
                    <a:lumMod val="7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资料二：据有关资料报道，现在世界上每年因腐蚀而报废的金属设备和材料相当于年产量的</a:t>
            </a:r>
            <a:r>
              <a:rPr lang="en-US" altLang="zh-CN" sz="2400">
                <a:solidFill>
                  <a:schemeClr val="accent1">
                    <a:lumMod val="7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20% </a:t>
            </a:r>
            <a:r>
              <a:rPr lang="en-US" altLang="en-US" sz="2400">
                <a:solidFill>
                  <a:schemeClr val="accent1">
                    <a:lumMod val="7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～</a:t>
            </a:r>
            <a:r>
              <a:rPr lang="en-US" altLang="zh-CN" sz="2400">
                <a:solidFill>
                  <a:schemeClr val="accent1">
                    <a:lumMod val="7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40%</a:t>
            </a:r>
            <a:r>
              <a:rPr lang="zh-CN" altLang="en-US" sz="2400">
                <a:solidFill>
                  <a:schemeClr val="accent1">
                    <a:lumMod val="7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。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537325" y="3980180"/>
            <a:ext cx="456311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en-US" altLang="zh-CN" sz="2800" b="1">
                <a:solidFill>
                  <a:srgbClr val="FF33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</a:t>
            </a:r>
            <a:r>
              <a:rPr lang="zh-CN" altLang="en-US" sz="2800" b="1">
                <a:solidFill>
                  <a:srgbClr val="FF33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金属锈蚀造成巨大损失。</a:t>
            </a:r>
          </a:p>
        </p:txBody>
      </p:sp>
      <p:pic>
        <p:nvPicPr>
          <p:cNvPr id="105" name="图片 104"/>
          <p:cNvPicPr/>
          <p:nvPr/>
        </p:nvPicPr>
        <p:blipFill>
          <a:blip r:embed="rId3"/>
          <a:stretch>
            <a:fillRect/>
          </a:stretch>
        </p:blipFill>
        <p:spPr>
          <a:xfrm>
            <a:off x="913130" y="2540000"/>
            <a:ext cx="5624195" cy="38931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7890" y="2147570"/>
            <a:ext cx="104597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sz="2800">
                <a:latin typeface="仿宋" panose="02010609060101010101" charset="-122"/>
                <a:ea typeface="仿宋" panose="02010609060101010101" charset="-122"/>
              </a:rPr>
              <a:t>1.</a:t>
            </a:r>
            <a:r>
              <a:rPr sz="2800" smtClean="0">
                <a:latin typeface="仿宋" panose="02010609060101010101" charset="-122"/>
                <a:ea typeface="仿宋" panose="02010609060101010101" charset="-122"/>
              </a:rPr>
              <a:t>了解金属锈蚀的条件和防</a:t>
            </a:r>
            <a:r>
              <a:rPr lang="zh-CN" altLang="en-US" sz="2800">
                <a:latin typeface="仿宋" panose="02010609060101010101" charset="-122"/>
                <a:ea typeface="仿宋" panose="02010609060101010101" charset="-122"/>
              </a:rPr>
              <a:t>止</a:t>
            </a:r>
            <a:r>
              <a:rPr sz="2800" err="1" smtClean="0">
                <a:latin typeface="仿宋" panose="02010609060101010101" charset="-122"/>
                <a:ea typeface="仿宋" panose="02010609060101010101" charset="-122"/>
              </a:rPr>
              <a:t>金属锈蚀的简单方法</a:t>
            </a:r>
            <a:r>
              <a:rPr sz="2800">
                <a:latin typeface="仿宋" panose="02010609060101010101" charset="-122"/>
                <a:ea typeface="仿宋" panose="02010609060101010101" charset="-122"/>
              </a:rPr>
              <a:t>。</a:t>
            </a:r>
          </a:p>
          <a:p>
            <a:pPr>
              <a:lnSpc>
                <a:spcPct val="200000"/>
              </a:lnSpc>
            </a:pPr>
            <a:r>
              <a:rPr sz="2800">
                <a:latin typeface="仿宋" panose="02010609060101010101" charset="-122"/>
                <a:ea typeface="仿宋" panose="02010609060101010101" charset="-122"/>
              </a:rPr>
              <a:t>2.了解废弃金属对环境的污染，认识保护金属资源的重要性。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849312" y="328929"/>
            <a:ext cx="3021013" cy="4953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875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、金属的腐蚀与防护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849312" y="1064928"/>
            <a:ext cx="96805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ts val="50"/>
              </a:spcBef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取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6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枚洁净无锈的铁钉，分别放入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3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支试管中进行下面的</a:t>
            </a:r>
            <a:r>
              <a:rPr lang="zh-CN" altLang="en-US" sz="2400" b="1" smtClean="0">
                <a:latin typeface="仿宋" panose="02010609060101010101" charset="-122"/>
                <a:ea typeface="仿宋" panose="02010609060101010101" charset="-122"/>
              </a:rPr>
              <a:t>实验。           </a:t>
            </a:r>
            <a:endParaRPr lang="zh-CN" altLang="en-US" sz="2400" b="1">
              <a:solidFill>
                <a:srgbClr val="00206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8410575" y="6086475"/>
            <a:ext cx="172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干燥空气中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817688" y="6100763"/>
            <a:ext cx="20526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部分浸没水中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106863" y="5962650"/>
            <a:ext cx="38909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浸没水中，上层一层植物油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49312" y="1579562"/>
            <a:ext cx="1072673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31875" indent="-103187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solidFill>
                  <a:srgbClr val="3333FF"/>
                </a:solidFill>
                <a:latin typeface="仿宋" panose="02010609060101010101" charset="-122"/>
                <a:ea typeface="仿宋" panose="02010609060101010101" charset="-122"/>
              </a:rPr>
              <a:t>步骤</a:t>
            </a:r>
            <a:r>
              <a:rPr lang="en-US" altLang="zh-CN" sz="2400" b="1">
                <a:solidFill>
                  <a:srgbClr val="3333FF"/>
                </a:solidFill>
                <a:latin typeface="仿宋" panose="02010609060101010101" charset="-122"/>
                <a:ea typeface="仿宋" panose="02010609060101010101" charset="-122"/>
              </a:rPr>
              <a:t>1</a:t>
            </a:r>
            <a:r>
              <a:rPr lang="zh-CN" altLang="en-US" sz="2400" b="1">
                <a:solidFill>
                  <a:srgbClr val="3333FF"/>
                </a:solidFill>
                <a:latin typeface="仿宋" panose="02010609060101010101" charset="-122"/>
                <a:ea typeface="仿宋" panose="02010609060101010101" charset="-122"/>
              </a:rPr>
              <a:t>：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在试管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1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中加入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少量的蒸馏水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，使铁钉的一半浸没在水中。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solidFill>
                  <a:srgbClr val="3333FF"/>
                </a:solidFill>
                <a:latin typeface="仿宋" panose="02010609060101010101" charset="-122"/>
                <a:ea typeface="仿宋" panose="02010609060101010101" charset="-122"/>
              </a:rPr>
              <a:t>步骤</a:t>
            </a:r>
            <a:r>
              <a:rPr lang="en-US" altLang="zh-CN" sz="2400" b="1">
                <a:solidFill>
                  <a:srgbClr val="3333FF"/>
                </a:solidFill>
                <a:latin typeface="仿宋" panose="02010609060101010101" charset="-122"/>
                <a:ea typeface="仿宋" panose="02010609060101010101" charset="-122"/>
              </a:rPr>
              <a:t>2</a:t>
            </a:r>
            <a:r>
              <a:rPr lang="zh-CN" altLang="en-US" sz="2400" b="1">
                <a:solidFill>
                  <a:srgbClr val="3333FF"/>
                </a:solidFill>
                <a:latin typeface="仿宋" panose="02010609060101010101" charset="-122"/>
                <a:ea typeface="仿宋" panose="02010609060101010101" charset="-122"/>
              </a:rPr>
              <a:t>：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在试管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2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中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注满迅速冷却</a:t>
            </a:r>
            <a:r>
              <a:rPr lang="zh-CN" altLang="en-US" sz="2400" b="1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的蒸馏水</a:t>
            </a:r>
            <a:r>
              <a:rPr lang="zh-CN" altLang="en-US" sz="2400" b="1" smtClean="0">
                <a:latin typeface="仿宋" panose="02010609060101010101" charset="-122"/>
                <a:ea typeface="仿宋" panose="02010609060101010101" charset="-122"/>
              </a:rPr>
              <a:t>，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上面覆盖一层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植物油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，塞紧橡皮塞。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solidFill>
                  <a:srgbClr val="3333FF"/>
                </a:solidFill>
                <a:latin typeface="仿宋" panose="02010609060101010101" charset="-122"/>
                <a:ea typeface="仿宋" panose="02010609060101010101" charset="-122"/>
              </a:rPr>
              <a:t>步骤</a:t>
            </a:r>
            <a:r>
              <a:rPr lang="en-US" altLang="zh-CN" sz="2400" b="1">
                <a:solidFill>
                  <a:srgbClr val="3333FF"/>
                </a:solidFill>
                <a:latin typeface="仿宋" panose="02010609060101010101" charset="-122"/>
                <a:ea typeface="仿宋" panose="02010609060101010101" charset="-122"/>
              </a:rPr>
              <a:t>3</a:t>
            </a:r>
            <a:r>
              <a:rPr lang="zh-CN" altLang="en-US" sz="2400" b="1">
                <a:solidFill>
                  <a:srgbClr val="3333FF"/>
                </a:solidFill>
                <a:latin typeface="仿宋" panose="02010609060101010101" charset="-122"/>
                <a:ea typeface="仿宋" panose="02010609060101010101" charset="-122"/>
              </a:rPr>
              <a:t>：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在试管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3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中先放一团干棉球，再在上面加入少量干燥剂（生石灰）， </a:t>
            </a:r>
            <a:endParaRPr lang="en-US" altLang="zh-CN" sz="2400" b="1">
              <a:latin typeface="仿宋" panose="02010609060101010101" charset="-122"/>
              <a:ea typeface="仿宋" panose="02010609060101010101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塞紧橡皮塞。</a:t>
            </a:r>
          </a:p>
        </p:txBody>
      </p:sp>
      <p:grpSp>
        <p:nvGrpSpPr>
          <p:cNvPr id="9" name="组合 10"/>
          <p:cNvGrpSpPr/>
          <p:nvPr/>
        </p:nvGrpSpPr>
        <p:grpSpPr>
          <a:xfrm>
            <a:off x="1352550" y="3914775"/>
            <a:ext cx="9234487" cy="2159000"/>
            <a:chOff x="1343479" y="3370717"/>
            <a:chExt cx="9234714" cy="2159226"/>
          </a:xfrm>
        </p:grpSpPr>
        <p:pic>
          <p:nvPicPr>
            <p:cNvPr id="10" name="图片 26625" descr="pic_2177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43479" y="3370717"/>
              <a:ext cx="9144000" cy="2159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131456" y="3532868"/>
              <a:ext cx="11080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</a:rPr>
                <a:t>试管</a:t>
              </a:r>
              <a:r>
                <a:rPr lang="en-US" altLang="zh-CN" sz="2400" b="1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</a:rPr>
                <a:t>Ⅰ</a:t>
              </a:r>
              <a:endPara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6500360" y="3532869"/>
              <a:ext cx="11080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</a:rPr>
                <a:t>试管</a:t>
              </a:r>
              <a:r>
                <a:rPr lang="en-US" altLang="zh-CN" sz="2400" b="1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</a:rPr>
                <a:t>Ⅱ</a:t>
              </a:r>
              <a:endPara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9470118" y="3525139"/>
              <a:ext cx="110807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</a:rPr>
                <a:t>试管</a:t>
              </a:r>
              <a:r>
                <a:rPr lang="en-US" altLang="zh-CN" sz="2400" b="1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</a:rPr>
                <a:t>Ⅲ</a:t>
              </a:r>
              <a:endPara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741364" y="328929"/>
            <a:ext cx="2838964" cy="5045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5000"/>
          </a:bodyPr>
          <a:lstStyle/>
          <a:p>
            <a:pPr algn="ctr" eaLnBrk="0" hangingPunct="0"/>
            <a:r>
              <a:rPr lang="zh-CN" altLang="en-US" sz="24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一</a:t>
            </a:r>
            <a:r>
              <a:rPr lang="zh-CN" altLang="en-US" sz="24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、金属的腐蚀与防护</a:t>
            </a:r>
            <a:endParaRPr lang="zh-CN" altLang="en-US" sz="24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graphicFrame>
        <p:nvGraphicFramePr>
          <p:cNvPr id="4" name="Group 112"/>
          <p:cNvGraphicFramePr>
            <a:graphicFrameLocks noGrp="1"/>
          </p:cNvGraphicFramePr>
          <p:nvPr/>
        </p:nvGraphicFramePr>
        <p:xfrm>
          <a:off x="1532059" y="2914352"/>
          <a:ext cx="9144000" cy="2073276"/>
        </p:xfrm>
        <a:graphic>
          <a:graphicData uri="http://schemas.openxmlformats.org/drawingml/2006/table">
            <a:tbl>
              <a:tblPr/>
              <a:tblGrid>
                <a:gridCol w="539750"/>
                <a:gridCol w="1800225"/>
                <a:gridCol w="1511300"/>
                <a:gridCol w="5292725"/>
              </a:tblGrid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条  件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现象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分            析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①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②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</a:rPr>
                        <a:t>③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14"/>
          <p:cNvSpPr>
            <a:spLocks noChangeArrowheads="1"/>
          </p:cNvSpPr>
          <p:nvPr/>
        </p:nvSpPr>
        <p:spPr bwMode="auto">
          <a:xfrm>
            <a:off x="1396127" y="5181600"/>
            <a:ext cx="82724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kumimoji="1" lang="zh-CN" altLang="en-US" sz="2400" b="1">
                <a:latin typeface="仿宋" panose="02010609060101010101" charset="-122"/>
                <a:ea typeface="仿宋" panose="02010609060101010101" charset="-122"/>
              </a:rPr>
              <a:t>结论：在</a:t>
            </a:r>
            <a:r>
              <a:rPr kumimoji="1"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水、氧气</a:t>
            </a:r>
            <a:r>
              <a:rPr kumimoji="1" lang="zh-CN" altLang="en-US" sz="2400" b="1">
                <a:latin typeface="仿宋" panose="02010609060101010101" charset="-122"/>
                <a:ea typeface="仿宋" panose="02010609060101010101" charset="-122"/>
              </a:rPr>
              <a:t>同时存在的环境中铁能生锈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。</a:t>
            </a:r>
            <a:endParaRPr lang="en-US" altLang="zh-CN" sz="2400" b="1">
              <a:latin typeface="仿宋" panose="02010609060101010101" charset="-122"/>
              <a:ea typeface="仿宋" panose="02010609060101010101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（缓慢氧化，放热）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323134" y="1341303"/>
            <a:ext cx="466367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为了防止蒸馏水中溶有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氧气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。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  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加植物油是为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隔绝空气</a:t>
            </a:r>
          </a:p>
        </p:txBody>
      </p:sp>
      <p:sp>
        <p:nvSpPr>
          <p:cNvPr id="7" name="TextBox 17"/>
          <p:cNvSpPr txBox="1"/>
          <p:nvPr/>
        </p:nvSpPr>
        <p:spPr>
          <a:xfrm>
            <a:off x="1062037" y="1349286"/>
            <a:ext cx="5165725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>
                <a:latin typeface="仿宋" panose="02010609060101010101" charset="-122"/>
                <a:ea typeface="仿宋" panose="02010609060101010101" charset="-122"/>
              </a:rPr>
              <a:t>试管</a:t>
            </a:r>
            <a:r>
              <a:rPr lang="en-US" altLang="zh-CN" sz="2400">
                <a:latin typeface="仿宋" panose="02010609060101010101" charset="-122"/>
                <a:ea typeface="仿宋" panose="02010609060101010101" charset="-122"/>
              </a:rPr>
              <a:t>2</a:t>
            </a:r>
            <a:r>
              <a:rPr lang="zh-CN" altLang="en-US" sz="2400">
                <a:latin typeface="仿宋" panose="02010609060101010101" charset="-122"/>
                <a:ea typeface="仿宋" panose="02010609060101010101" charset="-122"/>
              </a:rPr>
              <a:t>：</a:t>
            </a:r>
            <a:r>
              <a:rPr lang="zh-CN" altLang="en-US" sz="24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为什么要用煮沸过的蒸馏水，且要加入植物油？</a:t>
            </a:r>
            <a:endParaRPr lang="zh-CN" altLang="en-US" sz="24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8" name="Rectangle 89"/>
          <p:cNvSpPr>
            <a:spLocks noChangeArrowheads="1"/>
          </p:cNvSpPr>
          <p:nvPr/>
        </p:nvSpPr>
        <p:spPr bwMode="auto">
          <a:xfrm>
            <a:off x="2076370" y="3470626"/>
            <a:ext cx="1657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400" b="1">
                <a:latin typeface="仿宋" panose="02010609060101010101" charset="-122"/>
                <a:ea typeface="仿宋" panose="02010609060101010101" charset="-122"/>
              </a:rPr>
              <a:t>水、氧气</a:t>
            </a:r>
          </a:p>
        </p:txBody>
      </p:sp>
      <p:sp>
        <p:nvSpPr>
          <p:cNvPr id="9" name="Rectangle 90"/>
          <p:cNvSpPr>
            <a:spLocks noChangeArrowheads="1"/>
          </p:cNvSpPr>
          <p:nvPr/>
        </p:nvSpPr>
        <p:spPr bwMode="auto">
          <a:xfrm>
            <a:off x="2616120" y="3975451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400" b="1">
                <a:latin typeface="仿宋" panose="02010609060101010101" charset="-122"/>
                <a:ea typeface="仿宋" panose="02010609060101010101" charset="-122"/>
              </a:rPr>
              <a:t>水</a:t>
            </a:r>
          </a:p>
        </p:txBody>
      </p:sp>
      <p:sp>
        <p:nvSpPr>
          <p:cNvPr id="10" name="Rectangle 91"/>
          <p:cNvSpPr>
            <a:spLocks noChangeArrowheads="1"/>
          </p:cNvSpPr>
          <p:nvPr/>
        </p:nvSpPr>
        <p:spPr bwMode="auto">
          <a:xfrm>
            <a:off x="2401808" y="4478689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400" b="1">
                <a:latin typeface="仿宋" panose="02010609060101010101" charset="-122"/>
                <a:ea typeface="仿宋" panose="02010609060101010101" charset="-122"/>
              </a:rPr>
              <a:t>氧气</a:t>
            </a:r>
          </a:p>
        </p:txBody>
      </p:sp>
      <p:sp>
        <p:nvSpPr>
          <p:cNvPr id="11" name="Rectangle 95"/>
          <p:cNvSpPr>
            <a:spLocks noChangeArrowheads="1"/>
          </p:cNvSpPr>
          <p:nvPr/>
        </p:nvSpPr>
        <p:spPr bwMode="auto">
          <a:xfrm>
            <a:off x="4092495" y="3470626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生锈</a:t>
            </a:r>
          </a:p>
        </p:txBody>
      </p:sp>
      <p:sp>
        <p:nvSpPr>
          <p:cNvPr id="12" name="Rectangle 96"/>
          <p:cNvSpPr>
            <a:spLocks noChangeArrowheads="1"/>
          </p:cNvSpPr>
          <p:nvPr/>
        </p:nvSpPr>
        <p:spPr bwMode="auto">
          <a:xfrm>
            <a:off x="3924220" y="4478689"/>
            <a:ext cx="1107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不生锈</a:t>
            </a:r>
          </a:p>
        </p:txBody>
      </p:sp>
      <p:sp>
        <p:nvSpPr>
          <p:cNvPr id="13" name="Rectangle 97"/>
          <p:cNvSpPr>
            <a:spLocks noChangeArrowheads="1"/>
          </p:cNvSpPr>
          <p:nvPr/>
        </p:nvSpPr>
        <p:spPr bwMode="auto">
          <a:xfrm>
            <a:off x="3917870" y="3975451"/>
            <a:ext cx="1107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不生锈</a:t>
            </a:r>
          </a:p>
        </p:txBody>
      </p:sp>
      <p:sp>
        <p:nvSpPr>
          <p:cNvPr id="14" name="Text Box 102"/>
          <p:cNvSpPr txBox="1">
            <a:spLocks noChangeArrowheads="1"/>
          </p:cNvSpPr>
          <p:nvPr/>
        </p:nvSpPr>
        <p:spPr bwMode="auto">
          <a:xfrm>
            <a:off x="5570458" y="3686526"/>
            <a:ext cx="464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①②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可得铁生锈与氧气有关</a:t>
            </a:r>
          </a:p>
        </p:txBody>
      </p:sp>
      <p:sp>
        <p:nvSpPr>
          <p:cNvPr id="15" name="Rectangle 103"/>
          <p:cNvSpPr>
            <a:spLocks noChangeArrowheads="1"/>
          </p:cNvSpPr>
          <p:nvPr/>
        </p:nvSpPr>
        <p:spPr bwMode="auto">
          <a:xfrm>
            <a:off x="5599033" y="4262789"/>
            <a:ext cx="3570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①③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可得铁生锈与水有关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784225" y="328930"/>
            <a:ext cx="2899133" cy="4044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50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、金属的腐蚀与防护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52076" y="2890308"/>
            <a:ext cx="863600" cy="4619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 noProof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Times New Roman" panose="02020603050405020304" pitchFamily="18" charset="0"/>
              </a:rPr>
              <a:t>铁锈</a:t>
            </a:r>
          </a:p>
        </p:txBody>
      </p:sp>
      <p:sp>
        <p:nvSpPr>
          <p:cNvPr id="5" name="矩形 4"/>
          <p:cNvSpPr/>
          <p:nvPr/>
        </p:nvSpPr>
        <p:spPr>
          <a:xfrm>
            <a:off x="1352076" y="4136236"/>
            <a:ext cx="7725249" cy="794064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90000"/>
              </a:lnSpc>
              <a:defRPr/>
            </a:pPr>
            <a:r>
              <a:rPr lang="zh-CN" altLang="en-US" sz="2400" noProof="1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Times New Roman" panose="02020603050405020304" pitchFamily="18" charset="0"/>
              </a:rPr>
              <a:t>成分：铁锈成分复杂，</a:t>
            </a:r>
            <a:r>
              <a:rPr lang="zh-CN" altLang="en-US" sz="2400" noProof="1" smtClean="0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Times New Roman" panose="02020603050405020304" pitchFamily="18" charset="0"/>
              </a:rPr>
              <a:t>主要成分是</a:t>
            </a:r>
            <a:r>
              <a:rPr lang="zh-CN" altLang="en-US" sz="2400" b="1" noProof="1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Fe</a:t>
            </a:r>
            <a:r>
              <a:rPr lang="zh-CN" altLang="en-US" sz="2400" b="1" baseline="-25000" noProof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2</a:t>
            </a:r>
            <a:r>
              <a:rPr lang="zh-CN" altLang="en-US" sz="2400" b="1" noProof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O</a:t>
            </a:r>
            <a:r>
              <a:rPr lang="zh-CN" altLang="en-US" sz="2400" b="1" baseline="-25000" noProof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3</a:t>
            </a:r>
            <a:r>
              <a:rPr lang="zh-CN" altLang="en-US" sz="2400" b="1" noProof="1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·</a:t>
            </a:r>
            <a:r>
              <a:rPr lang="en-US" altLang="zh-CN" sz="2400" b="1" i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400" b="1" noProof="1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H</a:t>
            </a:r>
            <a:r>
              <a:rPr lang="zh-CN" altLang="en-US" sz="2400" b="1" baseline="-25000" noProof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2</a:t>
            </a:r>
            <a:r>
              <a:rPr lang="zh-CN" altLang="en-US" sz="2400" b="1" noProof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O </a:t>
            </a:r>
            <a:r>
              <a:rPr lang="zh-CN" altLang="en-US" sz="2400" noProof="1" smtClean="0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endParaRPr lang="en-US" altLang="zh-CN" sz="2400" noProof="1">
              <a:solidFill>
                <a:srgbClr val="000000"/>
              </a:solidFill>
              <a:latin typeface="仿宋" panose="02010609060101010101" charset="-122"/>
              <a:ea typeface="仿宋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1352076" y="961960"/>
            <a:ext cx="1714666" cy="481013"/>
          </a:xfrm>
          <a:prstGeom prst="roundRect">
            <a:avLst/>
          </a:prstGeom>
          <a:solidFill>
            <a:srgbClr val="BECE37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2400" b="1" kern="0" smtClean="0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</a:rPr>
              <a:t>归纳</a:t>
            </a:r>
            <a:r>
              <a:rPr lang="zh-CN" altLang="en-US" sz="2400" b="1" kern="0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</a:rPr>
              <a:t>总结</a:t>
            </a:r>
          </a:p>
        </p:txBody>
      </p:sp>
      <p:sp>
        <p:nvSpPr>
          <p:cNvPr id="8" name="文本框 129030"/>
          <p:cNvSpPr txBox="1">
            <a:spLocks noChangeArrowheads="1"/>
          </p:cNvSpPr>
          <p:nvPr/>
        </p:nvSpPr>
        <p:spPr bwMode="auto">
          <a:xfrm>
            <a:off x="1275876" y="1587370"/>
            <a:ext cx="20415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</a:rPr>
              <a:t>铁生锈的条件</a:t>
            </a:r>
          </a:p>
        </p:txBody>
      </p:sp>
      <p:sp>
        <p:nvSpPr>
          <p:cNvPr id="9" name="文本框 129031"/>
          <p:cNvSpPr txBox="1"/>
          <p:nvPr/>
        </p:nvSpPr>
        <p:spPr>
          <a:xfrm>
            <a:off x="1352076" y="2226190"/>
            <a:ext cx="7159625" cy="461963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铁必须同时与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空气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（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氧气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）、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水（水蒸气）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等接触。</a:t>
            </a:r>
          </a:p>
        </p:txBody>
      </p:sp>
      <p:sp>
        <p:nvSpPr>
          <p:cNvPr id="10" name="文本框 129033"/>
          <p:cNvSpPr txBox="1"/>
          <p:nvPr/>
        </p:nvSpPr>
        <p:spPr>
          <a:xfrm>
            <a:off x="1352076" y="3513421"/>
            <a:ext cx="2659702" cy="461665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铁锈的颜色：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红色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81038" y="4931574"/>
            <a:ext cx="1004706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kumimoji="1" lang="zh-CN" altLang="en-US" sz="2400" b="1" smtClean="0">
                <a:solidFill>
                  <a:srgbClr val="CC6600"/>
                </a:solidFill>
                <a:latin typeface="仿宋" panose="02010609060101010101" charset="-122"/>
                <a:ea typeface="仿宋" panose="02010609060101010101" charset="-122"/>
              </a:rPr>
              <a:t>       铁锈</a:t>
            </a:r>
            <a:r>
              <a:rPr kumimoji="1" lang="zh-CN" altLang="en-US" sz="2400" b="1">
                <a:latin typeface="仿宋" panose="02010609060101010101" charset="-122"/>
                <a:ea typeface="仿宋" panose="02010609060101010101" charset="-122"/>
              </a:rPr>
              <a:t>这种多孔性的物质，能让水分和空气穿过它的空隙，不断向里层渗透，继续跟铁反应，直至铁被完全锈蚀</a:t>
            </a:r>
            <a:r>
              <a:rPr kumimoji="1" lang="zh-CN" altLang="en-US" sz="2400" b="1" smtClean="0">
                <a:latin typeface="仿宋" panose="02010609060101010101" charset="-122"/>
                <a:ea typeface="仿宋" panose="02010609060101010101" charset="-122"/>
              </a:rPr>
              <a:t>。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在酸、盐的环境下，铁生锈速率会更</a:t>
            </a:r>
            <a:r>
              <a:rPr lang="zh-CN" altLang="en-US" sz="2400" b="1" smtClean="0">
                <a:latin typeface="仿宋" panose="02010609060101010101" charset="-122"/>
                <a:ea typeface="仿宋" panose="02010609060101010101" charset="-122"/>
              </a:rPr>
              <a:t>快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。</a:t>
            </a:r>
          </a:p>
          <a:p>
            <a:pPr eaLnBrk="1" hangingPunct="1">
              <a:spcBef>
                <a:spcPct val="50000"/>
              </a:spcBef>
            </a:pPr>
            <a:r>
              <a:rPr kumimoji="1" lang="zh-CN" altLang="en-US" sz="2400" b="1" smtClean="0">
                <a:latin typeface="仿宋" panose="02010609060101010101" charset="-122"/>
                <a:ea typeface="仿宋" panose="02010609060101010101" charset="-122"/>
              </a:rPr>
              <a:t>        </a:t>
            </a:r>
            <a:endParaRPr kumimoji="1" lang="zh-CN" altLang="en-US" sz="2400" b="1"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862885" y="328930"/>
            <a:ext cx="2472743" cy="4044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50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、金属的腐蚀与防护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985247" y="2058274"/>
            <a:ext cx="57229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tx2"/>
                </a:solidFill>
                <a:latin typeface="仿宋" panose="02010609060101010101" charset="-122"/>
                <a:ea typeface="仿宋" panose="02010609060101010101" charset="-122"/>
              </a:rPr>
              <a:t>氧化铁与铝壶表面的氧化铝膜性质比较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118306" y="3302981"/>
          <a:ext cx="8017194" cy="2482593"/>
        </p:xfrm>
        <a:graphic>
          <a:graphicData uri="http://schemas.openxmlformats.org/drawingml/2006/table">
            <a:tbl>
              <a:tblPr/>
              <a:tblGrid>
                <a:gridCol w="3313113"/>
                <a:gridCol w="1968818"/>
                <a:gridCol w="2735263"/>
              </a:tblGrid>
              <a:tr h="99695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lang="zh-CN" altLang="en-US" sz="240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altLang="zh-CN" sz="2400" b="1"/>
                        <a:t>     </a:t>
                      </a:r>
                      <a:r>
                        <a:rPr lang="zh-CN" altLang="en-US" sz="2400" b="1"/>
                        <a:t>铁锈</a:t>
                      </a:r>
                    </a:p>
                    <a:p>
                      <a:pPr marL="0" lvl="0" indent="0">
                        <a:buNone/>
                      </a:pPr>
                      <a:r>
                        <a:rPr lang="zh-CN" altLang="en-US" sz="2400" b="1"/>
                        <a:t>  </a:t>
                      </a:r>
                      <a:r>
                        <a:rPr lang="en-US" altLang="zh-CN" sz="2400"/>
                        <a:t>(</a:t>
                      </a:r>
                      <a:r>
                        <a:rPr lang="zh-CN" altLang="en-US" sz="2400">
                          <a:latin typeface="仿宋" panose="02010609060101010101" charset="-122"/>
                        </a:rPr>
                        <a:t>Ｆ</a:t>
                      </a:r>
                      <a:r>
                        <a:rPr lang="en-US" altLang="zh-CN" sz="2400">
                          <a:latin typeface="仿宋" panose="02010609060101010101" charset="-122"/>
                        </a:rPr>
                        <a:t>e</a:t>
                      </a:r>
                      <a:r>
                        <a:rPr lang="en-US" altLang="zh-CN" sz="2400" baseline="-25000">
                          <a:latin typeface="仿宋" panose="02010609060101010101" charset="-122"/>
                        </a:rPr>
                        <a:t>2</a:t>
                      </a:r>
                      <a:r>
                        <a:rPr lang="zh-CN" altLang="en-US" sz="2400">
                          <a:latin typeface="仿宋" panose="02010609060101010101" charset="-122"/>
                        </a:rPr>
                        <a:t>Ｏ</a:t>
                      </a:r>
                      <a:r>
                        <a:rPr lang="en-US" altLang="zh-CN" sz="2400" baseline="-25000">
                          <a:latin typeface="仿宋" panose="02010609060101010101" charset="-122"/>
                        </a:rPr>
                        <a:t>3</a:t>
                      </a:r>
                      <a:r>
                        <a:rPr lang="en-US" altLang="zh-CN" sz="2400"/>
                        <a:t>)</a:t>
                      </a:r>
                      <a:endParaRPr lang="zh-CN" altLang="en-US" sz="2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/>
                        <a:t>氧化铝</a:t>
                      </a:r>
                    </a:p>
                    <a:p>
                      <a:pPr marL="0" lvl="0" indent="0">
                        <a:buNone/>
                      </a:pPr>
                      <a:r>
                        <a:rPr lang="zh-CN" altLang="en-US" sz="2400" b="1"/>
                        <a:t>   </a:t>
                      </a:r>
                      <a:r>
                        <a:rPr lang="zh-CN" altLang="en-US" sz="2400" b="1" smtClean="0"/>
                        <a:t>  </a:t>
                      </a:r>
                      <a:r>
                        <a:rPr lang="en-US" altLang="zh-CN" sz="2400" smtClean="0"/>
                        <a:t>(</a:t>
                      </a:r>
                      <a:r>
                        <a:rPr lang="en-US" altLang="zh-CN" sz="2400"/>
                        <a:t>Al</a:t>
                      </a:r>
                      <a:r>
                        <a:rPr lang="en-US" altLang="zh-CN" sz="2400" baseline="-25000"/>
                        <a:t>2</a:t>
                      </a:r>
                      <a:r>
                        <a:rPr lang="en-US" altLang="zh-CN" sz="2400"/>
                        <a:t>O</a:t>
                      </a:r>
                      <a:r>
                        <a:rPr lang="en-US" altLang="zh-CN" sz="2400" baseline="-25000"/>
                        <a:t>3</a:t>
                      </a:r>
                      <a:r>
                        <a:rPr lang="en-US" altLang="zh-CN" sz="2400"/>
                        <a:t>)</a:t>
                      </a:r>
                      <a:endParaRPr lang="zh-CN" altLang="en-US" sz="2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858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zh-CN" altLang="en-US" sz="2400" b="1">
                          <a:latin typeface="仿宋" panose="02010609060101010101" charset="-122"/>
                          <a:ea typeface="仿宋" panose="02010609060101010101" charset="-122"/>
                        </a:rPr>
                        <a:t>结构特点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lang="zh-CN" altLang="en-US" sz="2400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50000"/>
                        </a:spcBef>
                        <a:buClrTx/>
                        <a:buNone/>
                      </a:pPr>
                      <a:endParaRPr lang="zh-CN" altLang="en-US" sz="24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785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zh-CN" altLang="en-US" sz="2400" b="1">
                          <a:latin typeface="仿宋" panose="02010609060101010101" charset="-122"/>
                          <a:ea typeface="仿宋" panose="02010609060101010101" charset="-122"/>
                        </a:rPr>
                        <a:t>若不除去结果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lang="zh-CN" altLang="en-US" sz="2400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lang="zh-CN" alt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 Box 115"/>
          <p:cNvSpPr txBox="1">
            <a:spLocks noChangeArrowheads="1"/>
          </p:cNvSpPr>
          <p:nvPr/>
        </p:nvSpPr>
        <p:spPr bwMode="auto">
          <a:xfrm>
            <a:off x="920035" y="1278656"/>
            <a:ext cx="79676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问题：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</a:rPr>
              <a:t>铝的化学性质比铁活泼为什么不生锈呢？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652260" y="4480648"/>
            <a:ext cx="16240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</a:pPr>
            <a:r>
              <a:rPr lang="zh-CN" altLang="en-US" sz="2400" b="1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</a:rPr>
              <a:t>疏松多孔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652260" y="5198355"/>
            <a:ext cx="17208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</a:pPr>
            <a:r>
              <a:rPr lang="zh-CN" altLang="en-US" sz="2400" b="1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</a:rPr>
              <a:t>加速锈蚀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7903334" y="4480649"/>
            <a:ext cx="21955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</a:rPr>
              <a:t>致密而坚固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498634" y="5198354"/>
            <a:ext cx="2663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</a:pPr>
            <a:r>
              <a:rPr lang="zh-CN" altLang="en-US" sz="2400" b="1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</a:rPr>
              <a:t>使铝“自我保护”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811370" y="328930"/>
            <a:ext cx="2511380" cy="4044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50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二、金属资源的保护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016750" y="3959225"/>
            <a:ext cx="4125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rgbClr val="3333FF"/>
                </a:solidFill>
                <a:latin typeface="仿宋" panose="02010609060101010101" charset="-122"/>
                <a:ea typeface="仿宋" panose="02010609060101010101" charset="-122"/>
              </a:rPr>
              <a:t>铁金属防腐蚀的原理：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094538" y="4838700"/>
            <a:ext cx="4273550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（</a:t>
            </a:r>
            <a:r>
              <a:rPr lang="en-US" altLang="zh-CN" sz="28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1</a:t>
            </a:r>
            <a:r>
              <a:rPr lang="zh-CN" altLang="en-US" sz="28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）隔绝空气或氧气   </a:t>
            </a:r>
          </a:p>
          <a:p>
            <a:pPr eaLnBrk="1" hangingPunct="1">
              <a:lnSpc>
                <a:spcPct val="125000"/>
              </a:lnSpc>
            </a:pPr>
            <a:r>
              <a:rPr lang="zh-CN" altLang="en-US" sz="28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（</a:t>
            </a:r>
            <a:r>
              <a:rPr lang="en-US" altLang="zh-CN" sz="28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2</a:t>
            </a:r>
            <a:r>
              <a:rPr lang="zh-CN" altLang="en-US" sz="28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）隔绝水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383350" y="4016375"/>
            <a:ext cx="4125912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rgbClr val="3333FF"/>
                </a:solidFill>
                <a:latin typeface="仿宋" panose="02010609060101010101" charset="-122"/>
                <a:ea typeface="仿宋" panose="02010609060101010101" charset="-122"/>
              </a:rPr>
              <a:t>铁生锈的条件：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268413" y="4840287"/>
            <a:ext cx="337185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同时与空气（氧气）</a:t>
            </a:r>
            <a:endParaRPr lang="en-US" altLang="zh-CN" sz="280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eaLnBrk="1" hangingPunct="1">
              <a:lnSpc>
                <a:spcPct val="125000"/>
              </a:lnSpc>
            </a:pPr>
            <a:r>
              <a:rPr lang="zh-CN" altLang="en-US" sz="28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和水接触</a:t>
            </a:r>
          </a:p>
        </p:txBody>
      </p:sp>
      <p:sp>
        <p:nvSpPr>
          <p:cNvPr id="8" name="右箭头 7"/>
          <p:cNvSpPr>
            <a:spLocks noChangeArrowheads="1"/>
          </p:cNvSpPr>
          <p:nvPr/>
        </p:nvSpPr>
        <p:spPr bwMode="auto">
          <a:xfrm>
            <a:off x="4640263" y="4822825"/>
            <a:ext cx="2376487" cy="935038"/>
          </a:xfrm>
          <a:prstGeom prst="rightArrow">
            <a:avLst>
              <a:gd name="adj1" fmla="val 50000"/>
              <a:gd name="adj2" fmla="val 50067"/>
            </a:avLst>
          </a:prstGeom>
          <a:solidFill>
            <a:schemeClr val="accent1"/>
          </a:solidFill>
          <a:ln w="9525" algn="ctr">
            <a:solidFill>
              <a:srgbClr val="FFFF00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仿宋" panose="02010609060101010101" charset="-122"/>
                <a:ea typeface="仿宋" panose="02010609060101010101" charset="-122"/>
              </a:rPr>
              <a:t>破坏其条件</a:t>
            </a: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3350" y="1056069"/>
            <a:ext cx="3851912" cy="2687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8538" y="1056067"/>
            <a:ext cx="4374009" cy="26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837128" y="328930"/>
            <a:ext cx="2627290" cy="4044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50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二、金属资源的保护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117600" y="1283685"/>
            <a:ext cx="340360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金属防锈的方法</a:t>
            </a:r>
          </a:p>
        </p:txBody>
      </p:sp>
      <p:sp>
        <p:nvSpPr>
          <p:cNvPr id="5" name="矩形 4"/>
          <p:cNvSpPr/>
          <p:nvPr/>
        </p:nvSpPr>
        <p:spPr>
          <a:xfrm>
            <a:off x="1117599" y="1893507"/>
            <a:ext cx="7038975" cy="14176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lnSpc>
                <a:spcPct val="150000"/>
              </a:lnSpc>
              <a:defRPr/>
            </a:pPr>
            <a:r>
              <a:rPr lang="en-US" altLang="zh-CN" b="1" noProof="1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1. </a:t>
            </a:r>
            <a:r>
              <a:rPr lang="zh-CN" altLang="en-US" b="1" noProof="1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改变金属的内部结构</a:t>
            </a:r>
            <a:endParaRPr lang="en-US" altLang="zh-CN" b="1" noProof="1"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noProof="1">
                <a:solidFill>
                  <a:srgbClr val="0033CC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 </a:t>
            </a:r>
            <a:r>
              <a:rPr lang="en-US" altLang="zh-CN" sz="2800" b="1" noProof="1" smtClean="0">
                <a:solidFill>
                  <a:srgbClr val="0033CC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  </a:t>
            </a:r>
            <a:r>
              <a:rPr kumimoji="1" lang="zh-CN" altLang="en-US" sz="2800" b="1" noProof="1">
                <a:effectLst>
                  <a:outerShdw blurRad="38100" dist="38100" dir="2700000" algn="tl">
                    <a:srgbClr val="FFFFFF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制成合金，如不锈钢</a:t>
            </a:r>
          </a:p>
        </p:txBody>
      </p:sp>
      <p:pic>
        <p:nvPicPr>
          <p:cNvPr id="6" name="Picture 2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452" y="3482595"/>
            <a:ext cx="7324073" cy="2674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798491" y="290292"/>
            <a:ext cx="2511380" cy="4953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42500" lnSpcReduction="20000"/>
          </a:bodyPr>
          <a:lstStyle/>
          <a:p>
            <a:pPr algn="ctr" eaLnBrk="0" hangingPunct="0">
              <a:lnSpc>
                <a:spcPct val="170000"/>
              </a:lnSpc>
            </a:pP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二、金属资源的保护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10410" y="1250406"/>
            <a:ext cx="8426450" cy="43132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altLang="zh-CN" sz="32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2. </a:t>
            </a:r>
            <a:r>
              <a:rPr lang="zh-CN" altLang="en-US" sz="32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形成</a:t>
            </a:r>
            <a:r>
              <a:rPr lang="zh-CN" altLang="en-US" sz="3200" b="1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保护层</a:t>
            </a: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Tx/>
              <a:buChar char="–"/>
              <a:defRPr/>
            </a:pP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刷油漆、涂油、烧制搪瓷（物理方法）</a:t>
            </a: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Tx/>
              <a:buChar char="–"/>
              <a:defRPr/>
            </a:pP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电镀上一层耐腐蚀的金属（镀铬、锌、锡）、通过化学反应使表面形成致密的氧化物薄膜等　</a:t>
            </a:r>
            <a:endParaRPr lang="zh-CN" altLang="en-US" sz="2800" b="1">
              <a:effectLst>
                <a:outerShdw blurRad="38100" dist="38100" dir="2700000" algn="tl">
                  <a:srgbClr val="FFFFFF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altLang="zh-CN" sz="32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3. </a:t>
            </a:r>
            <a:r>
              <a:rPr lang="zh-CN" altLang="en-US" sz="32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改善</a:t>
            </a:r>
            <a:r>
              <a:rPr lang="zh-CN" altLang="en-US" sz="3200" b="1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腐蚀环境等等</a:t>
            </a: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Tx/>
              <a:buChar char="–"/>
              <a:defRPr/>
            </a:pP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保持铁制品表面干燥和洁净</a:t>
            </a:r>
          </a:p>
        </p:txBody>
      </p:sp>
      <p:grpSp>
        <p:nvGrpSpPr>
          <p:cNvPr id="5" name="组合 16"/>
          <p:cNvGrpSpPr/>
          <p:nvPr/>
        </p:nvGrpSpPr>
        <p:grpSpPr>
          <a:xfrm>
            <a:off x="9036860" y="1656210"/>
            <a:ext cx="2341563" cy="3802062"/>
            <a:chOff x="6344523" y="1933708"/>
            <a:chExt cx="2341190" cy="380128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586" b="18379"/>
            <a:stretch>
              <a:fillRect/>
            </a:stretch>
          </p:blipFill>
          <p:spPr bwMode="auto">
            <a:xfrm>
              <a:off x="6344523" y="1933708"/>
              <a:ext cx="2341190" cy="1569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3020" y="3967844"/>
              <a:ext cx="2302693" cy="1767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矩形 1"/>
            <p:cNvSpPr>
              <a:spLocks noChangeArrowheads="1"/>
            </p:cNvSpPr>
            <p:nvPr/>
          </p:nvSpPr>
          <p:spPr bwMode="auto">
            <a:xfrm>
              <a:off x="7134256" y="3532510"/>
              <a:ext cx="800092" cy="580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2400" b="1">
                  <a:solidFill>
                    <a:srgbClr val="000000"/>
                  </a:solidFill>
                  <a:latin typeface="仿宋" panose="02010609060101010101" charset="-122"/>
                  <a:ea typeface="仿宋" panose="02010609060101010101" charset="-122"/>
                </a:rPr>
                <a:t>烤蓝</a:t>
              </a:r>
              <a:endParaRPr lang="zh-CN" altLang="en-US"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824248" y="328930"/>
            <a:ext cx="2691684" cy="4044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50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二、金属资源的保护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921443" y="1136604"/>
            <a:ext cx="43132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charset="-122"/>
              </a:rPr>
              <a:t>在车船的表面喷油漆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0380" y="2357570"/>
            <a:ext cx="5027514" cy="2423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7894" y="2156953"/>
            <a:ext cx="4514850" cy="262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987113" y="255991"/>
            <a:ext cx="2760639" cy="5038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zh-CN" altLang="en-US" sz="28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二、金属资源的保护</a:t>
            </a:r>
            <a:endParaRPr lang="zh-CN" altLang="en-US" sz="28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93221" y="1147090"/>
            <a:ext cx="5245100" cy="2816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仿宋" panose="02010609060101010101" charset="-122"/>
              </a:rPr>
              <a:t>此外，还可以在钢铁表面镀上一层能起保护作用的其他金属。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仿宋" panose="02010609060101010101" charset="-122"/>
              </a:rPr>
              <a:t>如：在钢铁表面镀锡、镀锌、和镀铬</a:t>
            </a:r>
          </a:p>
        </p:txBody>
      </p:sp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4709" y="1372081"/>
            <a:ext cx="5089525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244709" y="3588532"/>
            <a:ext cx="533538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CC6600"/>
                </a:solidFill>
                <a:latin typeface="Times New Roman" panose="02020603050405020304" pitchFamily="18" charset="0"/>
                <a:ea typeface="仿宋" panose="02010609060101010101" charset="-122"/>
              </a:rPr>
              <a:t>在面盆、杯子、等表面烧涂搪瓷</a:t>
            </a:r>
          </a:p>
        </p:txBody>
      </p:sp>
      <p:pic>
        <p:nvPicPr>
          <p:cNvPr id="12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6965" y="4579841"/>
            <a:ext cx="3043237" cy="157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2348382" y="3743134"/>
            <a:ext cx="1216025" cy="66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</a:rPr>
              <a:t>镀铜</a:t>
            </a:r>
          </a:p>
        </p:txBody>
      </p:sp>
      <p:pic>
        <p:nvPicPr>
          <p:cNvPr id="14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51568" y="4349728"/>
            <a:ext cx="4075805" cy="171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6784357" y="6000560"/>
            <a:ext cx="4256088" cy="63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</a:rPr>
              <a:t>在机械表面涂防锈油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1" grpId="0" build="p"/>
      <p:bldP spid="13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1061085" y="328931"/>
            <a:ext cx="2403332" cy="495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875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二、金属资源的保护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文本占位符 29697"/>
          <p:cNvSpPr txBox="1">
            <a:spLocks noChangeArrowheads="1"/>
          </p:cNvSpPr>
          <p:nvPr/>
        </p:nvSpPr>
        <p:spPr bwMode="auto">
          <a:xfrm>
            <a:off x="1061085" y="1509712"/>
            <a:ext cx="105902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227330" indent="-22733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4530" indent="-22733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1730" indent="-22733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8930" indent="-22733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130" indent="-22733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b="1" smtClean="0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</a:rPr>
              <a:t>自行车的构件如支架、链条、钢圈等，分别采取了什么防锈措施？</a:t>
            </a:r>
          </a:p>
        </p:txBody>
      </p:sp>
      <p:pic>
        <p:nvPicPr>
          <p:cNvPr id="5" name="图片 296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5576" y="2652713"/>
            <a:ext cx="7545387" cy="3854450"/>
          </a:xfrm>
          <a:prstGeom prst="rect">
            <a:avLst/>
          </a:prstGeom>
          <a:noFill/>
          <a:ln w="38100">
            <a:solidFill>
              <a:srgbClr val="66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圆角矩形标注 5"/>
          <p:cNvSpPr/>
          <p:nvPr/>
        </p:nvSpPr>
        <p:spPr>
          <a:xfrm>
            <a:off x="9158288" y="3178175"/>
            <a:ext cx="1720850" cy="501650"/>
          </a:xfrm>
          <a:prstGeom prst="wedgeRoundRectCallout">
            <a:avLst>
              <a:gd name="adj1" fmla="val -110468"/>
              <a:gd name="adj2" fmla="val 110667"/>
              <a:gd name="adj3" fmla="val 16667"/>
            </a:avLst>
          </a:prstGeom>
          <a:solidFill>
            <a:srgbClr val="D9EDEF"/>
          </a:solidFill>
          <a:ln w="28575" cap="flat" cmpd="sng">
            <a:solidFill>
              <a:srgbClr val="333399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algn="ctr">
              <a:defRPr/>
            </a:pPr>
            <a:r>
              <a:rPr lang="zh-CN" altLang="en-US" sz="3200" noProof="1">
                <a:solidFill>
                  <a:srgbClr val="D2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刷油漆</a:t>
            </a:r>
          </a:p>
        </p:txBody>
      </p:sp>
      <p:sp>
        <p:nvSpPr>
          <p:cNvPr id="7" name="圆角矩形标注 6"/>
          <p:cNvSpPr/>
          <p:nvPr/>
        </p:nvSpPr>
        <p:spPr>
          <a:xfrm>
            <a:off x="7831138" y="5089525"/>
            <a:ext cx="1327150" cy="533400"/>
          </a:xfrm>
          <a:prstGeom prst="wedgeRoundRectCallout">
            <a:avLst>
              <a:gd name="adj1" fmla="val -213644"/>
              <a:gd name="adj2" fmla="val 97273"/>
              <a:gd name="adj3" fmla="val 16667"/>
            </a:avLst>
          </a:prstGeom>
          <a:solidFill>
            <a:srgbClr val="D9EDEF"/>
          </a:solidFill>
          <a:ln w="28575" cap="flat" cmpd="sng">
            <a:solidFill>
              <a:srgbClr val="333399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algn="ctr">
              <a:defRPr/>
            </a:pPr>
            <a:r>
              <a:rPr lang="zh-CN" altLang="en-US" sz="3200" noProof="1">
                <a:solidFill>
                  <a:srgbClr val="D2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涂油</a:t>
            </a:r>
          </a:p>
        </p:txBody>
      </p:sp>
      <p:sp>
        <p:nvSpPr>
          <p:cNvPr id="8" name="圆角矩形标注 7"/>
          <p:cNvSpPr/>
          <p:nvPr/>
        </p:nvSpPr>
        <p:spPr>
          <a:xfrm>
            <a:off x="1766888" y="3322638"/>
            <a:ext cx="1385888" cy="579437"/>
          </a:xfrm>
          <a:prstGeom prst="wedgeRoundRectCallout">
            <a:avLst>
              <a:gd name="adj1" fmla="val 119843"/>
              <a:gd name="adj2" fmla="val 407847"/>
              <a:gd name="adj3" fmla="val 16667"/>
            </a:avLst>
          </a:prstGeom>
          <a:solidFill>
            <a:srgbClr val="D9EDEF"/>
          </a:solidFill>
          <a:ln w="28575" cap="flat" cmpd="sng">
            <a:solidFill>
              <a:srgbClr val="333399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algn="ctr">
              <a:defRPr/>
            </a:pPr>
            <a:r>
              <a:rPr lang="zh-CN" altLang="en-US" sz="3200" noProof="1">
                <a:solidFill>
                  <a:srgbClr val="D2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镀铬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862886" y="328930"/>
            <a:ext cx="2547772" cy="4702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800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二、金属资源的保护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1633538" y="1281692"/>
            <a:ext cx="87376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 b="1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  </a:t>
            </a:r>
            <a:r>
              <a:rPr kumimoji="1" lang="zh-CN" altLang="en-US" sz="2800" b="1" smtClean="0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     根据</a:t>
            </a:r>
            <a:r>
              <a:rPr kumimoji="1" lang="zh-CN" altLang="en-US" sz="2800" b="1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已探明的一些矿物的储藏量和目前消耗速度，有人估计一些矿物可供开采的年限如下图所示。</a:t>
            </a:r>
          </a:p>
        </p:txBody>
      </p:sp>
      <p:grpSp>
        <p:nvGrpSpPr>
          <p:cNvPr id="5" name="Group 30"/>
          <p:cNvGrpSpPr/>
          <p:nvPr/>
        </p:nvGrpSpPr>
        <p:grpSpPr>
          <a:xfrm>
            <a:off x="2699831" y="2669670"/>
            <a:ext cx="7078301" cy="3047933"/>
            <a:chOff x="975" y="1910"/>
            <a:chExt cx="4202" cy="1633"/>
          </a:xfrm>
        </p:grpSpPr>
        <p:pic>
          <p:nvPicPr>
            <p:cNvPr id="6" name="Picture 12" descr="图片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89" y="1910"/>
              <a:ext cx="3946" cy="1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3"/>
            <p:cNvSpPr txBox="1">
              <a:spLocks noChangeArrowheads="1"/>
            </p:cNvSpPr>
            <p:nvPr/>
          </p:nvSpPr>
          <p:spPr bwMode="auto">
            <a:xfrm>
              <a:off x="975" y="3271"/>
              <a:ext cx="408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</a:rPr>
                <a:t>Al</a:t>
              </a:r>
            </a:p>
          </p:txBody>
        </p:sp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980" y="1910"/>
              <a:ext cx="325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</a:rPr>
                <a:t>Ag</a:t>
              </a:r>
              <a:endParaRPr lang="zh-CN" altLang="en-US" sz="2000" b="1"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998" y="2091"/>
              <a:ext cx="300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</a:rPr>
                <a:t>Sn</a:t>
              </a:r>
              <a:endParaRPr lang="zh-CN" altLang="en-US" sz="2000" b="1"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989" y="2500"/>
              <a:ext cx="311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err="1">
                  <a:latin typeface="仿宋" panose="02010609060101010101" charset="-122"/>
                  <a:ea typeface="仿宋" panose="02010609060101010101" charset="-122"/>
                </a:rPr>
                <a:t>Pb</a:t>
              </a:r>
              <a:endParaRPr lang="zh-CN" altLang="en-US" sz="2000" b="1"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11" name="Rectangle 17"/>
            <p:cNvSpPr>
              <a:spLocks noChangeArrowheads="1"/>
            </p:cNvSpPr>
            <p:nvPr/>
          </p:nvSpPr>
          <p:spPr bwMode="auto">
            <a:xfrm>
              <a:off x="975" y="2296"/>
              <a:ext cx="363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</a:rPr>
                <a:t>Au</a:t>
              </a:r>
              <a:endParaRPr lang="zh-CN" altLang="en-US" sz="2000" b="1"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12" name="Rectangle 18"/>
            <p:cNvSpPr>
              <a:spLocks noChangeArrowheads="1"/>
            </p:cNvSpPr>
            <p:nvPr/>
          </p:nvSpPr>
          <p:spPr bwMode="auto">
            <a:xfrm>
              <a:off x="975" y="2681"/>
              <a:ext cx="308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</a:rPr>
                <a:t>Zn</a:t>
              </a:r>
              <a:endParaRPr lang="zh-CN" altLang="en-US" sz="2000" b="1"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13" name="Rectangle 19"/>
            <p:cNvSpPr>
              <a:spLocks noChangeArrowheads="1"/>
            </p:cNvSpPr>
            <p:nvPr/>
          </p:nvSpPr>
          <p:spPr bwMode="auto">
            <a:xfrm>
              <a:off x="975" y="2886"/>
              <a:ext cx="311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</a:rPr>
                <a:t>Cu</a:t>
              </a:r>
              <a:endParaRPr lang="zh-CN" altLang="en-US" sz="2000" b="1"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14" name="Rectangle 20"/>
            <p:cNvSpPr>
              <a:spLocks noChangeArrowheads="1"/>
            </p:cNvSpPr>
            <p:nvPr/>
          </p:nvSpPr>
          <p:spPr bwMode="auto">
            <a:xfrm>
              <a:off x="975" y="3089"/>
              <a:ext cx="283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</a:rPr>
                <a:t>Fe</a:t>
              </a:r>
              <a:endParaRPr lang="zh-CN" altLang="en-US" sz="2000" b="1"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15" name="Text Box 21"/>
            <p:cNvSpPr txBox="1">
              <a:spLocks noChangeArrowheads="1"/>
            </p:cNvSpPr>
            <p:nvPr/>
          </p:nvSpPr>
          <p:spPr bwMode="auto">
            <a:xfrm>
              <a:off x="1247" y="1910"/>
              <a:ext cx="1270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16</a:t>
              </a:r>
              <a:r>
                <a:rPr lang="zh-CN" altLang="en-US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年</a:t>
              </a:r>
            </a:p>
          </p:txBody>
        </p:sp>
        <p:sp>
          <p:nvSpPr>
            <p:cNvPr id="16" name="Rectangle 22"/>
            <p:cNvSpPr>
              <a:spLocks noChangeArrowheads="1"/>
            </p:cNvSpPr>
            <p:nvPr/>
          </p:nvSpPr>
          <p:spPr bwMode="auto">
            <a:xfrm>
              <a:off x="3770" y="3067"/>
              <a:ext cx="545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195</a:t>
              </a:r>
              <a:r>
                <a:rPr lang="zh-CN" altLang="en-US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年</a:t>
              </a:r>
            </a:p>
          </p:txBody>
        </p:sp>
        <p:sp>
          <p:nvSpPr>
            <p:cNvPr id="17" name="Rectangle 23"/>
            <p:cNvSpPr>
              <a:spLocks noChangeArrowheads="1"/>
            </p:cNvSpPr>
            <p:nvPr/>
          </p:nvSpPr>
          <p:spPr bwMode="auto">
            <a:xfrm>
              <a:off x="1610" y="2886"/>
              <a:ext cx="450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42</a:t>
              </a:r>
              <a:r>
                <a:rPr lang="zh-CN" altLang="en-US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年</a:t>
              </a:r>
            </a:p>
          </p:txBody>
        </p:sp>
        <p:sp>
          <p:nvSpPr>
            <p:cNvPr id="18" name="Rectangle 24"/>
            <p:cNvSpPr>
              <a:spLocks noChangeArrowheads="1"/>
            </p:cNvSpPr>
            <p:nvPr/>
          </p:nvSpPr>
          <p:spPr bwMode="auto">
            <a:xfrm>
              <a:off x="1383" y="2704"/>
              <a:ext cx="450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27</a:t>
              </a:r>
              <a:r>
                <a:rPr lang="zh-CN" altLang="en-US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年</a:t>
              </a:r>
            </a:p>
          </p:txBody>
        </p:sp>
        <p:sp>
          <p:nvSpPr>
            <p:cNvPr id="19" name="Rectangle 25"/>
            <p:cNvSpPr>
              <a:spLocks noChangeArrowheads="1"/>
            </p:cNvSpPr>
            <p:nvPr/>
          </p:nvSpPr>
          <p:spPr bwMode="auto">
            <a:xfrm>
              <a:off x="1383" y="2523"/>
              <a:ext cx="450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26</a:t>
              </a:r>
              <a:r>
                <a:rPr lang="zh-CN" altLang="en-US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年</a:t>
              </a:r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1383" y="2296"/>
              <a:ext cx="450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26</a:t>
              </a:r>
              <a:r>
                <a:rPr lang="zh-CN" altLang="en-US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年</a:t>
              </a:r>
            </a:p>
          </p:txBody>
        </p:sp>
        <p:sp>
          <p:nvSpPr>
            <p:cNvPr id="21" name="Rectangle 27"/>
            <p:cNvSpPr>
              <a:spLocks noChangeArrowheads="1"/>
            </p:cNvSpPr>
            <p:nvPr/>
          </p:nvSpPr>
          <p:spPr bwMode="auto">
            <a:xfrm>
              <a:off x="1247" y="2091"/>
              <a:ext cx="450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17</a:t>
              </a:r>
              <a:r>
                <a:rPr lang="zh-CN" altLang="en-US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年</a:t>
              </a:r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4632" y="3294"/>
              <a:ext cx="545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257</a:t>
              </a:r>
              <a:r>
                <a:rPr lang="zh-CN" altLang="en-US" sz="2000" b="1">
                  <a:latin typeface="仿宋" panose="02010609060101010101" charset="-122"/>
                  <a:ea typeface="仿宋" panose="02010609060101010101" charset="-122"/>
                  <a:cs typeface="楷体_GB2312" panose="02010609030101010101" charset="-122"/>
                </a:rPr>
                <a:t>年</a:t>
              </a:r>
            </a:p>
          </p:txBody>
        </p:sp>
      </p:grpSp>
      <p:sp>
        <p:nvSpPr>
          <p:cNvPr id="23" name="Text Box 29"/>
          <p:cNvSpPr txBox="1">
            <a:spLocks noChangeArrowheads="1"/>
          </p:cNvSpPr>
          <p:nvPr/>
        </p:nvSpPr>
        <p:spPr bwMode="auto">
          <a:xfrm>
            <a:off x="3176547" y="5652278"/>
            <a:ext cx="54721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>
                <a:latin typeface="仿宋" panose="02010609060101010101" charset="-122"/>
                <a:ea typeface="仿宋" panose="02010609060101010101" charset="-122"/>
              </a:rPr>
              <a:t>据估计一些矿物可供开采的年限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893943" y="303173"/>
            <a:ext cx="2325775" cy="4044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50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二、金属资源的保护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93032" y="1190874"/>
            <a:ext cx="1105058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ts val="50"/>
              </a:spcBef>
            </a:pPr>
            <a:r>
              <a:rPr lang="zh-CN" altLang="en-US" sz="2800">
                <a:latin typeface="仿宋" panose="02010609060101010101" charset="-122"/>
                <a:ea typeface="仿宋" panose="02010609060101010101" charset="-122"/>
              </a:rPr>
              <a:t>    </a:t>
            </a:r>
            <a:r>
              <a:rPr lang="zh-CN" altLang="en-US" sz="2800" smtClean="0">
                <a:latin typeface="仿宋" panose="02010609060101010101" charset="-122"/>
                <a:ea typeface="仿宋" panose="02010609060101010101" charset="-122"/>
              </a:rPr>
              <a:t>   对于</a:t>
            </a:r>
            <a:r>
              <a:rPr lang="zh-CN" altLang="en-US" sz="2800">
                <a:latin typeface="仿宋" panose="02010609060101010101" charset="-122"/>
                <a:ea typeface="仿宋" panose="02010609060101010101" charset="-122"/>
              </a:rPr>
              <a:t>金属资源除了采取</a:t>
            </a:r>
            <a:r>
              <a:rPr lang="zh-CN" altLang="en-US" sz="2800" u="sng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防止金属腐蚀</a:t>
            </a:r>
            <a:r>
              <a:rPr lang="zh-CN" altLang="en-US" sz="2800">
                <a:latin typeface="仿宋" panose="02010609060101010101" charset="-122"/>
                <a:ea typeface="仿宋" panose="02010609060101010101" charset="-122"/>
              </a:rPr>
              <a:t>的措施外，还可以通过什么途径来使金属资源得到保护呢？</a:t>
            </a:r>
            <a:endParaRPr lang="en-US" altLang="zh-CN" sz="280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0121" y="3716228"/>
            <a:ext cx="3986212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893943" y="2620707"/>
            <a:ext cx="104409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ts val="50"/>
              </a:spcBef>
            </a:pPr>
            <a:r>
              <a:rPr lang="zh-CN" altLang="en-US" sz="28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想一想： </a:t>
            </a:r>
            <a:r>
              <a:rPr lang="zh-CN" altLang="en-US" sz="2800">
                <a:latin typeface="仿宋" panose="02010609060101010101" charset="-122"/>
                <a:ea typeface="仿宋" panose="02010609060101010101" charset="-122"/>
              </a:rPr>
              <a:t>废品收购站为什么要收购废铁、废</a:t>
            </a:r>
            <a:r>
              <a:rPr lang="zh-CN" altLang="en-US" sz="2800" smtClean="0">
                <a:latin typeface="仿宋" panose="02010609060101010101" charset="-122"/>
                <a:ea typeface="仿宋" panose="02010609060101010101" charset="-122"/>
              </a:rPr>
              <a:t>铜和</a:t>
            </a:r>
            <a:r>
              <a:rPr lang="zh-CN" altLang="en-US" sz="2800">
                <a:latin typeface="仿宋" panose="02010609060101010101" charset="-122"/>
                <a:ea typeface="仿宋" panose="02010609060101010101" charset="-122"/>
              </a:rPr>
              <a:t>易拉罐等金属？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6142" y="3583125"/>
            <a:ext cx="3690757" cy="25268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796926" y="328929"/>
            <a:ext cx="2487188" cy="521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875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二、金属资源的保护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1028745" y="5136234"/>
            <a:ext cx="103505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回收金属不仅可以节约金属资源，而且可以减少对环境的污染。</a:t>
            </a:r>
            <a:endParaRPr lang="zh-CN" altLang="en-US" sz="2800" b="1">
              <a:solidFill>
                <a:srgbClr val="FF0000"/>
              </a:solidFill>
              <a:ea typeface="仿宋" panose="02010609060101010101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8745" y="1872150"/>
            <a:ext cx="3402011" cy="2153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300" y="1872150"/>
            <a:ext cx="3166100" cy="2153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0526" y="1872150"/>
            <a:ext cx="3200400" cy="2153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837127" y="328930"/>
            <a:ext cx="2472743" cy="4044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50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二、金属资源的保护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135040" y="1269597"/>
            <a:ext cx="9823450" cy="512448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kumimoji="1" lang="zh-CN" altLang="en-US" sz="2600" smtClean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　　</a:t>
            </a:r>
            <a:r>
              <a:rPr kumimoji="1" lang="zh-CN" altLang="en-US" sz="2400" b="1" smtClean="0">
                <a:latin typeface="仿宋" panose="02010609060101010101" charset="-122"/>
                <a:ea typeface="仿宋" panose="02010609060101010101" charset="-122"/>
              </a:rPr>
              <a:t>据估算，回收一个铝制饮料罐比制造一个新饮料罐要便宜</a:t>
            </a:r>
            <a:r>
              <a:rPr kumimoji="1" lang="en-US" altLang="zh-CN" sz="2400" b="1" smtClean="0">
                <a:latin typeface="仿宋" panose="02010609060101010101" charset="-122"/>
                <a:ea typeface="仿宋" panose="02010609060101010101" charset="-122"/>
              </a:rPr>
              <a:t>20%</a:t>
            </a:r>
            <a:r>
              <a:rPr kumimoji="1" lang="zh-CN" altLang="en-US" sz="2400" b="1" smtClean="0">
                <a:latin typeface="仿宋" panose="02010609060101010101" charset="-122"/>
                <a:ea typeface="仿宋" panose="02010609060101010101" charset="-122"/>
              </a:rPr>
              <a:t>，而且还可节约金属资源和</a:t>
            </a:r>
            <a:r>
              <a:rPr kumimoji="1" lang="en-US" altLang="zh-CN" sz="2400" b="1" smtClean="0">
                <a:latin typeface="仿宋" panose="02010609060101010101" charset="-122"/>
                <a:ea typeface="仿宋" panose="02010609060101010101" charset="-122"/>
              </a:rPr>
              <a:t>95%</a:t>
            </a:r>
            <a:r>
              <a:rPr kumimoji="1" lang="zh-CN" altLang="en-US" sz="2400" b="1" smtClean="0">
                <a:latin typeface="仿宋" panose="02010609060101010101" charset="-122"/>
                <a:ea typeface="仿宋" panose="02010609060101010101" charset="-122"/>
              </a:rPr>
              <a:t>的能源。</a:t>
            </a:r>
            <a:r>
              <a:rPr kumimoji="1" lang="en-US" altLang="zh-CN" sz="2400" b="1" smtClean="0">
                <a:latin typeface="仿宋" panose="02010609060101010101" charset="-122"/>
                <a:ea typeface="仿宋" panose="02010609060101010101" charset="-122"/>
              </a:rPr>
              <a:t>1 t</a:t>
            </a:r>
            <a:r>
              <a:rPr kumimoji="1" lang="zh-CN" altLang="en-US" sz="2400" b="1" smtClean="0">
                <a:latin typeface="仿宋" panose="02010609060101010101" charset="-122"/>
                <a:ea typeface="仿宋" panose="02010609060101010101" charset="-122"/>
              </a:rPr>
              <a:t>废钢铁回炉冶炼可炼成近</a:t>
            </a:r>
            <a:r>
              <a:rPr kumimoji="1" lang="en-US" altLang="zh-CN" sz="2400" b="1" smtClean="0">
                <a:latin typeface="仿宋" panose="02010609060101010101" charset="-122"/>
                <a:ea typeface="仿宋" panose="02010609060101010101" charset="-122"/>
              </a:rPr>
              <a:t>1 t</a:t>
            </a:r>
            <a:r>
              <a:rPr kumimoji="1" lang="zh-CN" altLang="en-US" sz="2400" b="1" smtClean="0">
                <a:latin typeface="仿宋" panose="02010609060101010101" charset="-122"/>
                <a:ea typeface="仿宋" panose="02010609060101010101" charset="-122"/>
              </a:rPr>
              <a:t>的钢，跟用铁矿石冶炼比，能节约</a:t>
            </a:r>
            <a:r>
              <a:rPr kumimoji="1" lang="en-US" altLang="zh-CN" sz="2400" b="1" smtClean="0">
                <a:latin typeface="仿宋" panose="02010609060101010101" charset="-122"/>
                <a:ea typeface="仿宋" panose="02010609060101010101" charset="-122"/>
              </a:rPr>
              <a:t>11 t</a:t>
            </a:r>
            <a:r>
              <a:rPr kumimoji="1" lang="zh-CN" altLang="en-US" sz="2400" b="1" smtClean="0">
                <a:latin typeface="仿宋" panose="02010609060101010101" charset="-122"/>
                <a:ea typeface="仿宋" panose="02010609060101010101" charset="-122"/>
              </a:rPr>
              <a:t>煤和铁矿石，减少污染空气的悬浮微粒</a:t>
            </a:r>
            <a:r>
              <a:rPr kumimoji="1" lang="en-US" altLang="zh-CN" sz="2400" b="1" smtClean="0">
                <a:latin typeface="仿宋" panose="02010609060101010101" charset="-122"/>
                <a:ea typeface="仿宋" panose="02010609060101010101" charset="-122"/>
              </a:rPr>
              <a:t>11 kg</a:t>
            </a:r>
            <a:r>
              <a:rPr kumimoji="1" lang="zh-CN" altLang="en-US" sz="2400" b="1" smtClean="0">
                <a:latin typeface="仿宋" panose="02010609060101010101" charset="-122"/>
                <a:ea typeface="仿宋" panose="02010609060101010101" charset="-122"/>
              </a:rPr>
              <a:t>。目前世界上已有</a:t>
            </a:r>
            <a:r>
              <a:rPr kumimoji="1" lang="en-US" altLang="zh-CN" sz="2400" b="1" smtClean="0">
                <a:latin typeface="仿宋" panose="02010609060101010101" charset="-122"/>
                <a:ea typeface="仿宋" panose="02010609060101010101" charset="-122"/>
              </a:rPr>
              <a:t>50%</a:t>
            </a:r>
            <a:r>
              <a:rPr kumimoji="1" lang="zh-CN" altLang="en-US" sz="2400" b="1" smtClean="0">
                <a:latin typeface="仿宋" panose="02010609060101010101" charset="-122"/>
                <a:ea typeface="仿宋" panose="02010609060101010101" charset="-122"/>
              </a:rPr>
              <a:t>以上的铁和</a:t>
            </a:r>
            <a:r>
              <a:rPr kumimoji="1" lang="en-US" altLang="zh-CN" sz="2400" b="1" smtClean="0">
                <a:latin typeface="仿宋" panose="02010609060101010101" charset="-122"/>
                <a:ea typeface="仿宋" panose="02010609060101010101" charset="-122"/>
              </a:rPr>
              <a:t>90%</a:t>
            </a:r>
            <a:r>
              <a:rPr kumimoji="1" lang="zh-CN" altLang="en-US" sz="2400" b="1" smtClean="0">
                <a:latin typeface="仿宋" panose="02010609060101010101" charset="-122"/>
                <a:ea typeface="仿宋" panose="02010609060101010101" charset="-122"/>
              </a:rPr>
              <a:t>以上的金得到了回收利用。</a:t>
            </a:r>
            <a:br>
              <a:rPr kumimoji="1" lang="zh-CN" altLang="en-US" sz="2400" b="1" smtClean="0">
                <a:latin typeface="仿宋" panose="02010609060101010101" charset="-122"/>
                <a:ea typeface="仿宋" panose="02010609060101010101" charset="-122"/>
              </a:rPr>
            </a:br>
            <a:r>
              <a:rPr kumimoji="1" lang="zh-CN" altLang="en-US" sz="2400" b="1" smtClean="0">
                <a:latin typeface="仿宋" panose="02010609060101010101" charset="-122"/>
                <a:ea typeface="仿宋" panose="02010609060101010101" charset="-122"/>
              </a:rPr>
              <a:t>　　废旧金属的回收利用还可以减少对环境的污染。例如，废旧电池中含有汞等，如果废旧电池随意丢弃，汞等渗出会造成地下水和土壤的污染，威胁人类健康。如果将汞等回收利用，不仅可以节约金属资源，而且还可以减少对环境的污染。</a:t>
            </a:r>
            <a:endParaRPr kumimoji="1" lang="zh-CN" altLang="en-US" sz="2400" b="1"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837128" y="328930"/>
            <a:ext cx="2691684" cy="4044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50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二、金属资源的保护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724650" y="1477963"/>
            <a:ext cx="4316413" cy="2060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724650" y="3715544"/>
            <a:ext cx="4316413" cy="22633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050925" y="4868863"/>
            <a:ext cx="39966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（</a:t>
            </a:r>
            <a:r>
              <a:rPr lang="en-US" altLang="zh-CN" sz="2800" b="1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4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）寻找金属的代用品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023938" y="2692400"/>
            <a:ext cx="6096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（</a:t>
            </a:r>
            <a:r>
              <a:rPr kumimoji="1" lang="en-US" altLang="zh-CN" sz="2800" b="1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1</a:t>
            </a:r>
            <a:r>
              <a:rPr kumimoji="1" lang="zh-CN" altLang="en-US" sz="2800" b="1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）防止金属的腐蚀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023938" y="3355975"/>
            <a:ext cx="67691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（</a:t>
            </a:r>
            <a:r>
              <a:rPr kumimoji="1" lang="en-US" altLang="zh-CN" sz="2800" b="1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2</a:t>
            </a:r>
            <a:r>
              <a:rPr kumimoji="1" lang="zh-CN" altLang="en-US" sz="2800" b="1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）废旧金属的回收利用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023938" y="4148138"/>
            <a:ext cx="58324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（</a:t>
            </a:r>
            <a:r>
              <a:rPr kumimoji="1" lang="en-US" altLang="zh-CN" sz="2800" b="1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3</a:t>
            </a:r>
            <a:r>
              <a:rPr kumimoji="1" lang="zh-CN" altLang="en-US" sz="2800" b="1"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）有计划，合理地开采矿物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227138" y="1184275"/>
            <a:ext cx="44640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总结：</a:t>
            </a:r>
            <a:endParaRPr lang="en-US" altLang="zh-CN" sz="3200" b="1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金属资源的保护措施：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461"/>
          <p:cNvSpPr>
            <a:spLocks noTextEdit="1"/>
          </p:cNvSpPr>
          <p:nvPr/>
        </p:nvSpPr>
        <p:spPr>
          <a:xfrm>
            <a:off x="811369" y="328930"/>
            <a:ext cx="2550017" cy="5339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50000" lnSpcReduction="20000"/>
          </a:bodyPr>
          <a:lstStyle/>
          <a:p>
            <a:pPr algn="ctr" eaLnBrk="0" hangingPunct="0">
              <a:lnSpc>
                <a:spcPct val="160000"/>
              </a:lnSpc>
            </a:pP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二、金属资源的保护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文本框 31745"/>
          <p:cNvSpPr txBox="1">
            <a:spLocks noChangeArrowheads="1"/>
          </p:cNvSpPr>
          <p:nvPr/>
        </p:nvSpPr>
        <p:spPr bwMode="auto">
          <a:xfrm>
            <a:off x="811369" y="1119934"/>
            <a:ext cx="5616575" cy="66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>
                <a:latin typeface="仿宋" panose="02010609060101010101" charset="-122"/>
                <a:ea typeface="仿宋" panose="02010609060101010101" charset="-122"/>
              </a:rPr>
              <a:t>金属回收的意义</a:t>
            </a:r>
            <a:r>
              <a:rPr lang="en-US" altLang="zh-CN" sz="2800" b="1">
                <a:latin typeface="仿宋" panose="02010609060101010101" charset="-122"/>
                <a:ea typeface="仿宋" panose="02010609060101010101" charset="-122"/>
              </a:rPr>
              <a:t>: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35168" y="1847742"/>
            <a:ext cx="6283818" cy="461664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FF3300"/>
              </a:buClr>
              <a:buSzPct val="135000"/>
              <a:buFont typeface="Wingdings" panose="05000000000000000000" pitchFamily="2" charset="2"/>
              <a:buChar char="v"/>
            </a:pPr>
            <a:r>
              <a:rPr lang="zh-CN" altLang="zh-CN" sz="2800" b="1" noProof="1">
                <a:latin typeface="仿宋" panose="02010609060101010101" charset="-122"/>
                <a:ea typeface="仿宋" panose="02010609060101010101" charset="-122"/>
              </a:rPr>
              <a:t> </a:t>
            </a:r>
            <a:r>
              <a:rPr lang="zh-CN" altLang="en-US" sz="2800" b="1" noProof="1">
                <a:latin typeface="仿宋" panose="02010609060101010101" charset="-122"/>
                <a:ea typeface="仿宋" panose="02010609060101010101" charset="-122"/>
              </a:rPr>
              <a:t>可节约金属</a:t>
            </a:r>
            <a:r>
              <a:rPr lang="zh-CN" altLang="en-US" sz="2800" b="1" noProof="1" smtClean="0">
                <a:latin typeface="仿宋" panose="02010609060101010101" charset="-122"/>
                <a:ea typeface="仿宋" panose="02010609060101010101" charset="-122"/>
              </a:rPr>
              <a:t>资源；</a:t>
            </a:r>
            <a:endParaRPr lang="zh-CN" altLang="en-US" sz="2800" b="1" noProof="1">
              <a:latin typeface="仿宋" panose="02010609060101010101" charset="-122"/>
              <a:ea typeface="仿宋" panose="02010609060101010101" charset="-122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FF3300"/>
              </a:buClr>
              <a:buSzPct val="135000"/>
              <a:buFont typeface="Wingdings" panose="05000000000000000000" pitchFamily="2" charset="2"/>
              <a:buChar char="v"/>
            </a:pPr>
            <a:r>
              <a:rPr lang="zh-CN" altLang="en-US" sz="2800" b="1" noProof="1">
                <a:latin typeface="仿宋" panose="02010609060101010101" charset="-122"/>
                <a:ea typeface="仿宋" panose="02010609060101010101" charset="-122"/>
              </a:rPr>
              <a:t> 由于金属冶炼需在高温下进行，</a:t>
            </a:r>
            <a:r>
              <a:rPr lang="zh-CN" altLang="en-US" sz="2800" b="1" noProof="1" smtClean="0">
                <a:latin typeface="仿宋" panose="02010609060101010101" charset="-122"/>
                <a:ea typeface="仿宋" panose="02010609060101010101" charset="-122"/>
              </a:rPr>
              <a:t>回  收</a:t>
            </a:r>
            <a:r>
              <a:rPr lang="zh-CN" altLang="en-US" sz="2800" b="1" noProof="1">
                <a:latin typeface="仿宋" panose="02010609060101010101" charset="-122"/>
                <a:ea typeface="仿宋" panose="02010609060101010101" charset="-122"/>
              </a:rPr>
              <a:t>废弃金属并再利用可节约</a:t>
            </a:r>
            <a:r>
              <a:rPr lang="zh-CN" altLang="en-US" sz="2800" b="1" noProof="1" smtClean="0">
                <a:latin typeface="仿宋" panose="02010609060101010101" charset="-122"/>
                <a:ea typeface="仿宋" panose="02010609060101010101" charset="-122"/>
              </a:rPr>
              <a:t>能源；</a:t>
            </a:r>
            <a:endParaRPr lang="zh-CN" altLang="en-US" sz="2800" b="1" noProof="1">
              <a:latin typeface="仿宋" panose="02010609060101010101" charset="-122"/>
              <a:ea typeface="仿宋" panose="02010609060101010101" charset="-122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FF3300"/>
              </a:buClr>
              <a:buSzPct val="135000"/>
              <a:buFont typeface="Wingdings" panose="05000000000000000000" pitchFamily="2" charset="2"/>
              <a:buChar char="v"/>
            </a:pPr>
            <a:r>
              <a:rPr lang="zh-CN" altLang="en-US" sz="2800" b="1" noProof="1">
                <a:latin typeface="仿宋" panose="02010609060101010101" charset="-122"/>
                <a:ea typeface="仿宋" panose="02010609060101010101" charset="-122"/>
              </a:rPr>
              <a:t> 降低金属制品的生产成本，可</a:t>
            </a:r>
            <a:r>
              <a:rPr lang="zh-CN" altLang="en-US" sz="2800" b="1" noProof="1" smtClean="0">
                <a:latin typeface="仿宋" panose="02010609060101010101" charset="-122"/>
                <a:ea typeface="仿宋" panose="02010609060101010101" charset="-122"/>
              </a:rPr>
              <a:t>方便 人们</a:t>
            </a:r>
            <a:r>
              <a:rPr lang="zh-CN" altLang="en-US" sz="2800" b="1" noProof="1">
                <a:latin typeface="仿宋" panose="02010609060101010101" charset="-122"/>
                <a:ea typeface="仿宋" panose="02010609060101010101" charset="-122"/>
              </a:rPr>
              <a:t>得到物美价廉的</a:t>
            </a:r>
            <a:r>
              <a:rPr lang="zh-CN" altLang="en-US" sz="2800" b="1" noProof="1" smtClean="0">
                <a:latin typeface="仿宋" panose="02010609060101010101" charset="-122"/>
                <a:ea typeface="仿宋" panose="02010609060101010101" charset="-122"/>
              </a:rPr>
              <a:t>金属制品；</a:t>
            </a:r>
            <a:endParaRPr lang="zh-CN" altLang="en-US" sz="2800" b="1" noProof="1">
              <a:latin typeface="仿宋" panose="02010609060101010101" charset="-122"/>
              <a:ea typeface="仿宋" panose="02010609060101010101" charset="-122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FF3300"/>
              </a:buClr>
              <a:buSzPct val="135000"/>
              <a:buFont typeface="Wingdings" panose="05000000000000000000" pitchFamily="2" charset="2"/>
              <a:buChar char="v"/>
            </a:pPr>
            <a:r>
              <a:rPr lang="zh-CN" altLang="en-US" sz="2800" b="1" noProof="1">
                <a:latin typeface="仿宋" panose="02010609060101010101" charset="-122"/>
                <a:ea typeface="仿宋" panose="02010609060101010101" charset="-122"/>
              </a:rPr>
              <a:t> 可减少金属对环境的</a:t>
            </a:r>
            <a:r>
              <a:rPr lang="zh-CN" altLang="en-US" sz="2800" b="1" noProof="1" smtClean="0">
                <a:latin typeface="仿宋" panose="02010609060101010101" charset="-122"/>
                <a:ea typeface="仿宋" panose="02010609060101010101" charset="-122"/>
              </a:rPr>
              <a:t>污染。</a:t>
            </a:r>
            <a:endParaRPr lang="zh-CN" altLang="en-US" sz="2800" b="1" noProof="1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82550" y="2733674"/>
            <a:ext cx="4122194" cy="3590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9461"/>
          <p:cNvSpPr>
            <a:spLocks noTextEdit="1"/>
          </p:cNvSpPr>
          <p:nvPr/>
        </p:nvSpPr>
        <p:spPr>
          <a:xfrm>
            <a:off x="822960" y="339090"/>
            <a:ext cx="1984634" cy="339725"/>
          </a:xfrm>
          <a:prstGeom prst="rect">
            <a:avLst/>
          </a:prstGeom>
          <a:solidFill>
            <a:schemeClr val="bg1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550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课堂练习</a:t>
            </a:r>
          </a:p>
        </p:txBody>
      </p:sp>
      <p:sp>
        <p:nvSpPr>
          <p:cNvPr id="2" name="Rectangle 8"/>
          <p:cNvSpPr/>
          <p:nvPr/>
        </p:nvSpPr>
        <p:spPr>
          <a:xfrm>
            <a:off x="1242695" y="1099185"/>
            <a:ext cx="9705975" cy="483679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indent="0">
              <a:lnSpc>
                <a:spcPct val="150000"/>
              </a:lnSpc>
              <a:spcBef>
                <a:spcPct val="20000"/>
              </a:spcBef>
              <a:buNone/>
            </a:pPr>
            <a:endParaRPr lang="zh-CN" altLang="zh-CN" sz="24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6" name="文本框 6145"/>
          <p:cNvSpPr txBox="1">
            <a:spLocks noChangeArrowheads="1"/>
          </p:cNvSpPr>
          <p:nvPr/>
        </p:nvSpPr>
        <p:spPr bwMode="auto">
          <a:xfrm>
            <a:off x="1040288" y="1099185"/>
            <a:ext cx="10110787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smtClean="0">
                <a:latin typeface="仿宋" panose="02010609060101010101" charset="-122"/>
                <a:ea typeface="仿宋" panose="02010609060101010101" charset="-122"/>
              </a:rPr>
              <a:t>1. </a:t>
            </a:r>
            <a:r>
              <a:rPr lang="zh-CN" altLang="zh-CN" sz="2400" b="1" smtClean="0">
                <a:latin typeface="仿宋" panose="02010609060101010101" charset="-122"/>
                <a:ea typeface="仿宋" panose="02010609060101010101" charset="-122"/>
              </a:rPr>
              <a:t>如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图是某化学兴趣小组设计的观察铁制品锈蚀的实验装置。下列相关叙述中正确的是（　</a:t>
            </a:r>
            <a:r>
              <a:rPr lang="en-US" altLang="zh-CN" sz="2400" b="1" smtClean="0">
                <a:latin typeface="仿宋" panose="02010609060101010101" charset="-122"/>
                <a:ea typeface="仿宋" panose="02010609060101010101" charset="-122"/>
              </a:rPr>
              <a:t>   </a:t>
            </a:r>
            <a:r>
              <a:rPr lang="zh-CN" altLang="zh-CN" sz="2400" b="1" smtClean="0">
                <a:latin typeface="仿宋" panose="02010609060101010101" charset="-122"/>
                <a:ea typeface="仿宋" panose="02010609060101010101" charset="-122"/>
              </a:rPr>
              <a:t>）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/>
            </a:r>
            <a:b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①一段时间后，铁丝会由下向上出现锈蚀现象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/>
            </a:r>
            <a:b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②一段时间后，水面处铁丝锈蚀严重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/>
            </a:r>
            <a:b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③一段时间后，塑料瓶会变膨胀，因为铁生锈要放热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/>
            </a:r>
            <a:b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④一段时间后，塑料瓶会变瘪，因为铁生锈与空气有关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A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．①②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     </a:t>
            </a:r>
            <a:r>
              <a:rPr lang="en-US" altLang="zh-CN" sz="2400" b="1" smtClean="0">
                <a:latin typeface="仿宋" panose="02010609060101010101" charset="-122"/>
                <a:ea typeface="仿宋" panose="02010609060101010101" charset="-122"/>
              </a:rPr>
              <a:t>    B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．②④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	    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C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．②③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    </a:t>
            </a:r>
            <a:r>
              <a:rPr lang="en-US" altLang="zh-CN" sz="2400" b="1" smtClean="0">
                <a:latin typeface="仿宋" panose="02010609060101010101" charset="-122"/>
                <a:ea typeface="仿宋" panose="02010609060101010101" charset="-122"/>
              </a:rPr>
              <a:t>     D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．③④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 </a:t>
            </a:r>
            <a:endParaRPr lang="en-US" altLang="zh-CN" sz="2400" b="1">
              <a:solidFill>
                <a:srgbClr val="0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254219" y="1685836"/>
            <a:ext cx="11160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B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39188" y="2458403"/>
            <a:ext cx="2122182" cy="147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9461"/>
          <p:cNvSpPr>
            <a:spLocks noTextEdit="1"/>
          </p:cNvSpPr>
          <p:nvPr/>
        </p:nvSpPr>
        <p:spPr>
          <a:xfrm>
            <a:off x="822960" y="339090"/>
            <a:ext cx="1945998" cy="339725"/>
          </a:xfrm>
          <a:prstGeom prst="rect">
            <a:avLst/>
          </a:prstGeom>
          <a:solidFill>
            <a:schemeClr val="bg1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525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课堂练习</a:t>
            </a:r>
          </a:p>
        </p:txBody>
      </p:sp>
      <p:sp>
        <p:nvSpPr>
          <p:cNvPr id="2" name="Rectangle 8"/>
          <p:cNvSpPr/>
          <p:nvPr/>
        </p:nvSpPr>
        <p:spPr>
          <a:xfrm>
            <a:off x="1242695" y="1099185"/>
            <a:ext cx="9705975" cy="483679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indent="0">
              <a:lnSpc>
                <a:spcPct val="150000"/>
              </a:lnSpc>
              <a:spcBef>
                <a:spcPct val="20000"/>
              </a:spcBef>
              <a:buNone/>
            </a:pPr>
            <a:endParaRPr lang="zh-CN" altLang="zh-CN" sz="24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4" name="文本框 6145"/>
          <p:cNvSpPr txBox="1">
            <a:spLocks noChangeArrowheads="1"/>
          </p:cNvSpPr>
          <p:nvPr/>
        </p:nvSpPr>
        <p:spPr bwMode="auto">
          <a:xfrm>
            <a:off x="1004506" y="873987"/>
            <a:ext cx="10110787" cy="480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ctr" hangingPunct="1">
              <a:lnSpc>
                <a:spcPct val="150000"/>
              </a:lnSpc>
            </a:pPr>
            <a:r>
              <a:rPr lang="en-US" altLang="zh-CN" sz="2400" b="1" smtClean="0">
                <a:latin typeface="仿宋" panose="02010609060101010101" charset="-122"/>
                <a:ea typeface="仿宋" panose="02010609060101010101" charset="-122"/>
              </a:rPr>
              <a:t>2</a:t>
            </a:r>
            <a:r>
              <a:rPr lang="zh-CN" altLang="zh-CN" sz="2400" b="1" smtClean="0">
                <a:latin typeface="仿宋" panose="02010609060101010101" charset="-122"/>
                <a:ea typeface="仿宋" panose="02010609060101010101" charset="-122"/>
              </a:rPr>
              <a:t>．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下列措施中，不能防止金属制品锈蚀的是（　　）</a:t>
            </a:r>
          </a:p>
          <a:p>
            <a:pPr eaLnBrk="1" fontAlgn="ctr" hangingPunct="1">
              <a:lnSpc>
                <a:spcPct val="150000"/>
              </a:lnSpc>
            </a:pP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A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．在表面刷漆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       </a:t>
            </a:r>
            <a:r>
              <a:rPr lang="en-US" altLang="zh-CN" sz="2400" b="1" smtClean="0">
                <a:latin typeface="仿宋" panose="02010609060101010101" charset="-122"/>
                <a:ea typeface="仿宋" panose="02010609060101010101" charset="-122"/>
              </a:rPr>
              <a:t> B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．在表面涂油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   </a:t>
            </a:r>
          </a:p>
          <a:p>
            <a:pPr eaLnBrk="1" fontAlgn="ctr" hangingPunct="1">
              <a:lnSpc>
                <a:spcPct val="150000"/>
              </a:lnSpc>
            </a:pP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C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．在表面镀铬</a:t>
            </a: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	D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．用湿布擦拭</a:t>
            </a:r>
            <a:endParaRPr lang="en-US" altLang="zh-CN" sz="2400" b="1">
              <a:latin typeface="仿宋" panose="02010609060101010101" charset="-122"/>
              <a:ea typeface="仿宋" panose="02010609060101010101" charset="-122"/>
            </a:endParaRPr>
          </a:p>
          <a:p>
            <a:pPr eaLnBrk="1" fontAlgn="ctr" hangingPunct="1">
              <a:lnSpc>
                <a:spcPct val="150000"/>
              </a:lnSpc>
            </a:pPr>
            <a:r>
              <a:rPr lang="en-US" altLang="zh-CN" sz="2400" b="1" smtClean="0">
                <a:latin typeface="仿宋" panose="02010609060101010101" charset="-122"/>
                <a:ea typeface="仿宋" panose="02010609060101010101" charset="-122"/>
              </a:rPr>
              <a:t>3</a:t>
            </a:r>
            <a:r>
              <a:rPr lang="zh-CN" altLang="zh-CN" sz="2400" b="1" smtClean="0">
                <a:latin typeface="仿宋" panose="02010609060101010101" charset="-122"/>
                <a:ea typeface="仿宋" panose="02010609060101010101" charset="-122"/>
              </a:rPr>
              <a:t>．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关于废旧金属回收的意义，下列叙述错误的是（　　）</a:t>
            </a:r>
          </a:p>
          <a:p>
            <a:pPr eaLnBrk="1" fontAlgn="ctr" hangingPunct="1">
              <a:lnSpc>
                <a:spcPct val="150000"/>
              </a:lnSpc>
            </a:pP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A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．耗费大量人力物力，得不偿失</a:t>
            </a:r>
          </a:p>
          <a:p>
            <a:pPr eaLnBrk="1" fontAlgn="ctr" hangingPunct="1">
              <a:lnSpc>
                <a:spcPct val="150000"/>
              </a:lnSpc>
            </a:pP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B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．是保护金属资源的重要途径</a:t>
            </a:r>
          </a:p>
          <a:p>
            <a:pPr eaLnBrk="1" fontAlgn="ctr" hangingPunct="1">
              <a:lnSpc>
                <a:spcPct val="150000"/>
              </a:lnSpc>
            </a:pP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C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．可以减少废弃金属对环境的污染</a:t>
            </a:r>
          </a:p>
          <a:p>
            <a:pPr eaLnBrk="1" fontAlgn="ctr" hangingPunct="1">
              <a:lnSpc>
                <a:spcPct val="150000"/>
              </a:lnSpc>
            </a:pP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D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．可以节约宝贵的金属资源</a:t>
            </a:r>
          </a:p>
          <a:p>
            <a:pPr eaLnBrk="1" fontAlgn="ctr" hangingPunct="1"/>
            <a:endParaRPr lang="zh-CN" altLang="zh-CN" sz="24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404100" y="1059747"/>
            <a:ext cx="11160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D 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8016876" y="2657342"/>
            <a:ext cx="11160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A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9461"/>
          <p:cNvSpPr>
            <a:spLocks noTextEdit="1"/>
          </p:cNvSpPr>
          <p:nvPr/>
        </p:nvSpPr>
        <p:spPr>
          <a:xfrm>
            <a:off x="822960" y="339090"/>
            <a:ext cx="1921828" cy="339725"/>
          </a:xfrm>
          <a:prstGeom prst="rect">
            <a:avLst/>
          </a:prstGeom>
          <a:solidFill>
            <a:schemeClr val="bg1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525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课堂练习</a:t>
            </a:r>
          </a:p>
        </p:txBody>
      </p:sp>
      <p:sp>
        <p:nvSpPr>
          <p:cNvPr id="2" name="Rectangle 8"/>
          <p:cNvSpPr/>
          <p:nvPr/>
        </p:nvSpPr>
        <p:spPr>
          <a:xfrm>
            <a:off x="1242695" y="1099185"/>
            <a:ext cx="9705975" cy="483679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indent="0">
              <a:lnSpc>
                <a:spcPct val="150000"/>
              </a:lnSpc>
              <a:spcBef>
                <a:spcPct val="20000"/>
              </a:spcBef>
              <a:buNone/>
            </a:pPr>
            <a:endParaRPr lang="zh-CN" altLang="zh-CN" sz="24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348582" y="1532413"/>
            <a:ext cx="9282112" cy="3969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smtClean="0">
                <a:latin typeface="仿宋" panose="02010609060101010101" charset="-122"/>
                <a:ea typeface="仿宋" panose="02010609060101010101" charset="-122"/>
              </a:rPr>
              <a:t>4</a:t>
            </a:r>
            <a:r>
              <a:rPr lang="zh-CN" altLang="zh-CN" sz="2400" b="1" smtClean="0">
                <a:latin typeface="仿宋" panose="02010609060101010101" charset="-122"/>
                <a:ea typeface="仿宋" panose="02010609060101010101" charset="-122"/>
              </a:rPr>
              <a:t>．</a:t>
            </a:r>
            <a:r>
              <a:rPr lang="zh-CN" altLang="zh-CN" sz="2400" b="1">
                <a:latin typeface="仿宋" panose="02010609060101010101" charset="-122"/>
                <a:ea typeface="仿宋" panose="02010609060101010101" charset="-122"/>
              </a:rPr>
              <a:t>港珠澳</a:t>
            </a:r>
            <a:r>
              <a:rPr lang="zh-CN" altLang="zh-CN" sz="2400" b="1" smtClean="0">
                <a:ea typeface="仿宋" panose="02010609060101010101" charset="-122"/>
              </a:rPr>
              <a:t>大桥是</a:t>
            </a:r>
            <a:r>
              <a:rPr lang="zh-CN" altLang="zh-CN" sz="2400" b="1">
                <a:ea typeface="仿宋" panose="02010609060101010101" charset="-122"/>
              </a:rPr>
              <a:t>世界上钢结构桥体最长的跨海大桥。请根据所学知识，回答有关金属资源的下列问题。</a:t>
            </a:r>
            <a:r>
              <a:rPr lang="en-US" altLang="zh-CN" sz="2400" b="1">
                <a:ea typeface="仿宋" panose="02010609060101010101" charset="-122"/>
              </a:rPr>
              <a:t/>
            </a:r>
            <a:br>
              <a:rPr lang="en-US" altLang="zh-CN" sz="2400" b="1">
                <a:ea typeface="仿宋" panose="02010609060101010101" charset="-122"/>
              </a:rPr>
            </a:br>
            <a:r>
              <a:rPr lang="zh-CN" altLang="zh-CN" sz="2400" b="1">
                <a:ea typeface="仿宋" panose="02010609060101010101" charset="-122"/>
              </a:rPr>
              <a:t>（</a:t>
            </a:r>
            <a:r>
              <a:rPr lang="en-US" altLang="zh-CN" sz="2400" b="1">
                <a:ea typeface="仿宋" panose="02010609060101010101" charset="-122"/>
              </a:rPr>
              <a:t>1</a:t>
            </a:r>
            <a:r>
              <a:rPr lang="zh-CN" altLang="zh-CN" sz="2400" b="1">
                <a:ea typeface="仿宋" panose="02010609060101010101" charset="-122"/>
              </a:rPr>
              <a:t>）在空气中，铁</a:t>
            </a:r>
            <a:r>
              <a:rPr lang="zh-CN" altLang="zh-CN" sz="2400" b="1" smtClean="0">
                <a:ea typeface="仿宋" panose="02010609060101010101" charset="-122"/>
              </a:rPr>
              <a:t>与</a:t>
            </a:r>
            <a:r>
              <a:rPr lang="en-US" altLang="zh-CN" sz="2400" b="1" u="sng" smtClean="0">
                <a:ea typeface="仿宋" panose="02010609060101010101" charset="-122"/>
              </a:rPr>
              <a:t>                                </a:t>
            </a:r>
            <a:r>
              <a:rPr lang="zh-CN" altLang="zh-CN" sz="2400" b="1" smtClean="0">
                <a:ea typeface="仿宋" panose="02010609060101010101" charset="-122"/>
              </a:rPr>
              <a:t>同时</a:t>
            </a:r>
            <a:r>
              <a:rPr lang="zh-CN" altLang="zh-CN" sz="2400" b="1">
                <a:ea typeface="仿宋" panose="02010609060101010101" charset="-122"/>
              </a:rPr>
              <a:t>接触发生反应而生锈；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zh-CN" sz="2400" b="1">
                <a:ea typeface="仿宋" panose="02010609060101010101" charset="-122"/>
              </a:rPr>
              <a:t>（</a:t>
            </a:r>
            <a:r>
              <a:rPr lang="en-US" altLang="zh-CN" sz="2400" b="1">
                <a:ea typeface="仿宋" panose="02010609060101010101" charset="-122"/>
              </a:rPr>
              <a:t>2</a:t>
            </a:r>
            <a:r>
              <a:rPr lang="zh-CN" altLang="zh-CN" sz="2400" b="1">
                <a:ea typeface="仿宋" panose="02010609060101010101" charset="-122"/>
              </a:rPr>
              <a:t>）请写出一条防止铁生锈的</a:t>
            </a:r>
            <a:r>
              <a:rPr lang="zh-CN" altLang="zh-CN" sz="2400" b="1" smtClean="0">
                <a:ea typeface="仿宋" panose="02010609060101010101" charset="-122"/>
              </a:rPr>
              <a:t>措施</a:t>
            </a:r>
            <a:r>
              <a:rPr lang="en-US" altLang="zh-CN" sz="2400" b="1" u="sng" smtClean="0">
                <a:ea typeface="仿宋" panose="02010609060101010101" charset="-122"/>
              </a:rPr>
              <a:t>                                 </a:t>
            </a:r>
            <a:r>
              <a:rPr lang="zh-CN" altLang="zh-CN" sz="2400" b="1" smtClean="0">
                <a:ea typeface="仿宋" panose="02010609060101010101" charset="-122"/>
              </a:rPr>
              <a:t>；</a:t>
            </a:r>
            <a:endParaRPr lang="zh-CN" altLang="zh-CN" sz="2400" b="1">
              <a:ea typeface="仿宋" panose="02010609060101010101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zh-CN" sz="2400" b="1">
                <a:ea typeface="仿宋" panose="02010609060101010101" charset="-122"/>
              </a:rPr>
              <a:t>（</a:t>
            </a:r>
            <a:r>
              <a:rPr lang="en-US" altLang="zh-CN" sz="2400" b="1">
                <a:ea typeface="仿宋" panose="02010609060101010101" charset="-122"/>
              </a:rPr>
              <a:t>3</a:t>
            </a:r>
            <a:r>
              <a:rPr lang="zh-CN" altLang="zh-CN" sz="2400" b="1">
                <a:ea typeface="仿宋" panose="02010609060101010101" charset="-122"/>
              </a:rPr>
              <a:t>）除防止金属腐蚀外，请写出还有哪些保护金属资源的有效途径。（答一点）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ea typeface="仿宋" panose="02010609060101010101" charset="-122"/>
              </a:rPr>
              <a:t>_____________________________________________。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418847" y="2678113"/>
            <a:ext cx="24765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C00000"/>
                </a:solidFill>
                <a:ea typeface="仿宋" panose="02010609060101010101" charset="-122"/>
              </a:rPr>
              <a:t>氧气和水蒸气</a:t>
            </a:r>
            <a:endParaRPr lang="en-US" altLang="zh-CN" sz="2400" b="1">
              <a:solidFill>
                <a:srgbClr val="C00000"/>
              </a:solidFill>
              <a:ea typeface="仿宋" panose="02010609060101010101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403540" y="3227388"/>
            <a:ext cx="2825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C00000"/>
                </a:solidFill>
                <a:ea typeface="仿宋" panose="02010609060101010101" charset="-122"/>
              </a:rPr>
              <a:t>刷漆或涂油</a:t>
            </a:r>
            <a:endParaRPr lang="en-US" altLang="zh-CN" sz="2400" b="1">
              <a:solidFill>
                <a:srgbClr val="C00000"/>
              </a:solidFill>
              <a:ea typeface="仿宋" panose="02010609060101010101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158690" y="4762500"/>
            <a:ext cx="3032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C00000"/>
                </a:solidFill>
                <a:ea typeface="仿宋" panose="02010609060101010101" charset="-122"/>
              </a:rPr>
              <a:t>寻找金属替代品</a:t>
            </a:r>
            <a:endParaRPr lang="en-US" altLang="zh-CN" sz="2400" b="1">
              <a:solidFill>
                <a:srgbClr val="C00000"/>
              </a:solidFill>
              <a:ea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1841035" y="1172042"/>
            <a:ext cx="6911975" cy="6477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pPr marL="227330" indent="-22733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2400" b="1">
                <a:latin typeface="仿宋" panose="02010609060101010101" charset="-122"/>
                <a:ea typeface="仿宋" panose="02010609060101010101" charset="-122"/>
              </a:rPr>
              <a:t>1.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导致铁制品锈蚀的因素</a:t>
            </a:r>
            <a:r>
              <a:rPr lang="zh-CN" altLang="en-US" sz="2400" b="1" smtClean="0">
                <a:latin typeface="仿宋" panose="02010609060101010101" charset="-122"/>
                <a:ea typeface="仿宋" panose="02010609060101010101" charset="-122"/>
              </a:rPr>
              <a:t>是：水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和氧气同时存在。</a:t>
            </a:r>
          </a:p>
        </p:txBody>
      </p:sp>
      <p:grpSp>
        <p:nvGrpSpPr>
          <p:cNvPr id="20" name="Group 3"/>
          <p:cNvGrpSpPr/>
          <p:nvPr/>
        </p:nvGrpSpPr>
        <p:grpSpPr>
          <a:xfrm>
            <a:off x="3358685" y="3174655"/>
            <a:ext cx="5394325" cy="1255714"/>
            <a:chOff x="1076" y="343"/>
            <a:chExt cx="3398" cy="791"/>
          </a:xfrm>
        </p:grpSpPr>
        <p:sp>
          <p:nvSpPr>
            <p:cNvPr id="21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076" y="418"/>
              <a:ext cx="454" cy="59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3600" kern="10" spc="720">
                  <a:ln w="38100">
                    <a:solidFill>
                      <a:srgbClr val="CC6600"/>
                    </a:solidFill>
                    <a:round/>
                  </a:ln>
                  <a:gradFill rotWithShape="1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4D4D4D"/>
                    </a:outerShdw>
                  </a:effectLst>
                  <a:latin typeface="仿宋" panose="02010609060101010101" charset="-122"/>
                  <a:ea typeface="仿宋" panose="02010609060101010101" charset="-122"/>
                </a:rPr>
                <a:t>铁</a:t>
              </a:r>
            </a:p>
          </p:txBody>
        </p:sp>
        <p:sp>
          <p:nvSpPr>
            <p:cNvPr id="22" name="WordArt 5" descr="白色大理石"/>
            <p:cNvSpPr>
              <a:spLocks noChangeArrowheads="1" noChangeShapeType="1" noTextEdit="1"/>
            </p:cNvSpPr>
            <p:nvPr/>
          </p:nvSpPr>
          <p:spPr bwMode="auto">
            <a:xfrm>
              <a:off x="3748" y="464"/>
              <a:ext cx="726" cy="49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Right"/>
                <a:lightRig rig="legacyHarsh3" dir="t"/>
              </a:scene3d>
              <a:sp3d extrusionH="100000" prstMaterial="legacyMatte">
                <a:extrusionClr>
                  <a:srgbClr val="663300"/>
                </a:extrusionClr>
                <a:contourClr>
                  <a:srgbClr val="FFFFFF"/>
                </a:contourClr>
              </a:sp3d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3600" kern="10">
                  <a:ln w="9525">
                    <a:round/>
                  </a:ln>
                  <a:blipFill dpi="0" rotWithShape="0">
                    <a:blip r:embed="rId2"/>
                    <a:tile tx="0" ty="0" sx="100000" sy="100000" flip="none" algn="tl"/>
                  </a:blipFill>
                  <a:latin typeface="仿宋" panose="02010609060101010101" charset="-122"/>
                  <a:ea typeface="仿宋" panose="02010609060101010101" charset="-122"/>
                </a:rPr>
                <a:t>铁锈</a:t>
              </a:r>
            </a:p>
          </p:txBody>
        </p:sp>
        <p:sp>
          <p:nvSpPr>
            <p:cNvPr id="23" name="Text Box 6"/>
            <p:cNvSpPr txBox="1">
              <a:spLocks noChangeArrowheads="1"/>
            </p:cNvSpPr>
            <p:nvPr/>
          </p:nvSpPr>
          <p:spPr bwMode="auto">
            <a:xfrm>
              <a:off x="1620" y="343"/>
              <a:ext cx="2256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2400" b="1">
                  <a:solidFill>
                    <a:srgbClr val="FF3300"/>
                  </a:solidFill>
                  <a:latin typeface="仿宋" panose="02010609060101010101" charset="-122"/>
                  <a:ea typeface="仿宋" panose="02010609060101010101" charset="-122"/>
                </a:rPr>
                <a:t>与空气（氧气）</a:t>
              </a:r>
              <a:r>
                <a:rPr lang="zh-CN" altLang="en-US" sz="2400" b="1">
                  <a:latin typeface="仿宋" panose="02010609060101010101" charset="-122"/>
                  <a:ea typeface="仿宋" panose="02010609060101010101" charset="-122"/>
                </a:rPr>
                <a:t>接触</a:t>
              </a:r>
              <a:endParaRPr lang="zh-CN" altLang="en-US" sz="2400" b="1">
                <a:solidFill>
                  <a:schemeClr val="folHlink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24" name="Text Box 7"/>
            <p:cNvSpPr txBox="1">
              <a:spLocks noChangeArrowheads="1"/>
            </p:cNvSpPr>
            <p:nvPr/>
          </p:nvSpPr>
          <p:spPr bwMode="auto">
            <a:xfrm>
              <a:off x="2052" y="727"/>
              <a:ext cx="139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2400" b="1">
                  <a:solidFill>
                    <a:srgbClr val="FF3300"/>
                  </a:solidFill>
                  <a:latin typeface="仿宋" panose="02010609060101010101" charset="-122"/>
                  <a:ea typeface="仿宋" panose="02010609060101010101" charset="-122"/>
                </a:rPr>
                <a:t>与水</a:t>
              </a:r>
              <a:r>
                <a:rPr lang="zh-CN" altLang="en-US" sz="2400" b="1">
                  <a:latin typeface="仿宋" panose="02010609060101010101" charset="-122"/>
                  <a:ea typeface="仿宋" panose="02010609060101010101" charset="-122"/>
                </a:rPr>
                <a:t>接触</a:t>
              </a:r>
              <a:endParaRPr lang="zh-CN" altLang="en-US" sz="2400" b="1">
                <a:solidFill>
                  <a:schemeClr val="folHlink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25" name="Line 8"/>
            <p:cNvSpPr>
              <a:spLocks noChangeShapeType="1"/>
            </p:cNvSpPr>
            <p:nvPr/>
          </p:nvSpPr>
          <p:spPr bwMode="auto">
            <a:xfrm flipV="1">
              <a:off x="1655" y="704"/>
              <a:ext cx="2020" cy="5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1841035" y="1724225"/>
            <a:ext cx="8318852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smtClean="0">
                <a:latin typeface="仿宋" panose="02010609060101010101" charset="-122"/>
                <a:ea typeface="仿宋" panose="02010609060101010101" charset="-122"/>
              </a:rPr>
              <a:t>2.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铁锈具有疏松多孔的</a:t>
            </a:r>
            <a:r>
              <a:rPr lang="zh-CN" altLang="en-US" sz="2400" b="1" smtClean="0">
                <a:latin typeface="仿宋" panose="02010609060101010101" charset="-122"/>
                <a:ea typeface="仿宋" panose="02010609060101010101" charset="-122"/>
              </a:rPr>
              <a:t>结构，易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吸水和</a:t>
            </a:r>
            <a:r>
              <a:rPr lang="zh-CN" altLang="en-US" sz="2400" b="1" smtClean="0">
                <a:latin typeface="仿宋" panose="02010609060101010101" charset="-122"/>
                <a:ea typeface="仿宋" panose="02010609060101010101" charset="-122"/>
              </a:rPr>
              <a:t>氧气，从而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加速铁</a:t>
            </a:r>
            <a:r>
              <a:rPr lang="zh-CN" altLang="en-US" sz="2400" b="1" smtClean="0">
                <a:latin typeface="仿宋" panose="02010609060101010101" charset="-122"/>
                <a:ea typeface="仿宋" panose="02010609060101010101" charset="-122"/>
              </a:rPr>
              <a:t>的生锈。</a:t>
            </a:r>
            <a:endParaRPr lang="en-US" altLang="zh-CN" sz="24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774313" y="678815"/>
            <a:ext cx="6911975" cy="6477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pPr marL="227330" indent="-227330">
              <a:lnSpc>
                <a:spcPct val="150000"/>
              </a:lnSpc>
              <a:spcBef>
                <a:spcPts val="1000"/>
              </a:spcBef>
              <a:defRPr/>
            </a:pPr>
            <a:r>
              <a:rPr lang="zh-CN" altLang="en-US" sz="2400" b="1" smtClean="0">
                <a:latin typeface="仿宋" panose="02010609060101010101" charset="-122"/>
                <a:ea typeface="仿宋" panose="02010609060101010101" charset="-122"/>
              </a:rPr>
              <a:t>一、铁生锈的条件</a:t>
            </a:r>
            <a:endParaRPr lang="zh-CN" altLang="en-US" sz="24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841035" y="4423384"/>
            <a:ext cx="6911975" cy="6477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pPr marL="227330" indent="-227330">
              <a:lnSpc>
                <a:spcPct val="150000"/>
              </a:lnSpc>
              <a:spcBef>
                <a:spcPts val="1000"/>
              </a:spcBef>
              <a:defRPr/>
            </a:pPr>
            <a:r>
              <a:rPr lang="zh-CN" altLang="en-US" sz="2400" b="1" smtClean="0">
                <a:latin typeface="仿宋" panose="02010609060101010101" charset="-122"/>
                <a:ea typeface="仿宋" panose="02010609060101010101" charset="-122"/>
              </a:rPr>
              <a:t>二、防止铁生锈的措施</a:t>
            </a:r>
            <a:endParaRPr lang="zh-CN" altLang="en-US" sz="24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861695" y="5265368"/>
            <a:ext cx="6911975" cy="6477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pPr marL="227330" indent="-227330">
              <a:lnSpc>
                <a:spcPct val="150000"/>
              </a:lnSpc>
              <a:spcBef>
                <a:spcPts val="1000"/>
              </a:spcBef>
              <a:defRPr/>
            </a:pPr>
            <a:r>
              <a:rPr lang="zh-CN" altLang="en-US" sz="2400" b="1" smtClean="0">
                <a:latin typeface="仿宋" panose="02010609060101010101" charset="-122"/>
                <a:ea typeface="仿宋" panose="02010609060101010101" charset="-122"/>
              </a:rPr>
              <a:t>三、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金属资源的保护措施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7" grpId="0"/>
      <p:bldP spid="13" grpId="0" build="p"/>
      <p:bldP spid="14" grpId="0" build="p"/>
      <p:bldP spid="15" grpId="0" uiExpand="1" build="p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ODM4MjkzYmE4MzMyMDcyNjEwMDQ3YmNkMzI1ZDJiOTYifQ=="/>
  <p:tag name="KSO_WPP_MARK_KEY" val="c2188f05-e063-4993-9666-3527c33fdff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1043</Words>
  <Application>Microsoft Office PowerPoint</Application>
  <PresentationFormat>宽屏</PresentationFormat>
  <Paragraphs>163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等线</vt:lpstr>
      <vt:lpstr>方正苏新诗柳楷简体</vt:lpstr>
      <vt:lpstr>仿宋</vt:lpstr>
      <vt:lpstr>黑体</vt:lpstr>
      <vt:lpstr>华文楷体</vt:lpstr>
      <vt:lpstr>楷体_GB2312</vt:lpstr>
      <vt:lpstr>宋体</vt:lpstr>
      <vt:lpstr>Arial</vt:lpstr>
      <vt:lpstr>Calibri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2023-04-27T06:20:35Z</dcterms:created>
  <dcterms:modified xsi:type="dcterms:W3CDTF">2023-04-27T06:20:38Z</dcterms:modified>
</cp:coreProperties>
</file>