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245" r:id="rId1"/>
    <p:sldMasterId id="2147508282" r:id="rId2"/>
  </p:sldMasterIdLst>
  <p:notesMasterIdLst>
    <p:notesMasterId r:id="rId3"/>
  </p:notesMasterIdLst>
  <p:sldIdLst>
    <p:sldId id="10970" r:id="rId4"/>
    <p:sldId id="10973" r:id="rId5"/>
    <p:sldId id="10976" r:id="rId6"/>
    <p:sldId id="10979" r:id="rId7"/>
    <p:sldId id="10982" r:id="rId8"/>
    <p:sldId id="10985" r:id="rId9"/>
    <p:sldId id="10988" r:id="rId10"/>
    <p:sldId id="10991" r:id="rId11"/>
    <p:sldId id="10994" r:id="rId12"/>
    <p:sldId id="10997" r:id="rId13"/>
    <p:sldId id="11000" r:id="rId14"/>
    <p:sldId id="11003" r:id="rId15"/>
    <p:sldId id="11006" r:id="rId16"/>
    <p:sldId id="11009" r:id="rId17"/>
    <p:sldId id="11012" r:id="rId18"/>
    <p:sldId id="11015" r:id="rId19"/>
    <p:sldId id="11018" r:id="rId20"/>
    <p:sldId id="11021" r:id="rId21"/>
    <p:sldId id="11024" r:id="rId22"/>
    <p:sldId id="11027" r:id="rId23"/>
    <p:sldId id="11030" r:id="rId24"/>
    <p:sldId id="11033" r:id="rId25"/>
    <p:sldId id="11036" r:id="rId26"/>
    <p:sldId id="11039" r:id="rId27"/>
    <p:sldId id="11042" r:id="rId28"/>
    <p:sldId id="11045" r:id="rId29"/>
    <p:sldId id="11048" r:id="rId30"/>
    <p:sldId id="11051" r:id="rId31"/>
    <p:sldId id="11054" r:id="rId32"/>
    <p:sldId id="11057" r:id="rId33"/>
    <p:sldId id="1106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246" r:id="rId1"/>
    <p:sldLayoutId id="2147508247" r:id="rId2"/>
    <p:sldLayoutId id="2147508248" r:id="rId3"/>
    <p:sldLayoutId id="2147508249" r:id="rId4"/>
    <p:sldLayoutId id="2147508250" r:id="rId5"/>
    <p:sldLayoutId id="2147508251" r:id="rId6"/>
    <p:sldLayoutId id="2147508252" r:id="rId7"/>
    <p:sldLayoutId id="2147508253" r:id="rId8"/>
    <p:sldLayoutId id="2147508254" r:id="rId9"/>
    <p:sldLayoutId id="2147508255" r:id="rId10"/>
    <p:sldLayoutId id="21475082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8283" r:id="rId1"/>
    <p:sldLayoutId id="2147508284" r:id="rId2"/>
    <p:sldLayoutId id="2147508285" r:id="rId3"/>
    <p:sldLayoutId id="2147508286" r:id="rId4"/>
    <p:sldLayoutId id="2147508287" r:id="rId5"/>
    <p:sldLayoutId id="2147508288" r:id="rId6"/>
    <p:sldLayoutId id="2147508289" r:id="rId7"/>
    <p:sldLayoutId id="2147508290" r:id="rId8"/>
    <p:sldLayoutId id="2147508291" r:id="rId9"/>
    <p:sldLayoutId id="2147508292" r:id="rId10"/>
    <p:sldLayoutId id="214750829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小学生信息技术教育的策略与方法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信息技术教育的重要性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小学生信息技术教育的目标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小学生信息技术教育的策略</a:t>
            </a:r>
            <a:endParaRPr altLang="en-US" b="1" dirty="0" sz="20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小学生信息技术教育的教学方法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小学生信息技术教育的实践环节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小学生信息技术教育的师资培训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信息技术教育的重要性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信息技术的发展趋势</a:t>
            </a:r>
            <a:endParaRPr altLang="en-US" lang="zh-CN"/>
          </a:p>
        </p:txBody>
      </p:sp>
      <p:sp>
        <p:nvSpPr>
          <p:cNvPr id="104898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大数据：挖掘数据价值，提升决策水平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物联网：实现万物互联，提升生产效率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人工智能：将改变人类生活和工作方式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云计算：实现数据共享和灵活扩展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信息技术对未来社会的影响</a:t>
            </a:r>
            <a:endParaRPr altLang="en-US" lang="zh-CN"/>
          </a:p>
        </p:txBody>
      </p:sp>
      <p:sp>
        <p:nvSpPr>
          <p:cNvPr id="104904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改变生活方式：信息技术将渗透到人们生活的方方面面，改变人们的生活方式，提高生活质量。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提高生产效率：信息技术的发展将推动生产方式的变革，提高生产效率，促进经济发展。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促进创新：信息技术的发展将推动科技创新，激发人们的创造力，推动社会进步。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提高教育水平：信息技术将改变教育方式，提高教育水平，培养更多优秀人才。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培养小学生信息素养的必要性</a:t>
            </a:r>
            <a:endParaRPr altLang="en-US" lang="zh-CN"/>
          </a:p>
        </p:txBody>
      </p:sp>
      <p:sp>
        <p:nvSpPr>
          <p:cNvPr id="10490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信息时代的发展需要具备信息素养的人才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信息素养是小学生未来发展的基础能力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信息素养有助于提高小学生的创新能力和自主学习能力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信息素养的培养有助于提升小学生的综合素质和竞争力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小学生信息技术教育的目标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培养信息素养和技能</a:t>
            </a:r>
            <a:endParaRPr altLang="en-US" lang="zh-CN"/>
          </a:p>
        </p:txBody>
      </p:sp>
      <p:sp>
        <p:nvSpPr>
          <p:cNvPr id="1049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培养小学生的信息素养，包括信息意识、信息能力和信息道德等方面。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掌握基本的信息技术技能，如计算机操作、网络浏览、办公软件使用等。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培养小学生的创新能力和解决问题的能力，使其能够运用信息技术解决实际问题。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培养小学生的合作精神和协作能力，使其能够在团队中有效地进行沟通和合作。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培养创新能力和实践能力</a:t>
            </a:r>
            <a:endParaRPr altLang="en-US" lang="zh-CN"/>
          </a:p>
        </p:txBody>
      </p:sp>
      <p:sp>
        <p:nvSpPr>
          <p:cNvPr id="1049248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2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培养小学生的创新思维和创新能力，激发他们的创造力和想象力。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培养小学生的实践能力，让他们通过信息技术教育掌握实际操作技能。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培养小学生的团队合作和沟通能力，让他们在信息技术教育中学会协作和交流。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0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培养小学生的自主学习和终身学习的能力，让他们通过信息技术教育掌握自主学习的方法和技巧。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培养良好的信息道德和法律意识</a:t>
            </a:r>
            <a:endParaRPr altLang="en-US" lang="zh-CN"/>
          </a:p>
        </p:txBody>
      </p:sp>
      <p:sp>
        <p:nvSpPr>
          <p:cNvPr id="10493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培养小学生正确的信息道德观念，让他们认识到信息技术的双重性，能够正确使用信息技术，避免不良信息的侵害。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培养小学生遵守信息法律法规的意识，让他们了解与信息技术相关的法律法规，能够自觉遵守规定，不进行违法活动。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培养小学生尊重知识产权的意识，让他们了解知识产权的重要性，能够尊重他人的知识产权，不进行盗版、侵权等活动。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培养小学生良好的信息安全意识，让他们了解信息安全的重要性，能够正确使用网络，保护个人隐私和信息安全。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小学生信息技术教育的策略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制定科学的教学计划和课程设置</a:t>
            </a:r>
            <a:endParaRPr altLang="en-US" lang="zh-CN"/>
          </a:p>
        </p:txBody>
      </p:sp>
      <p:sp>
        <p:nvSpPr>
          <p:cNvPr id="10494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针对小学生的年龄特点和学习需求，制定符合其认知发展规律的教学计划。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结合信息技术教育的目标和内容，设置合理的课程体系，确保学生全面掌握基础知识和技能。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注重实践教学，合理安排理论教学和实践教学的比例，提高学生的实际操作能力。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定期评估和调整教学计划和课程设置，确保其适应学生需求和社会发展。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采用多样化的教学方法和手段</a:t>
            </a:r>
            <a:endParaRPr altLang="en-US" lang="zh-CN"/>
          </a:p>
        </p:txBody>
      </p:sp>
      <p:sp>
        <p:nvSpPr>
          <p:cNvPr id="104947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采用多样化的教学方法和手段：利用游戏化教学、项目式学习、协作式学习等方式，激发学生学习兴趣和动力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注重实践操作：提供充足的上机实践机会，让学生在实践中掌握知识和技能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强调基础知识的掌握：注重学生对信息技术基础知识的掌握，为后续学习打下坚实基础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培养学生的信息素养：引导学生正确认识和使用信息技术，培养良好的信息素养和道德意识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注重实践操作和案例教学</a:t>
            </a:r>
            <a:endParaRPr altLang="en-US" lang="zh-CN"/>
          </a:p>
        </p:txBody>
      </p:sp>
      <p:sp>
        <p:nvSpPr>
          <p:cNvPr id="104954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实践操作：通过实际操作让学生掌握信息技术技能，提高动手能力。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案例教学：选取具有代表性的案例进行讲解，帮助学生理解抽象的概念和原理。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结合生活实际：将信息技术教育与日常生活相结合，提高学生的学习兴趣和实际应用能力。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创新教学方式：采用多种教学方式，如小组合作、任务驱动等，培养学生的协作精神和创新能力。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建立有效的评价机制和激励机制</a:t>
            </a:r>
            <a:endParaRPr altLang="en-US" lang="zh-CN"/>
          </a:p>
        </p:txBody>
      </p:sp>
      <p:sp>
        <p:nvSpPr>
          <p:cNvPr id="104960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激励机制：通过奖励、荣誉等方式激发学生的积极性和创造力。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评价机制：定期评估学生的学习进度和成果，及时调整教学策略。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评价与激励相结合：以评价为基础，以激励为动力，促进学生的全面发展。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注重过程与结果：既要关注学生的学习成果，也要关注他们的学习过程和努力程度。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小学生信息技术教育的教学方法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任务驱动教学法</a:t>
            </a:r>
            <a:endParaRPr altLang="en-US" lang="zh-CN"/>
          </a:p>
        </p:txBody>
      </p:sp>
      <p:sp>
        <p:nvSpPr>
          <p:cNvPr id="104970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935" y="1773622"/>
            <a:ext cx="2173176" cy="18431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1935" y="2869403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935" y="2871971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0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1935" y="3970321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1935" y="5070596"/>
            <a:ext cx="2173176" cy="74723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1935" y="3972888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2" name="正文"/>
          <p:cNvSpPr txBox="1"/>
          <p:nvPr>
            <p:custDataLst>
              <p:tags r:id="rId7"/>
            </p:custDataLst>
          </p:nvPr>
        </p:nvSpPr>
        <p:spPr>
          <a:xfrm>
            <a:off x="2804482" y="168439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定义：任务驱动教学法是一种以任务为核心，通过完成任务来学习知识和技能的教学方法。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8"/>
            </p:custDataLst>
          </p:nvPr>
        </p:nvSpPr>
        <p:spPr>
          <a:xfrm>
            <a:off x="2804482" y="279301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特点：任务驱动教学法强调学生的主动性和参与性，通过完成任务的过程来培养学生的自主学习和协作学习能力。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9"/>
            </p:custDataLst>
          </p:nvPr>
        </p:nvSpPr>
        <p:spPr>
          <a:xfrm>
            <a:off x="2804482" y="390163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应用：在小学生信息技术教育中，任务驱动教学法可以通过设计有趣的任务来吸引学生的兴趣，让学生在完成任务的过程中掌握信息技术知识和技能。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10"/>
            </p:custDataLst>
          </p:nvPr>
        </p:nvSpPr>
        <p:spPr>
          <a:xfrm>
            <a:off x="2804482" y="501025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效果：任务驱动教学法能够有效地提高学生的学习积极性和主动性，培养学生的创新能力和实践能力。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1935" y="1750512"/>
            <a:ext cx="2173176" cy="74723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案例教学法</a:t>
            </a:r>
            <a:endParaRPr altLang="en-US" lang="zh-CN"/>
          </a:p>
        </p:txBody>
      </p:sp>
      <p:sp>
        <p:nvSpPr>
          <p:cNvPr id="104976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案例教学法的定义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案例教学法的实施步骤与注意事项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案例教学法的优势与效果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案例教学法在小学生信息技术教育中的应用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小组合作学习法</a:t>
            </a:r>
            <a:endParaRPr altLang="en-US" lang="zh-CN"/>
          </a:p>
        </p:txBody>
      </p:sp>
      <p:sp>
        <p:nvSpPr>
          <p:cNvPr id="104984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应用：在小学生信息技术教育中，小组合作学习法可以通过分组讨论、合作完成项目等形式进行，让学生在学习信息技术知识的同时，提高团队协作和沟通能力。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实施要点：在实施小组合作学习法时，需要注意合理分组、明确任务目标、加强指导与监控、及时反馈与总结等方面，以确保教学效果的有效性。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86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定义：小组合作学习法是一种以小组为单位，学生通过合作、交流、探讨等方式共同完成任务的教学方法。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86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特点：小组合作学习法能够培养学生的团队协作能力、沟通能力和解决问题的能力，同时能够激发学生的学习兴趣和积极性。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游戏化教学法</a:t>
            </a:r>
            <a:endParaRPr altLang="en-US" lang="zh-CN"/>
          </a:p>
        </p:txBody>
      </p:sp>
      <p:sp>
        <p:nvSpPr>
          <p:cNvPr id="104990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定义：将学习内容以游戏的形式呈现，让学生在游戏中学习知识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目的：提高学生的学习兴趣和参与度，让学生在轻松愉快的氛围中掌握知识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实施方式：设计有趣的游戏，将知识点融入其中，让学生在游戏中学习和掌握知识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优势：能够激发学生的学习兴趣，提高学习效果，同时能够培养学生的团队协作和沟通能力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小学生信息技术教育的实践环节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开展课外科技活动和竞赛</a:t>
            </a:r>
            <a:endParaRPr altLang="en-US" lang="zh-CN"/>
          </a:p>
        </p:txBody>
      </p:sp>
      <p:sp>
        <p:nvSpPr>
          <p:cNvPr id="105001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组织编程竞赛，激发学生对编程的兴趣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开展机器人制作活动，培养学生的动手能力和创新思维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组织学生参加科技展览，拓宽学生的视野和知识面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开展网络安全教育活动，提高学生的网络安全意识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加强与企业的合作和交流</a:t>
            </a:r>
            <a:endParaRPr altLang="en-US" lang="zh-CN"/>
          </a:p>
        </p:txBody>
      </p:sp>
      <p:sp>
        <p:nvSpPr>
          <p:cNvPr id="1050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建立合作关系，共同开展实践项目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组织学生参观企业，了解信息技术应用和行业发展情况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开展校企合作，共同研发教材和教学资源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邀请企业专家参与实践教学，提供实际经验和技术支持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建立实践基地和创新实验室</a:t>
            </a:r>
            <a:endParaRPr altLang="en-US" lang="zh-CN"/>
          </a:p>
        </p:txBody>
      </p:sp>
      <p:sp>
        <p:nvSpPr>
          <p:cNvPr id="1050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实践基地：提供真实环境，让学生亲身体验信息技术应用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创新实验室：鼓励学生自主探索，培养创新思维和实践能力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校企合作：利用企业资源，为学生提供实践机会和项目支持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实践课程设置：结合学生兴趣和年龄特点，设置多样化的实践课程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组织社会实践和志愿服务活动</a:t>
            </a:r>
            <a:endParaRPr altLang="en-US" lang="zh-CN"/>
          </a:p>
        </p:txBody>
      </p:sp>
      <p:sp>
        <p:nvSpPr>
          <p:cNvPr id="1050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目的：通过实践活动，增强小学生的社会责任感和团队协作能力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形式：组织小学生参加各类社会实践活动，如环保、公益、科技等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志愿服务：引导小学生参与志愿服务活动，培养其关爱他人、奉献社会的意识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学校支持：学校应提供必要的支持和指导，确保活动的安全和有效性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小学生信息技术教育的师资培训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提高教师的信息素养和教学能力</a:t>
            </a:r>
            <a:endParaRPr altLang="en-US" lang="zh-CN"/>
          </a:p>
        </p:txBody>
      </p:sp>
      <p:sp>
        <p:nvSpPr>
          <p:cNvPr id="10503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培训目标：提高教师的信息素养和教学能力，使其能够有效地开展小学生信息技术教育。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培训内容：信息技术基础、教学方法、课程设计等，以及针对小学生的特点进行个性化教学。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培训方式：线上培训、线下实践、专家指导等多元化培训方式，确保教师能够全面掌握所需技能。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培训效果：定期评估教师的教学水平，及时反馈并调整培训方案，确保教师能够不断提高教学能力。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加强教师的专业培训和学术交流</a:t>
            </a:r>
            <a:endParaRPr altLang="en-US" lang="zh-CN"/>
          </a:p>
        </p:txBody>
      </p:sp>
      <p:sp>
        <p:nvSpPr>
          <p:cNvPr id="10503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鼓励教师参加学术研讨会和技术交流活动，拓宽视野。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定期开展信息技术教育培训，提高教师的专业水平。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加强学术交流，分享教学经验和教学方法。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建立教师信息技术教育团队，共同探讨教学问题，提高教学质量。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建立教师团队和教学资源库</a:t>
            </a:r>
            <a:endParaRPr altLang="en-US" lang="zh-CN"/>
          </a:p>
        </p:txBody>
      </p:sp>
      <p:sp>
        <p:nvSpPr>
          <p:cNvPr id="1050434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36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38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40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442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44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46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48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50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建立专业教师团队：培训和引进信息技术专业教师，提高教师的教育技术能力和教学水平。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52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建立教学资源库：整合优质教学资源，包括课件、案例、素材等，方便教师进行教学设计。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54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定期开展教研活动：组织教师进行教学交流，分享教学经验，提高教学质量。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56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鼓励教师参加培训和学术交流：提供机会让教师参加信息技术教育相关的培训和学术交流活动，拓宽教师的视野和思路。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鼓励教师开展科研活动和创新实践</a:t>
            </a:r>
            <a:endParaRPr altLang="en-US" lang="zh-CN"/>
          </a:p>
        </p:txBody>
      </p:sp>
      <p:sp>
        <p:nvSpPr>
          <p:cNvPr id="10504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培养教师的科研意识，提高教师的科研能力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鼓励教师开展创新实践，探索信息技术教育的新模式和新方法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加强教师之间的交流与合作，共同推进信息技术教育的发展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建立完善的激励机制，激发教师的创新热情和积极性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4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4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4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1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2024-01-03T13:43:35Z</dcterms:created>
  <dcterms:modified xsi:type="dcterms:W3CDTF">2024-01-03T13:43:35Z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fb131f009e444804bea192ce32cc9593_21</vt:lpwstr>
  </property>
</Properties>
</file>