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265" r:id="rId1"/>
    <p:sldMasterId id="2147495302" r:id="rId2"/>
  </p:sldMasterIdLst>
  <p:notesMasterIdLst>
    <p:notesMasterId r:id="rId3"/>
  </p:notesMasterIdLst>
  <p:sldIdLst>
    <p:sldId id="5381" r:id="rId4"/>
    <p:sldId id="5385" r:id="rId5"/>
    <p:sldId id="5389" r:id="rId6"/>
    <p:sldId id="5392" r:id="rId7"/>
    <p:sldId id="5395" r:id="rId8"/>
    <p:sldId id="5398" r:id="rId9"/>
    <p:sldId id="5401" r:id="rId10"/>
    <p:sldId id="5404" r:id="rId11"/>
    <p:sldId id="5407" r:id="rId12"/>
    <p:sldId id="5410" r:id="rId13"/>
    <p:sldId id="5413" r:id="rId14"/>
    <p:sldId id="5416" r:id="rId15"/>
    <p:sldId id="5419" r:id="rId16"/>
    <p:sldId id="5422" r:id="rId17"/>
    <p:sldId id="5425" r:id="rId18"/>
    <p:sldId id="5428" r:id="rId19"/>
    <p:sldId id="5431" r:id="rId20"/>
    <p:sldId id="5434" r:id="rId21"/>
    <p:sldId id="5437" r:id="rId22"/>
    <p:sldId id="5440" r:id="rId23"/>
    <p:sldId id="5443" r:id="rId24"/>
    <p:sldId id="5446" r:id="rId25"/>
    <p:sldId id="5449" r:id="rId26"/>
    <p:sldId id="5452"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0" name="幻灯片图像占位符 1"/>
          <p:cNvSpPr>
            <a:spLocks noChangeAspect="1" noRot="1" noGrp="1"/>
          </p:cNvSpPr>
          <p:nvPr>
            <p:ph type="sldImg" idx="2"/>
          </p:nvPr>
        </p:nvSpPr>
        <p:spPr/>
      </p:sp>
      <p:sp>
        <p:nvSpPr>
          <p:cNvPr id="1048612"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266" r:id="rId1"/>
    <p:sldLayoutId id="2147495267" r:id="rId2"/>
    <p:sldLayoutId id="2147495268" r:id="rId3"/>
    <p:sldLayoutId id="2147495269" r:id="rId4"/>
    <p:sldLayoutId id="2147495270" r:id="rId5"/>
    <p:sldLayoutId id="2147495271" r:id="rId6"/>
    <p:sldLayoutId id="2147495272" r:id="rId7"/>
    <p:sldLayoutId id="2147495273" r:id="rId8"/>
    <p:sldLayoutId id="2147495274" r:id="rId9"/>
    <p:sldLayoutId id="2147495275" r:id="rId10"/>
    <p:sldLayoutId id="214749527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303" r:id="rId1"/>
    <p:sldLayoutId id="2147495304" r:id="rId2"/>
    <p:sldLayoutId id="2147495305" r:id="rId3"/>
    <p:sldLayoutId id="2147495306" r:id="rId4"/>
    <p:sldLayoutId id="2147495307" r:id="rId5"/>
    <p:sldLayoutId id="2147495308" r:id="rId6"/>
    <p:sldLayoutId id="2147495309" r:id="rId7"/>
    <p:sldLayoutId id="2147495310" r:id="rId8"/>
    <p:sldLayoutId id="2147495311" r:id="rId9"/>
    <p:sldLayoutId id="2147495312" r:id="rId10"/>
    <p:sldLayoutId id="2147495313" r:id="rId11"/>
  </p:sldLayoutIdLs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slideLayout" Target="../slideLayouts/slideLayout14.xml"/><Relationship Id="rId1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tags" Target="../tags/tag186.xml"/><Relationship Id="rId18" Type="http://schemas.openxmlformats.org/officeDocument/2006/relationships/tags" Target="../tags/tag187.xml"/><Relationship Id="rId19" Type="http://schemas.openxmlformats.org/officeDocument/2006/relationships/tags" Target="../tags/tag188.xml"/><Relationship Id="rId20" Type="http://schemas.openxmlformats.org/officeDocument/2006/relationships/tags" Target="../tags/tag18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tags" Target="../tags/tag268.xml"/><Relationship Id="rId18" Type="http://schemas.openxmlformats.org/officeDocument/2006/relationships/tags" Target="../tags/tag269.xml"/><Relationship Id="rId19" Type="http://schemas.openxmlformats.org/officeDocument/2006/relationships/tags" Target="../tags/tag270.xml"/><Relationship Id="rId20" Type="http://schemas.openxmlformats.org/officeDocument/2006/relationships/tags" Target="../tags/tag271.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tags" Target="../tags/tag300.xml"/><Relationship Id="rId18" Type="http://schemas.openxmlformats.org/officeDocument/2006/relationships/tags" Target="../tags/tag301.xml"/><Relationship Id="rId19" Type="http://schemas.openxmlformats.org/officeDocument/2006/relationships/tags" Target="../tags/tag302.xml"/><Relationship Id="rId20" Type="http://schemas.openxmlformats.org/officeDocument/2006/relationships/tags" Target="../tags/tag303.xml"/><Relationship Id="rId21" Type="http://schemas.openxmlformats.org/officeDocument/2006/relationships/tags" Target="../tags/tag304.xml"/><Relationship Id="rId22" Type="http://schemas.openxmlformats.org/officeDocument/2006/relationships/tags" Target="../tags/tag305.xml"/><Relationship Id="rId23" Type="http://schemas.openxmlformats.org/officeDocument/2006/relationships/tags" Target="../tags/tag306.xml"/><Relationship Id="rId24" Type="http://schemas.openxmlformats.org/officeDocument/2006/relationships/tags" Target="../tags/tag307.xml"/><Relationship Id="rId25" Type="http://schemas.openxmlformats.org/officeDocument/2006/relationships/tags" Target="../tags/tag308.xml"/><Relationship Id="rId26" Type="http://schemas.openxmlformats.org/officeDocument/2006/relationships/tags" Target="../tags/tag309.xml"/><Relationship Id="rId27" Type="http://schemas.openxmlformats.org/officeDocument/2006/relationships/tags" Target="../tags/tag310.xml"/><Relationship Id="rId28" Type="http://schemas.openxmlformats.org/officeDocument/2006/relationships/tags" Target="../tags/tag311.xml"/><Relationship Id="rId29" Type="http://schemas.openxmlformats.org/officeDocument/2006/relationships/tags" Target="../tags/tag312.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xxx,a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培养初中学生的科学素养与实验精神</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2"/>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98712"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37971"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科学素养的重要性</a:t>
            </a:r>
            <a:endParaRPr altLang="en-US" dirty="0" lang="zh-CN"/>
          </a:p>
        </p:txBody>
      </p:sp>
      <p:cxnSp>
        <p:nvCxnSpPr>
          <p:cNvPr id="3145775" name="直接连接符 24"/>
          <p:cNvCxnSpPr>
            <a:cxnSpLocks/>
          </p:cNvCxnSpPr>
          <p:nvPr>
            <p:custDataLst>
              <p:tags r:id="rId4"/>
            </p:custDataLst>
          </p:nvPr>
        </p:nvCxnSpPr>
        <p:spPr>
          <a:xfrm>
            <a:off x="951837"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761243"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3300174" y="3190865"/>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实验精神的培养</a:t>
            </a:r>
            <a:endParaRPr altLang="en-US" dirty="0" lang="zh-CN"/>
          </a:p>
        </p:txBody>
      </p:sp>
      <p:cxnSp>
        <p:nvCxnSpPr>
          <p:cNvPr id="3145777" name="直接连接符 50"/>
          <p:cNvCxnSpPr>
            <a:cxnSpLocks/>
          </p:cNvCxnSpPr>
          <p:nvPr>
            <p:custDataLst>
              <p:tags r:id="rId7"/>
            </p:custDataLst>
          </p:nvPr>
        </p:nvCxnSpPr>
        <p:spPr>
          <a:xfrm>
            <a:off x="3114368"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923774"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5462986" y="2943582"/>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初中学生科学素养与实验精神现状分析</a:t>
            </a:r>
            <a:endParaRPr altLang="en-US" dirty="0" lang="zh-CN"/>
          </a:p>
        </p:txBody>
      </p:sp>
      <p:cxnSp>
        <p:nvCxnSpPr>
          <p:cNvPr id="3145779" name="直接连接符 55"/>
          <p:cNvCxnSpPr>
            <a:cxnSpLocks/>
          </p:cNvCxnSpPr>
          <p:nvPr>
            <p:custDataLst>
              <p:tags r:id="rId10"/>
            </p:custDataLst>
          </p:nvPr>
        </p:nvCxnSpPr>
        <p:spPr>
          <a:xfrm>
            <a:off x="5276899"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7086305"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7625190" y="3190865"/>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提升初中学生科学素养与实验精神的策略</a:t>
            </a:r>
            <a:endParaRPr altLang="en-US" dirty="0" lang="zh-CN"/>
          </a:p>
        </p:txBody>
      </p:sp>
      <p:cxnSp>
        <p:nvCxnSpPr>
          <p:cNvPr id="3145781" name="直接连接符 60"/>
          <p:cNvCxnSpPr>
            <a:cxnSpLocks/>
          </p:cNvCxnSpPr>
          <p:nvPr>
            <p:custDataLst>
              <p:tags r:id="rId13"/>
            </p:custDataLst>
          </p:nvPr>
        </p:nvCxnSpPr>
        <p:spPr>
          <a:xfrm>
            <a:off x="7439430"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9248835"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9788002"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案例分享与经验总结</a:t>
            </a:r>
            <a:endParaRPr altLang="en-US" dirty="0" lang="zh-CN"/>
          </a:p>
        </p:txBody>
      </p:sp>
      <p:cxnSp>
        <p:nvCxnSpPr>
          <p:cNvPr id="3145783" name="直接连接符 65"/>
          <p:cNvCxnSpPr>
            <a:cxnSpLocks/>
          </p:cNvCxnSpPr>
          <p:nvPr>
            <p:custDataLst>
              <p:tags r:id="rId16"/>
            </p:custDataLst>
          </p:nvPr>
        </p:nvCxnSpPr>
        <p:spPr>
          <a:xfrm>
            <a:off x="9601960"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56" name="标题 2"/>
          <p:cNvSpPr>
            <a:spLocks noGrp="1"/>
          </p:cNvSpPr>
          <p:nvPr>
            <p:ph type="title" idx="1"/>
            <p:custDataLst>
              <p:tags r:id="rId2"/>
            </p:custDataLst>
          </p:nvPr>
        </p:nvSpPr>
        <p:spPr/>
        <p:txBody>
          <a:bodyPr>
            <a:normAutofit fontScale="90000"/>
          </a:bodyPr>
          <a:p>
            <a:r>
              <a:rPr altLang="en-US" lang="zh-CN"/>
              <a:t>科学素养的重要性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2"/>
          <p:cNvSpPr>
            <a:spLocks noGrp="1"/>
          </p:cNvSpPr>
          <p:nvPr>
            <p:ph type="title" idx="3"/>
          </p:nvPr>
        </p:nvSpPr>
        <p:spPr/>
        <p:txBody>
          <a:bodyPr>
            <a:normAutofit fontScale="91667"/>
          </a:bodyPr>
          <a:p>
            <a:r>
              <a:rPr altLang="en-US" lang="zh-CN"/>
              <a:t>科学素养对个人发展的影响</a:t>
            </a:r>
            <a:endParaRPr altLang="en-US" lang="zh-CN"/>
          </a:p>
        </p:txBody>
      </p:sp>
      <p:sp>
        <p:nvSpPr>
          <p:cNvPr id="104890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0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提高个人解决问题的能力：具备科学素养的人能够运用科学知识和思维方法解决实际问题。</a:t>
            </a:r>
            <a:endParaRPr altLang="en-US" dirty="0" sz="2000" lang="zh-CN" spc="200">
              <a:solidFill>
                <a:schemeClr val="tx1">
                  <a:lumMod val="85000"/>
                  <a:lumOff val="15000"/>
                </a:schemeClr>
              </a:solidFill>
              <a:latin typeface="+mn-ea"/>
              <a:sym typeface="+mn-ea"/>
            </a:endParaRPr>
          </a:p>
        </p:txBody>
      </p:sp>
      <p:sp>
        <p:nvSpPr>
          <p:cNvPr id="104890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1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增强创新能力：科学素养的培养有助于激发创新精神，开拓新的思路和方法。</a:t>
            </a:r>
            <a:endParaRPr altLang="en-US" dirty="0" sz="2000" lang="zh-CN" spc="200">
              <a:solidFill>
                <a:schemeClr val="tx1">
                  <a:lumMod val="85000"/>
                  <a:lumOff val="15000"/>
                </a:schemeClr>
              </a:solidFill>
              <a:latin typeface="+mn-ea"/>
              <a:sym typeface="+mn-ea"/>
            </a:endParaRPr>
          </a:p>
        </p:txBody>
      </p:sp>
      <p:sp>
        <p:nvSpPr>
          <p:cNvPr id="104891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1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促进职业发展：具备科学素养的人在职业生涯中更具竞争力，能够适应科技发展的需求。</a:t>
            </a:r>
            <a:endParaRPr altLang="en-US" dirty="0" sz="2000" lang="zh-CN" spc="200">
              <a:solidFill>
                <a:schemeClr val="tx1">
                  <a:lumMod val="85000"/>
                  <a:lumOff val="15000"/>
                </a:schemeClr>
              </a:solidFill>
              <a:latin typeface="+mn-ea"/>
              <a:sym typeface="+mn-ea"/>
            </a:endParaRPr>
          </a:p>
        </p:txBody>
      </p:sp>
      <p:sp>
        <p:nvSpPr>
          <p:cNvPr id="104891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2"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提升生活质量：科学素养使人们更好地理解科技对社会和环境的影响，从而更好地应对现代生活的挑战。</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2"/>
          <p:cNvSpPr>
            <a:spLocks noGrp="1"/>
          </p:cNvSpPr>
          <p:nvPr>
            <p:ph type="title" idx="3"/>
          </p:nvPr>
        </p:nvSpPr>
        <p:spPr/>
        <p:txBody>
          <a:bodyPr>
            <a:normAutofit fontScale="94444"/>
          </a:bodyPr>
          <a:p>
            <a:r>
              <a:rPr altLang="en-US" lang="zh-CN"/>
              <a:t>科学素养对社会发展的影响</a:t>
            </a:r>
            <a:endParaRPr altLang="en-US" lang="zh-CN"/>
          </a:p>
        </p:txBody>
      </p:sp>
      <p:sp>
        <p:nvSpPr>
          <p:cNvPr id="10489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提高全民科学素质，促进社会文明进步</a:t>
            </a:r>
            <a:endParaRPr altLang="en-US" dirty="0" sz="2000" lang="zh-CN" spc="150">
              <a:solidFill>
                <a:schemeClr val="tx1">
                  <a:lumMod val="85000"/>
                  <a:lumOff val="15000"/>
                </a:schemeClr>
              </a:solidFill>
              <a:latin typeface="+mn-ea"/>
              <a:sym typeface="+mn-ea"/>
            </a:endParaRPr>
          </a:p>
        </p:txBody>
      </p:sp>
      <p:sp>
        <p:nvSpPr>
          <p:cNvPr id="10489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推动科技创新和产业升级，增强国家竞争力</a:t>
            </a:r>
            <a:endParaRPr altLang="en-US" dirty="0" sz="2000" lang="zh-CN" spc="150">
              <a:solidFill>
                <a:schemeClr val="tx1">
                  <a:lumMod val="85000"/>
                  <a:lumOff val="15000"/>
                </a:schemeClr>
              </a:solidFill>
              <a:latin typeface="+mn-ea"/>
              <a:sym typeface="+mn-ea"/>
            </a:endParaRPr>
          </a:p>
        </p:txBody>
      </p:sp>
      <p:sp>
        <p:nvSpPr>
          <p:cNvPr id="10489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培养理性思维和批判精神，促进社会公正和民主</a:t>
            </a:r>
            <a:endParaRPr altLang="en-US" dirty="0" sz="2000" lang="zh-CN" spc="150">
              <a:solidFill>
                <a:schemeClr val="tx1">
                  <a:lumMod val="85000"/>
                  <a:lumOff val="15000"/>
                </a:schemeClr>
              </a:solidFill>
              <a:latin typeface="+mn-ea"/>
              <a:sym typeface="+mn-ea"/>
            </a:endParaRPr>
          </a:p>
        </p:txBody>
      </p:sp>
      <p:sp>
        <p:nvSpPr>
          <p:cNvPr id="10489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增强环保意识，实现可持续发展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4" name="标题 2"/>
          <p:cNvSpPr>
            <a:spLocks noGrp="1"/>
          </p:cNvSpPr>
          <p:nvPr>
            <p:ph type="title" idx="3"/>
          </p:nvPr>
        </p:nvSpPr>
        <p:spPr/>
        <p:txBody>
          <a:bodyPr>
            <a:normAutofit fontScale="94444"/>
          </a:bodyPr>
          <a:p>
            <a:r>
              <a:rPr altLang="en-US" lang="zh-CN"/>
              <a:t>培养科学素养的必要性</a:t>
            </a:r>
            <a:endParaRPr altLang="en-US" lang="zh-CN"/>
          </a:p>
        </p:txBody>
      </p:sp>
      <p:sp>
        <p:nvSpPr>
          <p:cNvPr id="104901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1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2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促进科学技术的进步和发展</a:t>
            </a:r>
            <a:endParaRPr altLang="en-US" dirty="0" sz="1200" lang="zh-CN" spc="150">
              <a:solidFill>
                <a:srgbClr val="FFFFFF"/>
              </a:solidFill>
              <a:latin typeface="+mn-ea"/>
              <a:sym typeface="+mn-ea"/>
            </a:endParaRPr>
          </a:p>
        </p:txBody>
      </p:sp>
      <p:sp>
        <p:nvSpPr>
          <p:cNvPr id="104902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培养创新精神和实验能力的基础</a:t>
            </a:r>
            <a:endParaRPr altLang="en-US" dirty="0" sz="1200" lang="zh-CN" spc="150">
              <a:solidFill>
                <a:schemeClr val="tx1">
                  <a:lumMod val="65000"/>
                  <a:lumOff val="35000"/>
                </a:schemeClr>
              </a:solidFill>
              <a:latin typeface="+mn-ea"/>
              <a:sym typeface="+mn-ea"/>
            </a:endParaRPr>
          </a:p>
        </p:txBody>
      </p:sp>
      <p:sp>
        <p:nvSpPr>
          <p:cNvPr id="104903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提高个人综合素质的关键因素</a:t>
            </a:r>
            <a:endParaRPr altLang="en-US" dirty="0" sz="1200" lang="zh-CN" spc="150">
              <a:solidFill>
                <a:srgbClr val="FFFFFF"/>
              </a:solidFill>
              <a:latin typeface="+mn-ea"/>
              <a:sym typeface="+mn-ea"/>
            </a:endParaRPr>
          </a:p>
        </p:txBody>
      </p:sp>
      <p:sp>
        <p:nvSpPr>
          <p:cNvPr id="104903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适应未来社会发展的需要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97" name=""/>
        <p:cNvGrpSpPr/>
        <p:nvPr/>
      </p:nvGrpSpPr>
      <p:grpSpPr>
        <a:xfrm>
          <a:off x="0" y="0"/>
          <a:ext cx="0" cy="0"/>
          <a:chOff x="0" y="0"/>
          <a:chExt cx="0" cy="0"/>
        </a:xfrm>
      </p:grpSpPr>
      <p:sp>
        <p:nvSpPr>
          <p:cNvPr id="1049076" name="文本占位符 1"/>
          <p:cNvSpPr>
            <a:spLocks noGrp="1"/>
          </p:cNvSpPr>
          <p:nvPr>
            <p:ph type="body" idx="2"/>
            <p:custDataLst>
              <p:tags r:id="rId1"/>
            </p:custDataLst>
          </p:nvPr>
        </p:nvSpPr>
        <p:spPr/>
        <p:txBody>
          <a:bodyPr/>
          <a:p>
            <a:r>
              <a:rPr altLang="en-US" lang="zh-CN"/>
              <a:t>PART TWO</a:t>
            </a:r>
            <a:endParaRPr altLang="en-US" lang="zh-CN"/>
          </a:p>
        </p:txBody>
      </p:sp>
      <p:sp>
        <p:nvSpPr>
          <p:cNvPr id="1049078" name="标题 2"/>
          <p:cNvSpPr>
            <a:spLocks noGrp="1"/>
          </p:cNvSpPr>
          <p:nvPr>
            <p:ph type="title" idx="1"/>
            <p:custDataLst>
              <p:tags r:id="rId2"/>
            </p:custDataLst>
          </p:nvPr>
        </p:nvSpPr>
        <p:spPr/>
        <p:txBody>
          <a:bodyPr>
            <a:normAutofit fontScale="90000"/>
          </a:bodyPr>
          <a:p>
            <a:r>
              <a:rPr altLang="en-US" lang="zh-CN"/>
              <a:t>实验精神的培养</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2"/>
          <p:cNvSpPr>
            <a:spLocks noGrp="1"/>
          </p:cNvSpPr>
          <p:nvPr>
            <p:ph type="title" idx="3"/>
          </p:nvPr>
        </p:nvSpPr>
        <p:spPr/>
        <p:txBody>
          <a:bodyPr>
            <a:normAutofit fontScale="91667"/>
          </a:bodyPr>
          <a:p>
            <a:r>
              <a:rPr altLang="en-US" lang="zh-CN"/>
              <a:t>实验精神的基本内涵</a:t>
            </a:r>
            <a:endParaRPr altLang="en-US" lang="zh-CN"/>
          </a:p>
        </p:txBody>
      </p:sp>
      <p:sp>
        <p:nvSpPr>
          <p:cNvPr id="10491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探索创新：勇于尝试新方法，不断探索未知领域，推动科学进步</a:t>
            </a:r>
            <a:endParaRPr altLang="en-US" dirty="0" sz="2400" lang="zh-CN">
              <a:latin typeface="+mn-ea"/>
              <a:ea typeface="+mn-ea"/>
            </a:endParaRPr>
          </a:p>
        </p:txBody>
      </p:sp>
      <p:sp>
        <p:nvSpPr>
          <p:cNvPr id="10491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团队协作：与他人合作，共同完成实验任务，分享经验和成果</a:t>
            </a:r>
            <a:endParaRPr altLang="en-US" dirty="0" sz="2400" lang="zh-CN">
              <a:latin typeface="+mn-ea"/>
              <a:ea typeface="+mn-ea"/>
            </a:endParaRPr>
          </a:p>
        </p:txBody>
      </p:sp>
      <p:sp>
        <p:nvSpPr>
          <p:cNvPr id="10491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尊重事实：保持客观，不因个人偏见或情感而扭曲实验结果</a:t>
            </a:r>
            <a:endParaRPr altLang="en-US" dirty="0" sz="2400" lang="zh-CN">
              <a:latin typeface="+mn-ea"/>
              <a:ea typeface="+mn-ea"/>
            </a:endParaRPr>
          </a:p>
        </p:txBody>
      </p:sp>
      <p:sp>
        <p:nvSpPr>
          <p:cNvPr id="10491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严谨态度：严格遵守实验操作规程，确保实验过程的准确性和可靠性</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2"/>
          <p:cNvSpPr>
            <a:spLocks noGrp="1"/>
          </p:cNvSpPr>
          <p:nvPr>
            <p:ph type="title" idx="3"/>
          </p:nvPr>
        </p:nvSpPr>
        <p:spPr/>
        <p:txBody>
          <a:bodyPr>
            <a:normAutofit fontScale="91667"/>
          </a:bodyPr>
          <a:p>
            <a:r>
              <a:rPr altLang="en-US" lang="zh-CN"/>
              <a:t>实验精神在科学探究中的重要性</a:t>
            </a:r>
            <a:endParaRPr altLang="en-US" lang="zh-CN"/>
          </a:p>
        </p:txBody>
      </p:sp>
      <p:sp>
        <p:nvSpPr>
          <p:cNvPr id="104918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实验精神是科学探究的核心品质，它包括探究兴趣、探究能力、科学态度等方面。</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在科学探究中，实验精神的培养有助于学生发现问题、分析问题和解决问题，从而更好地理解和掌握科学知识。</a:t>
            </a:r>
            <a:endParaRPr dirty="0" sz="2000" err="1">
              <a:solidFill>
                <a:schemeClr val="tx1">
                  <a:lumMod val="75000"/>
                  <a:lumOff val="25000"/>
                </a:schemeClr>
              </a:solidFill>
              <a:latin typeface="+mn-ea"/>
              <a:ea typeface="+mn-ea"/>
              <a:cs typeface="+mn-ea"/>
              <a:sym typeface="+mn-lt"/>
            </a:endParaRPr>
          </a:p>
        </p:txBody>
      </p:sp>
      <p:sp>
        <p:nvSpPr>
          <p:cNvPr id="104920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实验精神的培养还有助于培养学生的团队协作精神和沟通能力，让学生更好地适应未来社会的发展需求。</a:t>
            </a:r>
            <a:endParaRPr dirty="0" sz="2000" err="1">
              <a:solidFill>
                <a:schemeClr val="tx1">
                  <a:lumMod val="75000"/>
                  <a:lumOff val="25000"/>
                </a:schemeClr>
              </a:solidFill>
              <a:latin typeface="+mn-ea"/>
              <a:ea typeface="+mn-ea"/>
              <a:cs typeface="+mn-ea"/>
              <a:sym typeface="+mn-lt"/>
            </a:endParaRPr>
          </a:p>
        </p:txBody>
      </p:sp>
      <p:sp>
        <p:nvSpPr>
          <p:cNvPr id="1049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实验精神的培养有助于提高学生的科学素养，增强学生的实践能力和创新意识。</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2" name="标题 2"/>
          <p:cNvSpPr>
            <a:spLocks noGrp="1"/>
          </p:cNvSpPr>
          <p:nvPr>
            <p:ph type="title" idx="3"/>
          </p:nvPr>
        </p:nvSpPr>
        <p:spPr/>
        <p:txBody>
          <a:bodyPr>
            <a:normAutofit fontScale="91667"/>
          </a:bodyPr>
          <a:p>
            <a:r>
              <a:rPr altLang="en-US" lang="zh-CN"/>
              <a:t>培养实验精神的方法和途径</a:t>
            </a:r>
            <a:endParaRPr altLang="en-US" lang="zh-CN"/>
          </a:p>
        </p:txBody>
      </p:sp>
      <p:sp>
        <p:nvSpPr>
          <p:cNvPr id="10492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鼓励学生在实验中勇于尝试和探索，不怕失败和挫折。</a:t>
            </a:r>
            <a:endParaRPr altLang="en-US" dirty="0" sz="1200" lang="zh-CN" spc="150">
              <a:solidFill>
                <a:schemeClr val="tx1">
                  <a:lumMod val="85000"/>
                  <a:lumOff val="15000"/>
                </a:schemeClr>
              </a:solidFill>
              <a:latin typeface="+mn-ea"/>
              <a:sym typeface="+mn-ea"/>
            </a:endParaRPr>
          </a:p>
        </p:txBody>
      </p:sp>
      <p:sp>
        <p:nvSpPr>
          <p:cNvPr id="10492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引导学生认真记录实验数据和观察实验现象，培养实事求是的科学态度。</a:t>
            </a:r>
            <a:endParaRPr altLang="en-US" dirty="0" sz="1200" lang="zh-CN" spc="150">
              <a:solidFill>
                <a:schemeClr val="tx1">
                  <a:lumMod val="85000"/>
                  <a:lumOff val="15000"/>
                </a:schemeClr>
              </a:solidFill>
              <a:latin typeface="+mn-ea"/>
              <a:sym typeface="+mn-ea"/>
            </a:endParaRPr>
          </a:p>
        </p:txBody>
      </p:sp>
      <p:sp>
        <p:nvSpPr>
          <p:cNvPr id="10492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通过小组合作实验，培养学生的团队协作精神和沟通能力。</a:t>
            </a:r>
            <a:endParaRPr altLang="en-US" dirty="0" sz="1200" lang="zh-CN" spc="150">
              <a:solidFill>
                <a:schemeClr val="tx1">
                  <a:lumMod val="85000"/>
                  <a:lumOff val="15000"/>
                </a:schemeClr>
              </a:solidFill>
              <a:latin typeface="+mn-ea"/>
              <a:sym typeface="+mn-ea"/>
            </a:endParaRPr>
          </a:p>
        </p:txBody>
      </p:sp>
      <p:sp>
        <p:nvSpPr>
          <p:cNvPr id="10492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结合生活实际，让学生理解实验的意义和价值，提高实验兴趣和动力。</a:t>
            </a:r>
            <a:endParaRPr altLang="en-US" dirty="0" sz="1200" lang="zh-CN" spc="150">
              <a:solidFill>
                <a:schemeClr val="tx1">
                  <a:lumMod val="85000"/>
                  <a:lumOff val="15000"/>
                </a:schemeClr>
              </a:solidFill>
              <a:latin typeface="+mn-ea"/>
              <a:sym typeface="+mn-ea"/>
            </a:endParaRPr>
          </a:p>
        </p:txBody>
      </p:sp>
      <p:sp>
        <p:nvSpPr>
          <p:cNvPr id="10492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9" name=""/>
        <p:cNvGrpSpPr/>
        <p:nvPr/>
      </p:nvGrpSpPr>
      <p:grpSpPr>
        <a:xfrm>
          <a:off x="0" y="0"/>
          <a:ext cx="0" cy="0"/>
          <a:chOff x="0" y="0"/>
          <a:chExt cx="0" cy="0"/>
        </a:xfrm>
      </p:grpSpPr>
      <p:sp>
        <p:nvSpPr>
          <p:cNvPr id="104931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312" name="标题 2"/>
          <p:cNvSpPr>
            <a:spLocks noGrp="1"/>
          </p:cNvSpPr>
          <p:nvPr>
            <p:ph type="title" idx="1"/>
            <p:custDataLst>
              <p:tags r:id="rId2"/>
            </p:custDataLst>
          </p:nvPr>
        </p:nvSpPr>
        <p:spPr/>
        <p:txBody>
          <a:bodyPr>
            <a:normAutofit fontScale="90000"/>
          </a:bodyPr>
          <a:p>
            <a:r>
              <a:rPr altLang="en-US" lang="zh-CN"/>
              <a:t>初中学生科学素养与实验精神现状分析</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4" name="标题 2"/>
          <p:cNvSpPr>
            <a:spLocks noGrp="1"/>
          </p:cNvSpPr>
          <p:nvPr>
            <p:ph type="title" idx="3"/>
          </p:nvPr>
        </p:nvSpPr>
        <p:spPr/>
        <p:txBody>
          <a:bodyPr>
            <a:normAutofit fontScale="91667"/>
          </a:bodyPr>
          <a:p>
            <a:r>
              <a:rPr altLang="en-US" lang="zh-CN"/>
              <a:t>初中学生科学素养现状</a:t>
            </a:r>
            <a:endParaRPr altLang="en-US" lang="zh-CN"/>
          </a:p>
        </p:txBody>
      </p:sp>
      <p:sp>
        <p:nvSpPr>
          <p:cNvPr id="10493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对科学探究的兴趣和热情不高</a:t>
            </a:r>
            <a:endParaRPr altLang="en-US" dirty="0" sz="2400" lang="zh-CN">
              <a:latin typeface="+mn-ea"/>
              <a:ea typeface="+mn-ea"/>
            </a:endParaRPr>
          </a:p>
        </p:txBody>
      </p:sp>
      <p:sp>
        <p:nvSpPr>
          <p:cNvPr id="10493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缺乏科学思维和创新精神</a:t>
            </a:r>
            <a:endParaRPr altLang="en-US" dirty="0" sz="2400" lang="zh-CN">
              <a:latin typeface="+mn-ea"/>
              <a:ea typeface="+mn-ea"/>
            </a:endParaRPr>
          </a:p>
        </p:txBody>
      </p:sp>
      <p:sp>
        <p:nvSpPr>
          <p:cNvPr id="10493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科学知识掌握程度较低</a:t>
            </a:r>
            <a:endParaRPr altLang="en-US" dirty="0" sz="2400" lang="zh-CN">
              <a:latin typeface="+mn-ea"/>
              <a:ea typeface="+mn-ea"/>
            </a:endParaRPr>
          </a:p>
        </p:txBody>
      </p:sp>
      <p:sp>
        <p:nvSpPr>
          <p:cNvPr id="10493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实验操作能力不足</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2"/>
          <p:cNvSpPr>
            <a:spLocks noGrp="1"/>
          </p:cNvSpPr>
          <p:nvPr>
            <p:ph type="title" idx="3"/>
          </p:nvPr>
        </p:nvSpPr>
        <p:spPr/>
        <p:txBody>
          <a:bodyPr>
            <a:normAutofit fontScale="91667"/>
          </a:bodyPr>
          <a:p>
            <a:r>
              <a:rPr altLang="en-US" lang="zh-CN"/>
              <a:t>初中学生实验精神现状</a:t>
            </a:r>
            <a:endParaRPr altLang="en-US" lang="zh-CN"/>
          </a:p>
        </p:txBody>
      </p:sp>
      <p:sp>
        <p:nvSpPr>
          <p:cNvPr id="104941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实验参与度：大部分学生能够积极参与实验，但仍有部分学生缺乏兴趣。</a:t>
            </a:r>
            <a:endParaRPr altLang="en-US" dirty="0" sz="1200" lang="zh-CN" spc="150">
              <a:solidFill>
                <a:schemeClr val="tx1">
                  <a:lumMod val="85000"/>
                  <a:lumOff val="15000"/>
                </a:schemeClr>
              </a:solidFill>
              <a:latin typeface="+mn-ea"/>
              <a:sym typeface="+mn-ea"/>
            </a:endParaRPr>
          </a:p>
        </p:txBody>
      </p:sp>
      <p:sp>
        <p:nvSpPr>
          <p:cNvPr id="104941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实验态度：大部分学生能够认真对待实验，但部分学生存在敷衍现象。</a:t>
            </a:r>
            <a:endParaRPr altLang="en-US" dirty="0" sz="1200" lang="zh-CN" spc="150">
              <a:solidFill>
                <a:schemeClr val="tx1">
                  <a:lumMod val="85000"/>
                  <a:lumOff val="15000"/>
                </a:schemeClr>
              </a:solidFill>
              <a:latin typeface="+mn-ea"/>
              <a:sym typeface="+mn-ea"/>
            </a:endParaRPr>
          </a:p>
        </p:txBody>
      </p:sp>
      <p:sp>
        <p:nvSpPr>
          <p:cNvPr id="104942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实验操作技能：大部分学生具备一定的实验操作技能，但仍有提升空间。</a:t>
            </a:r>
            <a:endParaRPr altLang="en-US" dirty="0" sz="1200" lang="zh-CN" spc="150">
              <a:solidFill>
                <a:schemeClr val="tx1">
                  <a:lumMod val="85000"/>
                  <a:lumOff val="15000"/>
                </a:schemeClr>
              </a:solidFill>
              <a:latin typeface="+mn-ea"/>
              <a:sym typeface="+mn-ea"/>
            </a:endParaRPr>
          </a:p>
        </p:txBody>
      </p:sp>
      <p:sp>
        <p:nvSpPr>
          <p:cNvPr id="104942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实验数据处理与分析能力：部分学生能够较好地处理和分析实验数据，但整体水平有待提高。</a:t>
            </a:r>
            <a:endParaRPr altLang="en-US" dirty="0" sz="1200" lang="zh-CN" spc="150">
              <a:solidFill>
                <a:schemeClr val="tx1">
                  <a:lumMod val="85000"/>
                  <a:lumOff val="15000"/>
                </a:schemeClr>
              </a:solidFill>
              <a:latin typeface="+mn-ea"/>
              <a:sym typeface="+mn-ea"/>
            </a:endParaRPr>
          </a:p>
        </p:txBody>
      </p:sp>
      <p:sp>
        <p:nvSpPr>
          <p:cNvPr id="104943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0" name="标题 2"/>
          <p:cNvSpPr>
            <a:spLocks noGrp="1"/>
          </p:cNvSpPr>
          <p:nvPr>
            <p:ph type="title" idx="3"/>
          </p:nvPr>
        </p:nvSpPr>
        <p:spPr/>
        <p:txBody>
          <a:bodyPr>
            <a:normAutofit fontScale="90000"/>
          </a:bodyPr>
          <a:p>
            <a:r>
              <a:rPr altLang="en-US" lang="zh-CN"/>
              <a:t>当前存在的问题与挑战</a:t>
            </a:r>
            <a:endParaRPr altLang="en-US" lang="zh-CN"/>
          </a:p>
        </p:txBody>
      </p:sp>
      <p:sp>
        <p:nvSpPr>
          <p:cNvPr id="104947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实验教学中存在重理论轻实践的现象</a:t>
            </a:r>
            <a:endParaRPr altLang="en-US" sz="1400" lang="zh-CN" spc="150">
              <a:solidFill>
                <a:schemeClr val="tx1"/>
              </a:solidFill>
              <a:effectLst/>
              <a:latin typeface="+mn-ea"/>
              <a:sym typeface="+mn-ea"/>
            </a:endParaRPr>
          </a:p>
        </p:txBody>
      </p:sp>
      <p:sp>
        <p:nvSpPr>
          <p:cNvPr id="104948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部分学生对科学实验缺乏兴趣和动力</a:t>
            </a:r>
            <a:endParaRPr altLang="en-US" dirty="0" sz="1400" lang="zh-CN" spc="150">
              <a:solidFill>
                <a:schemeClr val="tx1"/>
              </a:solidFill>
              <a:effectLst/>
              <a:latin typeface="+mn-ea"/>
              <a:sym typeface="+mn-ea"/>
            </a:endParaRPr>
          </a:p>
        </p:txBody>
      </p:sp>
      <p:sp>
        <p:nvSpPr>
          <p:cNvPr id="104948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学生实验操作能力不足，缺乏实践经验</a:t>
            </a:r>
            <a:endParaRPr altLang="en-US" sz="1400" lang="zh-CN" spc="150">
              <a:solidFill>
                <a:schemeClr val="tx1"/>
              </a:solidFill>
              <a:effectLst/>
              <a:latin typeface="+mn-ea"/>
              <a:sym typeface="+mn-ea"/>
            </a:endParaRPr>
          </a:p>
        </p:txBody>
      </p:sp>
      <p:sp>
        <p:nvSpPr>
          <p:cNvPr id="104948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科学素养与实验精神教育资源不均衡</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1" name=""/>
        <p:cNvGrpSpPr/>
        <p:nvPr/>
      </p:nvGrpSpPr>
      <p:grpSpPr>
        <a:xfrm>
          <a:off x="0" y="0"/>
          <a:ext cx="0" cy="0"/>
          <a:chOff x="0" y="0"/>
          <a:chExt cx="0" cy="0"/>
        </a:xfrm>
      </p:grpSpPr>
      <p:sp>
        <p:nvSpPr>
          <p:cNvPr id="104952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22" name="标题 2"/>
          <p:cNvSpPr>
            <a:spLocks noGrp="1"/>
          </p:cNvSpPr>
          <p:nvPr>
            <p:ph type="title" idx="1"/>
            <p:custDataLst>
              <p:tags r:id="rId2"/>
            </p:custDataLst>
          </p:nvPr>
        </p:nvSpPr>
        <p:spPr/>
        <p:txBody>
          <a:bodyPr>
            <a:normAutofit fontScale="90000"/>
          </a:bodyPr>
          <a:p>
            <a:r>
              <a:rPr altLang="en-US" lang="zh-CN"/>
              <a:t>提升初中学生科学素养与实验精神的策略</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4" name="标题 2"/>
          <p:cNvSpPr>
            <a:spLocks noGrp="1"/>
          </p:cNvSpPr>
          <p:nvPr>
            <p:ph type="title" idx="3"/>
          </p:nvPr>
        </p:nvSpPr>
        <p:spPr/>
        <p:txBody>
          <a:bodyPr>
            <a:normAutofit fontScale="90000"/>
          </a:bodyPr>
          <a:p>
            <a:r>
              <a:rPr altLang="en-US" lang="zh-CN"/>
              <a:t>加强科学教育课程体系建设</a:t>
            </a:r>
            <a:endParaRPr altLang="en-US" lang="zh-CN"/>
          </a:p>
        </p:txBody>
      </p:sp>
      <p:sp>
        <p:nvSpPr>
          <p:cNvPr id="104956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建立完善的科学教育课程体系，确保学生全面掌握科学知识。</a:t>
            </a:r>
            <a:endParaRPr altLang="en-US" dirty="0" sz="1200" lang="zh-CN" spc="150">
              <a:solidFill>
                <a:schemeClr val="tx1">
                  <a:lumMod val="85000"/>
                  <a:lumOff val="15000"/>
                </a:schemeClr>
              </a:solidFill>
              <a:latin typeface="+mn-ea"/>
              <a:sym typeface="+mn-ea"/>
            </a:endParaRPr>
          </a:p>
        </p:txBody>
      </p:sp>
      <p:sp>
        <p:nvSpPr>
          <p:cNvPr id="104956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增加实验课程比重，提高学生的实践能力和实验精神。</a:t>
            </a:r>
            <a:endParaRPr altLang="en-US" dirty="0" sz="1200" lang="zh-CN" spc="150">
              <a:solidFill>
                <a:schemeClr val="tx1">
                  <a:lumMod val="85000"/>
                  <a:lumOff val="15000"/>
                </a:schemeClr>
              </a:solidFill>
              <a:latin typeface="+mn-ea"/>
              <a:sym typeface="+mn-ea"/>
            </a:endParaRPr>
          </a:p>
        </p:txBody>
      </p:sp>
      <p:sp>
        <p:nvSpPr>
          <p:cNvPr id="104957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定期更新课程内容，保持与科技发展同步。</a:t>
            </a:r>
            <a:endParaRPr altLang="en-US" dirty="0" sz="1200" lang="zh-CN" spc="150">
              <a:solidFill>
                <a:schemeClr val="tx1">
                  <a:lumMod val="85000"/>
                  <a:lumOff val="15000"/>
                </a:schemeClr>
              </a:solidFill>
              <a:latin typeface="+mn-ea"/>
              <a:sym typeface="+mn-ea"/>
            </a:endParaRPr>
          </a:p>
        </p:txBody>
      </p:sp>
      <p:sp>
        <p:nvSpPr>
          <p:cNvPr id="104958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加强科学教育师资队伍建设，提高教师的专业素养和教学能力。</a:t>
            </a:r>
            <a:endParaRPr altLang="en-US" dirty="0" sz="1200" lang="zh-CN" spc="150">
              <a:solidFill>
                <a:schemeClr val="tx1">
                  <a:lumMod val="85000"/>
                  <a:lumOff val="15000"/>
                </a:schemeClr>
              </a:solidFill>
              <a:latin typeface="+mn-ea"/>
              <a:sym typeface="+mn-ea"/>
            </a:endParaRPr>
          </a:p>
        </p:txBody>
      </p:sp>
      <p:sp>
        <p:nvSpPr>
          <p:cNvPr id="104958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2" name="标题 2"/>
          <p:cNvSpPr>
            <a:spLocks noGrp="1"/>
          </p:cNvSpPr>
          <p:nvPr>
            <p:ph type="title" idx="3"/>
          </p:nvPr>
        </p:nvSpPr>
        <p:spPr/>
        <p:txBody>
          <a:bodyPr>
            <a:normAutofit fontScale="90000"/>
          </a:bodyPr>
          <a:p>
            <a:r>
              <a:rPr altLang="en-US" lang="zh-CN"/>
              <a:t>提高教师科学素养与实验能力</a:t>
            </a:r>
            <a:endParaRPr altLang="en-US" lang="zh-CN"/>
          </a:p>
        </p:txBody>
      </p:sp>
      <p:sp>
        <p:nvSpPr>
          <p:cNvPr id="104962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培训教师：提供专业培训，提高教师的科学素养和实验能力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交流分享：组织教师交流分享会，共同提高科学素养和实验能力</a:t>
            </a:r>
            <a:endParaRPr dirty="0" sz="2000" err="1">
              <a:solidFill>
                <a:schemeClr val="tx1">
                  <a:lumMod val="75000"/>
                  <a:lumOff val="25000"/>
                </a:schemeClr>
              </a:solidFill>
              <a:latin typeface="+mn-ea"/>
              <a:ea typeface="+mn-ea"/>
              <a:cs typeface="+mn-ea"/>
              <a:sym typeface="+mn-lt"/>
            </a:endParaRPr>
          </a:p>
        </p:txBody>
      </p:sp>
      <p:sp>
        <p:nvSpPr>
          <p:cNvPr id="104964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5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激励评价：建立激励评价机制，激发教师提升科学素养和实验能力的积极性</a:t>
            </a:r>
            <a:endParaRPr dirty="0" sz="2000" err="1">
              <a:solidFill>
                <a:schemeClr val="tx1">
                  <a:lumMod val="75000"/>
                  <a:lumOff val="25000"/>
                </a:schemeClr>
              </a:solidFill>
              <a:latin typeface="+mn-ea"/>
              <a:ea typeface="+mn-ea"/>
              <a:cs typeface="+mn-ea"/>
              <a:sym typeface="+mn-lt"/>
            </a:endParaRPr>
          </a:p>
        </p:txBody>
      </p:sp>
      <p:sp>
        <p:nvSpPr>
          <p:cNvPr id="1049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鼓励实践：鼓励教师参与科学实验，积累实践经验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6" name="标题 2"/>
          <p:cNvSpPr>
            <a:spLocks noGrp="1"/>
          </p:cNvSpPr>
          <p:nvPr>
            <p:ph type="title" idx="3"/>
          </p:nvPr>
        </p:nvSpPr>
        <p:spPr/>
        <p:txBody>
          <a:bodyPr>
            <a:normAutofit fontScale="91667"/>
          </a:bodyPr>
          <a:p>
            <a:r>
              <a:rPr altLang="en-US" lang="zh-CN"/>
              <a:t>丰富科学教育资源和实践平台</a:t>
            </a:r>
            <a:endParaRPr altLang="en-US" lang="zh-CN"/>
          </a:p>
        </p:txBody>
      </p:sp>
      <p:sp>
        <p:nvSpPr>
          <p:cNvPr id="104969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开展科学实践活动，如科学竞赛、科研项目等</a:t>
            </a:r>
            <a:endParaRPr altLang="en-US" dirty="0" sz="2400" lang="zh-CN">
              <a:latin typeface="+mn-ea"/>
              <a:ea typeface="+mn-ea"/>
            </a:endParaRPr>
          </a:p>
        </p:txBody>
      </p:sp>
      <p:sp>
        <p:nvSpPr>
          <p:cNvPr id="104971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加强与科研机构、高校的合作，提供实践平台和机会</a:t>
            </a:r>
            <a:endParaRPr altLang="en-US" dirty="0" sz="2400" lang="zh-CN">
              <a:latin typeface="+mn-ea"/>
              <a:ea typeface="+mn-ea"/>
            </a:endParaRPr>
          </a:p>
        </p:txBody>
      </p:sp>
      <p:sp>
        <p:nvSpPr>
          <p:cNvPr id="104971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增加实验室和实验器材的投入，提高实验条件</a:t>
            </a:r>
            <a:endParaRPr altLang="en-US" dirty="0" sz="2400" lang="zh-CN">
              <a:latin typeface="+mn-ea"/>
              <a:ea typeface="+mn-ea"/>
            </a:endParaRPr>
          </a:p>
        </p:txBody>
      </p:sp>
      <p:sp>
        <p:nvSpPr>
          <p:cNvPr id="104972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引进优秀的科学教育资源，如科普书籍、科学课程等</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4" name="标题 2"/>
          <p:cNvSpPr>
            <a:spLocks noGrp="1"/>
          </p:cNvSpPr>
          <p:nvPr>
            <p:ph type="title" idx="3"/>
          </p:nvPr>
        </p:nvSpPr>
        <p:spPr/>
        <p:txBody>
          <a:bodyPr>
            <a:normAutofit fontScale="94444"/>
          </a:bodyPr>
          <a:p>
            <a:r>
              <a:rPr altLang="en-US" lang="zh-CN"/>
              <a:t>激发学生科学探究的兴趣和动力</a:t>
            </a:r>
            <a:endParaRPr altLang="en-US" lang="zh-CN"/>
          </a:p>
        </p:txBody>
      </p:sp>
      <p:sp>
        <p:nvSpPr>
          <p:cNvPr id="104975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5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8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8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创设问题情境，引导学生主动探究</a:t>
            </a:r>
            <a:endParaRPr altLang="en-US" dirty="0" sz="1200" lang="zh-CN" spc="150">
              <a:solidFill>
                <a:schemeClr val="tx1">
                  <a:lumMod val="65000"/>
                  <a:lumOff val="35000"/>
                </a:schemeClr>
              </a:solidFill>
              <a:latin typeface="+mn-ea"/>
              <a:sym typeface="+mn-ea"/>
            </a:endParaRPr>
          </a:p>
        </p:txBody>
      </p:sp>
      <p:sp>
        <p:nvSpPr>
          <p:cNvPr id="104979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鼓励创新思维，培养学生的科学素养</a:t>
            </a:r>
            <a:endParaRPr altLang="en-US" dirty="0" sz="1200" lang="zh-CN" spc="150">
              <a:solidFill>
                <a:schemeClr val="tx1">
                  <a:lumMod val="65000"/>
                  <a:lumOff val="35000"/>
                </a:schemeClr>
              </a:solidFill>
              <a:latin typeface="+mn-ea"/>
              <a:sym typeface="+mn-ea"/>
            </a:endParaRPr>
          </a:p>
        </p:txBody>
      </p:sp>
      <p:sp>
        <p:nvSpPr>
          <p:cNvPr id="104979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结合生活实际，让学生感受科学魅力</a:t>
            </a:r>
            <a:endParaRPr altLang="en-US" dirty="0" sz="1200" lang="zh-CN" spc="150">
              <a:solidFill>
                <a:schemeClr val="tx1">
                  <a:lumMod val="65000"/>
                  <a:lumOff val="35000"/>
                </a:schemeClr>
              </a:solidFill>
              <a:latin typeface="+mn-ea"/>
              <a:sym typeface="+mn-ea"/>
            </a:endParaRPr>
          </a:p>
        </p:txBody>
      </p:sp>
      <p:sp>
        <p:nvSpPr>
          <p:cNvPr id="104979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开展趣味实验，让学生动手操作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01" name=""/>
        <p:cNvGrpSpPr/>
        <p:nvPr/>
      </p:nvGrpSpPr>
      <p:grpSpPr>
        <a:xfrm>
          <a:off x="0" y="0"/>
          <a:ext cx="0" cy="0"/>
          <a:chOff x="0" y="0"/>
          <a:chExt cx="0" cy="0"/>
        </a:xfrm>
      </p:grpSpPr>
      <p:sp>
        <p:nvSpPr>
          <p:cNvPr id="104983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34" name="标题 2"/>
          <p:cNvSpPr>
            <a:spLocks noGrp="1"/>
          </p:cNvSpPr>
          <p:nvPr>
            <p:ph type="title" idx="1"/>
            <p:custDataLst>
              <p:tags r:id="rId2"/>
            </p:custDataLst>
          </p:nvPr>
        </p:nvSpPr>
        <p:spPr/>
        <p:txBody>
          <a:bodyPr>
            <a:normAutofit fontScale="90000"/>
          </a:bodyPr>
          <a:p>
            <a:r>
              <a:rPr altLang="en-US" lang="zh-CN"/>
              <a:t>案例分享与经验总结</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6" name="标题 2"/>
          <p:cNvSpPr>
            <a:spLocks noGrp="1"/>
          </p:cNvSpPr>
          <p:nvPr>
            <p:ph type="title" idx="3"/>
          </p:nvPr>
        </p:nvSpPr>
        <p:spPr/>
        <p:txBody>
          <a:bodyPr>
            <a:normAutofit fontScale="94444"/>
          </a:bodyPr>
          <a:p>
            <a:r>
              <a:rPr altLang="en-US" lang="zh-CN"/>
              <a:t>成功案例介绍与分析</a:t>
            </a:r>
            <a:endParaRPr altLang="en-US" lang="zh-CN"/>
          </a:p>
        </p:txBody>
      </p:sp>
      <p:sp>
        <p:nvSpPr>
          <p:cNvPr id="104987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案例三：某初中生物实验课程如何将科学素养与实验精神相结合</a:t>
            </a:r>
            <a:endParaRPr altLang="en-US" dirty="0" sz="2400" lang="zh-CN">
              <a:latin typeface="+mn-ea"/>
              <a:ea typeface="+mn-ea"/>
            </a:endParaRPr>
          </a:p>
        </p:txBody>
      </p:sp>
      <p:sp>
        <p:nvSpPr>
          <p:cNvPr id="104989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案例四：某初中科学实验室如何通过实践活动提高学生的科学素养和实验精神</a:t>
            </a:r>
            <a:endParaRPr altLang="en-US" dirty="0" sz="2400" lang="zh-CN">
              <a:latin typeface="+mn-ea"/>
              <a:ea typeface="+mn-ea"/>
            </a:endParaRPr>
          </a:p>
        </p:txBody>
      </p:sp>
      <p:sp>
        <p:nvSpPr>
          <p:cNvPr id="104989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案例一：某初中物理实验班在科学素养培养方面的成功经验</a:t>
            </a:r>
            <a:endParaRPr altLang="en-US" dirty="0" sz="2400" lang="zh-CN">
              <a:latin typeface="+mn-ea"/>
              <a:ea typeface="+mn-ea"/>
            </a:endParaRPr>
          </a:p>
        </p:txBody>
      </p:sp>
      <p:sp>
        <p:nvSpPr>
          <p:cNvPr id="104990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案例二：某初中化学实验课程如何培养学生的实验精神</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34" name="标题 2"/>
          <p:cNvSpPr>
            <a:spLocks noGrp="1"/>
          </p:cNvSpPr>
          <p:nvPr>
            <p:ph type="title" idx="3"/>
          </p:nvPr>
        </p:nvSpPr>
        <p:spPr/>
        <p:txBody>
          <a:bodyPr>
            <a:normAutofit fontScale="94444"/>
          </a:bodyPr>
          <a:p>
            <a:r>
              <a:rPr altLang="en-US" lang="zh-CN"/>
              <a:t>经验总结与启示</a:t>
            </a:r>
            <a:endParaRPr altLang="en-US" lang="zh-CN"/>
          </a:p>
        </p:txBody>
      </p:sp>
      <p:sp>
        <p:nvSpPr>
          <p:cNvPr id="104993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3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科学素养与实验精神的重要性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4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4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案例分享：成功的经验和教训</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4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培养科学素养与实验精神的方法和途径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5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启示：如何更好地推进科学教育</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2" name="标题 2"/>
          <p:cNvSpPr>
            <a:spLocks noGrp="1"/>
          </p:cNvSpPr>
          <p:nvPr>
            <p:ph type="title" idx="3"/>
          </p:nvPr>
        </p:nvSpPr>
        <p:spPr/>
        <p:txBody>
          <a:bodyPr>
            <a:normAutofit fontScale="94444"/>
          </a:bodyPr>
          <a:p>
            <a:r>
              <a:rPr altLang="en-US" lang="zh-CN"/>
              <a:t>对未来发展的展望与建议</a:t>
            </a:r>
            <a:endParaRPr altLang="en-US" lang="zh-CN"/>
          </a:p>
        </p:txBody>
      </p:sp>
      <p:sp>
        <p:nvSpPr>
          <p:cNvPr id="10499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提升学生科学素养与实验精神的途径和方法</a:t>
            </a:r>
            <a:endParaRPr altLang="en-US" dirty="0" sz="2400" lang="zh-CN">
              <a:latin typeface="+mn-ea"/>
              <a:ea typeface="+mn-ea"/>
            </a:endParaRPr>
          </a:p>
        </p:txBody>
      </p:sp>
      <p:sp>
        <p:nvSpPr>
          <p:cNvPr id="10500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建立科学教育评价体系，促进教育公平和质量提升</a:t>
            </a:r>
            <a:endParaRPr altLang="en-US" dirty="0" sz="2400" lang="zh-CN">
              <a:latin typeface="+mn-ea"/>
              <a:ea typeface="+mn-ea"/>
            </a:endParaRPr>
          </a:p>
        </p:txBody>
      </p:sp>
      <p:sp>
        <p:nvSpPr>
          <p:cNvPr id="10500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培养初中学生科学素养与实验精神的重要性</a:t>
            </a:r>
            <a:endParaRPr altLang="en-US" dirty="0" sz="2400" lang="zh-CN">
              <a:latin typeface="+mn-ea"/>
              <a:ea typeface="+mn-ea"/>
            </a:endParaRPr>
          </a:p>
        </p:txBody>
      </p:sp>
      <p:sp>
        <p:nvSpPr>
          <p:cNvPr id="10500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未来科技发展趋势与人才需求</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33" name=""/>
        <p:cNvGrpSpPr/>
        <p:nvPr/>
      </p:nvGrpSpPr>
      <p:grpSpPr>
        <a:xfrm>
          <a:off x="0" y="0"/>
          <a:ext cx="0" cy="0"/>
          <a:chOff x="0" y="0"/>
          <a:chExt cx="0" cy="0"/>
        </a:xfrm>
      </p:grpSpPr>
      <p:sp>
        <p:nvSpPr>
          <p:cNvPr id="1050050" name="标题 2"/>
          <p:cNvSpPr>
            <a:spLocks noGrp="1"/>
          </p:cNvSpPr>
          <p:nvPr>
            <p:ph type="title" idx="2"/>
            <p:custDataLst>
              <p:tags r:id="rId1"/>
            </p:custDataLst>
          </p:nvPr>
        </p:nvSpPr>
        <p:spPr/>
        <p:txBody>
          <a:bodyPr/>
          <a:p>
            <a:r>
              <a:rPr altLang="en-US" lang="zh-CN"/>
              <a:t>THANK YOU</a:t>
            </a:r>
            <a:endParaRPr altLang="en-US" lang="zh-CN"/>
          </a:p>
        </p:txBody>
      </p:sp>
      <p:sp>
        <p:nvSpPr>
          <p:cNvPr id="1050052" name="文本占位符 6"/>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5*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5*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5*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5*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5*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5*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SLIDE_ID" val="custom202302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5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3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15.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5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54.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2023-12-31T14:18:12Z</dcterms:created>
  <dcterms:modified xsi:type="dcterms:W3CDTF">2023-12-31T14:18:12Z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f1f95904e6ac4867a86cc35d382dc0e6_21</vt:lpwstr>
  </property>
</Properties>
</file>