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41" r:id="rId1"/>
    <p:sldMasterId id="2147490878" r:id="rId2"/>
  </p:sldMasterIdLst>
  <p:notesMasterIdLst>
    <p:notesMasterId r:id="rId3"/>
  </p:notesMasterIdLst>
  <p:sldIdLst>
    <p:sldId id="3374" r:id="rId4"/>
    <p:sldId id="3377" r:id="rId5"/>
    <p:sldId id="3380" r:id="rId6"/>
    <p:sldId id="3383" r:id="rId7"/>
    <p:sldId id="3386" r:id="rId8"/>
    <p:sldId id="3389" r:id="rId9"/>
    <p:sldId id="3392" r:id="rId10"/>
    <p:sldId id="3395" r:id="rId11"/>
    <p:sldId id="3398" r:id="rId12"/>
    <p:sldId id="3401" r:id="rId13"/>
    <p:sldId id="3404" r:id="rId14"/>
    <p:sldId id="3407" r:id="rId15"/>
    <p:sldId id="3410" r:id="rId16"/>
    <p:sldId id="3413" r:id="rId17"/>
    <p:sldId id="3416" r:id="rId18"/>
    <p:sldId id="3419" r:id="rId19"/>
    <p:sldId id="3422" r:id="rId20"/>
    <p:sldId id="3425" r:id="rId21"/>
    <p:sldId id="3428" r:id="rId22"/>
    <p:sldId id="3431" r:id="rId23"/>
    <p:sldId id="3434" r:id="rId24"/>
    <p:sldId id="3437" r:id="rId25"/>
    <p:sldId id="3440" r:id="rId26"/>
    <p:sldId id="344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42" r:id="rId1"/>
    <p:sldLayoutId id="2147490843" r:id="rId2"/>
    <p:sldLayoutId id="2147490844" r:id="rId3"/>
    <p:sldLayoutId id="2147490845" r:id="rId4"/>
    <p:sldLayoutId id="2147490846" r:id="rId5"/>
    <p:sldLayoutId id="2147490847" r:id="rId6"/>
    <p:sldLayoutId id="2147490848" r:id="rId7"/>
    <p:sldLayoutId id="2147490849" r:id="rId8"/>
    <p:sldLayoutId id="2147490850" r:id="rId9"/>
    <p:sldLayoutId id="2147490851" r:id="rId10"/>
    <p:sldLayoutId id="21474908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79" r:id="rId1"/>
    <p:sldLayoutId id="2147490880" r:id="rId2"/>
    <p:sldLayoutId id="2147490881" r:id="rId3"/>
    <p:sldLayoutId id="2147490882" r:id="rId4"/>
    <p:sldLayoutId id="2147490883" r:id="rId5"/>
    <p:sldLayoutId id="2147490884" r:id="rId6"/>
    <p:sldLayoutId id="2147490885" r:id="rId7"/>
    <p:sldLayoutId id="2147490886" r:id="rId8"/>
    <p:sldLayoutId id="2147490887" r:id="rId9"/>
    <p:sldLayoutId id="2147490888" r:id="rId10"/>
    <p:sldLayoutId id="21474908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小学道德与法治教育的结合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道德与法治教育的重要性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小学道德与法治教育的现状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小学道德与法治教育的结合方式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小学道德与法治教育结合的实践案例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小学道德与法治教育结合的未来发展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道德与法治教育的重要性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道德教育对小学生成长的影响</a:t>
            </a:r>
            <a:endParaRPr altLang="en-US" lang="zh-CN"/>
          </a:p>
        </p:txBody>
      </p:sp>
      <p:sp>
        <p:nvSpPr>
          <p:cNvPr id="10488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促进身心健康：良好的道德教育有助于小学生形成健康的人格和心理品质。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培养道德观念：有助于小学生树立正确的道德观念，形成良好的道德品质。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增强法治意识：让小学生了解法律知识，懂得遵纪守法的重要性。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提高社会责任感：培养小学生的社会责任感，积极参与社会公益活动。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法治教育对小学生法律意识的培养</a:t>
            </a:r>
            <a:endParaRPr altLang="en-US" lang="zh-CN"/>
          </a:p>
        </p:txBody>
      </p:sp>
      <p:sp>
        <p:nvSpPr>
          <p:cNvPr id="104891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培养小学生法律意识的意义：有助于从小树立正确的法律观念，自觉遵守法律法规，预防和减少违法犯罪行为的发生。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法治教育的重要性：通过法治教育，让小学生了解法律知识，明确权利与义务，培养法治思维和法律意识，促进个人成长和社会和谐。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法治教育的内容：包括宪法、刑法、民法等基本法律知识，以及与小学生日常生活相关的法律法规。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法治教育的实施途径：通过课堂教学、主题活动、社会实践等多种形式，提高小学生的法律意识和法治观念。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道德与法治教育结合的必要性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促进小学生全面发展的需要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培养法治观念和道德意识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增强社会责任感和公民意识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小学道德与法治教育的现状</a:t>
            </a:r>
            <a:endParaRPr altLang="en-US" dirty="0" lang="zh-CN"/>
          </a:p>
        </p:txBody>
      </p:sp>
      <p:sp>
        <p:nvSpPr>
          <p:cNvPr id="10490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当前小学道德教育的状况</a:t>
            </a:r>
            <a:endParaRPr altLang="en-US" lang="zh-CN"/>
          </a:p>
        </p:txBody>
      </p:sp>
      <p:sp>
        <p:nvSpPr>
          <p:cNvPr id="104904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教材内容滞后：部分教材内容未能及时更新，与现实生活和社会发展脱节，难以引起学生的兴趣和共鸣。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重视程度不够：部分学校和教师对道德教育的重要性认识不足，缺乏有效的教学方法和手段。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家庭教育缺失：部分学生家长对孩子的道德教育缺乏重视和正确引导，导致学生在家庭中未能养成良好的道德品质。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社会环境影响：社会上存在的不良风气和价值观对学生的道德观念产生负面影响，增加了学校教育的难度。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当前小学法治教育的状况</a:t>
            </a:r>
            <a:endParaRPr altLang="en-US" lang="zh-CN"/>
          </a:p>
        </p:txBody>
      </p:sp>
      <p:sp>
        <p:nvSpPr>
          <p:cNvPr id="104909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法治教育纳入小学课程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法治教育内容丰富多样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法治教育形式不断创新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法治教育师资力量不足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道德与法治教育存在的问题与挑战</a:t>
            </a:r>
            <a:endParaRPr altLang="en-US" lang="zh-CN"/>
          </a:p>
        </p:txBody>
      </p:sp>
      <p:sp>
        <p:nvSpPr>
          <p:cNvPr id="10491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教育内容与实际生活脱节，难以引起学生兴趣。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教育方式单一，缺乏创新性和趣味性，难以吸引学生参与。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教师素质参差不齐，部分教师缺乏专业知识和教学经验。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家庭教育缺失，家长对道德与法治教育重视不够。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小学道德与法治教育的结合方式</a:t>
            </a:r>
            <a:endParaRPr altLang="en-US" dirty="0" lang="zh-CN"/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课程设置与教材编写</a:t>
            </a:r>
            <a:endParaRPr altLang="en-US" lang="zh-CN"/>
          </a:p>
        </p:txBody>
      </p:sp>
      <p:sp>
        <p:nvSpPr>
          <p:cNvPr id="104923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教材编写：组织专业团队编写适合小学生特点的道德与法治教育教材，注重内容的趣味性和实践性。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课程设置：将道德与法治教育纳入小学课程体系，确保足够的课时和教学资源。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教学目标：明确小学道德与法治教育的目标，注重培养学生的道德观念、法治意识和行为习惯。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教学方法：采用多种教学方法，如案例分析、角色扮演、小组讨论等，激发学生的学习兴趣和参与度。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教学方法与手段的创新</a:t>
            </a:r>
            <a:endParaRPr altLang="en-US" lang="zh-CN"/>
          </a:p>
        </p:txBody>
      </p:sp>
      <p:sp>
        <p:nvSpPr>
          <p:cNvPr id="104928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引入案例教学法，通过具体案例引导学生思考道德与法治问题。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采用情境模拟法，模拟实际生活中的情境，让学生扮演不同角色，培养道德观念和法治意识。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运用互动教学法，鼓励学生参与课堂讨论，发表观点，提高道德判断力和法治素养。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结合多媒体教学资源，利用视频、动画等形式，丰富教学内容，提高学生的学习兴趣和积极性。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教师专业素养的提升</a:t>
            </a:r>
            <a:endParaRPr altLang="en-US" lang="zh-CN"/>
          </a:p>
        </p:txBody>
      </p:sp>
      <p:sp>
        <p:nvSpPr>
          <p:cNvPr id="104932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具备扎实的专业基础知识和教学技能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积极参与培训和教研活动，提升教学水平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不断学习和更新知识，提高自身素质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具备良好的道德品质和教育观念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家校共育的推进</a:t>
            </a:r>
            <a:endParaRPr altLang="en-US" lang="zh-CN"/>
          </a:p>
        </p:txBody>
      </p:sp>
      <p:sp>
        <p:nvSpPr>
          <p:cNvPr id="10494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建立家校联系机制，定期沟通交流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开展家长教育培训，提高家庭教育水平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鼓励家长参与学校活动，增进亲子关系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建立评价机制，对家校共育成果进行评估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小学道德与法治教育结合的实践案例</a:t>
            </a:r>
            <a:endParaRPr altLang="en-US" dirty="0" lang="zh-CN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典型案例介绍与分析</a:t>
            </a:r>
            <a:endParaRPr altLang="en-US" lang="zh-CN"/>
          </a:p>
        </p:txBody>
      </p:sp>
      <p:sp>
        <p:nvSpPr>
          <p:cNvPr id="1049474" name="Rectangle 6"/>
          <p:cNvSpPr/>
          <p:nvPr>
            <p:custDataLst>
              <p:tags r:id="rId1"/>
            </p:custDataLst>
          </p:nvPr>
        </p:nvSpPr>
        <p:spPr>
          <a:xfrm>
            <a:off x="1705168" y="1906904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76" name="Rectangle 6"/>
          <p:cNvSpPr/>
          <p:nvPr>
            <p:custDataLst>
              <p:tags r:id="rId2"/>
            </p:custDataLst>
          </p:nvPr>
        </p:nvSpPr>
        <p:spPr>
          <a:xfrm>
            <a:off x="1705168" y="2924409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78" name="Rectangle 6"/>
          <p:cNvSpPr/>
          <p:nvPr>
            <p:custDataLst>
              <p:tags r:id="rId3"/>
            </p:custDataLst>
          </p:nvPr>
        </p:nvSpPr>
        <p:spPr>
          <a:xfrm>
            <a:off x="1705168" y="3942483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80" name="Rectangle 6"/>
          <p:cNvSpPr/>
          <p:nvPr>
            <p:custDataLst>
              <p:tags r:id="rId4"/>
            </p:custDataLst>
          </p:nvPr>
        </p:nvSpPr>
        <p:spPr>
          <a:xfrm>
            <a:off x="1705168" y="4959988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82" name="矩形: 圆角 26"/>
          <p:cNvSpPr/>
          <p:nvPr>
            <p:custDataLst>
              <p:tags r:id="rId5"/>
            </p:custDataLst>
          </p:nvPr>
        </p:nvSpPr>
        <p:spPr>
          <a:xfrm>
            <a:off x="1524000" y="2922130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84" name="矩形: 圆角 27"/>
          <p:cNvSpPr/>
          <p:nvPr>
            <p:custDataLst>
              <p:tags r:id="rId6"/>
            </p:custDataLst>
          </p:nvPr>
        </p:nvSpPr>
        <p:spPr>
          <a:xfrm>
            <a:off x="1524000" y="1904626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86" name="矩形: 圆角 28"/>
          <p:cNvSpPr/>
          <p:nvPr>
            <p:custDataLst>
              <p:tags r:id="rId7"/>
            </p:custDataLst>
          </p:nvPr>
        </p:nvSpPr>
        <p:spPr>
          <a:xfrm>
            <a:off x="1524000" y="4957139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88" name="矩形: 圆角 29"/>
          <p:cNvSpPr/>
          <p:nvPr>
            <p:custDataLst>
              <p:tags r:id="rId8"/>
            </p:custDataLst>
          </p:nvPr>
        </p:nvSpPr>
        <p:spPr>
          <a:xfrm>
            <a:off x="1524000" y="3939635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9"/>
            </p:custDataLst>
          </p:nvPr>
        </p:nvSpPr>
        <p:spPr>
          <a:xfrm>
            <a:off x="3482098" y="1910892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案例名称：某小学的道德与法治教育实践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2" name="标题"/>
          <p:cNvSpPr txBox="1"/>
          <p:nvPr>
            <p:custDataLst>
              <p:tags r:id="rId10"/>
            </p:custDataLst>
          </p:nvPr>
        </p:nvSpPr>
        <p:spPr>
          <a:xfrm>
            <a:off x="1616863" y="1910892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4" name="正文"/>
          <p:cNvSpPr txBox="1"/>
          <p:nvPr>
            <p:custDataLst>
              <p:tags r:id="rId11"/>
            </p:custDataLst>
          </p:nvPr>
        </p:nvSpPr>
        <p:spPr>
          <a:xfrm>
            <a:off x="3482098" y="2928397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案例简介：该小学通过开展丰富多彩的道德与法治教育活动，如法治讲座、道德讲堂等，将教育与生活紧密结合，取得了显著成效。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6" name="标题"/>
          <p:cNvSpPr txBox="1"/>
          <p:nvPr>
            <p:custDataLst>
              <p:tags r:id="rId12"/>
            </p:custDataLst>
          </p:nvPr>
        </p:nvSpPr>
        <p:spPr>
          <a:xfrm>
            <a:off x="1616863" y="2928397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8" name="正文"/>
          <p:cNvSpPr txBox="1"/>
          <p:nvPr>
            <p:custDataLst>
              <p:tags r:id="rId13"/>
            </p:custDataLst>
          </p:nvPr>
        </p:nvSpPr>
        <p:spPr>
          <a:xfrm>
            <a:off x="3482098" y="3945901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案例分析：该案例的成功之处在于将道德与法治教育融入到学生的日常生活中，注重培养学生的道德观念和法治意识，同时也注重实践活动的开展，让学生在实践中学习和成长。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0" name="标题"/>
          <p:cNvSpPr txBox="1"/>
          <p:nvPr>
            <p:custDataLst>
              <p:tags r:id="rId14"/>
            </p:custDataLst>
          </p:nvPr>
        </p:nvSpPr>
        <p:spPr>
          <a:xfrm>
            <a:off x="1616863" y="3945901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02" name="正文"/>
          <p:cNvSpPr txBox="1"/>
          <p:nvPr>
            <p:custDataLst>
              <p:tags r:id="rId15"/>
            </p:custDataLst>
          </p:nvPr>
        </p:nvSpPr>
        <p:spPr>
          <a:xfrm>
            <a:off x="3482098" y="4963406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案例启示：该案例为小学道德与法治教育提供了有益的借鉴，可以通过多种形式和途径，将教育与生活紧密结合，培养学生的道德观念和法治意识。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4" name="标题"/>
          <p:cNvSpPr txBox="1"/>
          <p:nvPr>
            <p:custDataLst>
              <p:tags r:id="rId16"/>
            </p:custDataLst>
          </p:nvPr>
        </p:nvSpPr>
        <p:spPr>
          <a:xfrm>
            <a:off x="1616863" y="4963406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案例的成功经验与启示</a:t>
            </a:r>
            <a:endParaRPr altLang="en-US" lang="zh-CN"/>
          </a:p>
        </p:txBody>
      </p:sp>
      <p:sp>
        <p:nvSpPr>
          <p:cNvPr id="1049540" name="圆角矩形 26"/>
          <p:cNvSpPr/>
          <p:nvPr>
            <p:custDataLst>
              <p:tags r:id="rId1"/>
            </p:custDataLst>
          </p:nvPr>
        </p:nvSpPr>
        <p:spPr>
          <a:xfrm>
            <a:off x="1524000" y="1980422"/>
            <a:ext cx="3088156" cy="35814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28"/>
          <p:cNvSpPr/>
          <p:nvPr>
            <p:custDataLst>
              <p:tags r:id="rId2"/>
            </p:custDataLst>
          </p:nvPr>
        </p:nvSpPr>
        <p:spPr>
          <a:xfrm>
            <a:off x="1527446" y="1980422"/>
            <a:ext cx="3082521" cy="1903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4" name="文本框 31"/>
          <p:cNvSpPr txBox="1"/>
          <p:nvPr>
            <p:custDataLst>
              <p:tags r:id="rId3"/>
            </p:custDataLst>
          </p:nvPr>
        </p:nvSpPr>
        <p:spPr>
          <a:xfrm>
            <a:off x="1752560" y="2459365"/>
            <a:ext cx="2631913" cy="286278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案例名称：某小学的道德与法治教育实践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29"/>
          <p:cNvSpPr/>
          <p:nvPr>
            <p:custDataLst>
              <p:tags r:id="rId4"/>
            </p:custDataLst>
          </p:nvPr>
        </p:nvSpPr>
        <p:spPr>
          <a:xfrm>
            <a:off x="4894398" y="1980422"/>
            <a:ext cx="3088156" cy="35814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32"/>
          <p:cNvSpPr/>
          <p:nvPr>
            <p:custDataLst>
              <p:tags r:id="rId5"/>
            </p:custDataLst>
          </p:nvPr>
        </p:nvSpPr>
        <p:spPr>
          <a:xfrm>
            <a:off x="4897843" y="1980422"/>
            <a:ext cx="3082521" cy="1903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34"/>
          <p:cNvSpPr txBox="1"/>
          <p:nvPr>
            <p:custDataLst>
              <p:tags r:id="rId6"/>
            </p:custDataLst>
          </p:nvPr>
        </p:nvSpPr>
        <p:spPr>
          <a:xfrm>
            <a:off x="5123532" y="2459365"/>
            <a:ext cx="2631224" cy="286404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成功经验：结合实际，注重体验和实践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3"/>
          <p:cNvSpPr/>
          <p:nvPr>
            <p:custDataLst>
              <p:tags r:id="rId7"/>
            </p:custDataLst>
          </p:nvPr>
        </p:nvSpPr>
        <p:spPr>
          <a:xfrm>
            <a:off x="8265370" y="1980422"/>
            <a:ext cx="3088156" cy="35814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8"/>
            </p:custDataLst>
          </p:nvPr>
        </p:nvSpPr>
        <p:spPr>
          <a:xfrm>
            <a:off x="8268241" y="1980422"/>
            <a:ext cx="3082521" cy="1903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5"/>
          <p:cNvSpPr txBox="1"/>
          <p:nvPr>
            <p:custDataLst>
              <p:tags r:id="rId9"/>
            </p:custDataLst>
          </p:nvPr>
        </p:nvSpPr>
        <p:spPr>
          <a:xfrm>
            <a:off x="8494504" y="2459365"/>
            <a:ext cx="2631224" cy="2864041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启示：教育工作者应关注学生道德与法治素养的培养，通过实践案例引导学生树立正确的价值观和法治观念。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案例的不足与改进建议</a:t>
            </a:r>
            <a:endParaRPr altLang="en-US" lang="zh-CN"/>
          </a:p>
        </p:txBody>
      </p:sp>
      <p:sp>
        <p:nvSpPr>
          <p:cNvPr id="104959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案例实施过程中缺乏有效的监督机制，导致实施效果不佳。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部分案例内容过于简单，缺乏深度和实际操作性，需要进一步完善。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案例的推广和普及程度不够，需要加强宣传和推广工作。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部分案例缺乏创新性和前瞻性，需要引入新的教育理念和技术手段。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小学道德与法治教育结合的未来发展</a:t>
            </a:r>
            <a:endParaRPr altLang="en-US" dirty="0" lang="zh-CN"/>
          </a:p>
        </p:txBody>
      </p:sp>
      <p:sp>
        <p:nvSpPr>
          <p:cNvPr id="10496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新时代背景下的教育改革趋势</a:t>
            </a:r>
            <a:endParaRPr altLang="en-US" lang="zh-CN"/>
          </a:p>
        </p:txBody>
      </p:sp>
      <p:sp>
        <p:nvSpPr>
          <p:cNvPr id="1049678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充分利用信息技术手段提升教育效果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8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提倡多元化、个性化的教育方式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注重培养学生的道德观念和法律意识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0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强调德育与法治教育的融合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未来小学道德与法治教育的发展方向</a:t>
            </a:r>
            <a:endParaRPr altLang="en-US" lang="zh-CN"/>
          </a:p>
        </p:txBody>
      </p:sp>
      <p:sp>
        <p:nvSpPr>
          <p:cNvPr id="104974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数字化教育：利用信息技术手段，提高教育效果和学生学习兴趣。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多元化教育：注重学生的个性发展，提供多样化的教育内容和方式。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社区化教育：加强学校与社区的合作，利用社区资源开展道德与法治教育。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实践化教育：通过实践活动，让学生在实践中体验和感悟道德与法治的重要性。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政策建议与保障措施</a:t>
            </a:r>
            <a:endParaRPr altLang="en-US" lang="zh-CN"/>
          </a:p>
        </p:txBody>
      </p:sp>
      <p:sp>
        <p:nvSpPr>
          <p:cNvPr id="104978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制定相关政策，明确小学道德与法治教育的地位和作用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加强师资队伍建设，提高教师的专业素养和教育水平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完善课程设置和教材体系，确保教学内容的科学性和实效性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建立有效的评价机制，对小学道德与法治教育进行科学评估和监测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7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2024-01-05T06:55:14Z</dcterms:created>
  <dcterms:modified xsi:type="dcterms:W3CDTF">2024-01-05T06:55:14Z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5b8905f8b70b44d494598737179003cb_21</vt:lpwstr>
  </property>
</Properties>
</file>