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8" r:id="rId36"/>
    <p:sldId id="361" r:id="rId37"/>
    <p:sldId id="364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tags" Target="../tags/tag128.xml"/><Relationship Id="rId18" Type="http://schemas.openxmlformats.org/officeDocument/2006/relationships/tags" Target="../tags/tag129.xml"/><Relationship Id="rId19" Type="http://schemas.openxmlformats.org/officeDocument/2006/relationships/tags" Target="../tags/tag130.xml"/><Relationship Id="rId20" Type="http://schemas.openxmlformats.org/officeDocument/2006/relationships/tags" Target="../tags/tag131.xml"/><Relationship Id="rId21" Type="http://schemas.openxmlformats.org/officeDocument/2006/relationships/tags" Target="../tags/tag132.xml"/><Relationship Id="rId22" Type="http://schemas.openxmlformats.org/officeDocument/2006/relationships/tags" Target="../tags/tag133.xml"/><Relationship Id="rId23" Type="http://schemas.openxmlformats.org/officeDocument/2006/relationships/tags" Target="../tags/tag134.xml"/><Relationship Id="rId24" Type="http://schemas.openxmlformats.org/officeDocument/2006/relationships/tags" Target="../tags/tag135.xml"/><Relationship Id="rId25" Type="http://schemas.openxmlformats.org/officeDocument/2006/relationships/tags" Target="../tags/tag136.xml"/><Relationship Id="rId26" Type="http://schemas.openxmlformats.org/officeDocument/2006/relationships/tags" Target="../tags/tag137.xml"/><Relationship Id="rId27" Type="http://schemas.openxmlformats.org/officeDocument/2006/relationships/tags" Target="../tags/tag138.xml"/><Relationship Id="rId28" Type="http://schemas.openxmlformats.org/officeDocument/2006/relationships/tags" Target="../tags/tag139.xml"/><Relationship Id="rId29" Type="http://schemas.openxmlformats.org/officeDocument/2006/relationships/tags" Target="../tags/tag140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2024年在线教育业务发展策略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在线教育市场现状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在线教育业务模式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在线教育业务挑战与机遇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在线教育技术发展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在线教育业务创新与案例分析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在线教育业务运营管理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在线教育市场现状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2024年在线教育市场规模预计达到XXXX亿元人民币，同比增长XX%。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在线教育用户规模持续扩大，预计到2024年将突破XXXX万人。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随着互联网技术的不断发展和普及，在线教育市场增长趋势明显，未来几年仍将保持高速增长。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在线教育市场竞争激烈，但仍有不少细分领域和机会值得挖掘。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用户需求和行为特点</a:t>
            </a:r>
            <a:endParaRPr altLang="en-US" lang="zh-CN"/>
          </a:p>
        </p:txBody>
      </p:sp>
      <p:sp>
        <p:nvSpPr>
          <p:cNvPr id="104894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用户年龄分布广泛，需求多样化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用户对在线教育内容的质量和实用性要求较高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用户更倾向于选择个性化、定制化的教育服务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用户对在线教育的信任度和满意度逐渐提高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竞争格局和市场份额</a:t>
            </a:r>
            <a:endParaRPr altLang="en-US" lang="zh-CN"/>
          </a:p>
        </p:txBody>
      </p:sp>
      <p:sp>
        <p:nvSpPr>
          <p:cNvPr id="1049008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8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当前在线教育市场的竞争格局是怎样的？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这些在线教育平台的竞争优势和劣势分别是什么？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市场份额排名前五的在线教育平台分别是哪些？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市场份额最大的在线教育平台是哪家？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政策法规和监管环境</a:t>
            </a:r>
            <a:endParaRPr altLang="en-US" lang="zh-CN"/>
          </a:p>
        </p:txBody>
      </p:sp>
      <p:sp>
        <p:nvSpPr>
          <p:cNvPr id="104908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政策影响：政策法规的出台对在线教育行业产生了积极影响，推动了在线教育的发展。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政策法规：国家出台了一系列政策法规，鼓励在线教育发展，为在线教育提供了法律保障。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监管环境：政府加强对在线教育行业的监管，确保在线教育质量。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监管措施：政府采取了一系列监管措施，确保在线教育行业的健康发展。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在线教育业务模式</a:t>
            </a:r>
            <a:endParaRPr altLang="en-US" lang="zh-CN"/>
          </a:p>
        </p:txBody>
      </p:sp>
      <p:sp>
        <p:nvSpPr>
          <p:cNvPr id="10491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在线课程模式</a:t>
            </a:r>
            <a:endParaRPr altLang="en-US" lang="zh-CN"/>
          </a:p>
        </p:txBody>
      </p:sp>
      <p:sp>
        <p:nvSpPr>
          <p:cNvPr id="104919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在线课程模式定义：通过互联网提供远程教育服务的业务模式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优势：突破地域限制，提高教育资源利用效率，降低教育成本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挑战：需要解决网络卡顿、互动性差等技术问题，提高教学质量和效果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发展趋势：个性化、互动性、智能化将成为在线课程模式的发展方向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在线辅导模式</a:t>
            </a:r>
            <a:endParaRPr altLang="en-US" lang="zh-CN"/>
          </a:p>
        </p:txBody>
      </p:sp>
      <p:sp>
        <p:nvSpPr>
          <p:cNvPr id="104925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特点：个性化学习计划、实时互动、优质师资、便捷高效。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定义：在线辅导模式是指通过互联网技术，为学生提供个性化、互动性强的在线学习辅导服务。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适用场景：适用于中小学生各学科的在线学习辅导，可满足不同层次学生的需求。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发展趋势：随着互联网技术的不断发展，在线辅导模式将更加智能化、个性化，为学生提供更加高效的学习辅导服务。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在线直播模式</a:t>
            </a:r>
            <a:endParaRPr altLang="en-US" lang="zh-CN"/>
          </a:p>
        </p:txBody>
      </p:sp>
      <p:sp>
        <p:nvSpPr>
          <p:cNvPr id="104931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应用场景：适用于各类学科的在线授课、学术会议、企业培训等场景，尤其适合需要高度互动和实时反馈的课程。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定义：在线直播模式是一种实时互动的教学模式，通过互联网技术将教师授课现场实时传输至学生端。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特点：在线直播模式具有实时互动、高度还原线下课堂氛围等优势，能够提供更加真实、生动的学习体验。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技术实现：在线直播模式需要借助稳定的网络传输技术和音视频编码技术，确保实时传输的质量和稳定性。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在线一对一模式</a:t>
            </a:r>
            <a:endParaRPr altLang="en-US" lang="zh-CN"/>
          </a:p>
        </p:txBody>
      </p:sp>
      <p:sp>
        <p:nvSpPr>
          <p:cNvPr id="104937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定义：教师与学生一对一实时互动的教学模式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特点：个性化定制、针对性强、教学效果显著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适用场景：高端家教、个性化辅导、语言学习等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优势：提高学习效率、增强学习效果、提升学生自信心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在线小班课模式</a:t>
            </a:r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定义：在线小班课模式是一种线上教学模式，通常由一名教师在线授课，同时为多个学生提供学习服务。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优势：在线小班课模式可以提供更加个性化和定制化的学习服务，教师能够更好地关注学生的学习情况，并及时调整教学策略。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适用场景：适用于需要精细化教学和个性化辅导的学科，如英语、数学等。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未来发展：随着在线教育技术的不断发展和普及，在线小班课模式将逐渐成为主流的线上教学模式之一。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在线教育技术发展</a:t>
            </a:r>
            <a:endParaRPr altLang="en-US" lang="zh-CN"/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AI+教育</a:t>
            </a:r>
            <a:endParaRPr altLang="en-US" lang="zh-CN"/>
          </a:p>
        </p:txBody>
      </p:sp>
      <p:sp>
        <p:nvSpPr>
          <p:cNvPr id="10495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人工智能技术在在线教育中的应用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AI技术对在线教育内容生成和个性化教学的支持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AI技术在在线教育评估和反馈机制中的作用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AI技术对在线教育资源优化和共享的推动作用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VR/AR+教育</a:t>
            </a:r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定义：VR/AR技术是一种沉浸式的学习方式，通过模拟真实场景，提供更加丰富、生动的学习体验。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应用场景：在语言学习、历史、地理、科学等学科中广泛应用，帮助学生更好地理解和记忆知识。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技术发展：随着VR/AR技术的不断成熟和普及，其在教育领域的应用也将越来越广泛，为在线教育提供更多可能性。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未来展望：随着5G、AI等技术的不断发展，VR/AR+教育将更加智能化、个性化，为学习者带来更加高效、便捷的学习体验。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在线教育平台技术架构</a:t>
            </a:r>
            <a:endParaRPr altLang="en-US" lang="zh-CN"/>
          </a:p>
        </p:txBody>
      </p:sp>
      <p:sp>
        <p:nvSpPr>
          <p:cNvPr id="1049612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前端技术：包括网页、APP等，提供用户访问入口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后端技术：服务器、数据库等，提供数据处理和存储支持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云服务技术：云计算、虚拟化等技术，提供高效计算和存储资源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音视频技术：实时传输、流媒体等技术，提供高质量的音视频传输服务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在线教育内容制作技术</a:t>
            </a:r>
            <a:endParaRPr altLang="en-US" lang="zh-CN"/>
          </a:p>
        </p:txBody>
      </p:sp>
      <p:sp>
        <p:nvSpPr>
          <p:cNvPr id="1049672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4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内容1：介绍在线教育内容制作技术的发展历程，包括从简单的文字和图片到现在的视频、动画等多种形式。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0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内容2：分析在线教育内容制作技术的优缺点，以及如何根据不同的学习需求选择合适的技术。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6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内容3：探讨在线教育内容制作技术的发展趋势，如虚拟现实、增强现实等技术在教学中的应用。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内容4：介绍一些常用的在线教育内容制作工具和技术，如录屏软件、动画制作软件等。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在线教育互动技术</a:t>
            </a:r>
            <a:endParaRPr altLang="en-US" lang="zh-CN"/>
          </a:p>
        </p:txBody>
      </p:sp>
      <p:sp>
        <p:nvSpPr>
          <p:cNvPr id="10497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实时音视频通信技术：实现远程授课和互动交流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AI技术：个性化推荐学习内容和智能辅导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在线考试和评估系统：实时反馈学生学习情况和成绩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电子白板和在线课堂：提供丰富的教育资源和互动工具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在线教育业务挑战与机遇</a:t>
            </a:r>
            <a:endParaRPr altLang="en-US" lang="zh-CN"/>
          </a:p>
        </p:txBody>
      </p:sp>
      <p:sp>
        <p:nvSpPr>
          <p:cNvPr id="10498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850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技术问题：在线教育需要稳定的网络环境和高质量的技术支持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隐私和安全：保护学生个人信息和数据安全的问题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学生参与度：难以保证学生的参与度和学习效果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教学质量：在线教育难以保证与传统教育相同的教学质量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930" name="弧形 58"/>
          <p:cNvSpPr/>
          <p:nvPr>
            <p:custDataLst>
              <p:tags r:id="rId1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弧形 57"/>
          <p:cNvSpPr/>
          <p:nvPr>
            <p:custDataLst>
              <p:tags r:id="rId2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椭圆 22"/>
          <p:cNvSpPr/>
          <p:nvPr>
            <p:custDataLst>
              <p:tags r:id="rId3"/>
            </p:custDataLst>
          </p:nvPr>
        </p:nvSpPr>
        <p:spPr>
          <a:xfrm>
            <a:off x="8276361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23"/>
          <p:cNvSpPr/>
          <p:nvPr>
            <p:custDataLst>
              <p:tags r:id="rId4"/>
            </p:custDataLst>
          </p:nvPr>
        </p:nvSpPr>
        <p:spPr>
          <a:xfrm>
            <a:off x="8634005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5"/>
            </p:custDataLst>
          </p:nvPr>
        </p:nvSpPr>
        <p:spPr>
          <a:xfrm>
            <a:off x="8695638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用户需求多样化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0" name="椭圆 24"/>
          <p:cNvSpPr/>
          <p:nvPr>
            <p:custDataLst>
              <p:tags r:id="rId6"/>
            </p:custDataLst>
          </p:nvPr>
        </p:nvSpPr>
        <p:spPr>
          <a:xfrm>
            <a:off x="6023728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25"/>
          <p:cNvSpPr/>
          <p:nvPr>
            <p:custDataLst>
              <p:tags r:id="rId7"/>
            </p:custDataLst>
          </p:nvPr>
        </p:nvSpPr>
        <p:spPr>
          <a:xfrm>
            <a:off x="6380504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8"/>
            </p:custDataLst>
          </p:nvPr>
        </p:nvSpPr>
        <p:spPr>
          <a:xfrm>
            <a:off x="6443005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椭圆 7"/>
          <p:cNvSpPr/>
          <p:nvPr>
            <p:custDataLst>
              <p:tags r:id="rId9"/>
            </p:custDataLst>
          </p:nvPr>
        </p:nvSpPr>
        <p:spPr>
          <a:xfrm>
            <a:off x="3771096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9"/>
          <p:cNvSpPr/>
          <p:nvPr>
            <p:custDataLst>
              <p:tags r:id="rId10"/>
            </p:custDataLst>
          </p:nvPr>
        </p:nvSpPr>
        <p:spPr>
          <a:xfrm>
            <a:off x="4127871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11"/>
            </p:custDataLst>
          </p:nvPr>
        </p:nvSpPr>
        <p:spPr>
          <a:xfrm>
            <a:off x="4190372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互联网技术的普及和应用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2" name="椭圆 5"/>
          <p:cNvSpPr/>
          <p:nvPr>
            <p:custDataLst>
              <p:tags r:id="rId12"/>
            </p:custDataLst>
          </p:nvPr>
        </p:nvSpPr>
        <p:spPr>
          <a:xfrm>
            <a:off x="1262383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椭圆 4"/>
          <p:cNvSpPr/>
          <p:nvPr>
            <p:custDataLst>
              <p:tags r:id="rId13"/>
            </p:custDataLst>
          </p:nvPr>
        </p:nvSpPr>
        <p:spPr>
          <a:xfrm>
            <a:off x="1619158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14"/>
            </p:custDataLst>
          </p:nvPr>
        </p:nvSpPr>
        <p:spPr>
          <a:xfrm>
            <a:off x="1681659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应对策略和措施</a:t>
            </a:r>
            <a:endParaRPr altLang="en-US" lang="zh-CN"/>
          </a:p>
        </p:txBody>
      </p:sp>
      <p:sp>
        <p:nvSpPr>
          <p:cNvPr id="104999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提升教学质量和效果，优化课程设计和教学方法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加强技术研发和平台建设，提高在线教育的便捷性和互动性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建立完善的客户服务体系，提高用户满意度和忠诚度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探索多元化的盈利模式，降低运营成本和风险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  <p:sp>
        <p:nvSpPr>
          <p:cNvPr id="105005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人工智能技术驱动个性化教育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5G网络助力在线教育资源共享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虚拟现实技术提升在线学习体验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在线教育全球化趋势加强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在线教育业务运营管理</a:t>
            </a:r>
            <a:endParaRPr altLang="en-US" lang="zh-CN"/>
          </a:p>
        </p:txBody>
      </p:sp>
      <p:sp>
        <p:nvSpPr>
          <p:cNvPr id="1050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教学质量管理</a:t>
            </a:r>
            <a:endParaRPr altLang="en-US" lang="zh-CN"/>
          </a:p>
        </p:txBody>
      </p:sp>
      <p:sp>
        <p:nvSpPr>
          <p:cNvPr id="10501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教学质量评估标准：制定科学、合理的评估标准，确保教学质量达标。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课程质量监控：对在线课程进行质量检查，确保课程内容的准确性和完整性。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学生反馈机制：建立学生反馈机制，及时了解学生的学习情况和需求，优化教学质量。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教师培训与考核：定期对教师进行培训和考核，提高教师的教学水平。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学员服务管理</a:t>
            </a:r>
            <a:endParaRPr altLang="en-US" lang="zh-CN"/>
          </a:p>
        </p:txBody>
      </p:sp>
      <p:sp>
        <p:nvSpPr>
          <p:cNvPr id="105021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提供个性化学习计划和课程推荐，满足学员个性化需求。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建立完善的学员反馈机制，及时解决学员问题和改进服务。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定期组织线上线下活动，增强学员归属感和参与度。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优化学员服务流程，提高服务质量和效率。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营销推广策略</a:t>
            </a:r>
            <a:endParaRPr altLang="en-US" lang="zh-CN"/>
          </a:p>
        </p:txBody>
      </p:sp>
      <p:sp>
        <p:nvSpPr>
          <p:cNvPr id="105027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制定有效的广告策略，通过广告投放吸引潜在用户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利用社交媒体进行品牌宣传和推广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合作与联盟，与其他教育机构或平台合作，共同推广课程和活动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举办线上活动，如公开课、讲座等，提高品牌知名度和用户参与度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品牌建设与管理</a:t>
            </a:r>
            <a:endParaRPr altLang="en-US" lang="zh-CN"/>
          </a:p>
        </p:txBody>
      </p:sp>
      <p:sp>
        <p:nvSpPr>
          <p:cNvPr id="105034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品牌定位：明确品牌的核心价值和目标受众，塑造独特的品牌形象。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品牌传播：通过多渠道的宣传推广，提高品牌知名度和美誉度。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品牌维护：持续优化产品和服务，加强客户体验，提升品牌忠诚度。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品牌拓展：不断创新和拓展业务领域，提升品牌的市场份额和竞争力。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团队建设与管理</a:t>
            </a:r>
            <a:endParaRPr altLang="en-US" lang="zh-CN"/>
          </a:p>
        </p:txBody>
      </p:sp>
      <p:sp>
        <p:nvSpPr>
          <p:cNvPr id="105040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培训与发展：定期组织内部培训和外部进修，提升团队专业能力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组建专业团队：招聘优秀教师和运营人员，提高团队整体素质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明确岗位职责：制定详细的岗位职责和考核标准，确保团队高效运转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建立激励机制：通过合理的薪酬、奖金和晋升制度，激发团队积极性和创造力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在线教育业务创新与案例分析</a:t>
            </a:r>
            <a:endParaRPr altLang="en-US" lang="zh-CN"/>
          </a:p>
        </p:txBody>
      </p:sp>
      <p:sp>
        <p:nvSpPr>
          <p:cNvPr id="10504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在线教育业务创新方向</a:t>
            </a:r>
            <a:endParaRPr altLang="en-US" lang="zh-CN"/>
          </a:p>
        </p:txBody>
      </p:sp>
      <p:sp>
        <p:nvSpPr>
          <p:cNvPr id="105049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互动性增强：利用实时互动技术，提高学生的学习参与度和兴趣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个性化教育：根据学生的需求和特点，提供定制化的学习体验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社区化学习：构建学习社区，鼓励学生之间的交流与合作，提升学习效果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智能化辅助：利用人工智能技术，为学生提供智能化的学习辅助和个性化推荐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在线教育业务创新案例分析</a:t>
            </a:r>
            <a:endParaRPr altLang="en-US" lang="zh-CN"/>
          </a:p>
        </p:txBody>
      </p:sp>
      <p:sp>
        <p:nvSpPr>
          <p:cNvPr id="105055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人工智能在在线教育中的应用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在线教育平台与线下实体学校的结合模式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在线教育企业如何利用大数据进行个性化推荐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在线教育企业如何通过社交媒体吸引用户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在线教育业务创新经验总结与启示</a:t>
            </a:r>
            <a:endParaRPr altLang="en-US" lang="zh-CN"/>
          </a:p>
        </p:txBody>
      </p:sp>
      <p:sp>
        <p:nvSpPr>
          <p:cNvPr id="105061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1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创新点：结合互联网技术，提供个性化、互动性强的在线教育服务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案例分析：介绍成功的在线教育平台或课程，分析其创新点和市场表现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经验总结：提炼在线教育业务创新的成功要素，如技术、内容、运营等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3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3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启示：探讨在线教育业务未来的发展趋势和机遇，为业务决策提供参考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6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37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2024-01-06T01:10:03Z</dcterms:created>
  <dcterms:modified xsi:type="dcterms:W3CDTF">2024-01-06T01:10:03Z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055b286482ec42be84ae5c02de988cfa_21</vt:lpwstr>
  </property>
</Properties>
</file>