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28" r:id="rId1"/>
    <p:sldMasterId id="2147495365" r:id="rId2"/>
  </p:sldMasterIdLst>
  <p:notesMasterIdLst>
    <p:notesMasterId r:id="rId3"/>
  </p:notesMasterIdLst>
  <p:sldIdLst>
    <p:sldId id="5399" r:id="rId4"/>
    <p:sldId id="5402" r:id="rId5"/>
    <p:sldId id="5405" r:id="rId6"/>
    <p:sldId id="5408" r:id="rId7"/>
    <p:sldId id="5411" r:id="rId8"/>
    <p:sldId id="5414" r:id="rId9"/>
    <p:sldId id="5417" r:id="rId10"/>
    <p:sldId id="5420" r:id="rId11"/>
    <p:sldId id="5423" r:id="rId12"/>
    <p:sldId id="5426" r:id="rId13"/>
    <p:sldId id="5429" r:id="rId14"/>
    <p:sldId id="5432" r:id="rId15"/>
    <p:sldId id="5435" r:id="rId16"/>
    <p:sldId id="5438" r:id="rId17"/>
    <p:sldId id="5441" r:id="rId18"/>
    <p:sldId id="5444" r:id="rId19"/>
    <p:sldId id="5447" r:id="rId20"/>
    <p:sldId id="5450" r:id="rId21"/>
    <p:sldId id="5453" r:id="rId22"/>
    <p:sldId id="5456" r:id="rId23"/>
    <p:sldId id="5459" r:id="rId24"/>
    <p:sldId id="5462" r:id="rId25"/>
    <p:sldId id="5465" r:id="rId26"/>
    <p:sldId id="5468" r:id="rId27"/>
    <p:sldId id="547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29" r:id="rId1"/>
    <p:sldLayoutId id="2147495330" r:id="rId2"/>
    <p:sldLayoutId id="2147495331" r:id="rId3"/>
    <p:sldLayoutId id="2147495332" r:id="rId4"/>
    <p:sldLayoutId id="2147495333" r:id="rId5"/>
    <p:sldLayoutId id="2147495334" r:id="rId6"/>
    <p:sldLayoutId id="2147495335" r:id="rId7"/>
    <p:sldLayoutId id="2147495336" r:id="rId8"/>
    <p:sldLayoutId id="2147495337" r:id="rId9"/>
    <p:sldLayoutId id="2147495338" r:id="rId10"/>
    <p:sldLayoutId id="21474953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66" r:id="rId1"/>
    <p:sldLayoutId id="2147495367" r:id="rId2"/>
    <p:sldLayoutId id="2147495368" r:id="rId3"/>
    <p:sldLayoutId id="2147495369" r:id="rId4"/>
    <p:sldLayoutId id="2147495370" r:id="rId5"/>
    <p:sldLayoutId id="2147495371" r:id="rId6"/>
    <p:sldLayoutId id="2147495372" r:id="rId7"/>
    <p:sldLayoutId id="2147495373" r:id="rId8"/>
    <p:sldLayoutId id="2147495374" r:id="rId9"/>
    <p:sldLayoutId id="2147495375" r:id="rId10"/>
    <p:sldLayoutId id="214749537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ags" Target="../tags/tag101.xml"/><Relationship Id="rId21" Type="http://schemas.openxmlformats.org/officeDocument/2006/relationships/tags" Target="../tags/tag102.xml"/><Relationship Id="rId22" Type="http://schemas.openxmlformats.org/officeDocument/2006/relationships/tags" Target="../tags/tag103.xml"/><Relationship Id="rId23" Type="http://schemas.openxmlformats.org/officeDocument/2006/relationships/tags" Target="../tags/tag104.xml"/><Relationship Id="rId24" Type="http://schemas.openxmlformats.org/officeDocument/2006/relationships/tags" Target="../tags/tag105.xml"/><Relationship Id="rId25" Type="http://schemas.openxmlformats.org/officeDocument/2006/relationships/tags" Target="../tags/tag106.xml"/><Relationship Id="rId26" Type="http://schemas.openxmlformats.org/officeDocument/2006/relationships/tags" Target="../tags/tag107.xml"/><Relationship Id="rId27" Type="http://schemas.openxmlformats.org/officeDocument/2006/relationships/tags" Target="../tags/tag108.xml"/><Relationship Id="rId28" Type="http://schemas.openxmlformats.org/officeDocument/2006/relationships/tags" Target="../tags/tag109.xml"/><Relationship Id="rId29" Type="http://schemas.openxmlformats.org/officeDocument/2006/relationships/tags" Target="../tags/tag11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ags" Target="../tags/tag134.xml"/><Relationship Id="rId25" Type="http://schemas.openxmlformats.org/officeDocument/2006/relationships/tags" Target="../tags/tag135.xml"/><Relationship Id="rId26" Type="http://schemas.openxmlformats.org/officeDocument/2006/relationships/tags" Target="../tags/tag136.xml"/><Relationship Id="rId27" Type="http://schemas.openxmlformats.org/officeDocument/2006/relationships/tags" Target="../tags/tag137.xml"/><Relationship Id="rId28" Type="http://schemas.openxmlformats.org/officeDocument/2006/relationships/tags" Target="../tags/tag138.xml"/><Relationship Id="rId29" Type="http://schemas.openxmlformats.org/officeDocument/2006/relationships/tags" Target="../tags/tag13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学校双减为学生创造更好的学习环境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学校双减的具体措施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学校双减的成效和问题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如何进一步优化学校双减政策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学校双减政策的未来展望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4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提出时间：2021年7月24日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目的：减轻学生作业负担、减少考试压力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2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增强教育改革创新意识，探索素质教育新模式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降低考试压力，营造宽松的学习氛围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双减政策对学生和家长的影响</a:t>
            </a:r>
            <a:endParaRPr altLang="en-US" lang="zh-CN"/>
          </a:p>
        </p:txBody>
      </p:sp>
      <p:sp>
        <p:nvSpPr>
          <p:cNvPr id="104900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促进学生个性化发展，提升学生创新能力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降低家长的教育焦虑，提高家庭教育质量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增强学生体质，提高学生健康水平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学校双减的具体措施</a:t>
            </a:r>
            <a:endParaRPr altLang="en-US" dirty="0" lang="zh-CN"/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减少学生的作业负担</a:t>
            </a:r>
            <a:endParaRPr altLang="en-US" lang="zh-CN"/>
          </a:p>
        </p:txBody>
      </p:sp>
      <p:sp>
        <p:nvSpPr>
          <p:cNvPr id="104909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创新作业形式和内容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减轻学生心理压力和焦虑情绪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减少作业数量和时长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提高作业质量和有效性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减少考试压力</a:t>
            </a:r>
            <a:endParaRPr altLang="en-US" lang="zh-CN"/>
          </a:p>
        </p:txBody>
      </p:sp>
      <p:sp>
        <p:nvSpPr>
          <p:cNvPr id="1049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减少考试次数：学校应降低考试频率，避免给学生带来过度的考试压力。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改革评价方式：采用多元评价方式，关注学生的综合素质和个性化发展，降低对单一考试的依赖。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优化考试内容：考试内容应更加注重学生的实际应用能力和问题解决能力，减少机械记忆的题目。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提供心理辅导：学校应提供心理辅导服务，帮助学生缓解考试压力，提高心理素质。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加强课外活动和社会实践</a:t>
            </a:r>
            <a:endParaRPr altLang="en-US" lang="zh-CN"/>
          </a:p>
        </p:txBody>
      </p:sp>
      <p:sp>
        <p:nvSpPr>
          <p:cNvPr id="10492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组织丰富的课外活动，如科技、艺术、体育等，促进学生全面发展。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加强社会实践，让学生参与社区服务、志愿者活动等，增强社会责任感。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通过课外活动和社会实践，培养学生的创新精神和实践能力，提高综合素质。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课外活动和社会实践的开展，有助于减轻学生的学习压力，促进身心健康。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27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优化课程设置：根据学生需求，合理安排课程内容和教学方式。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加强教师培训：提高教师的教学水平和专业素养，使其能够更好地引导学生学习。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创新教学方法：采用多种教学方法，如小组讨论、案例分析等，激发学生的学习兴趣和积极性。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完善教学评价：建立科学的教学评价体系，及时反馈教学问题，促进教学质量不断提高。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学校双减的成效和问题</a:t>
            </a:r>
            <a:endParaRPr altLang="en-US" dirty="0" lang="zh-CN"/>
          </a:p>
        </p:txBody>
      </p:sp>
      <p:sp>
        <p:nvSpPr>
          <p:cNvPr id="1049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双减政策实施后的变化</a:t>
            </a:r>
            <a:endParaRPr altLang="en-US" lang="zh-CN"/>
          </a:p>
        </p:txBody>
      </p:sp>
      <p:sp>
        <p:nvSpPr>
          <p:cNvPr id="104935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教师工作方式改变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家长期望值调整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学校教学质量提升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学生学习负担减轻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双减政策实施中的问题和挑战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补习班受限：可能影响部分学生的学习效果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作业量减少：可能导致学生成绩下滑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课程质量不均：部分学校和教师的课程质量有待提高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家长焦虑：担心孩子学习成绩下降，对未来升学产生影响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双减政策对不同学生的影响</a:t>
            </a:r>
            <a:endParaRPr altLang="en-US" lang="zh-CN"/>
          </a:p>
        </p:txBody>
      </p:sp>
      <p:sp>
        <p:nvSpPr>
          <p:cNvPr id="1049468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对特长生的影响：更多时间和空间发展兴趣爱好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8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对后进生的影响：提升学习兴趣，减少厌学情绪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对中等生的影响：稳定成绩，减少过山车现象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0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对优等生的影响：减轻学业压力，提高学习效率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如何进一步优化学校双减政策</a:t>
            </a:r>
            <a:endParaRPr altLang="en-US" dirty="0" lang="zh-CN"/>
          </a:p>
        </p:txBody>
      </p:sp>
      <p:sp>
        <p:nvSpPr>
          <p:cNvPr id="10495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完善评价机制，减轻考试压力</a:t>
            </a:r>
            <a:endParaRPr altLang="en-US" lang="zh-CN"/>
          </a:p>
        </p:txBody>
      </p:sp>
      <p:sp>
        <p:nvSpPr>
          <p:cNvPr id="104955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建立多元评价体系：除了考试成绩外，还应考虑学生的综合素质、特长和平时表现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强化实践能力评价：鼓励学生参与实践活动，提高动手能力和创新精神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降低考试压力：减少考试次数，降低考试难度，避免过度竞争和焦虑情绪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推广过程性评价：关注学生的学习过程，及时反馈指导，调整教学策略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加强教师培训，提高教学质量</a:t>
            </a:r>
            <a:endParaRPr altLang="en-US" lang="zh-CN"/>
          </a:p>
        </p:txBody>
      </p:sp>
      <p:sp>
        <p:nvSpPr>
          <p:cNvPr id="104963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培训内容：针对双减政策，加强教师在课堂管理、作业设计等方面的培训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培训方式：线上培训、线下实践相结合，鼓励教师参与跨学科、跨校的交流与合作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培训评估：建立完善的评估机制，对教师的培训成果进行考核与反馈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教师激励：制定奖励措施，鼓励教师在双减政策下积极探索创新教学方法，提高教学质量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丰富课外活动，促进学生全面发展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鼓励学校与社区、企业等合作，为学生提供更多的实践和实习机会。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加强对课外活动的指导和评估，确保活动的质量和效果。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开展多样化的课外活动，如艺术、体育、科技等，以满足学生的兴趣和特长。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通过组织社会实践、志愿服务等活动，培养学生的社会责任感和团队协作能力。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倡导家校合作，共同推进双减政策</a:t>
            </a:r>
            <a:endParaRPr altLang="en-US" lang="zh-CN"/>
          </a:p>
        </p:txBody>
      </p:sp>
      <p:sp>
        <p:nvSpPr>
          <p:cNvPr id="104975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家长参与：鼓励家长参与学校教育，共同制定双减政策实施方案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沟通协作：加强学校与家长的沟通，及时反馈学生的学习情况，共同解决学生的学习问题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资源共享：利用家长资源，开展校外拓展活动，丰富学生的学习生活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家校共育：建立家校共育机制，共同关注学生的成长发展，提高教育质量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学校双减政策的未来展望</a:t>
            </a:r>
            <a:endParaRPr altLang="en-US" dirty="0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双减政策的发展趋势</a:t>
            </a:r>
            <a:endParaRPr altLang="en-US" lang="zh-CN"/>
          </a:p>
        </p:txBody>
      </p:sp>
      <p:sp>
        <p:nvSpPr>
          <p:cNvPr id="104983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政策持续优化：双减政策将不断调整和完善，以更好地满足学生的学习需求。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科技助力教育：利用科技手段提升教学质量，减轻学生负担。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家校共育强化：加强家校合作，共同推进学生全面发展。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素质教育提升：注重培养学生的综合素质，减轻应试压力。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双减政策对教育改革的影响</a:t>
            </a:r>
            <a:endParaRPr altLang="en-US" lang="zh-CN"/>
          </a:p>
        </p:txBody>
      </p:sp>
      <p:sp>
        <p:nvSpPr>
          <p:cNvPr id="104989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促进学校与家庭、社会协同育人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推动教师队伍建设，提升教师素质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学校双减政策的可持续发展</a:t>
            </a:r>
            <a:endParaRPr altLang="en-US" lang="zh-CN"/>
          </a:p>
        </p:txBody>
      </p:sp>
      <p:sp>
        <p:nvSpPr>
          <p:cNvPr id="10499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政策目标：减轻学生负担，提高教育质量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未来展望：完善评价体系，加强教师培训，促进教育公平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可持续发展：注重学生个性发展，培养创新精神和实践能力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实施方式：优化课程设置，加强课堂改革，推进素质教育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3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2024-01-05T03:10:11Z</dcterms:created>
  <dcterms:modified xsi:type="dcterms:W3CDTF">2024-01-05T03:10:11Z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505f831058ce43698e9cd75210f373c8_21</vt:lpwstr>
  </property>
</Properties>
</file>