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175" r:id="rId1"/>
    <p:sldMasterId id="2147506212" r:id="rId2"/>
  </p:sldMasterIdLst>
  <p:notesMasterIdLst>
    <p:notesMasterId r:id="rId3"/>
  </p:notesMasterIdLst>
  <p:sldIdLst>
    <p:sldId id="10977" r:id="rId4"/>
    <p:sldId id="10982" r:id="rId5"/>
    <p:sldId id="10986" r:id="rId6"/>
    <p:sldId id="10989" r:id="rId7"/>
    <p:sldId id="10995" r:id="rId9"/>
    <p:sldId id="10998" r:id="rId10"/>
    <p:sldId id="11001" r:id="rId11"/>
    <p:sldId id="11004" r:id="rId12"/>
    <p:sldId id="11010" r:id="rId14"/>
    <p:sldId id="11013" r:id="rId15"/>
    <p:sldId id="11016" r:id="rId16"/>
    <p:sldId id="11019" r:id="rId17"/>
    <p:sldId id="11025" r:id="rId19"/>
    <p:sldId id="11028" r:id="rId20"/>
    <p:sldId id="11031" r:id="rId21"/>
    <p:sldId id="11034" r:id="rId22"/>
    <p:sldId id="11040" r:id="rId24"/>
    <p:sldId id="11043" r:id="rId25"/>
    <p:sldId id="11046" r:id="rId26"/>
    <p:sldId id="11049" r:id="rId27"/>
    <p:sldId id="11055" r:id="rId29"/>
    <p:sldId id="11058" r:id="rId30"/>
    <p:sldId id="11061" r:id="rId31"/>
    <p:sldId id="11065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176" r:id="rId1"/>
    <p:sldLayoutId id="2147506177" r:id="rId2"/>
    <p:sldLayoutId id="2147506178" r:id="rId3"/>
    <p:sldLayoutId id="2147506179" r:id="rId4"/>
    <p:sldLayoutId id="2147506180" r:id="rId5"/>
    <p:sldLayoutId id="2147506181" r:id="rId6"/>
    <p:sldLayoutId id="2147506182" r:id="rId7"/>
    <p:sldLayoutId id="2147506183" r:id="rId8"/>
    <p:sldLayoutId id="2147506184" r:id="rId9"/>
    <p:sldLayoutId id="2147506185" r:id="rId10"/>
    <p:sldLayoutId id="21475061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213" r:id="rId1"/>
    <p:sldLayoutId id="2147506214" r:id="rId2"/>
    <p:sldLayoutId id="2147506215" r:id="rId3"/>
    <p:sldLayoutId id="2147506216" r:id="rId4"/>
    <p:sldLayoutId id="2147506217" r:id="rId5"/>
    <p:sldLayoutId id="2147506218" r:id="rId6"/>
    <p:sldLayoutId id="2147506219" r:id="rId7"/>
    <p:sldLayoutId id="2147506220" r:id="rId8"/>
    <p:sldLayoutId id="2147506221" r:id="rId9"/>
    <p:sldLayoutId id="2147506222" r:id="rId10"/>
    <p:sldLayoutId id="21475062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业务流程再造与效率提升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业务流程再造的方法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效率提升的途径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业务流程再造与效率提升的实践案例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面临的挑战与对策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业务流程再造的必要性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业务流程再造的必要性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适应市场变化的需求</a:t>
            </a:r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业务流程再造是企业适应市场变化的必要手段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业务流程再造能够提高企业的竞争力和创新能力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业务流程再造能够满足客户需求，提升客户满意度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业务流程再造能够提高企业的运营效率和经济效益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提高企业运营效率</a:t>
            </a:r>
            <a:endParaRPr altLang="en-US" lang="zh-CN"/>
          </a:p>
        </p:txBody>
      </p:sp>
      <p:sp>
        <p:nvSpPr>
          <p:cNvPr id="10489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业务流程再造的实践：企业运营效率提升的案例分析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业务流程再造的挑战与对策：应对变革，持续优化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业务流程再造的必要性：提高企业运营效率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业务流程再造的内涵：优化业务流程，提高运营效率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50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52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54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56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创新业务模式：业务流程再造可以帮助企业探索新的业务模式和盈利方式，从而开拓新的市场和商机，提高企业竞争力。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0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062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适应市场变化：业务流程再造能够使企业更好地适应市场需求，提高响应速度和满足客户需求的能力，从而增强企业竞争力。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4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 fontScale="9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提高效率：业务流程再造通过对企业内部流程进行优化和改进，提高工作效率和降低成本，使企业能够更快速地响应市场变化并获得竞争优势。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8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070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提升客户满意度：业务流程再造可以改善客户服务的质量和效率，提高客户满意度和忠诚度，从而增强企业在市场中的竞争力。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业务流程再造的方法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流程梳理与分析</a:t>
            </a:r>
            <a:endParaRPr altLang="en-US" lang="zh-CN"/>
          </a:p>
        </p:txBody>
      </p:sp>
      <p:sp>
        <p:nvSpPr>
          <p:cNvPr id="10491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识别关键流程：确定需要再造的业务流程，明确流程目标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流程图绘制：绘制流程图，直观展示流程中的各个环节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流程分析：分析流程中的瓶颈、浪费和不合理环节，找出改进点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流程优化：针对分析结果，提出优化方案，提高流程效率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流程优化与改进</a:t>
            </a:r>
            <a:endParaRPr altLang="en-US" lang="zh-CN"/>
          </a:p>
        </p:txBody>
      </p:sp>
      <p:sp>
        <p:nvSpPr>
          <p:cNvPr id="1049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识别并消除冗余流程：通过简化、合并或自动化等方式优化流程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跨部门协同：打破部门壁垒，促进信息共享和协作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标准化操作：制定标准化的操作流程，提高工作效率和质量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持续改进：通过数据分析和反馈，不断优化和改进业务流程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流程重组与重构</a:t>
            </a:r>
            <a:endParaRPr altLang="en-US" lang="zh-CN"/>
          </a:p>
        </p:txBody>
      </p:sp>
      <p:sp>
        <p:nvSpPr>
          <p:cNvPr id="10492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流程重组：对现有业务流程进行全面梳理和分析，找出瓶颈和问题，重新设计业务流程，提高效率。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重构：对业务流程进行根本性的改变，重新构建业务流程，实现流程的优化和升级。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信息化手段：利用信息化手段，如ERP、CRM等系统，实现业务流程的自动化和智能化，提高工作效率和质量。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跨部门协作：加强跨部门之间的协作和沟通，打破部门壁垒，实现业务流程的顺畅运行。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效率提升的途径</a:t>
            </a:r>
            <a:endParaRPr altLang="en-US" dirty="0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减少浪费与冗余</a:t>
            </a:r>
            <a:endParaRPr altLang="en-US" lang="zh-CN"/>
          </a:p>
        </p:txBody>
      </p:sp>
      <p:sp>
        <p:nvSpPr>
          <p:cNvPr id="10493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识别并消除不必要的流程和任务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自动化繁琐或重复的工作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提高员工技能和知识水平，减少错误和返工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合并重复或相似的任务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提高资源利用效率</a:t>
            </a:r>
            <a:endParaRPr altLang="en-US" lang="zh-CN"/>
          </a:p>
        </p:txBody>
      </p:sp>
      <p:sp>
        <p:nvSpPr>
          <p:cNvPr id="10494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优化资源配置：合理分配人力、物力、财力等资源，确保资源在关键环节得到充分利用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引入先进技术：采用自动化、智能化技术，提高生产、服务效率，减少人力成本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强化信息共享：建立高效的信息传递机制，确保信息在团队内部及时流通，避免重复劳动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优化工作流程：简化繁琐环节，去除不必要的工作流程，提高工作效率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优化工作流程与方法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识别并消除浪费：找出并消除工作中不必要的时间和精力消耗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简化流程：将复杂的流程简化，减少不必要的步骤和环节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自动化和数字化：利用技术手段提高工作效率，减少人工操作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标准化和规范化：制定标准化的工作流程和规范，确保工作质量和效率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持续改进：不断寻求改进机会，持续优化工作流程和方法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业务流程再造与效率提升的实践案例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某企业的业务流程再造实践</a:t>
            </a:r>
            <a:endParaRPr altLang="en-US" lang="zh-CN"/>
          </a:p>
        </p:txBody>
      </p:sp>
      <p:sp>
        <p:nvSpPr>
          <p:cNvPr id="10496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背景介绍：企业面临的问题和挑战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业务流程再造方案：具体实施步骤和措施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实践效果：改进后的业务流程和效率提升情况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经验总结：成功因素和可借鉴之处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某企业效率提升的实践案例</a:t>
            </a:r>
            <a:endParaRPr altLang="en-US" lang="zh-CN"/>
          </a:p>
        </p:txBody>
      </p:sp>
      <p:sp>
        <p:nvSpPr>
          <p:cNvPr id="1049676" name="矩形 5"/>
          <p:cNvSpPr/>
          <p:nvPr>
            <p:custDataLst>
              <p:tags r:id="rId1"/>
            </p:custDataLst>
          </p:nvPr>
        </p:nvSpPr>
        <p:spPr>
          <a:xfrm>
            <a:off x="859922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0"/>
          <p:cNvSpPr/>
          <p:nvPr>
            <p:custDataLst>
              <p:tags r:id="rId2"/>
            </p:custDataLst>
          </p:nvPr>
        </p:nvSpPr>
        <p:spPr>
          <a:xfrm>
            <a:off x="121096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3"/>
            </p:custDataLst>
          </p:nvPr>
        </p:nvSpPr>
        <p:spPr>
          <a:xfrm>
            <a:off x="1013341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企业背景与现状分析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6"/>
          <p:cNvSpPr/>
          <p:nvPr>
            <p:custDataLst>
              <p:tags r:id="rId4"/>
            </p:custDataLst>
          </p:nvPr>
        </p:nvSpPr>
        <p:spPr>
          <a:xfrm>
            <a:off x="44717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11"/>
          <p:cNvSpPr/>
          <p:nvPr>
            <p:custDataLst>
              <p:tags r:id="rId5"/>
            </p:custDataLst>
          </p:nvPr>
        </p:nvSpPr>
        <p:spPr>
          <a:xfrm>
            <a:off x="4842319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6"/>
            </p:custDataLst>
          </p:nvPr>
        </p:nvSpPr>
        <p:spPr>
          <a:xfrm>
            <a:off x="4625192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业务流程再造的必要性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7"/>
          <p:cNvSpPr/>
          <p:nvPr>
            <p:custDataLst>
              <p:tags r:id="rId7"/>
            </p:custDataLst>
          </p:nvPr>
        </p:nvSpPr>
        <p:spPr>
          <a:xfrm>
            <a:off x="80829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2"/>
          <p:cNvSpPr/>
          <p:nvPr>
            <p:custDataLst>
              <p:tags r:id="rId8"/>
            </p:custDataLst>
          </p:nvPr>
        </p:nvSpPr>
        <p:spPr>
          <a:xfrm>
            <a:off x="847302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9"/>
            </p:custDataLst>
          </p:nvPr>
        </p:nvSpPr>
        <p:spPr>
          <a:xfrm>
            <a:off x="8236392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业务流程再造的具体实施方案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33"/>
          <p:cNvSpPr/>
          <p:nvPr>
            <p:custDataLst>
              <p:tags r:id="rId10"/>
            </p:custDataLst>
          </p:nvPr>
        </p:nvSpPr>
        <p:spPr>
          <a:xfrm>
            <a:off x="267039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37"/>
          <p:cNvSpPr/>
          <p:nvPr>
            <p:custDataLst>
              <p:tags r:id="rId11"/>
            </p:custDataLst>
          </p:nvPr>
        </p:nvSpPr>
        <p:spPr>
          <a:xfrm>
            <a:off x="3021442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12"/>
            </p:custDataLst>
          </p:nvPr>
        </p:nvSpPr>
        <p:spPr>
          <a:xfrm>
            <a:off x="282381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实施效果与效率提升的评估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0" name="矩形 34"/>
          <p:cNvSpPr/>
          <p:nvPr>
            <p:custDataLst>
              <p:tags r:id="rId13"/>
            </p:custDataLst>
          </p:nvPr>
        </p:nvSpPr>
        <p:spPr>
          <a:xfrm>
            <a:off x="62822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8"/>
          <p:cNvSpPr/>
          <p:nvPr>
            <p:custDataLst>
              <p:tags r:id="rId14"/>
            </p:custDataLst>
          </p:nvPr>
        </p:nvSpPr>
        <p:spPr>
          <a:xfrm>
            <a:off x="66527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15"/>
            </p:custDataLst>
          </p:nvPr>
        </p:nvSpPr>
        <p:spPr>
          <a:xfrm>
            <a:off x="64356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经验教训与未来展望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成功案例的启示与借鉴</a:t>
            </a:r>
            <a:endParaRPr altLang="en-US" lang="zh-CN"/>
          </a:p>
        </p:txBody>
      </p:sp>
      <p:sp>
        <p:nvSpPr>
          <p:cNvPr id="1049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业务流程再造的实践案例介绍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成功案例的启示与借鉴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未来业务流程再造与效率提升的趋势预测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效率提升的实践案例介绍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面临的挑战与对策</a:t>
            </a:r>
            <a:endParaRPr altLang="en-US" dirty="0" lang="zh-CN"/>
          </a:p>
        </p:txBody>
      </p:sp>
      <p:sp>
        <p:nvSpPr>
          <p:cNvPr id="1049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498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信息化程度低：缺乏信息化支持，数据难以共享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业务流程复杂：流程繁琐，效率低下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人员素质参差不齐：员工素质和能力不足，影响业务效率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跨部门协作困难：部门间沟通不畅，协作效率低下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对策建议与实践经验分享</a:t>
            </a:r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1"/>
            </p:custDataLst>
          </p:nvPr>
        </p:nvSpPr>
        <p:spPr>
          <a:xfrm>
            <a:off x="2915204" y="2424540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建议：制定明确的业务流程再造计划，明确目标与期望；采用先进的流程管理工具和技术，提高流程效率；加强员工培训和团队建设，提高员工素质和技能水平；建立有效的激励机制和考核机制，激发员工的积极性和创造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平行四边形 12"/>
          <p:cNvSpPr/>
          <p:nvPr>
            <p:custDataLst>
              <p:tags r:id="rId2"/>
            </p:custDataLst>
          </p:nvPr>
        </p:nvSpPr>
        <p:spPr>
          <a:xfrm>
            <a:off x="2646213" y="208396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32" name="标题"/>
          <p:cNvSpPr txBox="1"/>
          <p:nvPr>
            <p:custDataLst>
              <p:tags r:id="rId3"/>
            </p:custDataLst>
          </p:nvPr>
        </p:nvSpPr>
        <p:spPr>
          <a:xfrm>
            <a:off x="2915204" y="136440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4" name="平行四边形 5"/>
          <p:cNvSpPr/>
          <p:nvPr>
            <p:custDataLst>
              <p:tags r:id="rId4"/>
            </p:custDataLst>
          </p:nvPr>
        </p:nvSpPr>
        <p:spPr>
          <a:xfrm>
            <a:off x="2646213" y="449282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36" name="标题"/>
          <p:cNvSpPr txBox="1"/>
          <p:nvPr>
            <p:custDataLst>
              <p:tags r:id="rId5"/>
            </p:custDataLst>
          </p:nvPr>
        </p:nvSpPr>
        <p:spPr>
          <a:xfrm>
            <a:off x="2915204" y="377326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8" name="正文"/>
          <p:cNvSpPr txBox="1"/>
          <p:nvPr>
            <p:custDataLst>
              <p:tags r:id="rId6"/>
            </p:custDataLst>
          </p:nvPr>
        </p:nvSpPr>
        <p:spPr>
          <a:xfrm>
            <a:off x="2915204" y="4830386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实践经验分享：分享一些成功的业务流程再造案例，总结其经验和教训；分享一些实践中的困难和挑战，探讨如何应对和解决；分享一些实践中的创新和突破，探讨如何实现更好的效率和效益。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持续改进与优化方向探讨</a:t>
            </a:r>
            <a:endParaRPr altLang="en-US" lang="zh-CN"/>
          </a:p>
        </p:txBody>
      </p:sp>
      <p:sp>
        <p:nvSpPr>
          <p:cNvPr id="1049974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业务流程再造的挑战：分析现有流程，找出瓶颈和问题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对策：制定针对性的改进措施，如引入新技术、优化流程等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效率提升的挑战：提高工作效率，降低成本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对策：采用高效的工作方法和工具，如自动化、数字化等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持续改进与优化的方向：不断跟踪和评估改进效果，持续优化和改进业务流程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3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4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4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2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2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2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2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7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2023-12-20T00:08:55Z</dcterms:created>
  <dcterms:modified xsi:type="dcterms:W3CDTF">2023-12-20T00:08:55Z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8c07f00628544ab38f18daabb8ab3859_21</vt:lpwstr>
  </property>
</Properties>
</file>