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24" r:id="rId1"/>
    <p:sldMasterId id="2147502661" r:id="rId2"/>
  </p:sldMasterIdLst>
  <p:notesMasterIdLst>
    <p:notesMasterId r:id="rId3"/>
  </p:notesMasterIdLst>
  <p:sldIdLst>
    <p:sldId id="8555" r:id="rId4"/>
    <p:sldId id="8558" r:id="rId5"/>
    <p:sldId id="8561" r:id="rId6"/>
    <p:sldId id="8564" r:id="rId7"/>
    <p:sldId id="8567" r:id="rId8"/>
    <p:sldId id="8570" r:id="rId9"/>
    <p:sldId id="8573" r:id="rId10"/>
    <p:sldId id="8576" r:id="rId11"/>
    <p:sldId id="8579" r:id="rId12"/>
    <p:sldId id="8582" r:id="rId13"/>
    <p:sldId id="8585" r:id="rId14"/>
    <p:sldId id="8588" r:id="rId15"/>
    <p:sldId id="8591" r:id="rId16"/>
    <p:sldId id="8594" r:id="rId17"/>
    <p:sldId id="8597" r:id="rId18"/>
    <p:sldId id="8600" r:id="rId19"/>
    <p:sldId id="8603" r:id="rId20"/>
    <p:sldId id="8606" r:id="rId21"/>
    <p:sldId id="8609" r:id="rId22"/>
    <p:sldId id="8612" r:id="rId23"/>
    <p:sldId id="8615" r:id="rId24"/>
    <p:sldId id="8618" r:id="rId25"/>
    <p:sldId id="8621" r:id="rId26"/>
    <p:sldId id="8624" r:id="rId27"/>
    <p:sldId id="8627" r:id="rId28"/>
    <p:sldId id="8630" r:id="rId29"/>
    <p:sldId id="8633" r:id="rId30"/>
    <p:sldId id="863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2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3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anchor="t" rtlCol="0" wrap="square">
            <a:normAutofit/>
          </a:bodyPr>
          <a:lstStyle>
            <a:lvl1pPr>
              <a:defRPr altLang="en-US" dirty="0" sz="7200" lang="zh-CN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defTabSz="1218565" lvl="0" marL="0"/>
            <a:r>
              <a:rPr dirty="0" sz="6000">
                <a:sym typeface="+mn-ea"/>
              </a:rPr>
              <a:t>单击此处编辑母版标题样式</a:t>
            </a:r>
            <a:endParaRPr altLang="en-US" b="1" dirty="0" sz="600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anchor="b" rtlCol="0" wrap="square">
            <a:normAutofit/>
          </a:bodyPr>
          <a:lstStyle>
            <a:lvl1pPr indent="0" marL="0">
              <a:buNone/>
              <a:defRPr altLang="en-US" b="1" dirty="0" sz="1800" lang="zh-CN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marL="0"/>
            <a:r>
              <a:rPr>
                <a:sym typeface="+mn-ea"/>
              </a:rPr>
              <a:t>单击此处编辑母版副标题样式</a:t>
            </a:r>
            <a:endParaRPr altLang="en-US" b="1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anchor="b" anchorCtr="0" wrap="square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公司名占位符</a:t>
            </a:r>
            <a:endParaRPr altLang="zh-CN" b="1" dirty="0" sz="1800" lang="en-US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署名占位符</a:t>
            </a:r>
            <a:endParaRPr altLang="en-US" b="1" dirty="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anchor="b" wrap="square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anchor="t" wrap="square">
            <a:normAutofit/>
          </a:bodyPr>
          <a:lstStyle>
            <a:lvl1pPr algn="ctr" indent="0" marL="0">
              <a:buNone/>
              <a:defRPr b="0" sz="2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anchor="t" anchorCtr="0" wrap="square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anchor="b" anchorCtr="0" wrap="square">
            <a:normAutofit/>
          </a:bodyPr>
          <a:lstStyle>
            <a:lvl1pPr algn="ctr" indent="0" marL="0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1218565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20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2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25" r:id="rId1"/>
    <p:sldLayoutId id="2147502626" r:id="rId2"/>
    <p:sldLayoutId id="2147502627" r:id="rId3"/>
    <p:sldLayoutId id="2147502628" r:id="rId4"/>
    <p:sldLayoutId id="2147502629" r:id="rId5"/>
    <p:sldLayoutId id="2147502630" r:id="rId6"/>
    <p:sldLayoutId id="2147502631" r:id="rId7"/>
    <p:sldLayoutId id="2147502632" r:id="rId8"/>
    <p:sldLayoutId id="2147502633" r:id="rId9"/>
    <p:sldLayoutId id="2147502634" r:id="rId10"/>
    <p:sldLayoutId id="21475026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romWordArt="0" horzOverflow="overflow" numCol="1" rtlCol="0" spcCol="0" vert="horz" vertOverflow="overflow" wrap="square">
            <a:noAutofit/>
          </a:bodyPr>
          <a:p>
            <a:pPr algn="ctr"/>
            <a:endParaRPr altLang="en-US" sz="1600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62" r:id="rId1"/>
    <p:sldLayoutId id="2147502663" r:id="rId2"/>
    <p:sldLayoutId id="2147502664" r:id="rId3"/>
    <p:sldLayoutId id="2147502665" r:id="rId4"/>
    <p:sldLayoutId id="2147502666" r:id="rId5"/>
    <p:sldLayoutId id="2147502667" r:id="rId6"/>
    <p:sldLayoutId id="2147502668" r:id="rId7"/>
    <p:sldLayoutId id="2147502669" r:id="rId8"/>
    <p:sldLayoutId id="2147502670" r:id="rId9"/>
    <p:sldLayoutId id="2147502671" r:id="rId10"/>
    <p:sldLayoutId id="21475026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p>
            <a:r>
              <a:rPr altLang="en-US" dirty="0" lang="zh-CN">
                <a:sym typeface="+mn-lt"/>
              </a:rPr>
              <a:t>学校双减背景下的学生实践创新活动的组织与评价</a:t>
            </a:r>
            <a:endParaRPr altLang="en-US" dirty="0" lang="zh-CN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p>
            <a:r>
              <a:rPr altLang="en-US" dirty="0" sz="2200" lang="zh-CN"/>
              <a:t>XX,a click to unlimited possibilities</a:t>
            </a:r>
            <a:endParaRPr altLang="en-US" dirty="0" sz="220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08" name="@这不是阿燊"/>
          <p:cNvSpPr/>
          <p:nvPr>
            <p:custDataLst>
              <p:tags r:id="rId3"/>
            </p:custDataLst>
          </p:nvPr>
        </p:nvSpPr>
        <p:spPr>
          <a:xfrm>
            <a:off x="4644000" y="104965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4965310" y="110363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5905745" y="110363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双减政策背景下的学生实践创新活动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6"/>
            </p:custDataLst>
          </p:nvPr>
        </p:nvSpPr>
        <p:spPr>
          <a:xfrm>
            <a:off x="4644000" y="2058670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4965310" y="2112645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5905745" y="2112645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学生实践创新活动的组织方式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9"/>
            </p:custDataLst>
          </p:nvPr>
        </p:nvSpPr>
        <p:spPr>
          <a:xfrm>
            <a:off x="4644000" y="30676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4965310" y="31216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5905745" y="31216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学生实践创新活动的评价方法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2"/>
            </p:custDataLst>
          </p:nvPr>
        </p:nvSpPr>
        <p:spPr>
          <a:xfrm>
            <a:off x="4644000" y="4076700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3"/>
            </p:custDataLst>
          </p:nvPr>
        </p:nvSpPr>
        <p:spPr>
          <a:xfrm>
            <a:off x="4965310" y="4130675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4"/>
            </p:custDataLst>
          </p:nvPr>
        </p:nvSpPr>
        <p:spPr>
          <a:xfrm>
            <a:off x="5905745" y="4130675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学生实践创新活动的案例分析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5"/>
            </p:custDataLst>
          </p:nvPr>
        </p:nvSpPr>
        <p:spPr>
          <a:xfrm>
            <a:off x="4644000" y="508571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6"/>
            </p:custDataLst>
          </p:nvPr>
        </p:nvSpPr>
        <p:spPr>
          <a:xfrm>
            <a:off x="4965310" y="513969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7"/>
            </p:custDataLst>
          </p:nvPr>
        </p:nvSpPr>
        <p:spPr>
          <a:xfrm>
            <a:off x="5905745" y="513969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如何提升学生实践创新活动的质量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双减政策背景下的学生实践创新活动</a:t>
            </a:r>
            <a:endParaRPr altLang="en-US" dirty="0" lang="zh-CN">
              <a:sym typeface="+mn-lt"/>
            </a:endParaRPr>
          </a:p>
        </p:txBody>
      </p:sp>
      <p:sp>
        <p:nvSpPr>
          <p:cNvPr id="10488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PART01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双减政策解读</a:t>
            </a:r>
            <a:endParaRPr altLang="en-US" lang="zh-CN"/>
          </a:p>
        </p:txBody>
      </p:sp>
      <p:sp>
        <p:nvSpPr>
          <p:cNvPr id="10489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双减政策的含义：指减轻义务教育阶段学生过重作业负担和校外培训负担。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双减政策的目标：旨在促进教育公平，提升学生综合素质，以及缓解家长焦虑。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双减政策的具体措施：包括减少作业量、禁止超前培训、规范校外培训等。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双减政策的影响：有利于促进学生全面发展，减轻家庭经济负担，推动教育行业回归公益属性。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学生实践创新活动的意义</a:t>
            </a:r>
            <a:endParaRPr altLang="en-US" lang="zh-CN"/>
          </a:p>
        </p:txBody>
      </p:sp>
      <p:sp>
        <p:nvSpPr>
          <p:cNvPr id="10489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提升学生综合素质：通过实践活动，学生可以获得课堂以外的知识和技能，提高综合素质。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培养创新能力：实践创新活动鼓励学生自主探索、创新思维，有助于培养学生的创新能力。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促进团队协作：实践活动通常需要团队合作，有助于培养学生的团队协作意识和沟通能力。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增强实践能力：实践创新活动注重实践操作，有助于增强学生的动手能力和解决实际问题的能力。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双减政策对学生实践创新活动的影响</a:t>
            </a:r>
            <a:endParaRPr altLang="en-US" lang="zh-CN"/>
          </a:p>
        </p:txBody>
      </p:sp>
      <p:sp>
        <p:nvSpPr>
          <p:cNvPr id="10490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减轻学生课业负担，增加学生参与实践创新活动的时间和机会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推动学校转变育人方式，注重学生实践能力和创新精神的培养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促进教育公平，让更多学生有机会接受高质量的实践创新教育资源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强化学校教育主阵地作用，提升教师开展实践创新教育的意识和能力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如何在双减背景下开展学生实践创新活动</a:t>
            </a:r>
            <a:endParaRPr altLang="en-US" lang="zh-CN"/>
          </a:p>
        </p:txBody>
      </p:sp>
      <p:sp>
        <p:nvSpPr>
          <p:cNvPr id="10490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充分利用学校资源，为学生提供多样化的实践创新机会。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建立科学的学生实践创新评价体系，激励学生积极参与。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鼓励学生参与各类实践活动，培养其创新意识和实践能力。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结合双减政策，调整课程设置，增加实践创新课程的比重。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学生实践创新活动的组织方式</a:t>
            </a:r>
            <a:endParaRPr altLang="en-US" dirty="0" lang="zh-CN">
              <a:sym typeface="+mn-lt"/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PART02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确定活动主题和目标</a:t>
            </a:r>
            <a:endParaRPr altLang="en-US" lang="zh-CN"/>
          </a:p>
        </p:txBody>
      </p:sp>
      <p:sp>
        <p:nvSpPr>
          <p:cNvPr id="1049196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主题：与学科知识、生活实际相结合，激发学生兴趣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目标：培养学生的创新精神和实践能力，提升综合素质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制定活动方案和计划</a:t>
            </a:r>
            <a:endParaRPr altLang="en-US" lang="zh-CN"/>
          </a:p>
        </p:txBody>
      </p:sp>
      <p:sp>
        <p:nvSpPr>
          <p:cNvPr id="10492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确定活动目标：明确活动目的和预期成果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确定活动内容：根据学校和学生实际情况，选择合适的实践创新项目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制定活动计划：安排活动时间、地点、参与人员等，确保活动顺利进行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方案调整与完善：根据实际情况及时调整方案，确保活动效果最大化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组织活动的实施</a:t>
            </a:r>
            <a:endParaRPr altLang="en-US" lang="zh-CN"/>
          </a:p>
        </p:txBody>
      </p:sp>
      <p:sp>
        <p:nvSpPr>
          <p:cNvPr id="10492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实施活动并进行过程管理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组织学生参与和分工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制定活动计划和方案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确定活动主题和目标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活动的总结和反思</a:t>
            </a:r>
            <a:endParaRPr altLang="en-US" lang="zh-CN"/>
          </a:p>
        </p:txBody>
      </p:sp>
      <p:sp>
        <p:nvSpPr>
          <p:cNvPr id="10493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总结活动经验，分析成功与不足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反思活动组织过程中的问题与挑战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提炼组织学生实践创新活动的有效策略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针对双减背景下的学生实践创新活动提出改进建议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学生实践创新活动的评价方法</a:t>
            </a:r>
            <a:endParaRPr altLang="en-US" dirty="0" lang="zh-CN">
              <a:sym typeface="+mn-lt"/>
            </a:endParaRPr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PART03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过程性评价</a:t>
            </a:r>
            <a:endParaRPr altLang="en-US" lang="zh-CN"/>
          </a:p>
        </p:txBody>
      </p:sp>
      <p:sp>
        <p:nvSpPr>
          <p:cNvPr id="10494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定义：在活动过程中及时进行评价，关注学生的实际表现和进步。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优势：能够及时反馈、针对性强、有利于学生及时调整学习策略。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方法：观察、记录、口头反馈、作业评价等。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目的：及时发现问题、调整教学策略，促进学生能力的提高。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结果性评价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方法：制定评价标准，对成果进行评价，可以采用量化和质性评价相结合的方式。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意义：有助于提高学生实践活动的质量和水平，促进学生的实践能力和创新精神的发展。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定义：对学生实践活动成果的评价，包括作品、报告、展览等形式。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目的：了解学生实践活动的完成情况和效果，为后续活动提供改进建议。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多元评价方式</a:t>
            </a:r>
            <a:endParaRPr altLang="en-US" lang="zh-CN"/>
          </a:p>
        </p:txBody>
      </p:sp>
      <p:sp>
        <p:nvSpPr>
          <p:cNvPr id="10495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家长评价：增进家校沟通，共同关注孩子发展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教师评价：关注学生成长，提供个性化指导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小组互评：加强团队协作，促进相互学习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学生自评：引导学生自我反思，提高自主意识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评价结果的反馈和应用</a:t>
            </a:r>
            <a:endParaRPr altLang="en-US" lang="zh-CN"/>
          </a:p>
        </p:txBody>
      </p:sp>
      <p:sp>
        <p:nvSpPr>
          <p:cNvPr id="1049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及时向学生和教师反馈评价结果，促进教学相长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将评价结果应用于学生实践创新活动的改进和优化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建立评价结果档案，跟踪学生实践创新能力的提升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利用评价结果推动学校双减背景下实践创新活动的整体发展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学生实践创新活动的案例分析</a:t>
            </a:r>
            <a:endParaRPr altLang="en-US" dirty="0" lang="zh-CN">
              <a:sym typeface="+mn-lt"/>
            </a:endParaRPr>
          </a:p>
        </p:txBody>
      </p:sp>
      <p:sp>
        <p:nvSpPr>
          <p:cNvPr id="10496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PART04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案例名称：学生科技创新大赛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案例简介：该活动旨在激发学生的创新精神和实践能力，通过比赛的形式，让学生展示自己的科技创意和成果。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案例效果：该活动得到了学校和家长的高度认可，许多学生在比赛中获得了优异成绩，并成功地将自己的创意转化为实际产品。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案例分析：该活动成功的关键在于学校的高度重视和优秀指导教师的引导，同时也离不开学生自身的努力和创新精神。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案例的成功因素分析</a:t>
            </a:r>
            <a:endParaRPr altLang="en-US" lang="zh-CN"/>
          </a:p>
        </p:txBody>
      </p:sp>
      <p:sp>
        <p:nvSpPr>
          <p:cNvPr id="10497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创新性：案例中的实践活动具有新颖性和独特性，能够激发学生的创新思维和创造力。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实践性：案例中的实践活动注重实践操作和动手能力，能够让学生在实践中学习和成长。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综合性：案例中的实践活动涉及多个学科领域和知识，能够培养学生的综合能力和跨学科思维。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可持续性：案例中的实践活动具有可持续性和可复制性，能够为未来的教育改革和学生发展提供借鉴和参考。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案例的不足之处分析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案例中未能充分体现双减政策对学生实践创新活动的指导作用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案例中缺乏对学生实践创新活动的多元化评价方式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案例中未能有效利用学校资源，缺乏与教师、家长等各方合作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案例中未能充分关注学生个体差异，缺乏个性化支持措施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案例的启示和借鉴意义</a:t>
            </a:r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案例分析：介绍具体的实践创新活动案例，包括活动主题、实施过程、成果展示等方面。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启示：从案例中提炼出对学生实践创新活动的启示，如如何选题、如何组织、如何评价等。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借鉴意义：分析案例的成功经验，指出其他学校或组织可以借鉴之处，促进实践创新活动的推广和普及。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实际应用：探讨如何将案例中的成功经验应用到实际教学中，提高教学质量和学生学习效果。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如何提升学生实践创新活动的质量</a:t>
            </a:r>
            <a:endParaRPr altLang="en-US" dirty="0" lang="zh-CN">
              <a:sym typeface="+mn-lt"/>
            </a:endParaRPr>
          </a:p>
        </p:txBody>
      </p:sp>
      <p:sp>
        <p:nvSpPr>
          <p:cNvPr id="10499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PART05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加强活动组织和管理</a:t>
            </a:r>
            <a:endParaRPr altLang="en-US" lang="zh-CN"/>
          </a:p>
        </p:txBody>
      </p:sp>
      <p:sp>
        <p:nvSpPr>
          <p:cNvPr id="10499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强化活动监管，确保活动按照计划执行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制定详细的活动计划和流程，确保活动的有序进行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建立完善的活动评价机制，及时反馈活动效果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加强团队协作和沟通，提高活动效率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提高活动内容和形式的质量</a:t>
            </a:r>
            <a:endParaRPr altLang="en-US" lang="zh-CN"/>
          </a:p>
        </p:txBody>
      </p:sp>
      <p:sp>
        <p:nvSpPr>
          <p:cNvPr id="10500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创新活动主题：选择与学生兴趣和实际生活相关的主题，激发学生的参与热情。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丰富活动形式：采用多种形式的活动，如竞赛、展览、讲座等，提高学生的参与度。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强化活动组织：制定详细的活动计划，明确活动流程和时间安排，确保活动的顺利进行。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优化活动评价：建立科学的评价标准，采用多种评价方式，如学生自评、互评等，促进学生的自我反思和进步。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加强评价和反馈机制的建设</a:t>
            </a:r>
            <a:endParaRPr altLang="en-US" lang="zh-CN"/>
          </a:p>
        </p:txBody>
      </p:sp>
      <p:sp>
        <p:nvSpPr>
          <p:cNvPr id="10501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建立多元化的评价标准，关注学生的全面发展。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及时反馈评价结果，帮助学生了解自己的不足和进步。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鼓励学生在活动中进行自我评价和同伴互评，提高他们的自主性和合作能力。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结合评价结果，调整和改进活动组织方式和内容，提升活动质量。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激发学生的创新意识和实践能力</a:t>
            </a:r>
            <a:endParaRPr altLang="en-US" lang="zh-CN"/>
          </a:p>
        </p:txBody>
      </p:sp>
      <p:sp>
        <p:nvSpPr>
          <p:cNvPr id="10501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营造创新氛围：鼓励学生提出新思路、新方法，容忍失败，鼓励尝试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跨学科融合：鼓励学生将不同学科的知识和技能融合，培养跨界思维和创新能力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创新评价方式：采用多元化的评价方式，注重过程和成果的创新性，激励学生不断尝试和探索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实践项目化：设计具有挑战性和实际意义的实践项目，引导学生主动探索和解决问题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835" y="212725"/>
            <a:ext cx="10514965" cy="297307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2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92175" y="5288280"/>
            <a:ext cx="7315200" cy="894715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5023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443990" y="3674110"/>
            <a:ext cx="9910445" cy="1203960"/>
          </a:xfrm>
        </p:spPr>
        <p:txBody>
          <a:bodyPr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3_1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5.xml><?xml version="1.0" encoding="utf-8"?>
<p:tagLst xmlns:p="http://schemas.openxmlformats.org/presentationml/2006/main">
  <p:tag name="KSO_WM_UNIT_SUBTYPE" val="b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3_1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汇报人：WPS"/>
</p:tagLst>
</file>

<file path=ppt/tags/tag76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5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5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5*l_h_i*1_1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5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5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5*l_h_i*1_2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5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5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5*l_h_i*1_3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5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5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5*l_h_i*1_4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5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5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5*l_h_i*1_5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3_5*l_h_i*1_5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3_5*l_h_a*1_5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97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2"/>
</p:tagLst>
</file>

<file path=ppt/tags/tag165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3"/>
</p:tagLst>
</file>

<file path=ppt/tags/tag20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4"/>
</p:tagLst>
</file>

<file path=ppt/tags/tag27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5"/>
</p:tagLst>
</file>

<file path=ppt/tags/tag321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93"/>
  <p:tag name="KSO_WM_UNIT_TYPE" val="f"/>
  <p:tag name="KSO_WM_UNIT_INDEX" val="1"/>
  <p:tag name="KSO_WM_UNIT_SUBTYPE" val="g"/>
  <p:tag name="KSO_WM_UNIT_PRESET_TEXT" val="YOUR LOGO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4"/>
  <p:tag name="KSO_WM_UNIT_TYPE" val="f"/>
  <p:tag name="KSO_WM_UNIT_INDEX" val="2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8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3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2024-01-05T04:41:23Z</dcterms:created>
  <dcterms:modified xsi:type="dcterms:W3CDTF">2024-01-05T04:41:23Z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67267332d5ae4e608386cf99b834e9a3_21</vt:lpwstr>
  </property>
</Properties>
</file>