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145" r:id="rId1"/>
    <p:sldMasterId id="2147491182" r:id="rId2"/>
  </p:sldMasterIdLst>
  <p:notesMasterIdLst>
    <p:notesMasterId r:id="rId3"/>
  </p:notesMasterIdLst>
  <p:sldIdLst>
    <p:sldId id="3722" r:id="rId4"/>
    <p:sldId id="3727" r:id="rId5"/>
    <p:sldId id="3731" r:id="rId6"/>
    <p:sldId id="3734" r:id="rId7"/>
    <p:sldId id="3737" r:id="rId8"/>
    <p:sldId id="3740" r:id="rId9"/>
    <p:sldId id="3743" r:id="rId10"/>
    <p:sldId id="3746" r:id="rId11"/>
    <p:sldId id="3749" r:id="rId12"/>
    <p:sldId id="3752" r:id="rId13"/>
    <p:sldId id="3755" r:id="rId14"/>
    <p:sldId id="3758" r:id="rId15"/>
    <p:sldId id="3761" r:id="rId16"/>
    <p:sldId id="3764" r:id="rId17"/>
    <p:sldId id="3767" r:id="rId18"/>
    <p:sldId id="3770" r:id="rId19"/>
    <p:sldId id="3773" r:id="rId20"/>
    <p:sldId id="3776" r:id="rId21"/>
    <p:sldId id="3779" r:id="rId22"/>
    <p:sldId id="3782" r:id="rId23"/>
    <p:sldId id="3785" r:id="rId24"/>
    <p:sldId id="3788" r:id="rId25"/>
    <p:sldId id="3791" r:id="rId26"/>
    <p:sldId id="3795"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8" name="幻灯片图像占位符 1"/>
          <p:cNvSpPr>
            <a:spLocks noChangeAspect="1" noRot="1" noGrp="1"/>
          </p:cNvSpPr>
          <p:nvPr>
            <p:ph type="sldImg"/>
          </p:nvPr>
        </p:nvSpPr>
        <p:spPr/>
      </p:sp>
      <p:sp>
        <p:nvSpPr>
          <p:cNvPr id="1048620" name="备注占位符 2"/>
          <p:cNvSpPr>
            <a:spLocks noGrp="1"/>
          </p:cNvSpPr>
          <p:nvPr>
            <p:ph type="body" idx="1"/>
          </p:nvPr>
        </p:nvSpPr>
        <p:spPr/>
        <p:txBody>
          <a:bodyPr/>
          <a:p>
            <a:endParaRPr altLang="en-US" dirty="0" lang="zh-CN"/>
          </a:p>
        </p:txBody>
      </p:sp>
      <p:sp>
        <p:nvSpPr>
          <p:cNvPr id="104862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146" r:id="rId1"/>
    <p:sldLayoutId id="2147491147" r:id="rId2"/>
    <p:sldLayoutId id="2147491148" r:id="rId3"/>
    <p:sldLayoutId id="2147491149" r:id="rId4"/>
    <p:sldLayoutId id="2147491150" r:id="rId5"/>
    <p:sldLayoutId id="2147491151" r:id="rId6"/>
    <p:sldLayoutId id="2147491152" r:id="rId7"/>
    <p:sldLayoutId id="2147491153" r:id="rId8"/>
    <p:sldLayoutId id="2147491154" r:id="rId9"/>
    <p:sldLayoutId id="2147491155" r:id="rId10"/>
    <p:sldLayoutId id="214749115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183" r:id="rId1"/>
    <p:sldLayoutId id="2147491184" r:id="rId2"/>
    <p:sldLayoutId id="2147491185" r:id="rId3"/>
    <p:sldLayoutId id="2147491186" r:id="rId4"/>
    <p:sldLayoutId id="2147491187" r:id="rId5"/>
    <p:sldLayoutId id="2147491188" r:id="rId6"/>
    <p:sldLayoutId id="2147491189" r:id="rId7"/>
    <p:sldLayoutId id="2147491190" r:id="rId8"/>
    <p:sldLayoutId id="2147491191" r:id="rId9"/>
    <p:sldLayoutId id="2147491192" r:id="rId10"/>
    <p:sldLayoutId id="2147491193"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tags" Target="../tags/tag175.xml"/><Relationship Id="rId18" Type="http://schemas.openxmlformats.org/officeDocument/2006/relationships/tags" Target="../tags/tag176.xml"/><Relationship Id="rId19" Type="http://schemas.openxmlformats.org/officeDocument/2006/relationships/tags" Target="../tags/tag177.xml"/><Relationship Id="rId20" Type="http://schemas.openxmlformats.org/officeDocument/2006/relationships/tags" Target="../tags/tag178.xml"/><Relationship Id="rId21" Type="http://schemas.openxmlformats.org/officeDocument/2006/relationships/tags" Target="../tags/tag179.xml"/><Relationship Id="rId22" Type="http://schemas.openxmlformats.org/officeDocument/2006/relationships/tags" Target="../tags/tag180.xml"/><Relationship Id="rId23" Type="http://schemas.openxmlformats.org/officeDocument/2006/relationships/tags" Target="../tags/tag181.xml"/><Relationship Id="rId24" Type="http://schemas.openxmlformats.org/officeDocument/2006/relationships/tags" Target="../tags/tag182.xml"/><Relationship Id="rId25" Type="http://schemas.openxmlformats.org/officeDocument/2006/relationships/tags" Target="../tags/tag183.xml"/><Relationship Id="rId26" Type="http://schemas.openxmlformats.org/officeDocument/2006/relationships/tags" Target="../tags/tag184.xml"/><Relationship Id="rId27" Type="http://schemas.openxmlformats.org/officeDocument/2006/relationships/tags" Target="../tags/tag185.xml"/><Relationship Id="rId28" Type="http://schemas.openxmlformats.org/officeDocument/2006/relationships/tags" Target="../tags/tag186.xml"/><Relationship Id="rId29" Type="http://schemas.openxmlformats.org/officeDocument/2006/relationships/tags" Target="../tags/tag187.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tags" Target="../tags/tag223.xml"/><Relationship Id="rId22" Type="http://schemas.openxmlformats.org/officeDocument/2006/relationships/tags" Target="../tags/tag224.xml"/><Relationship Id="rId23" Type="http://schemas.openxmlformats.org/officeDocument/2006/relationships/tags" Target="../tags/tag225.xml"/><Relationship Id="rId24" Type="http://schemas.openxmlformats.org/officeDocument/2006/relationships/tags" Target="../tags/tag226.xml"/><Relationship Id="rId25" Type="http://schemas.openxmlformats.org/officeDocument/2006/relationships/tags" Target="../tags/tag227.xml"/><Relationship Id="rId26" Type="http://schemas.openxmlformats.org/officeDocument/2006/relationships/tags" Target="../tags/tag228.xml"/><Relationship Id="rId27" Type="http://schemas.openxmlformats.org/officeDocument/2006/relationships/tags" Target="../tags/tag229.xml"/><Relationship Id="rId28" Type="http://schemas.openxmlformats.org/officeDocument/2006/relationships/tags" Target="../tags/tag230.xml"/><Relationship Id="rId29" Type="http://schemas.openxmlformats.org/officeDocument/2006/relationships/tags" Target="../tags/tag231.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tags" Target="../tags/tag303.xml"/><Relationship Id="rId18" Type="http://schemas.openxmlformats.org/officeDocument/2006/relationships/tags" Target="../tags/tag304.xml"/><Relationship Id="rId19" Type="http://schemas.openxmlformats.org/officeDocument/2006/relationships/tags" Target="../tags/tag305.xml"/><Relationship Id="rId20" Type="http://schemas.openxmlformats.org/officeDocument/2006/relationships/tags" Target="../tags/tag306.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tags" Target="../tags/tag336.xml"/><Relationship Id="rId16" Type="http://schemas.openxmlformats.org/officeDocument/2006/relationships/tags" Target="../tags/tag337.xml"/><Relationship Id="rId17" Type="http://schemas.openxmlformats.org/officeDocument/2006/relationships/tags" Target="../tags/tag338.xml"/><Relationship Id="rId18" Type="http://schemas.openxmlformats.org/officeDocument/2006/relationships/tags" Target="../tags/tag339.xml"/><Relationship Id="rId19" Type="http://schemas.openxmlformats.org/officeDocument/2006/relationships/tags" Target="../tags/tag340.xml"/><Relationship Id="rId20" Type="http://schemas.openxmlformats.org/officeDocument/2006/relationships/tags" Target="../tags/tag341.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医疗保健行业市场分析及2024年投资前景预测</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5"/>
          <p:cNvSpPr>
            <a:spLocks noGrp="1"/>
          </p:cNvSpPr>
          <p:nvPr>
            <p:ph type="title" idx="2"/>
            <p:custDataLst>
              <p:tags r:id="rId2"/>
            </p:custDataLst>
          </p:nvPr>
        </p:nvSpPr>
        <p:spPr/>
        <p:txBody>
          <a:bodyPr>
            <a:normAutofit fontScale="95455"/>
          </a:bodyPr>
          <a:p>
            <a:r>
              <a:rPr altLang="en-US" lang="zh-CN"/>
              <a:t>目录</a:t>
            </a:r>
            <a:endParaRPr altLang="en-US" lang="zh-CN"/>
          </a:p>
        </p:txBody>
      </p:sp>
      <p:sp>
        <p:nvSpPr>
          <p:cNvPr id="1048800" name="矩形: 圆角 17"/>
          <p:cNvSpPr/>
          <p:nvPr>
            <p:custDataLst>
              <p:tags r:id="rId3"/>
            </p:custDataLst>
          </p:nvPr>
        </p:nvSpPr>
        <p:spPr>
          <a:xfrm>
            <a:off x="53594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75057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750570" y="3623945"/>
            <a:ext cx="1722120" cy="1349375"/>
          </a:xfrm>
          <a:prstGeom prst="rect"/>
          <a:noFill/>
        </p:spPr>
        <p:txBody>
          <a:bodyPr anchor="t" anchorCtr="0" bIns="0" lIns="0" rIns="0" rtlCol="0" tIns="0" wrap="square">
            <a:normAutofit/>
          </a:bodyPr>
          <a:p>
            <a:r>
              <a:rPr altLang="en-US" dirty="0" lang="zh-CN" spc="300">
                <a:solidFill>
                  <a:schemeClr val="tx1"/>
                </a:solidFill>
                <a:latin typeface="+mj-ea"/>
                <a:ea typeface="+mj-ea"/>
                <a:cs typeface="MiSans" panose="00000500000000000000" charset="-122"/>
              </a:rPr>
              <a:t>医疗保健行业概述</a:t>
            </a:r>
            <a:endParaRPr altLang="en-US" dirty="0" lang="zh-CN" spc="300">
              <a:solidFill>
                <a:schemeClr val="tx1"/>
              </a:solidFill>
              <a:latin typeface="+mj-ea"/>
              <a:ea typeface="+mj-ea"/>
              <a:cs typeface="MiSans" panose="00000500000000000000" charset="-122"/>
            </a:endParaRPr>
          </a:p>
        </p:txBody>
      </p:sp>
      <p:sp>
        <p:nvSpPr>
          <p:cNvPr id="1048806" name="矩形: 圆角 71"/>
          <p:cNvSpPr/>
          <p:nvPr>
            <p:custDataLst>
              <p:tags r:id="rId6"/>
            </p:custDataLst>
          </p:nvPr>
        </p:nvSpPr>
        <p:spPr>
          <a:xfrm>
            <a:off x="281051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302514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3025140"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医疗保健行业市场分析</a:t>
            </a:r>
            <a:endParaRPr altLang="en-US" dirty="0" lang="zh-CN" spc="300">
              <a:latin typeface="+mj-ea"/>
              <a:ea typeface="+mj-ea"/>
              <a:cs typeface="MiSans" panose="00000500000000000000" charset="-122"/>
              <a:sym typeface="+mn-ea"/>
            </a:endParaRPr>
          </a:p>
        </p:txBody>
      </p:sp>
      <p:sp>
        <p:nvSpPr>
          <p:cNvPr id="1048812" name="矩形: 圆角 78"/>
          <p:cNvSpPr/>
          <p:nvPr>
            <p:custDataLst>
              <p:tags r:id="rId9"/>
            </p:custDataLst>
          </p:nvPr>
        </p:nvSpPr>
        <p:spPr>
          <a:xfrm>
            <a:off x="508508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530034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530034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医疗保健行业发展趋势</a:t>
            </a:r>
            <a:endParaRPr altLang="en-US" dirty="0" lang="zh-CN" spc="300">
              <a:latin typeface="+mj-ea"/>
              <a:ea typeface="+mj-ea"/>
              <a:cs typeface="MiSans" panose="00000500000000000000" charset="-122"/>
              <a:sym typeface="+mn-ea"/>
            </a:endParaRPr>
          </a:p>
        </p:txBody>
      </p:sp>
      <p:sp>
        <p:nvSpPr>
          <p:cNvPr id="1048818" name="矩形: 圆角 85"/>
          <p:cNvSpPr/>
          <p:nvPr>
            <p:custDataLst>
              <p:tags r:id="rId12"/>
            </p:custDataLst>
          </p:nvPr>
        </p:nvSpPr>
        <p:spPr>
          <a:xfrm>
            <a:off x="735965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757491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757491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2024年医疗保健行业投资前景预测</a:t>
            </a:r>
            <a:endParaRPr altLang="en-US" dirty="0" lang="zh-CN" spc="300">
              <a:latin typeface="+mj-ea"/>
              <a:ea typeface="+mj-ea"/>
              <a:cs typeface="MiSans" panose="00000500000000000000" charset="-122"/>
              <a:sym typeface="+mn-ea"/>
            </a:endParaRPr>
          </a:p>
        </p:txBody>
      </p:sp>
      <p:sp>
        <p:nvSpPr>
          <p:cNvPr id="1048824" name="矩形: 圆角 92"/>
          <p:cNvSpPr/>
          <p:nvPr>
            <p:custDataLst>
              <p:tags r:id="rId15"/>
            </p:custDataLst>
          </p:nvPr>
        </p:nvSpPr>
        <p:spPr>
          <a:xfrm>
            <a:off x="9634855"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984948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984948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结论</a:t>
            </a:r>
            <a:endParaRPr altLang="en-US" dirty="0" lang="zh-CN" spc="300">
              <a:latin typeface="+mj-ea"/>
              <a:ea typeface="+mj-ea"/>
              <a:cs typeface="MiSans"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文本占位符 3"/>
          <p:cNvSpPr>
            <a:spLocks noGrp="1"/>
          </p:cNvSpPr>
          <p:nvPr>
            <p:ph type="body" idx="2"/>
            <p:custDataLst>
              <p:tags r:id="rId1"/>
            </p:custDataLst>
          </p:nvPr>
        </p:nvSpPr>
        <p:spPr/>
        <p:txBody>
          <a:bodyPr/>
          <a:p>
            <a:r>
              <a:rPr altLang="en-US" lang="zh-CN"/>
              <a:t>PART ONE</a:t>
            </a:r>
            <a:endParaRPr altLang="en-US" lang="zh-CN"/>
          </a:p>
        </p:txBody>
      </p:sp>
      <p:sp>
        <p:nvSpPr>
          <p:cNvPr id="1048864" name="标题 4"/>
          <p:cNvSpPr>
            <a:spLocks noGrp="1"/>
          </p:cNvSpPr>
          <p:nvPr>
            <p:ph type="title" idx="1"/>
            <p:custDataLst>
              <p:tags r:id="rId2"/>
            </p:custDataLst>
          </p:nvPr>
        </p:nvSpPr>
        <p:spPr/>
        <p:txBody>
          <a:bodyPr/>
          <a:p>
            <a:r>
              <a:rPr altLang="en-US" lang="zh-CN"/>
              <a:t>医疗保健行业概述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2"/>
          <p:cNvSpPr>
            <a:spLocks noGrp="1"/>
          </p:cNvSpPr>
          <p:nvPr>
            <p:ph type="title" idx="1"/>
          </p:nvPr>
        </p:nvSpPr>
        <p:spPr/>
        <p:txBody>
          <a:bodyPr>
            <a:normAutofit fontScale="91667"/>
          </a:bodyPr>
          <a:p>
            <a:r>
              <a:rPr altLang="en-US" lang="zh-CN"/>
              <a:t>医疗保健行业的定义和分类</a:t>
            </a:r>
            <a:endParaRPr altLang="en-US" lang="zh-CN"/>
          </a:p>
        </p:txBody>
      </p:sp>
      <p:sp>
        <p:nvSpPr>
          <p:cNvPr id="1048900"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2"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04"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6"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定义：医疗保健行业是为人们提供预防、诊断、治疗和康复健康服务的产业</a:t>
            </a:r>
            <a:endParaRPr altLang="en-US" dirty="0" sz="2400" lang="zh-CN" spc="200">
              <a:solidFill>
                <a:schemeClr val="tx1">
                  <a:lumMod val="85000"/>
                  <a:lumOff val="15000"/>
                </a:schemeClr>
              </a:solidFill>
              <a:latin typeface="+mn-ea"/>
              <a:sym typeface="+mn-ea"/>
            </a:endParaRPr>
          </a:p>
        </p:txBody>
      </p:sp>
      <p:sp>
        <p:nvSpPr>
          <p:cNvPr id="1048908"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10" name="文本框 34"/>
          <p:cNvSpPr txBox="1"/>
          <p:nvPr>
            <p:custDataLst>
              <p:tags r:id="rId6"/>
            </p:custDataLst>
          </p:nvPr>
        </p:nvSpPr>
        <p:spPr>
          <a:xfrm>
            <a:off x="6677066" y="2101632"/>
            <a:ext cx="3497288" cy="380673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分类：医疗保健行业包括医疗服务、医疗器械、生物医药、医疗美容等领域</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2"/>
          <p:cNvSpPr>
            <a:spLocks noGrp="1"/>
          </p:cNvSpPr>
          <p:nvPr>
            <p:ph type="title" idx="1"/>
          </p:nvPr>
        </p:nvSpPr>
        <p:spPr/>
        <p:txBody>
          <a:bodyPr>
            <a:normAutofit fontScale="91667"/>
          </a:bodyPr>
          <a:p>
            <a:r>
              <a:rPr altLang="en-US" lang="zh-CN"/>
              <a:t>医疗保健行业的发展历程</a:t>
            </a:r>
            <a:endParaRPr altLang="en-US" lang="zh-CN"/>
          </a:p>
        </p:txBody>
      </p:sp>
      <p:sp>
        <p:nvSpPr>
          <p:cNvPr id="10489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工业革命后，随着科技的发展和医学知识的积累，医疗保健行业得到了迅速发展</a:t>
            </a:r>
            <a:endParaRPr altLang="en-US" sz="1400" lang="zh-CN" spc="150">
              <a:solidFill>
                <a:schemeClr val="tx1"/>
              </a:solidFill>
              <a:effectLst/>
              <a:latin typeface="+mn-ea"/>
              <a:sym typeface="+mn-ea"/>
            </a:endParaRPr>
          </a:p>
        </p:txBody>
      </p:sp>
      <p:sp>
        <p:nvSpPr>
          <p:cNvPr id="10489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医疗保健行业的起源可以追溯到古代，当时主要是通过草药和简单的手术来治疗疾病</a:t>
            </a:r>
            <a:endParaRPr altLang="en-US" dirty="0" sz="1400" lang="zh-CN" spc="150">
              <a:solidFill>
                <a:schemeClr val="tx1"/>
              </a:solidFill>
              <a:effectLst/>
              <a:latin typeface="+mn-ea"/>
              <a:sym typeface="+mn-ea"/>
            </a:endParaRPr>
          </a:p>
        </p:txBody>
      </p:sp>
      <p:sp>
        <p:nvSpPr>
          <p:cNvPr id="10489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20世纪以来，医疗保健行业逐步走向现代化，各种先进的医疗设备和技术不断涌现</a:t>
            </a:r>
            <a:endParaRPr altLang="en-US" sz="1400" lang="zh-CN" spc="150">
              <a:solidFill>
                <a:schemeClr val="tx1"/>
              </a:solidFill>
              <a:effectLst/>
              <a:latin typeface="+mn-ea"/>
              <a:sym typeface="+mn-ea"/>
            </a:endParaRPr>
          </a:p>
        </p:txBody>
      </p:sp>
      <p:sp>
        <p:nvSpPr>
          <p:cNvPr id="1048960"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近年来，随着全球人口老龄化和人们健康意识的提高，医疗保健行业的发展越来越快，成为全球经济的重要组成部分</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4" name="标题 2"/>
          <p:cNvSpPr>
            <a:spLocks noGrp="1"/>
          </p:cNvSpPr>
          <p:nvPr>
            <p:ph type="title" idx="1"/>
          </p:nvPr>
        </p:nvSpPr>
        <p:spPr/>
        <p:txBody>
          <a:bodyPr>
            <a:normAutofit fontScale="91667"/>
          </a:bodyPr>
          <a:p>
            <a:r>
              <a:rPr altLang="en-US" lang="zh-CN"/>
              <a:t>医疗保健行业的市场规模和增长趋势</a:t>
            </a:r>
            <a:endParaRPr altLang="en-US" lang="zh-CN"/>
          </a:p>
        </p:txBody>
      </p:sp>
      <p:sp>
        <p:nvSpPr>
          <p:cNvPr id="10489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全球医疗保健行业市场规模持续增长，预计到2024年将达到近9万亿美元。</a:t>
            </a:r>
            <a:endParaRPr altLang="en-US" dirty="0" sz="1200" lang="zh-CN" spc="150">
              <a:solidFill>
                <a:schemeClr val="tx1">
                  <a:lumMod val="65000"/>
                  <a:lumOff val="35000"/>
                </a:schemeClr>
              </a:solidFill>
              <a:latin typeface="+mn-ea"/>
              <a:sym typeface="+mn-ea"/>
            </a:endParaRPr>
          </a:p>
        </p:txBody>
      </p:sp>
      <p:sp>
        <p:nvSpPr>
          <p:cNvPr id="10489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医疗保健行业的发展受到人口老龄化、慢性病发病率上升以及技术进步等因素的推动。</a:t>
            </a:r>
            <a:endParaRPr altLang="en-US" dirty="0" sz="1200" lang="zh-CN" spc="150">
              <a:solidFill>
                <a:schemeClr val="tx1">
                  <a:lumMod val="65000"/>
                  <a:lumOff val="35000"/>
                </a:schemeClr>
              </a:solidFill>
              <a:latin typeface="+mn-ea"/>
              <a:sym typeface="+mn-ea"/>
            </a:endParaRPr>
          </a:p>
        </p:txBody>
      </p:sp>
      <p:sp>
        <p:nvSpPr>
          <p:cNvPr id="10490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未来几年，数字化医疗、远程医疗和个性化医疗等新兴领域将成为医疗保健行业增长的重要驱动力。</a:t>
            </a:r>
            <a:endParaRPr altLang="en-US" dirty="0" sz="1200" lang="zh-CN" spc="150">
              <a:solidFill>
                <a:schemeClr val="tx1">
                  <a:lumMod val="65000"/>
                  <a:lumOff val="35000"/>
                </a:schemeClr>
              </a:solidFill>
              <a:latin typeface="+mn-ea"/>
              <a:sym typeface="+mn-ea"/>
            </a:endParaRPr>
          </a:p>
        </p:txBody>
      </p:sp>
      <p:sp>
        <p:nvSpPr>
          <p:cNvPr id="10490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预计到2024年，新兴市场的医疗保健行业增长速度将超过发达国家，为投资者提供更多机会。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6" name="文本占位符 3"/>
          <p:cNvSpPr>
            <a:spLocks noGrp="1"/>
          </p:cNvSpPr>
          <p:nvPr>
            <p:ph type="body" idx="2"/>
            <p:custDataLst>
              <p:tags r:id="rId1"/>
            </p:custDataLst>
          </p:nvPr>
        </p:nvSpPr>
        <p:spPr/>
        <p:txBody>
          <a:bodyPr/>
          <a:p>
            <a:r>
              <a:rPr altLang="en-US" lang="zh-CN"/>
              <a:t>PART TWO</a:t>
            </a:r>
            <a:endParaRPr altLang="en-US" lang="zh-CN"/>
          </a:p>
        </p:txBody>
      </p:sp>
      <p:sp>
        <p:nvSpPr>
          <p:cNvPr id="1049038" name="标题 4"/>
          <p:cNvSpPr>
            <a:spLocks noGrp="1"/>
          </p:cNvSpPr>
          <p:nvPr>
            <p:ph type="title" idx="1"/>
            <p:custDataLst>
              <p:tags r:id="rId2"/>
            </p:custDataLst>
          </p:nvPr>
        </p:nvSpPr>
        <p:spPr/>
        <p:txBody>
          <a:bodyPr>
            <a:normAutofit fontScale="96296"/>
          </a:bodyPr>
          <a:p>
            <a:r>
              <a:rPr altLang="en-US" lang="zh-CN"/>
              <a:t>医疗保健行业市场分析</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2"/>
          <p:cNvSpPr>
            <a:spLocks noGrp="1"/>
          </p:cNvSpPr>
          <p:nvPr>
            <p:ph type="title" idx="1"/>
          </p:nvPr>
        </p:nvSpPr>
        <p:spPr/>
        <p:txBody>
          <a:bodyPr>
            <a:normAutofit fontScale="94444"/>
          </a:bodyPr>
          <a:p>
            <a:r>
              <a:rPr altLang="en-US" lang="zh-CN"/>
              <a:t>医疗保健行业市场现状</a:t>
            </a:r>
            <a:endParaRPr altLang="en-US" lang="zh-CN"/>
          </a:p>
        </p:txBody>
      </p:sp>
      <p:sp>
        <p:nvSpPr>
          <p:cNvPr id="104907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7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医疗保健行业规模持续增长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医疗保健行业市场结构多样化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医疗保健行业市场竞争激烈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医疗保健行业政策环境不断优化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标题 2"/>
          <p:cNvSpPr>
            <a:spLocks noGrp="1"/>
          </p:cNvSpPr>
          <p:nvPr>
            <p:ph type="title" idx="1"/>
          </p:nvPr>
        </p:nvSpPr>
        <p:spPr/>
        <p:txBody>
          <a:bodyPr>
            <a:normAutofit fontScale="91667"/>
          </a:bodyPr>
          <a:p>
            <a:r>
              <a:rPr altLang="en-US" lang="zh-CN"/>
              <a:t>医疗保健行业市场需求分析</a:t>
            </a:r>
            <a:endParaRPr altLang="en-US" lang="zh-CN"/>
          </a:p>
        </p:txBody>
      </p:sp>
      <p:sp>
        <p:nvSpPr>
          <p:cNvPr id="104913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医疗技术进步：医疗技术的不断进步为满足人们多样化的医疗保健需求提供了可能。</a:t>
            </a:r>
            <a:endParaRPr altLang="zh-CN" dirty="0" lang="en-US">
              <a:solidFill>
                <a:schemeClr val="dk1">
                  <a:lumMod val="80000"/>
                  <a:lumOff val="20000"/>
                </a:schemeClr>
              </a:solidFill>
              <a:latin typeface="+mn-ea"/>
              <a:sym typeface="+mn-ea"/>
            </a:endParaRPr>
          </a:p>
        </p:txBody>
      </p:sp>
      <p:sp>
        <p:nvSpPr>
          <p:cNvPr id="104914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人口老龄化：随着人口老龄化程度的加深，医疗保健需求持续增长。</a:t>
            </a:r>
            <a:endParaRPr altLang="en-US" dirty="0" sz="1600" lang="zh-CN">
              <a:solidFill>
                <a:schemeClr val="dk1">
                  <a:lumMod val="80000"/>
                  <a:lumOff val="20000"/>
                </a:schemeClr>
              </a:solidFill>
              <a:latin typeface="+mn-ea"/>
              <a:sym typeface="+mn-ea"/>
            </a:endParaRPr>
          </a:p>
        </p:txBody>
      </p:sp>
      <p:sp>
        <p:nvSpPr>
          <p:cNvPr id="104914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健康意识提高：人们健康意识不断提高，对医疗保健的需求也日益增加。</a:t>
            </a:r>
            <a:endParaRPr altLang="en-US" dirty="0" sz="1600" lang="zh-CN">
              <a:solidFill>
                <a:schemeClr val="dk1">
                  <a:lumMod val="80000"/>
                  <a:lumOff val="20000"/>
                </a:schemeClr>
              </a:solidFill>
              <a:latin typeface="+mn-ea"/>
              <a:sym typeface="+mn-ea"/>
            </a:endParaRPr>
          </a:p>
        </p:txBody>
      </p:sp>
      <p:sp>
        <p:nvSpPr>
          <p:cNvPr id="104915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政策支持：政府对医疗保健行业的政策支持力度不断加大，为行业发展提供了有力保障。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6" name="标题 2"/>
          <p:cNvSpPr>
            <a:spLocks noGrp="1"/>
          </p:cNvSpPr>
          <p:nvPr>
            <p:ph type="title" idx="1"/>
          </p:nvPr>
        </p:nvSpPr>
        <p:spPr/>
        <p:txBody>
          <a:bodyPr>
            <a:normAutofit fontScale="94444"/>
          </a:bodyPr>
          <a:p>
            <a:r>
              <a:rPr altLang="en-US" lang="zh-CN"/>
              <a:t>医疗保健行业市场竞争格局分析</a:t>
            </a:r>
            <a:endParaRPr altLang="en-US" lang="zh-CN"/>
          </a:p>
        </p:txBody>
      </p:sp>
      <p:sp>
        <p:nvSpPr>
          <p:cNvPr id="104919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1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1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2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2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医疗保健行业概述：包括行业规模、主要产品和服务、市场结构等。</a:t>
            </a:r>
            <a:endParaRPr altLang="en-US" dirty="0" sz="1200" lang="zh-CN" spc="150">
              <a:solidFill>
                <a:schemeClr val="tx1">
                  <a:lumMod val="65000"/>
                  <a:lumOff val="35000"/>
                </a:schemeClr>
              </a:solidFill>
              <a:latin typeface="+mn-ea"/>
              <a:sym typeface="+mn-ea"/>
            </a:endParaRPr>
          </a:p>
        </p:txBody>
      </p:sp>
      <p:sp>
        <p:nvSpPr>
          <p:cNvPr id="104923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医疗保健行业市场投资前景：评估投资机会、风险因素和未来发展趋势等。</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医疗保健行业市场发展趋势：分析市场增长趋势、新兴市场领域、技术进步等。</a:t>
            </a:r>
            <a:endParaRPr altLang="en-US" dirty="0" sz="1200" lang="zh-CN" spc="150">
              <a:solidFill>
                <a:schemeClr val="tx1">
                  <a:lumMod val="65000"/>
                  <a:lumOff val="35000"/>
                </a:schemeClr>
              </a:solidFill>
              <a:latin typeface="+mn-ea"/>
              <a:sym typeface="+mn-ea"/>
            </a:endParaRPr>
          </a:p>
        </p:txBody>
      </p:sp>
      <p:sp>
        <p:nvSpPr>
          <p:cNvPr id="104924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医疗保健行业市场竞争格局：分析主要竞争者、市场份额、市场集中度等。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标题 2"/>
          <p:cNvSpPr>
            <a:spLocks noGrp="1"/>
          </p:cNvSpPr>
          <p:nvPr>
            <p:ph type="title" idx="1"/>
          </p:nvPr>
        </p:nvSpPr>
        <p:spPr/>
        <p:txBody>
          <a:bodyPr>
            <a:normAutofit fontScale="94444"/>
          </a:bodyPr>
          <a:p>
            <a:r>
              <a:rPr altLang="en-US" lang="zh-CN"/>
              <a:t>医疗保健行业市场存在的问题和挑战</a:t>
            </a:r>
            <a:endParaRPr altLang="en-US" lang="zh-CN"/>
          </a:p>
        </p:txBody>
      </p:sp>
      <p:sp>
        <p:nvSpPr>
          <p:cNvPr id="104927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80"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医疗资源分配不均：城乡之间、地区之间的医疗资源分配存在较大差异，导致部分地区医疗资源不足，影响患者就医体验。</a:t>
            </a:r>
            <a:endParaRPr altLang="en-US" dirty="0" sz="2000" lang="zh-CN" spc="200">
              <a:solidFill>
                <a:schemeClr val="tx1">
                  <a:lumMod val="85000"/>
                  <a:lumOff val="15000"/>
                </a:schemeClr>
              </a:solidFill>
              <a:latin typeface="+mn-ea"/>
              <a:sym typeface="+mn-ea"/>
            </a:endParaRPr>
          </a:p>
        </p:txBody>
      </p:sp>
      <p:sp>
        <p:nvSpPr>
          <p:cNvPr id="104928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医疗费用高昂：医疗保健行业的成本较高，导致患者就医负担较重，影响患者的就医意愿。</a:t>
            </a:r>
            <a:endParaRPr altLang="en-US" dirty="0" sz="2000" lang="zh-CN" spc="200">
              <a:solidFill>
                <a:schemeClr val="tx1">
                  <a:lumMod val="85000"/>
                  <a:lumOff val="15000"/>
                </a:schemeClr>
              </a:solidFill>
              <a:latin typeface="+mn-ea"/>
              <a:sym typeface="+mn-ea"/>
            </a:endParaRPr>
          </a:p>
        </p:txBody>
      </p:sp>
      <p:sp>
        <p:nvSpPr>
          <p:cNvPr id="104928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2"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医疗服务质量参差不齐：不同医院、不同医生之间的医疗服务质量存在差异，导致患者就医体验不一致。</a:t>
            </a:r>
            <a:endParaRPr altLang="en-US" dirty="0" sz="2000" lang="zh-CN" spc="200">
              <a:solidFill>
                <a:schemeClr val="tx1">
                  <a:lumMod val="85000"/>
                  <a:lumOff val="15000"/>
                </a:schemeClr>
              </a:solidFill>
              <a:latin typeface="+mn-ea"/>
              <a:sym typeface="+mn-ea"/>
            </a:endParaRPr>
          </a:p>
        </p:txBody>
      </p:sp>
      <p:sp>
        <p:nvSpPr>
          <p:cNvPr id="104929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医疗技术更新缓慢：医疗技术的更新速度较慢，不能满足患者日益增长的医疗需求。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334" name="标题 4"/>
          <p:cNvSpPr>
            <a:spLocks noGrp="1"/>
          </p:cNvSpPr>
          <p:nvPr>
            <p:ph type="title" idx="1"/>
            <p:custDataLst>
              <p:tags r:id="rId2"/>
            </p:custDataLst>
          </p:nvPr>
        </p:nvSpPr>
        <p:spPr/>
        <p:txBody>
          <a:bodyPr>
            <a:normAutofit fontScale="96296"/>
          </a:bodyPr>
          <a:p>
            <a:r>
              <a:rPr altLang="en-US" lang="zh-CN"/>
              <a:t>医疗保健行业发展趋势</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8" name="标题 2"/>
          <p:cNvSpPr>
            <a:spLocks noGrp="1"/>
          </p:cNvSpPr>
          <p:nvPr>
            <p:ph type="title" idx="1"/>
          </p:nvPr>
        </p:nvSpPr>
        <p:spPr/>
        <p:txBody>
          <a:bodyPr>
            <a:normAutofit fontScale="91667"/>
          </a:bodyPr>
          <a:p>
            <a:r>
              <a:rPr altLang="en-US" lang="zh-CN"/>
              <a:t>医疗保健行业技术发展趋势</a:t>
            </a:r>
            <a:endParaRPr altLang="en-US" lang="zh-CN"/>
          </a:p>
        </p:txBody>
      </p:sp>
      <p:sp>
        <p:nvSpPr>
          <p:cNvPr id="104937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人工智能在医疗保健中的应用：提高诊断准确性和效率</a:t>
            </a:r>
            <a:endParaRPr altLang="en-US" dirty="0" sz="1200" lang="zh-CN" spc="150">
              <a:solidFill>
                <a:schemeClr val="tx1">
                  <a:lumMod val="65000"/>
                  <a:lumOff val="35000"/>
                </a:schemeClr>
              </a:solidFill>
              <a:latin typeface="+mn-ea"/>
              <a:sym typeface="+mn-ea"/>
            </a:endParaRPr>
          </a:p>
        </p:txBody>
      </p:sp>
      <p:sp>
        <p:nvSpPr>
          <p:cNvPr id="104940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医疗保健大数据的应用：提高医疗保健服务的个性化与精准性</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基因编辑技术的突破：治疗遗传性疾病和癌症等重大疾病</a:t>
            </a:r>
            <a:endParaRPr altLang="en-US" dirty="0" sz="1200" lang="zh-CN" spc="150">
              <a:solidFill>
                <a:schemeClr val="tx1">
                  <a:lumMod val="65000"/>
                  <a:lumOff val="35000"/>
                </a:schemeClr>
              </a:solidFill>
              <a:latin typeface="+mn-ea"/>
              <a:sym typeface="+mn-ea"/>
            </a:endParaRPr>
          </a:p>
        </p:txBody>
      </p:sp>
      <p:sp>
        <p:nvSpPr>
          <p:cNvPr id="104941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远程医疗技术的普及：方便患者获得医疗服务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6" name="标题 2"/>
          <p:cNvSpPr>
            <a:spLocks noGrp="1"/>
          </p:cNvSpPr>
          <p:nvPr>
            <p:ph type="title" idx="1"/>
          </p:nvPr>
        </p:nvSpPr>
        <p:spPr/>
        <p:txBody>
          <a:bodyPr>
            <a:normAutofit fontScale="94444"/>
          </a:bodyPr>
          <a:p>
            <a:r>
              <a:rPr altLang="en-US" lang="zh-CN"/>
              <a:t>医疗保健行业市场发展趋势</a:t>
            </a:r>
            <a:endParaRPr altLang="en-US" lang="zh-CN"/>
          </a:p>
        </p:txBody>
      </p:sp>
      <p:sp>
        <p:nvSpPr>
          <p:cNvPr id="1049448" name="矩形: 圆角 44"/>
          <p:cNvSpPr/>
          <p:nvPr>
            <p:custDataLst>
              <p:tags r:id="rId1"/>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7" name="直接连接符 45"/>
          <p:cNvCxnSpPr>
            <a:cxnSpLocks/>
          </p:cNvCxnSpPr>
          <p:nvPr>
            <p:custDataLst>
              <p:tags r:id="rId2"/>
            </p:custDataLst>
          </p:nvPr>
        </p:nvCxnSpPr>
        <p:spPr>
          <a:xfrm>
            <a:off x="1820350"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50" name="标题"/>
          <p:cNvSpPr txBox="1"/>
          <p:nvPr>
            <p:custDataLst>
              <p:tags r:id="rId3"/>
            </p:custDataLst>
          </p:nvPr>
        </p:nvSpPr>
        <p:spPr>
          <a:xfrm>
            <a:off x="7386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52" name="正文"/>
          <p:cNvSpPr txBox="1"/>
          <p:nvPr>
            <p:custDataLst>
              <p:tags r:id="rId4"/>
            </p:custDataLst>
          </p:nvPr>
        </p:nvSpPr>
        <p:spPr>
          <a:xfrm>
            <a:off x="1901062" y="2429895"/>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数字化医疗：随着技术的进步，远程医疗、电子病历、AI辅助诊断等数字化医疗手段将得到更广泛的应用。</a:t>
            </a:r>
            <a:endParaRPr altLang="en-US" dirty="0" sz="1400" lang="zh-CN" spc="150">
              <a:solidFill>
                <a:schemeClr val="tx1">
                  <a:lumMod val="65000"/>
                  <a:lumOff val="35000"/>
                </a:schemeClr>
              </a:solidFill>
              <a:latin typeface="+mn-ea"/>
            </a:endParaRPr>
          </a:p>
        </p:txBody>
      </p:sp>
      <p:sp>
        <p:nvSpPr>
          <p:cNvPr id="1049454" name="矩形: 圆角 48"/>
          <p:cNvSpPr/>
          <p:nvPr>
            <p:custDataLst>
              <p:tags r:id="rId5"/>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09" name="直接连接符 49"/>
          <p:cNvCxnSpPr>
            <a:cxnSpLocks/>
          </p:cNvCxnSpPr>
          <p:nvPr>
            <p:custDataLst>
              <p:tags r:id="rId6"/>
            </p:custDataLst>
          </p:nvPr>
        </p:nvCxnSpPr>
        <p:spPr>
          <a:xfrm>
            <a:off x="7449851"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56" name="标题"/>
          <p:cNvSpPr txBox="1"/>
          <p:nvPr>
            <p:custDataLst>
              <p:tags r:id="rId7"/>
            </p:custDataLst>
          </p:nvPr>
        </p:nvSpPr>
        <p:spPr>
          <a:xfrm>
            <a:off x="63681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58" name="正文"/>
          <p:cNvSpPr txBox="1"/>
          <p:nvPr>
            <p:custDataLst>
              <p:tags r:id="rId8"/>
            </p:custDataLst>
          </p:nvPr>
        </p:nvSpPr>
        <p:spPr>
          <a:xfrm>
            <a:off x="7529927" y="2429895"/>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个性化医疗：基于基因检测和大数据分析，针对个体差异进行精准治疗和预防，提高医疗效果。</a:t>
            </a:r>
            <a:endParaRPr altLang="en-US" dirty="0" sz="1400" lang="zh-CN" spc="150">
              <a:solidFill>
                <a:schemeClr val="tx1">
                  <a:lumMod val="65000"/>
                  <a:lumOff val="35000"/>
                </a:schemeClr>
              </a:solidFill>
              <a:latin typeface="+mn-ea"/>
            </a:endParaRPr>
          </a:p>
        </p:txBody>
      </p:sp>
      <p:sp>
        <p:nvSpPr>
          <p:cNvPr id="1049460" name="矩形: 圆角 53"/>
          <p:cNvSpPr/>
          <p:nvPr>
            <p:custDataLst>
              <p:tags r:id="rId9"/>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11" name="直接连接符 54"/>
          <p:cNvCxnSpPr>
            <a:cxnSpLocks/>
          </p:cNvCxnSpPr>
          <p:nvPr>
            <p:custDataLst>
              <p:tags r:id="rId10"/>
            </p:custDataLst>
          </p:nvPr>
        </p:nvCxnSpPr>
        <p:spPr>
          <a:xfrm>
            <a:off x="1820350"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62" name="标题"/>
          <p:cNvSpPr txBox="1"/>
          <p:nvPr>
            <p:custDataLst>
              <p:tags r:id="rId11"/>
            </p:custDataLst>
          </p:nvPr>
        </p:nvSpPr>
        <p:spPr>
          <a:xfrm>
            <a:off x="7386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64" name="正文"/>
          <p:cNvSpPr txBox="1"/>
          <p:nvPr>
            <p:custDataLst>
              <p:tags r:id="rId12"/>
            </p:custDataLst>
          </p:nvPr>
        </p:nvSpPr>
        <p:spPr>
          <a:xfrm>
            <a:off x="1901062"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医疗保健服务外包：随着医疗保健需求的增长，医疗保健服务外包市场将逐渐扩大，包括药品配送、康复服务、家庭护理等。</a:t>
            </a:r>
            <a:endParaRPr altLang="en-US" dirty="0" sz="1400" lang="zh-CN" spc="150">
              <a:solidFill>
                <a:schemeClr val="tx1">
                  <a:lumMod val="65000"/>
                  <a:lumOff val="35000"/>
                </a:schemeClr>
              </a:solidFill>
              <a:latin typeface="+mn-ea"/>
            </a:endParaRPr>
          </a:p>
        </p:txBody>
      </p:sp>
      <p:sp>
        <p:nvSpPr>
          <p:cNvPr id="1049466" name="矩形: 圆角 57"/>
          <p:cNvSpPr/>
          <p:nvPr>
            <p:custDataLst>
              <p:tags r:id="rId13"/>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13" name="直接连接符 58"/>
          <p:cNvCxnSpPr>
            <a:cxnSpLocks/>
          </p:cNvCxnSpPr>
          <p:nvPr>
            <p:custDataLst>
              <p:tags r:id="rId14"/>
            </p:custDataLst>
          </p:nvPr>
        </p:nvCxnSpPr>
        <p:spPr>
          <a:xfrm>
            <a:off x="7449851"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468" name="标题"/>
          <p:cNvSpPr txBox="1"/>
          <p:nvPr>
            <p:custDataLst>
              <p:tags r:id="rId15"/>
            </p:custDataLst>
          </p:nvPr>
        </p:nvSpPr>
        <p:spPr>
          <a:xfrm>
            <a:off x="63681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470" name="正文"/>
          <p:cNvSpPr txBox="1"/>
          <p:nvPr>
            <p:custDataLst>
              <p:tags r:id="rId16"/>
            </p:custDataLst>
          </p:nvPr>
        </p:nvSpPr>
        <p:spPr>
          <a:xfrm>
            <a:off x="7529927"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医疗保健与科技融合：医疗保健行业将与科技行业进一步融合，如可穿戴设备、智能医疗设备等，提高医疗保健的便捷性和效率。</a:t>
            </a:r>
            <a:endParaRPr altLang="en-US" dirty="0" sz="1400" lang="zh-CN" spc="150">
              <a:solidFill>
                <a:schemeClr val="tx1">
                  <a:lumMod val="65000"/>
                  <a:lumOff val="35000"/>
                </a:schemeClr>
              </a:solidFill>
              <a:latin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4" name="标题 2"/>
          <p:cNvSpPr>
            <a:spLocks noGrp="1"/>
          </p:cNvSpPr>
          <p:nvPr>
            <p:ph type="title" idx="1"/>
          </p:nvPr>
        </p:nvSpPr>
        <p:spPr/>
        <p:txBody>
          <a:bodyPr>
            <a:normAutofit fontScale="94444"/>
          </a:bodyPr>
          <a:p>
            <a:r>
              <a:rPr altLang="en-US" lang="zh-CN"/>
              <a:t>医疗保健行业政策法规发展趋势</a:t>
            </a:r>
            <a:endParaRPr altLang="en-US" lang="zh-CN"/>
          </a:p>
        </p:txBody>
      </p:sp>
      <p:sp>
        <p:nvSpPr>
          <p:cNvPr id="104950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政策支持：政府加大对医疗保健行业的支持力度，推动行业快速发展。</a:t>
            </a:r>
            <a:endParaRPr altLang="en-US" dirty="0" sz="1200" lang="zh-CN" spc="150">
              <a:solidFill>
                <a:schemeClr val="tx1">
                  <a:lumMod val="65000"/>
                  <a:lumOff val="35000"/>
                </a:schemeClr>
              </a:solidFill>
              <a:latin typeface="+mn-ea"/>
              <a:sym typeface="+mn-ea"/>
            </a:endParaRPr>
          </a:p>
        </p:txBody>
      </p:sp>
      <p:sp>
        <p:nvSpPr>
          <p:cNvPr id="104950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法规完善：相关法规不断完善，为行业发展提供有力保障。</a:t>
            </a:r>
            <a:endParaRPr altLang="en-US" dirty="0" sz="1200" lang="zh-CN" spc="150">
              <a:solidFill>
                <a:schemeClr val="tx1">
                  <a:lumMod val="65000"/>
                  <a:lumOff val="35000"/>
                </a:schemeClr>
              </a:solidFill>
              <a:latin typeface="+mn-ea"/>
              <a:sym typeface="+mn-ea"/>
            </a:endParaRPr>
          </a:p>
        </p:txBody>
      </p:sp>
      <p:sp>
        <p:nvSpPr>
          <p:cNvPr id="104951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国际化发展：医疗保健行业逐步走向国际化，与国际接轨。</a:t>
            </a:r>
            <a:endParaRPr altLang="en-US" dirty="0" sz="1200" lang="zh-CN" spc="150">
              <a:solidFill>
                <a:schemeClr val="tx1">
                  <a:lumMod val="65000"/>
                  <a:lumOff val="35000"/>
                </a:schemeClr>
              </a:solidFill>
              <a:latin typeface="+mn-ea"/>
              <a:sym typeface="+mn-ea"/>
            </a:endParaRPr>
          </a:p>
        </p:txBody>
      </p:sp>
      <p:sp>
        <p:nvSpPr>
          <p:cNvPr id="104951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科技创新：医疗保健行业不断涌现出新的技术、新的产品和新的服务模式，推动行业不断创新发展。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548" name="标题 4"/>
          <p:cNvSpPr>
            <a:spLocks noGrp="1"/>
          </p:cNvSpPr>
          <p:nvPr>
            <p:ph type="title" idx="1"/>
            <p:custDataLst>
              <p:tags r:id="rId2"/>
            </p:custDataLst>
          </p:nvPr>
        </p:nvSpPr>
        <p:spPr/>
        <p:txBody>
          <a:bodyPr>
            <a:normAutofit fontScale="96296"/>
          </a:bodyPr>
          <a:p>
            <a:r>
              <a:rPr altLang="en-US" lang="zh-CN"/>
              <a:t>2024年医疗保健行业投资前景预测</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2" name="标题 2"/>
          <p:cNvSpPr>
            <a:spLocks noGrp="1"/>
          </p:cNvSpPr>
          <p:nvPr>
            <p:ph type="title" idx="1"/>
          </p:nvPr>
        </p:nvSpPr>
        <p:spPr/>
        <p:txBody>
          <a:bodyPr>
            <a:normAutofit fontScale="94444"/>
          </a:bodyPr>
          <a:p>
            <a:r>
              <a:rPr altLang="en-US" lang="zh-CN"/>
              <a:t>2024年医疗保健行业投资环境分析</a:t>
            </a:r>
            <a:endParaRPr altLang="en-US" lang="zh-CN"/>
          </a:p>
        </p:txBody>
      </p:sp>
      <p:sp>
        <p:nvSpPr>
          <p:cNvPr id="10495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技术环境：医疗技术的不断创新和发展，如人工智能、大数据等在医疗保健行业的应用，为投资者提供了更多的机会和挑战。</a:t>
            </a:r>
            <a:endParaRPr altLang="zh-CN" dirty="0" lang="en-US">
              <a:solidFill>
                <a:schemeClr val="dk1">
                  <a:lumMod val="80000"/>
                  <a:lumOff val="20000"/>
                </a:schemeClr>
              </a:solidFill>
              <a:latin typeface="+mn-ea"/>
              <a:sym typeface="+mn-ea"/>
            </a:endParaRPr>
          </a:p>
        </p:txBody>
      </p:sp>
      <p:sp>
        <p:nvSpPr>
          <p:cNvPr id="10495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政策环境：政府对医疗保健行业的支持和鼓励政策，如税收优惠、财政补贴等。</a:t>
            </a:r>
            <a:endParaRPr altLang="en-US" dirty="0" sz="1600" lang="zh-CN">
              <a:solidFill>
                <a:schemeClr val="dk1">
                  <a:lumMod val="80000"/>
                  <a:lumOff val="20000"/>
                </a:schemeClr>
              </a:solidFill>
              <a:latin typeface="+mn-ea"/>
              <a:sym typeface="+mn-ea"/>
            </a:endParaRPr>
          </a:p>
        </p:txBody>
      </p:sp>
      <p:sp>
        <p:nvSpPr>
          <p:cNvPr id="10496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市场环境：医疗保健行业市场规模不断扩大，需求旺盛，竞争激烈。</a:t>
            </a:r>
            <a:endParaRPr altLang="en-US" dirty="0" sz="1600" lang="zh-CN">
              <a:solidFill>
                <a:schemeClr val="dk1">
                  <a:lumMod val="80000"/>
                  <a:lumOff val="20000"/>
                </a:schemeClr>
              </a:solidFill>
              <a:latin typeface="+mn-ea"/>
              <a:sym typeface="+mn-ea"/>
            </a:endParaRPr>
          </a:p>
        </p:txBody>
      </p:sp>
      <p:sp>
        <p:nvSpPr>
          <p:cNvPr id="10496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社会环境：人口老龄化、慢性病等社会问题为医疗保健行业提供了广阔的市场空间和发展机遇。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8" name="标题 2"/>
          <p:cNvSpPr>
            <a:spLocks noGrp="1"/>
          </p:cNvSpPr>
          <p:nvPr>
            <p:ph type="title" idx="1"/>
          </p:nvPr>
        </p:nvSpPr>
        <p:spPr/>
        <p:txBody>
          <a:bodyPr>
            <a:normAutofit fontScale="94444"/>
          </a:bodyPr>
          <a:p>
            <a:r>
              <a:rPr altLang="en-US" lang="zh-CN"/>
              <a:t>2024年医疗保健行业投资机会分析</a:t>
            </a:r>
            <a:endParaRPr altLang="en-US" lang="zh-CN"/>
          </a:p>
        </p:txBody>
      </p:sp>
      <p:sp>
        <p:nvSpPr>
          <p:cNvPr id="104965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5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人工智能在医疗保健行业的应用将进一步扩大，为投资者提供新的机会。</a:t>
            </a:r>
            <a:endParaRPr altLang="en-US" dirty="0" sz="2000" lang="zh-CN" spc="200">
              <a:solidFill>
                <a:schemeClr val="tx1">
                  <a:lumMod val="85000"/>
                  <a:lumOff val="15000"/>
                </a:schemeClr>
              </a:solidFill>
              <a:latin typeface="+mn-ea"/>
              <a:sym typeface="+mn-ea"/>
            </a:endParaRPr>
          </a:p>
        </p:txBody>
      </p:sp>
      <p:sp>
        <p:nvSpPr>
          <p:cNvPr id="104965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6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远程医疗和电子健康记录技术的普及将促进医疗保健行业的数字化转型，为投资者创造更多商机。</a:t>
            </a:r>
            <a:endParaRPr altLang="en-US" dirty="0" sz="2000" lang="zh-CN" spc="200">
              <a:solidFill>
                <a:schemeClr val="tx1">
                  <a:lumMod val="85000"/>
                  <a:lumOff val="15000"/>
                </a:schemeClr>
              </a:solidFill>
              <a:latin typeface="+mn-ea"/>
              <a:sym typeface="+mn-ea"/>
            </a:endParaRPr>
          </a:p>
        </p:txBody>
      </p:sp>
      <p:sp>
        <p:nvSpPr>
          <p:cNvPr id="104966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6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66"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基因编辑和细胞疗法等新兴技术将为医疗保健行业带来革命性的变化，投资者可关注相关领域的发展。</a:t>
            </a:r>
            <a:endParaRPr altLang="en-US" dirty="0" sz="2000" lang="zh-CN" spc="200">
              <a:solidFill>
                <a:schemeClr val="tx1">
                  <a:lumMod val="85000"/>
                  <a:lumOff val="15000"/>
                </a:schemeClr>
              </a:solidFill>
              <a:latin typeface="+mn-ea"/>
              <a:sym typeface="+mn-ea"/>
            </a:endParaRPr>
          </a:p>
        </p:txBody>
      </p:sp>
      <p:sp>
        <p:nvSpPr>
          <p:cNvPr id="104966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72"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随着人口老龄化和慢性病患者的增加，医疗保健行业将面临更大的需求，投资者可考虑投资于满足这些需求的领域。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6" name="标题 2"/>
          <p:cNvSpPr>
            <a:spLocks noGrp="1"/>
          </p:cNvSpPr>
          <p:nvPr>
            <p:ph type="title" idx="1"/>
          </p:nvPr>
        </p:nvSpPr>
        <p:spPr/>
        <p:txBody>
          <a:bodyPr>
            <a:normAutofit fontScale="94444"/>
          </a:bodyPr>
          <a:p>
            <a:r>
              <a:rPr altLang="en-US" lang="zh-CN"/>
              <a:t>2024年医疗保健行业投资风险分析</a:t>
            </a:r>
            <a:endParaRPr altLang="en-US" lang="zh-CN"/>
          </a:p>
        </p:txBody>
      </p:sp>
      <p:sp>
        <p:nvSpPr>
          <p:cNvPr id="10497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政策风险：医疗保健行业的政策变化可能影响投资前景</a:t>
            </a:r>
            <a:endParaRPr altLang="en-US" dirty="0" sz="1200" lang="zh-CN" spc="150">
              <a:solidFill>
                <a:schemeClr val="tx1">
                  <a:lumMod val="65000"/>
                  <a:lumOff val="35000"/>
                </a:schemeClr>
              </a:solidFill>
              <a:latin typeface="+mn-ea"/>
              <a:sym typeface="+mn-ea"/>
            </a:endParaRPr>
          </a:p>
        </p:txBody>
      </p:sp>
      <p:sp>
        <p:nvSpPr>
          <p:cNvPr id="10497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竞争风险：行业内竞争对手的竞争可能导致市场份额下降</a:t>
            </a:r>
            <a:endParaRPr altLang="en-US" dirty="0" sz="1200" lang="zh-CN" spc="150">
              <a:solidFill>
                <a:schemeClr val="tx1">
                  <a:lumMod val="65000"/>
                  <a:lumOff val="35000"/>
                </a:schemeClr>
              </a:solidFill>
              <a:latin typeface="+mn-ea"/>
              <a:sym typeface="+mn-ea"/>
            </a:endParaRPr>
          </a:p>
        </p:txBody>
      </p:sp>
      <p:sp>
        <p:nvSpPr>
          <p:cNvPr id="10497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技术风险：新技术的出现可能对现有医疗保健行业造成冲击</a:t>
            </a:r>
            <a:endParaRPr altLang="en-US" dirty="0" sz="1200" lang="zh-CN" spc="150">
              <a:solidFill>
                <a:schemeClr val="tx1">
                  <a:lumMod val="65000"/>
                  <a:lumOff val="35000"/>
                </a:schemeClr>
              </a:solidFill>
              <a:latin typeface="+mn-ea"/>
              <a:sym typeface="+mn-ea"/>
            </a:endParaRPr>
          </a:p>
        </p:txBody>
      </p:sp>
      <p:sp>
        <p:nvSpPr>
          <p:cNvPr id="10497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经营风险：医疗保健行业的经营风险包括管理、人才、市场等方面的挑战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8" name="标题 2"/>
          <p:cNvSpPr>
            <a:spLocks noGrp="1"/>
          </p:cNvSpPr>
          <p:nvPr>
            <p:ph type="title" idx="1"/>
          </p:nvPr>
        </p:nvSpPr>
        <p:spPr/>
        <p:txBody>
          <a:bodyPr>
            <a:normAutofit fontScale="94444"/>
          </a:bodyPr>
          <a:p>
            <a:r>
              <a:rPr altLang="en-US" lang="zh-CN"/>
              <a:t>2024年医疗保健行业投资策略建议</a:t>
            </a:r>
            <a:endParaRPr altLang="en-US" lang="zh-CN"/>
          </a:p>
        </p:txBody>
      </p:sp>
      <p:sp>
        <p:nvSpPr>
          <p:cNvPr id="10497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关注创新药物研发企业：随着医疗技术的不断进步，创新药物的研发成为投资重点。</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关注数字化医疗企业：数字化医疗在疫情期间得到广泛应用，未来发展前景广阔。</a:t>
            </a:r>
            <a:endParaRPr dirty="0" sz="2000" err="1">
              <a:solidFill>
                <a:schemeClr val="tx1">
                  <a:lumMod val="75000"/>
                  <a:lumOff val="25000"/>
                </a:schemeClr>
              </a:solidFill>
              <a:latin typeface="+mn-ea"/>
              <a:ea typeface="+mn-ea"/>
              <a:cs typeface="+mn-ea"/>
              <a:sym typeface="+mn-lt"/>
            </a:endParaRPr>
          </a:p>
        </p:txBody>
      </p:sp>
      <p:sp>
        <p:nvSpPr>
          <p:cNvPr id="10497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投资医疗保健服务企业：随着人们对健康需求的增加，医疗保健服务市场潜力巨大。</a:t>
            </a:r>
            <a:endParaRPr dirty="0" sz="2000" err="1">
              <a:solidFill>
                <a:schemeClr val="tx1">
                  <a:lumMod val="75000"/>
                  <a:lumOff val="25000"/>
                </a:schemeClr>
              </a:solidFill>
              <a:latin typeface="+mn-ea"/>
              <a:ea typeface="+mn-ea"/>
              <a:cs typeface="+mn-ea"/>
              <a:sym typeface="+mn-lt"/>
            </a:endParaRPr>
          </a:p>
        </p:txBody>
      </p:sp>
      <p:sp>
        <p:nvSpPr>
          <p:cNvPr id="10497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投资医疗设备制造企业：随着人口老龄化加速，医疗设备市场需求不断增长。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2" name="文本占位符 3"/>
          <p:cNvSpPr>
            <a:spLocks noGrp="1"/>
          </p:cNvSpPr>
          <p:nvPr>
            <p:ph type="body" idx="2"/>
            <p:custDataLst>
              <p:tags r:id="rId1"/>
            </p:custDataLst>
          </p:nvPr>
        </p:nvSpPr>
        <p:spPr/>
        <p:txBody>
          <a:bodyPr/>
          <a:p>
            <a:r>
              <a:rPr altLang="en-US" lang="zh-CN"/>
              <a:t>PART FIVE</a:t>
            </a:r>
            <a:endParaRPr altLang="en-US" lang="zh-CN"/>
          </a:p>
        </p:txBody>
      </p:sp>
      <p:sp>
        <p:nvSpPr>
          <p:cNvPr id="1049824" name="标题 4"/>
          <p:cNvSpPr>
            <a:spLocks noGrp="1"/>
          </p:cNvSpPr>
          <p:nvPr>
            <p:ph type="title" idx="1"/>
            <p:custDataLst>
              <p:tags r:id="rId2"/>
            </p:custDataLst>
          </p:nvPr>
        </p:nvSpPr>
        <p:spPr/>
        <p:txBody>
          <a:bodyPr/>
          <a:p>
            <a:r>
              <a:rPr altLang="en-US" lang="zh-CN"/>
              <a:t>结论</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8" name="标题 2"/>
          <p:cNvSpPr>
            <a:spLocks noGrp="1"/>
          </p:cNvSpPr>
          <p:nvPr>
            <p:ph type="title" idx="1"/>
          </p:nvPr>
        </p:nvSpPr>
        <p:spPr/>
        <p:txBody>
          <a:bodyPr>
            <a:normAutofit fontScale="94444"/>
          </a:bodyPr>
          <a:p>
            <a:r>
              <a:rPr altLang="en-US" lang="zh-CN"/>
              <a:t>对医疗保健行业的总结</a:t>
            </a:r>
            <a:endParaRPr altLang="en-US" lang="zh-CN"/>
          </a:p>
        </p:txBody>
      </p:sp>
      <p:sp>
        <p:nvSpPr>
          <p:cNvPr id="104986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医疗保健行业市场持续增长，但竞争激烈。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技术创新是推动行业发展的关键因素。</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7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政策法规对行业影响较大，需密切关注政策变化。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投资前景看好，但需谨慎评估风险。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6" name="标题 2"/>
          <p:cNvSpPr>
            <a:spLocks noGrp="1"/>
          </p:cNvSpPr>
          <p:nvPr>
            <p:ph type="title" idx="1"/>
          </p:nvPr>
        </p:nvSpPr>
        <p:spPr/>
        <p:txBody>
          <a:bodyPr>
            <a:normAutofit fontScale="94444"/>
          </a:bodyPr>
          <a:p>
            <a:r>
              <a:rPr altLang="en-US" lang="zh-CN"/>
              <a:t>对未来医疗保健行业的展望</a:t>
            </a:r>
            <a:endParaRPr altLang="en-US" lang="zh-CN"/>
          </a:p>
        </p:txBody>
      </p:sp>
      <p:sp>
        <p:nvSpPr>
          <p:cNvPr id="10499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人工智能和大数据技术的应用将进一步推动医疗保健行业的发展。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个性化医疗和精准医疗将成为主流，提高治疗效果和患者满意度。</a:t>
            </a:r>
            <a:endParaRPr dirty="0" sz="2000" err="1">
              <a:solidFill>
                <a:schemeClr val="tx1">
                  <a:lumMod val="75000"/>
                  <a:lumOff val="25000"/>
                </a:schemeClr>
              </a:solidFill>
              <a:latin typeface="+mn-ea"/>
              <a:ea typeface="+mn-ea"/>
              <a:cs typeface="+mn-ea"/>
              <a:sym typeface="+mn-lt"/>
            </a:endParaRPr>
          </a:p>
        </p:txBody>
      </p:sp>
      <p:sp>
        <p:nvSpPr>
          <p:cNvPr id="10499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医疗保健行业的监管将进一步加强，确保行业的可持续发展。</a:t>
            </a:r>
            <a:endParaRPr dirty="0" sz="2000" err="1">
              <a:solidFill>
                <a:schemeClr val="tx1">
                  <a:lumMod val="75000"/>
                  <a:lumOff val="25000"/>
                </a:schemeClr>
              </a:solidFill>
              <a:latin typeface="+mn-ea"/>
              <a:ea typeface="+mn-ea"/>
              <a:cs typeface="+mn-ea"/>
              <a:sym typeface="+mn-lt"/>
            </a:endParaRPr>
          </a:p>
        </p:txBody>
      </p:sp>
      <p:sp>
        <p:nvSpPr>
          <p:cNvPr id="1049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远程医疗和移动医疗将继续成为未来的发展趋势。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0" name="标题 2"/>
          <p:cNvSpPr>
            <a:spLocks noGrp="1"/>
          </p:cNvSpPr>
          <p:nvPr>
            <p:ph type="title" idx="3"/>
            <p:custDataLst>
              <p:tags r:id="rId1"/>
            </p:custDataLst>
          </p:nvPr>
        </p:nvSpPr>
        <p:spPr/>
        <p:txBody>
          <a:bodyPr/>
          <a:p>
            <a:r>
              <a:rPr altLang="en-US" lang="zh-CN"/>
              <a:t>THANKS!</a:t>
            </a:r>
            <a:endParaRPr altLang="en-US" lang="zh-CN"/>
          </a:p>
        </p:txBody>
      </p:sp>
      <p:sp>
        <p:nvSpPr>
          <p:cNvPr id="1049992" name="文本占位符 3"/>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5*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5*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5*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VALUE" val="35"/>
  <p:tag name="KSO_WM_UNIT_TYPE" val="l_h_a"/>
  <p:tag name="KSO_WM_UNIT_ID" val="custom20230267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5*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2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5*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3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5*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5*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5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26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0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3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0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5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0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4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44.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2024-01-03T11:10:54Z</dcterms:created>
  <dcterms:modified xsi:type="dcterms:W3CDTF">2024-01-03T11:10:54Z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45b7d08361c04a198c7b5473352fc443_21</vt:lpwstr>
  </property>
</Properties>
</file>