
<file path=[Content_Types].xml><?xml version="1.0" encoding="utf-8"?>
<Types xmlns="http://schemas.openxmlformats.org/package/2006/content-types">
  <Default Extension="rels" ContentType="application/vnd.openxmlformats-package.relationships+xml"/>
  <Default Extension="jpeg" ContentType="image/jpe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handoutMasterIdLst>
    <p:handoutMasterId r:id="rId3"/>
  </p:handoutMasterIdLst>
  <p:sldIdLst>
    <p:sldId id="286" r:id="rId4"/>
    <p:sldId id="289" r:id="rId5"/>
    <p:sldId id="292" r:id="rId6"/>
    <p:sldId id="295" r:id="rId7"/>
    <p:sldId id="298" r:id="rId8"/>
    <p:sldId id="301" r:id="rId9"/>
    <p:sldId id="304" r:id="rId10"/>
    <p:sldId id="307" r:id="rId11"/>
    <p:sldId id="310" r:id="rId12"/>
    <p:sldId id="313" r:id="rId13"/>
    <p:sldId id="316" r:id="rId14"/>
    <p:sldId id="319" r:id="rId15"/>
    <p:sldId id="322" r:id="rId16"/>
    <p:sldId id="325" r:id="rId17"/>
    <p:sldId id="328" r:id="rId18"/>
    <p:sldId id="331" r:id="rId19"/>
    <p:sldId id="334" r:id="rId20"/>
    <p:sldId id="337" r:id="rId21"/>
    <p:sldId id="340" r:id="rId22"/>
    <p:sldId id="343" r:id="rId23"/>
    <p:sldId id="346" r:id="rId24"/>
    <p:sldId id="349" r:id="rId25"/>
    <p:sldId id="352" r:id="rId26"/>
    <p:sldId id="355" r:id="rId27"/>
    <p:sldId id="358" r:id="rId28"/>
    <p:sldId id="361" r:id="rId29"/>
    <p:sldId id="364" r:id="rId30"/>
    <p:sldId id="367" r:id="rId31"/>
    <p:sldId id="370" r:id="rId32"/>
    <p:sldId id="373" r:id="rId33"/>
    <p:sldId id="376" r:id="rId34"/>
    <p:sldId id="379" r:id="rId35"/>
    <p:sldId id="382" r:id="rId36"/>
    <p:sldId id="385" r:id="rId37"/>
    <p:sldId id="388" r:id="rId38"/>
    <p:sldId id="391" r:id="rId39"/>
    <p:sldId id="394" r:id="rId40"/>
    <p:sldId id="397" r:id="rId41"/>
    <p:sldId id="400" r:id="rId42"/>
    <p:sldId id="403" r:id="rId43"/>
    <p:sldId id="406" r:id="rId44"/>
    <p:sldId id="409" r:id="rId45"/>
    <p:sldId id="412" r:id="rId46"/>
    <p:sldId id="415" r:id="rId47"/>
    <p:sldId id="418" r:id="rId48"/>
    <p:sldId id="421" r:id="rId49"/>
    <p:sldId id="424" r:id="rId50"/>
  </p:sldIdLst>
  <p:sldSz cx="12192000" cy="6858000"/>
  <p:notesSz cx="6858000" cy="9144000"/>
  <p:custDataLst>
    <p:tags r:id="rId5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22"/>
        <p:guide pos="382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handoutMaster" Target="handoutMasters/handout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slide" Target="slides/slide40.xml" /><Relationship Id="rId44" Type="http://schemas.openxmlformats.org/officeDocument/2006/relationships/slide" Target="slides/slide41.xml" /><Relationship Id="rId45" Type="http://schemas.openxmlformats.org/officeDocument/2006/relationships/slide" Target="slides/slide42.xml" /><Relationship Id="rId46" Type="http://schemas.openxmlformats.org/officeDocument/2006/relationships/slide" Target="slides/slide43.xml" /><Relationship Id="rId47" Type="http://schemas.openxmlformats.org/officeDocument/2006/relationships/slide" Target="slides/slide44.xml" /><Relationship Id="rId48" Type="http://schemas.openxmlformats.org/officeDocument/2006/relationships/slide" Target="slides/slide45.xml" /><Relationship Id="rId49" Type="http://schemas.openxmlformats.org/officeDocument/2006/relationships/slide" Target="slides/slide46.xml" /><Relationship Id="rId5" Type="http://schemas.openxmlformats.org/officeDocument/2006/relationships/slide" Target="slides/slide2.xml" /><Relationship Id="rId50" Type="http://schemas.openxmlformats.org/officeDocument/2006/relationships/slide" Target="slides/slide47.xml" /><Relationship Id="rId51" Type="http://schemas.openxmlformats.org/officeDocument/2006/relationships/tags" Target="tags/tag50.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heme" Target="theme/theme1.xml" /><Relationship Id="rId55" Type="http://schemas.openxmlformats.org/officeDocument/2006/relationships/tableStyles" Target="tableStyles.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1_空白">
    <p:spTree>
      <p:nvGrpSpPr>
        <p:cNvPr id="1" name=""/>
        <p:cNvGrpSpPr/>
        <p:nvPr/>
      </p:nvGrpSpPr>
      <p:grpSpPr>
        <a:xfrm>
          <a:off x="0" y="0"/>
          <a: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noFill/>
            </a:endParaRPr>
          </a:p>
        </p:txBody>
      </p:sp>
      <p:sp>
        <p:nvSpPr>
          <p:cNvPr id="2" name="日期占位符 1"/>
          <p:cNvSpPr>
            <a:spLocks noGrp="1"/>
          </p:cNvSpPr>
          <p:nvPr>
            <p:ph type="dt" sz="half" idx="10"/>
          </p:nvPr>
        </p:nvSpPr>
        <p:spPr>
          <a:xfrm>
            <a:off x="838200" y="6356350"/>
            <a:ext cx="2743200" cy="365125"/>
          </a:xfrm>
        </p:spPr>
        <p:txBody>
          <a:bodyPr/>
          <a:lstStyle/>
          <a:p>
            <a:fld id="{7339768B-176A-46AB-8089-B7B4214B3926}"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C4E7ED-FD35-4E2C-8D04-D0895BF3EC64}" type="slidenum">
              <a:rPr lang="zh-CN" altLang="en-US" smtClean="0"/>
              <a:t/>
            </a:fld>
            <a:endParaRPr lang="zh-CN" altLang="en-US"/>
          </a:p>
        </p:txBody>
      </p:sp>
      <p:sp>
        <p:nvSpPr>
          <p:cNvPr id="16" name="MH_Others_1"/>
          <p:cNvSpPr/>
          <p:nvPr userDrawn="1">
            <p:custDataLst>
              <p:tags r:id="rId1"/>
            </p:custDataLst>
          </p:nvPr>
        </p:nvSpPr>
        <p:spPr>
          <a:xfrm>
            <a:off x="9520851" y="0"/>
            <a:ext cx="26711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7200" b="1">
                <a:solidFill>
                  <a:srgbClr val="FFFFFF"/>
                </a:solidFill>
                <a:latin typeface="微软雅黑" panose="020b0503020204020204" pitchFamily="34" charset="-122"/>
                <a:ea typeface="微软雅黑" panose="020b0503020204020204" pitchFamily="34" charset="-122"/>
              </a:rPr>
              <a:t>目 录</a:t>
            </a:r>
          </a:p>
        </p:txBody>
      </p:sp>
      <p:sp>
        <p:nvSpPr>
          <p:cNvPr id="17" name="MH_Others_2"/>
          <p:cNvSpPr/>
          <p:nvPr userDrawn="1">
            <p:custDataLst>
              <p:tags r:id="rId2"/>
            </p:custDataLst>
          </p:nvPr>
        </p:nvSpPr>
        <p:spPr>
          <a:xfrm>
            <a:off x="9283700" y="-14513"/>
            <a:ext cx="180000" cy="68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5"/>
          <p:cNvSpPr>
            <a:spLocks noEditPoints="1"/>
          </p:cNvSpPr>
          <p:nvPr userDrawn="1"/>
        </p:nvSpPr>
        <p:spPr bwMode="auto">
          <a:xfrm rot="169628">
            <a:off x="683097" y="331809"/>
            <a:ext cx="1198767" cy="1216307"/>
          </a:xfrm>
          <a:custGeom>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F9B54F"/>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Century Gothic" panose="020b0502020202020204" pitchFamily="34" charset="0"/>
              <a:ea typeface="幼圆" panose="02010509060101010101" charset="-122"/>
              <a:sym typeface="Century Gothic" panose="020b0502020202020204" pitchFamily="34" charset="0"/>
            </a:endParaRPr>
          </a:p>
        </p:txBody>
      </p:sp>
      <p:grpSp>
        <p:nvGrpSpPr>
          <p:cNvPr id="64" name="组合 63"/>
          <p:cNvGrpSpPr/>
          <p:nvPr userDrawn="1"/>
        </p:nvGrpSpPr>
        <p:grpSpPr>
          <a:xfrm>
            <a:off x="1052195" y="800735"/>
            <a:ext cx="460375" cy="322580"/>
            <a:chOff x="7668" y="5139"/>
            <a:chExt cx="830" cy="513"/>
          </a:xfrm>
          <a:solidFill>
            <a:srgbClr val="F9B54F"/>
          </a:solidFill>
        </p:grpSpPr>
        <p:sp>
          <p:nvSpPr>
            <p:cNvPr id="65" name="Freeform 137"/>
            <p:cNvSpPr>
              <a:spLocks noEditPoints="1"/>
            </p:cNvSpPr>
            <p:nvPr/>
          </p:nvSpPr>
          <p:spPr bwMode="auto">
            <a:xfrm>
              <a:off x="7734" y="5139"/>
              <a:ext cx="700" cy="439"/>
            </a:xfrm>
            <a:custGeom>
              <a:gdLst>
                <a:gd name="T0" fmla="*/ 4 w 162"/>
                <a:gd name="T1" fmla="*/ 102 h 102"/>
                <a:gd name="T2" fmla="*/ 158 w 162"/>
                <a:gd name="T3" fmla="*/ 102 h 102"/>
                <a:gd name="T4" fmla="*/ 162 w 162"/>
                <a:gd name="T5" fmla="*/ 98 h 102"/>
                <a:gd name="T6" fmla="*/ 162 w 162"/>
                <a:gd name="T7" fmla="*/ 4 h 102"/>
                <a:gd name="T8" fmla="*/ 158 w 162"/>
                <a:gd name="T9" fmla="*/ 0 h 102"/>
                <a:gd name="T10" fmla="*/ 4 w 162"/>
                <a:gd name="T11" fmla="*/ 0 h 102"/>
                <a:gd name="T12" fmla="*/ 0 w 162"/>
                <a:gd name="T13" fmla="*/ 4 h 102"/>
                <a:gd name="T14" fmla="*/ 0 w 162"/>
                <a:gd name="T15" fmla="*/ 98 h 102"/>
                <a:gd name="T16" fmla="*/ 4 w 162"/>
                <a:gd name="T17" fmla="*/ 102 h 102"/>
                <a:gd name="T18" fmla="*/ 81 w 162"/>
                <a:gd name="T19" fmla="*/ 3 h 102"/>
                <a:gd name="T20" fmla="*/ 84 w 162"/>
                <a:gd name="T21" fmla="*/ 5 h 102"/>
                <a:gd name="T22" fmla="*/ 81 w 162"/>
                <a:gd name="T23" fmla="*/ 8 h 102"/>
                <a:gd name="T24" fmla="*/ 78 w 162"/>
                <a:gd name="T25" fmla="*/ 5 h 102"/>
                <a:gd name="T26" fmla="*/ 81 w 162"/>
                <a:gd name="T27" fmla="*/ 3 h 102"/>
                <a:gd name="T28" fmla="*/ 10 w 162"/>
                <a:gd name="T29" fmla="*/ 10 h 102"/>
                <a:gd name="T30" fmla="*/ 152 w 162"/>
                <a:gd name="T31" fmla="*/ 10 h 102"/>
                <a:gd name="T32" fmla="*/ 152 w 162"/>
                <a:gd name="T33" fmla="*/ 92 h 102"/>
                <a:gd name="T34" fmla="*/ 10 w 162"/>
                <a:gd name="T35" fmla="*/ 92 h 102"/>
                <a:gd name="T36" fmla="*/ 10 w 162"/>
                <a:gd name="T37" fmla="*/ 10 h 10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02">
                  <a:moveTo>
                    <a:pt x="4" y="102"/>
                  </a:moveTo>
                  <a:cubicBezTo>
                    <a:pt x="158" y="102"/>
                    <a:pt x="158" y="102"/>
                    <a:pt x="158" y="102"/>
                  </a:cubicBezTo>
                  <a:cubicBezTo>
                    <a:pt x="160" y="102"/>
                    <a:pt x="162" y="100"/>
                    <a:pt x="162" y="98"/>
                  </a:cubicBezTo>
                  <a:cubicBezTo>
                    <a:pt x="162" y="4"/>
                    <a:pt x="162" y="4"/>
                    <a:pt x="162" y="4"/>
                  </a:cubicBezTo>
                  <a:cubicBezTo>
                    <a:pt x="162" y="2"/>
                    <a:pt x="160" y="0"/>
                    <a:pt x="158" y="0"/>
                  </a:cubicBezTo>
                  <a:cubicBezTo>
                    <a:pt x="4" y="0"/>
                    <a:pt x="4" y="0"/>
                    <a:pt x="4" y="0"/>
                  </a:cubicBezTo>
                  <a:cubicBezTo>
                    <a:pt x="2" y="0"/>
                    <a:pt x="0" y="2"/>
                    <a:pt x="0" y="4"/>
                  </a:cubicBezTo>
                  <a:cubicBezTo>
                    <a:pt x="0" y="98"/>
                    <a:pt x="0" y="98"/>
                    <a:pt x="0" y="98"/>
                  </a:cubicBezTo>
                  <a:cubicBezTo>
                    <a:pt x="0" y="100"/>
                    <a:pt x="2" y="102"/>
                    <a:pt x="4" y="102"/>
                  </a:cubicBezTo>
                  <a:close/>
                  <a:moveTo>
                    <a:pt x="81" y="3"/>
                  </a:moveTo>
                  <a:cubicBezTo>
                    <a:pt x="82" y="3"/>
                    <a:pt x="84" y="4"/>
                    <a:pt x="84" y="5"/>
                  </a:cubicBezTo>
                  <a:cubicBezTo>
                    <a:pt x="84" y="7"/>
                    <a:pt x="82" y="8"/>
                    <a:pt x="81" y="8"/>
                  </a:cubicBezTo>
                  <a:cubicBezTo>
                    <a:pt x="80" y="8"/>
                    <a:pt x="78" y="7"/>
                    <a:pt x="78" y="5"/>
                  </a:cubicBezTo>
                  <a:cubicBezTo>
                    <a:pt x="78" y="4"/>
                    <a:pt x="80" y="3"/>
                    <a:pt x="81" y="3"/>
                  </a:cubicBezTo>
                  <a:close/>
                  <a:moveTo>
                    <a:pt x="10" y="10"/>
                  </a:moveTo>
                  <a:cubicBezTo>
                    <a:pt x="152" y="10"/>
                    <a:pt x="152" y="10"/>
                    <a:pt x="152" y="10"/>
                  </a:cubicBezTo>
                  <a:cubicBezTo>
                    <a:pt x="152" y="92"/>
                    <a:pt x="152" y="92"/>
                    <a:pt x="152" y="92"/>
                  </a:cubicBezTo>
                  <a:cubicBezTo>
                    <a:pt x="10" y="92"/>
                    <a:pt x="10" y="92"/>
                    <a:pt x="10" y="92"/>
                  </a:cubicBezTo>
                  <a:lnTo>
                    <a:pt x="10" y="10"/>
                  </a:lnTo>
                  <a:close/>
                </a:path>
              </a:pathLst>
            </a:custGeom>
            <a:grpFill/>
            <a:ln>
              <a:noFill/>
            </a:ln>
          </p:spPr>
          <p:txBody>
            <a:bodyPr vert="horz" wrap="square" lIns="91440" tIns="45720" rIns="91440" bIns="45720" numCol="1" anchor="t" anchorCtr="0" compatLnSpc="1"/>
            <a:lstStyle/>
            <a:p>
              <a:endParaRPr lang="en-US"/>
            </a:p>
          </p:txBody>
        </p:sp>
        <p:sp>
          <p:nvSpPr>
            <p:cNvPr id="66" name="Freeform 138"/>
            <p:cNvSpPr/>
            <p:nvPr/>
          </p:nvSpPr>
          <p:spPr bwMode="auto">
            <a:xfrm>
              <a:off x="7668" y="5600"/>
              <a:ext cx="831" cy="52"/>
            </a:xfrm>
            <a:custGeom>
              <a:gdLst>
                <a:gd name="T0" fmla="*/ 192 w 192"/>
                <a:gd name="T1" fmla="*/ 0 h 12"/>
                <a:gd name="T2" fmla="*/ 126 w 192"/>
                <a:gd name="T3" fmla="*/ 0 h 12"/>
                <a:gd name="T4" fmla="*/ 123 w 192"/>
                <a:gd name="T5" fmla="*/ 2 h 12"/>
                <a:gd name="T6" fmla="*/ 69 w 192"/>
                <a:gd name="T7" fmla="*/ 2 h 12"/>
                <a:gd name="T8" fmla="*/ 66 w 192"/>
                <a:gd name="T9" fmla="*/ 0 h 12"/>
                <a:gd name="T10" fmla="*/ 0 w 192"/>
                <a:gd name="T11" fmla="*/ 0 h 12"/>
                <a:gd name="T12" fmla="*/ 0 w 192"/>
                <a:gd name="T13" fmla="*/ 1 h 12"/>
                <a:gd name="T14" fmla="*/ 0 w 192"/>
                <a:gd name="T15" fmla="*/ 3 h 12"/>
                <a:gd name="T16" fmla="*/ 9 w 192"/>
                <a:gd name="T17" fmla="*/ 12 h 12"/>
                <a:gd name="T18" fmla="*/ 183 w 192"/>
                <a:gd name="T19" fmla="*/ 12 h 12"/>
                <a:gd name="T20" fmla="*/ 192 w 192"/>
                <a:gd name="T21" fmla="*/ 3 h 12"/>
                <a:gd name="T22" fmla="*/ 192 w 192"/>
                <a:gd name="T23" fmla="*/ 1 h 12"/>
                <a:gd name="T24" fmla="*/ 192 w 192"/>
                <a:gd name="T25" fmla="*/ 0 h 1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2">
                  <a:moveTo>
                    <a:pt x="192" y="0"/>
                  </a:moveTo>
                  <a:cubicBezTo>
                    <a:pt x="126" y="0"/>
                    <a:pt x="126" y="0"/>
                    <a:pt x="126" y="0"/>
                  </a:cubicBezTo>
                  <a:cubicBezTo>
                    <a:pt x="125" y="1"/>
                    <a:pt x="124" y="2"/>
                    <a:pt x="123" y="2"/>
                  </a:cubicBezTo>
                  <a:cubicBezTo>
                    <a:pt x="69" y="2"/>
                    <a:pt x="69" y="2"/>
                    <a:pt x="69" y="2"/>
                  </a:cubicBezTo>
                  <a:cubicBezTo>
                    <a:pt x="68" y="2"/>
                    <a:pt x="67" y="1"/>
                    <a:pt x="66" y="0"/>
                  </a:cubicBezTo>
                  <a:cubicBezTo>
                    <a:pt x="0" y="0"/>
                    <a:pt x="0" y="0"/>
                    <a:pt x="0" y="0"/>
                  </a:cubicBezTo>
                  <a:cubicBezTo>
                    <a:pt x="0" y="0"/>
                    <a:pt x="0" y="0"/>
                    <a:pt x="0" y="1"/>
                  </a:cubicBezTo>
                  <a:cubicBezTo>
                    <a:pt x="0" y="3"/>
                    <a:pt x="0" y="3"/>
                    <a:pt x="0" y="3"/>
                  </a:cubicBezTo>
                  <a:cubicBezTo>
                    <a:pt x="0" y="8"/>
                    <a:pt x="4" y="12"/>
                    <a:pt x="9" y="12"/>
                  </a:cubicBezTo>
                  <a:cubicBezTo>
                    <a:pt x="183" y="12"/>
                    <a:pt x="183" y="12"/>
                    <a:pt x="183" y="12"/>
                  </a:cubicBezTo>
                  <a:cubicBezTo>
                    <a:pt x="188" y="12"/>
                    <a:pt x="192" y="8"/>
                    <a:pt x="192" y="3"/>
                  </a:cubicBezTo>
                  <a:cubicBezTo>
                    <a:pt x="192" y="1"/>
                    <a:pt x="192" y="1"/>
                    <a:pt x="192" y="1"/>
                  </a:cubicBezTo>
                  <a:cubicBezTo>
                    <a:pt x="192" y="0"/>
                    <a:pt x="192" y="0"/>
                    <a:pt x="192" y="0"/>
                  </a:cubicBezTo>
                  <a:close/>
                </a:path>
              </a:pathLst>
            </a:custGeom>
            <a:grpFill/>
            <a:ln>
              <a:noFill/>
            </a:ln>
          </p:spPr>
          <p:txBody>
            <a:bodyPr vert="horz" wrap="square" lIns="91440" tIns="45720" rIns="91440" bIns="45720" numCol="1" anchor="t" anchorCtr="0" compatLnSpc="1"/>
            <a:lstStyle/>
            <a:p>
              <a:endParaRPr lang="en-US"/>
            </a:p>
          </p:txBody>
        </p:sp>
        <p:sp>
          <p:nvSpPr>
            <p:cNvPr id="67" name="Freeform 139"/>
            <p:cNvSpPr/>
            <p:nvPr/>
          </p:nvSpPr>
          <p:spPr bwMode="auto">
            <a:xfrm>
              <a:off x="8227" y="5280"/>
              <a:ext cx="54" cy="57"/>
            </a:xfrm>
            <a:custGeom>
              <a:gdLst>
                <a:gd name="T0" fmla="*/ 9 w 13"/>
                <a:gd name="T1" fmla="*/ 2 h 13"/>
                <a:gd name="T2" fmla="*/ 1 w 13"/>
                <a:gd name="T3" fmla="*/ 4 h 13"/>
                <a:gd name="T4" fmla="*/ 4 w 13"/>
                <a:gd name="T5" fmla="*/ 12 h 13"/>
                <a:gd name="T6" fmla="*/ 12 w 13"/>
                <a:gd name="T7" fmla="*/ 9 h 13"/>
                <a:gd name="T8" fmla="*/ 9 w 13"/>
                <a:gd name="T9" fmla="*/ 2 h 13"/>
              </a:gdLst>
              <a:cxnLst>
                <a:cxn ang="0">
                  <a:pos x="T0" y="T1"/>
                </a:cxn>
                <a:cxn ang="0">
                  <a:pos x="T2" y="T3"/>
                </a:cxn>
                <a:cxn ang="0">
                  <a:pos x="T4" y="T5"/>
                </a:cxn>
                <a:cxn ang="0">
                  <a:pos x="T6" y="T7"/>
                </a:cxn>
                <a:cxn ang="0">
                  <a:pos x="T8" y="T9"/>
                </a:cxn>
              </a:cxnLst>
              <a:rect l="0" t="0" r="r" b="b"/>
              <a:pathLst>
                <a:path w="13" h="13">
                  <a:moveTo>
                    <a:pt x="9" y="2"/>
                  </a:moveTo>
                  <a:cubicBezTo>
                    <a:pt x="6" y="0"/>
                    <a:pt x="3" y="2"/>
                    <a:pt x="1" y="4"/>
                  </a:cubicBezTo>
                  <a:cubicBezTo>
                    <a:pt x="0" y="7"/>
                    <a:pt x="1" y="11"/>
                    <a:pt x="4" y="12"/>
                  </a:cubicBezTo>
                  <a:cubicBezTo>
                    <a:pt x="7" y="13"/>
                    <a:pt x="11" y="12"/>
                    <a:pt x="12" y="9"/>
                  </a:cubicBezTo>
                  <a:cubicBezTo>
                    <a:pt x="13" y="6"/>
                    <a:pt x="12" y="3"/>
                    <a:pt x="9" y="2"/>
                  </a:cubicBezTo>
                  <a:close/>
                </a:path>
              </a:pathLst>
            </a:custGeom>
            <a:grpFill/>
            <a:ln>
              <a:noFill/>
            </a:ln>
          </p:spPr>
          <p:txBody>
            <a:bodyPr vert="horz" wrap="square" lIns="91440" tIns="45720" rIns="91440" bIns="45720" numCol="1" anchor="t" anchorCtr="0" compatLnSpc="1"/>
            <a:lstStyle/>
            <a:p>
              <a:endParaRPr lang="en-US"/>
            </a:p>
          </p:txBody>
        </p:sp>
        <p:sp>
          <p:nvSpPr>
            <p:cNvPr id="68" name="Freeform 140"/>
            <p:cNvSpPr>
              <a:spLocks noEditPoints="1"/>
            </p:cNvSpPr>
            <p:nvPr/>
          </p:nvSpPr>
          <p:spPr bwMode="auto">
            <a:xfrm>
              <a:off x="7803" y="5209"/>
              <a:ext cx="561" cy="302"/>
            </a:xfrm>
            <a:custGeom>
              <a:gdLst>
                <a:gd name="T0" fmla="*/ 0 w 130"/>
                <a:gd name="T1" fmla="*/ 70 h 70"/>
                <a:gd name="T2" fmla="*/ 16 w 130"/>
                <a:gd name="T3" fmla="*/ 66 h 70"/>
                <a:gd name="T4" fmla="*/ 21 w 130"/>
                <a:gd name="T5" fmla="*/ 60 h 70"/>
                <a:gd name="T6" fmla="*/ 13 w 130"/>
                <a:gd name="T7" fmla="*/ 53 h 70"/>
                <a:gd name="T8" fmla="*/ 14 w 130"/>
                <a:gd name="T9" fmla="*/ 45 h 70"/>
                <a:gd name="T10" fmla="*/ 22 w 130"/>
                <a:gd name="T11" fmla="*/ 43 h 70"/>
                <a:gd name="T12" fmla="*/ 19 w 130"/>
                <a:gd name="T13" fmla="*/ 33 h 70"/>
                <a:gd name="T14" fmla="*/ 23 w 130"/>
                <a:gd name="T15" fmla="*/ 27 h 70"/>
                <a:gd name="T16" fmla="*/ 31 w 130"/>
                <a:gd name="T17" fmla="*/ 28 h 70"/>
                <a:gd name="T18" fmla="*/ 33 w 130"/>
                <a:gd name="T19" fmla="*/ 19 h 70"/>
                <a:gd name="T20" fmla="*/ 40 w 130"/>
                <a:gd name="T21" fmla="*/ 15 h 70"/>
                <a:gd name="T22" fmla="*/ 46 w 130"/>
                <a:gd name="T23" fmla="*/ 21 h 70"/>
                <a:gd name="T24" fmla="*/ 53 w 130"/>
                <a:gd name="T25" fmla="*/ 13 h 70"/>
                <a:gd name="T26" fmla="*/ 60 w 130"/>
                <a:gd name="T27" fmla="*/ 14 h 70"/>
                <a:gd name="T28" fmla="*/ 63 w 130"/>
                <a:gd name="T29" fmla="*/ 22 h 70"/>
                <a:gd name="T30" fmla="*/ 73 w 130"/>
                <a:gd name="T31" fmla="*/ 18 h 70"/>
                <a:gd name="T32" fmla="*/ 79 w 130"/>
                <a:gd name="T33" fmla="*/ 23 h 70"/>
                <a:gd name="T34" fmla="*/ 77 w 130"/>
                <a:gd name="T35" fmla="*/ 31 h 70"/>
                <a:gd name="T36" fmla="*/ 87 w 130"/>
                <a:gd name="T37" fmla="*/ 33 h 70"/>
                <a:gd name="T38" fmla="*/ 91 w 130"/>
                <a:gd name="T39" fmla="*/ 40 h 70"/>
                <a:gd name="T40" fmla="*/ 85 w 130"/>
                <a:gd name="T41" fmla="*/ 46 h 70"/>
                <a:gd name="T42" fmla="*/ 93 w 130"/>
                <a:gd name="T43" fmla="*/ 53 h 70"/>
                <a:gd name="T44" fmla="*/ 92 w 130"/>
                <a:gd name="T45" fmla="*/ 60 h 70"/>
                <a:gd name="T46" fmla="*/ 84 w 130"/>
                <a:gd name="T47" fmla="*/ 63 h 70"/>
                <a:gd name="T48" fmla="*/ 85 w 130"/>
                <a:gd name="T49" fmla="*/ 70 h 70"/>
                <a:gd name="T50" fmla="*/ 130 w 130"/>
                <a:gd name="T51" fmla="*/ 0 h 70"/>
                <a:gd name="T52" fmla="*/ 120 w 130"/>
                <a:gd name="T53" fmla="*/ 26 h 70"/>
                <a:gd name="T54" fmla="*/ 116 w 130"/>
                <a:gd name="T55" fmla="*/ 29 h 70"/>
                <a:gd name="T56" fmla="*/ 115 w 130"/>
                <a:gd name="T57" fmla="*/ 31 h 70"/>
                <a:gd name="T58" fmla="*/ 117 w 130"/>
                <a:gd name="T59" fmla="*/ 36 h 70"/>
                <a:gd name="T60" fmla="*/ 111 w 130"/>
                <a:gd name="T61" fmla="*/ 38 h 70"/>
                <a:gd name="T62" fmla="*/ 104 w 130"/>
                <a:gd name="T63" fmla="*/ 36 h 70"/>
                <a:gd name="T64" fmla="*/ 102 w 130"/>
                <a:gd name="T65" fmla="*/ 40 h 70"/>
                <a:gd name="T66" fmla="*/ 96 w 130"/>
                <a:gd name="T67" fmla="*/ 38 h 70"/>
                <a:gd name="T68" fmla="*/ 97 w 130"/>
                <a:gd name="T69" fmla="*/ 33 h 70"/>
                <a:gd name="T70" fmla="*/ 94 w 130"/>
                <a:gd name="T71" fmla="*/ 29 h 70"/>
                <a:gd name="T72" fmla="*/ 88 w 130"/>
                <a:gd name="T73" fmla="*/ 29 h 70"/>
                <a:gd name="T74" fmla="*/ 89 w 130"/>
                <a:gd name="T75" fmla="*/ 22 h 70"/>
                <a:gd name="T76" fmla="*/ 94 w 130"/>
                <a:gd name="T77" fmla="*/ 19 h 70"/>
                <a:gd name="T78" fmla="*/ 94 w 130"/>
                <a:gd name="T79" fmla="*/ 17 h 70"/>
                <a:gd name="T80" fmla="*/ 92 w 130"/>
                <a:gd name="T81" fmla="*/ 12 h 70"/>
                <a:gd name="T82" fmla="*/ 98 w 130"/>
                <a:gd name="T83" fmla="*/ 9 h 70"/>
                <a:gd name="T84" fmla="*/ 105 w 130"/>
                <a:gd name="T85" fmla="*/ 12 h 70"/>
                <a:gd name="T86" fmla="*/ 107 w 130"/>
                <a:gd name="T87" fmla="*/ 8 h 70"/>
                <a:gd name="T88" fmla="*/ 114 w 130"/>
                <a:gd name="T89" fmla="*/ 9 h 70"/>
                <a:gd name="T90" fmla="*/ 113 w 130"/>
                <a:gd name="T91" fmla="*/ 15 h 70"/>
                <a:gd name="T92" fmla="*/ 116 w 130"/>
                <a:gd name="T93" fmla="*/ 18 h 70"/>
                <a:gd name="T94" fmla="*/ 121 w 130"/>
                <a:gd name="T95" fmla="*/ 19 h 70"/>
                <a:gd name="T96" fmla="*/ 120 w 130"/>
                <a:gd name="T97" fmla="*/ 26 h 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70">
                  <a:moveTo>
                    <a:pt x="0" y="0"/>
                  </a:moveTo>
                  <a:cubicBezTo>
                    <a:pt x="0" y="70"/>
                    <a:pt x="0" y="70"/>
                    <a:pt x="0" y="70"/>
                  </a:cubicBezTo>
                  <a:cubicBezTo>
                    <a:pt x="18" y="70"/>
                    <a:pt x="18" y="70"/>
                    <a:pt x="18" y="70"/>
                  </a:cubicBezTo>
                  <a:cubicBezTo>
                    <a:pt x="16" y="66"/>
                    <a:pt x="16" y="66"/>
                    <a:pt x="16" y="66"/>
                  </a:cubicBezTo>
                  <a:cubicBezTo>
                    <a:pt x="15" y="64"/>
                    <a:pt x="15" y="64"/>
                    <a:pt x="15" y="64"/>
                  </a:cubicBezTo>
                  <a:cubicBezTo>
                    <a:pt x="21" y="60"/>
                    <a:pt x="21" y="60"/>
                    <a:pt x="21" y="60"/>
                  </a:cubicBezTo>
                  <a:cubicBezTo>
                    <a:pt x="21" y="58"/>
                    <a:pt x="20" y="56"/>
                    <a:pt x="20" y="55"/>
                  </a:cubicBezTo>
                  <a:cubicBezTo>
                    <a:pt x="13" y="53"/>
                    <a:pt x="13" y="53"/>
                    <a:pt x="13" y="53"/>
                  </a:cubicBezTo>
                  <a:cubicBezTo>
                    <a:pt x="14" y="51"/>
                    <a:pt x="14" y="51"/>
                    <a:pt x="14" y="51"/>
                  </a:cubicBezTo>
                  <a:cubicBezTo>
                    <a:pt x="14" y="45"/>
                    <a:pt x="14" y="45"/>
                    <a:pt x="14" y="45"/>
                  </a:cubicBezTo>
                  <a:cubicBezTo>
                    <a:pt x="14" y="43"/>
                    <a:pt x="14" y="43"/>
                    <a:pt x="14" y="43"/>
                  </a:cubicBezTo>
                  <a:cubicBezTo>
                    <a:pt x="22" y="43"/>
                    <a:pt x="22" y="43"/>
                    <a:pt x="22" y="43"/>
                  </a:cubicBezTo>
                  <a:cubicBezTo>
                    <a:pt x="22" y="41"/>
                    <a:pt x="23" y="39"/>
                    <a:pt x="24" y="38"/>
                  </a:cubicBezTo>
                  <a:cubicBezTo>
                    <a:pt x="19" y="33"/>
                    <a:pt x="19" y="33"/>
                    <a:pt x="19" y="33"/>
                  </a:cubicBezTo>
                  <a:cubicBezTo>
                    <a:pt x="20" y="31"/>
                    <a:pt x="20" y="31"/>
                    <a:pt x="20" y="31"/>
                  </a:cubicBezTo>
                  <a:cubicBezTo>
                    <a:pt x="23" y="27"/>
                    <a:pt x="23" y="27"/>
                    <a:pt x="23" y="27"/>
                  </a:cubicBezTo>
                  <a:cubicBezTo>
                    <a:pt x="24" y="25"/>
                    <a:pt x="24" y="25"/>
                    <a:pt x="24" y="25"/>
                  </a:cubicBezTo>
                  <a:cubicBezTo>
                    <a:pt x="31" y="28"/>
                    <a:pt x="31" y="28"/>
                    <a:pt x="31" y="28"/>
                  </a:cubicBezTo>
                  <a:cubicBezTo>
                    <a:pt x="32" y="27"/>
                    <a:pt x="34" y="26"/>
                    <a:pt x="35" y="25"/>
                  </a:cubicBezTo>
                  <a:cubicBezTo>
                    <a:pt x="33" y="19"/>
                    <a:pt x="33" y="19"/>
                    <a:pt x="33" y="19"/>
                  </a:cubicBezTo>
                  <a:cubicBezTo>
                    <a:pt x="35" y="18"/>
                    <a:pt x="35" y="18"/>
                    <a:pt x="35" y="18"/>
                  </a:cubicBezTo>
                  <a:cubicBezTo>
                    <a:pt x="40" y="15"/>
                    <a:pt x="40" y="15"/>
                    <a:pt x="40" y="15"/>
                  </a:cubicBezTo>
                  <a:cubicBezTo>
                    <a:pt x="42" y="14"/>
                    <a:pt x="42" y="14"/>
                    <a:pt x="42" y="14"/>
                  </a:cubicBezTo>
                  <a:cubicBezTo>
                    <a:pt x="46" y="21"/>
                    <a:pt x="46" y="21"/>
                    <a:pt x="46" y="21"/>
                  </a:cubicBezTo>
                  <a:cubicBezTo>
                    <a:pt x="48" y="20"/>
                    <a:pt x="50" y="20"/>
                    <a:pt x="51" y="20"/>
                  </a:cubicBezTo>
                  <a:cubicBezTo>
                    <a:pt x="53" y="13"/>
                    <a:pt x="53" y="13"/>
                    <a:pt x="53" y="13"/>
                  </a:cubicBezTo>
                  <a:cubicBezTo>
                    <a:pt x="55" y="13"/>
                    <a:pt x="55" y="13"/>
                    <a:pt x="55" y="13"/>
                  </a:cubicBezTo>
                  <a:cubicBezTo>
                    <a:pt x="60" y="14"/>
                    <a:pt x="60" y="14"/>
                    <a:pt x="60" y="14"/>
                  </a:cubicBezTo>
                  <a:cubicBezTo>
                    <a:pt x="63" y="14"/>
                    <a:pt x="63" y="14"/>
                    <a:pt x="63" y="14"/>
                  </a:cubicBezTo>
                  <a:cubicBezTo>
                    <a:pt x="63" y="22"/>
                    <a:pt x="63" y="22"/>
                    <a:pt x="63" y="22"/>
                  </a:cubicBezTo>
                  <a:cubicBezTo>
                    <a:pt x="65" y="22"/>
                    <a:pt x="66" y="23"/>
                    <a:pt x="68" y="24"/>
                  </a:cubicBezTo>
                  <a:cubicBezTo>
                    <a:pt x="73" y="18"/>
                    <a:pt x="73" y="18"/>
                    <a:pt x="73" y="18"/>
                  </a:cubicBezTo>
                  <a:cubicBezTo>
                    <a:pt x="75" y="20"/>
                    <a:pt x="75" y="20"/>
                    <a:pt x="75" y="20"/>
                  </a:cubicBezTo>
                  <a:cubicBezTo>
                    <a:pt x="79" y="23"/>
                    <a:pt x="79" y="23"/>
                    <a:pt x="79" y="23"/>
                  </a:cubicBezTo>
                  <a:cubicBezTo>
                    <a:pt x="81" y="24"/>
                    <a:pt x="81" y="24"/>
                    <a:pt x="81" y="24"/>
                  </a:cubicBezTo>
                  <a:cubicBezTo>
                    <a:pt x="77" y="31"/>
                    <a:pt x="77" y="31"/>
                    <a:pt x="77" y="31"/>
                  </a:cubicBezTo>
                  <a:cubicBezTo>
                    <a:pt x="79" y="32"/>
                    <a:pt x="80" y="34"/>
                    <a:pt x="80" y="35"/>
                  </a:cubicBezTo>
                  <a:cubicBezTo>
                    <a:pt x="87" y="33"/>
                    <a:pt x="87" y="33"/>
                    <a:pt x="87" y="33"/>
                  </a:cubicBezTo>
                  <a:cubicBezTo>
                    <a:pt x="88" y="35"/>
                    <a:pt x="88" y="35"/>
                    <a:pt x="88" y="35"/>
                  </a:cubicBezTo>
                  <a:cubicBezTo>
                    <a:pt x="91" y="40"/>
                    <a:pt x="91" y="40"/>
                    <a:pt x="91" y="40"/>
                  </a:cubicBezTo>
                  <a:cubicBezTo>
                    <a:pt x="92" y="42"/>
                    <a:pt x="92" y="42"/>
                    <a:pt x="92" y="42"/>
                  </a:cubicBezTo>
                  <a:cubicBezTo>
                    <a:pt x="85" y="46"/>
                    <a:pt x="85" y="46"/>
                    <a:pt x="85" y="46"/>
                  </a:cubicBezTo>
                  <a:cubicBezTo>
                    <a:pt x="86" y="48"/>
                    <a:pt x="86" y="49"/>
                    <a:pt x="86" y="51"/>
                  </a:cubicBezTo>
                  <a:cubicBezTo>
                    <a:pt x="93" y="53"/>
                    <a:pt x="93" y="53"/>
                    <a:pt x="93" y="53"/>
                  </a:cubicBezTo>
                  <a:cubicBezTo>
                    <a:pt x="93" y="55"/>
                    <a:pt x="93" y="55"/>
                    <a:pt x="93" y="55"/>
                  </a:cubicBezTo>
                  <a:cubicBezTo>
                    <a:pt x="92" y="60"/>
                    <a:pt x="92" y="60"/>
                    <a:pt x="92" y="60"/>
                  </a:cubicBezTo>
                  <a:cubicBezTo>
                    <a:pt x="92" y="62"/>
                    <a:pt x="92" y="62"/>
                    <a:pt x="92" y="62"/>
                  </a:cubicBezTo>
                  <a:cubicBezTo>
                    <a:pt x="84" y="63"/>
                    <a:pt x="84" y="63"/>
                    <a:pt x="84" y="63"/>
                  </a:cubicBezTo>
                  <a:cubicBezTo>
                    <a:pt x="84" y="65"/>
                    <a:pt x="83" y="66"/>
                    <a:pt x="82" y="68"/>
                  </a:cubicBezTo>
                  <a:cubicBezTo>
                    <a:pt x="85" y="70"/>
                    <a:pt x="85" y="70"/>
                    <a:pt x="85" y="70"/>
                  </a:cubicBezTo>
                  <a:cubicBezTo>
                    <a:pt x="130" y="70"/>
                    <a:pt x="130" y="70"/>
                    <a:pt x="130" y="70"/>
                  </a:cubicBezTo>
                  <a:cubicBezTo>
                    <a:pt x="130" y="0"/>
                    <a:pt x="130" y="0"/>
                    <a:pt x="130" y="0"/>
                  </a:cubicBezTo>
                  <a:lnTo>
                    <a:pt x="0" y="0"/>
                  </a:lnTo>
                  <a:close/>
                  <a:moveTo>
                    <a:pt x="120" y="26"/>
                  </a:moveTo>
                  <a:cubicBezTo>
                    <a:pt x="117" y="26"/>
                    <a:pt x="117" y="26"/>
                    <a:pt x="117" y="26"/>
                  </a:cubicBezTo>
                  <a:cubicBezTo>
                    <a:pt x="116" y="27"/>
                    <a:pt x="116" y="28"/>
                    <a:pt x="116" y="29"/>
                  </a:cubicBezTo>
                  <a:cubicBezTo>
                    <a:pt x="115" y="29"/>
                    <a:pt x="115" y="30"/>
                    <a:pt x="115" y="31"/>
                  </a:cubicBezTo>
                  <a:cubicBezTo>
                    <a:pt x="115" y="31"/>
                    <a:pt x="115" y="31"/>
                    <a:pt x="115" y="31"/>
                  </a:cubicBezTo>
                  <a:cubicBezTo>
                    <a:pt x="117" y="34"/>
                    <a:pt x="117" y="34"/>
                    <a:pt x="117" y="34"/>
                  </a:cubicBezTo>
                  <a:cubicBezTo>
                    <a:pt x="118" y="34"/>
                    <a:pt x="118" y="35"/>
                    <a:pt x="117" y="36"/>
                  </a:cubicBezTo>
                  <a:cubicBezTo>
                    <a:pt x="113" y="39"/>
                    <a:pt x="113" y="39"/>
                    <a:pt x="113" y="39"/>
                  </a:cubicBezTo>
                  <a:cubicBezTo>
                    <a:pt x="112" y="39"/>
                    <a:pt x="111" y="39"/>
                    <a:pt x="111" y="38"/>
                  </a:cubicBezTo>
                  <a:cubicBezTo>
                    <a:pt x="109" y="35"/>
                    <a:pt x="109" y="35"/>
                    <a:pt x="109" y="35"/>
                  </a:cubicBezTo>
                  <a:cubicBezTo>
                    <a:pt x="107" y="36"/>
                    <a:pt x="106" y="36"/>
                    <a:pt x="104" y="36"/>
                  </a:cubicBezTo>
                  <a:cubicBezTo>
                    <a:pt x="104" y="36"/>
                    <a:pt x="104" y="36"/>
                    <a:pt x="104" y="36"/>
                  </a:cubicBezTo>
                  <a:cubicBezTo>
                    <a:pt x="102" y="40"/>
                    <a:pt x="102" y="40"/>
                    <a:pt x="102" y="40"/>
                  </a:cubicBezTo>
                  <a:cubicBezTo>
                    <a:pt x="102" y="40"/>
                    <a:pt x="101" y="41"/>
                    <a:pt x="101" y="40"/>
                  </a:cubicBezTo>
                  <a:cubicBezTo>
                    <a:pt x="96" y="38"/>
                    <a:pt x="96" y="38"/>
                    <a:pt x="96" y="38"/>
                  </a:cubicBezTo>
                  <a:cubicBezTo>
                    <a:pt x="95" y="38"/>
                    <a:pt x="95" y="37"/>
                    <a:pt x="95" y="37"/>
                  </a:cubicBezTo>
                  <a:cubicBezTo>
                    <a:pt x="97" y="33"/>
                    <a:pt x="97" y="33"/>
                    <a:pt x="97" y="33"/>
                  </a:cubicBezTo>
                  <a:cubicBezTo>
                    <a:pt x="95" y="32"/>
                    <a:pt x="95" y="31"/>
                    <a:pt x="94" y="29"/>
                  </a:cubicBezTo>
                  <a:cubicBezTo>
                    <a:pt x="94" y="29"/>
                    <a:pt x="94" y="29"/>
                    <a:pt x="94" y="29"/>
                  </a:cubicBezTo>
                  <a:cubicBezTo>
                    <a:pt x="90" y="30"/>
                    <a:pt x="90" y="30"/>
                    <a:pt x="90" y="30"/>
                  </a:cubicBezTo>
                  <a:cubicBezTo>
                    <a:pt x="89" y="30"/>
                    <a:pt x="88" y="29"/>
                    <a:pt x="88" y="29"/>
                  </a:cubicBezTo>
                  <a:cubicBezTo>
                    <a:pt x="88" y="23"/>
                    <a:pt x="88" y="23"/>
                    <a:pt x="88" y="23"/>
                  </a:cubicBezTo>
                  <a:cubicBezTo>
                    <a:pt x="88" y="23"/>
                    <a:pt x="88" y="22"/>
                    <a:pt x="89" y="22"/>
                  </a:cubicBezTo>
                  <a:cubicBezTo>
                    <a:pt x="93" y="22"/>
                    <a:pt x="93" y="22"/>
                    <a:pt x="93" y="22"/>
                  </a:cubicBezTo>
                  <a:cubicBezTo>
                    <a:pt x="93" y="21"/>
                    <a:pt x="93" y="20"/>
                    <a:pt x="94" y="19"/>
                  </a:cubicBezTo>
                  <a:cubicBezTo>
                    <a:pt x="94" y="18"/>
                    <a:pt x="94" y="18"/>
                    <a:pt x="94" y="17"/>
                  </a:cubicBezTo>
                  <a:cubicBezTo>
                    <a:pt x="94" y="17"/>
                    <a:pt x="94" y="17"/>
                    <a:pt x="94" y="17"/>
                  </a:cubicBezTo>
                  <a:cubicBezTo>
                    <a:pt x="92" y="14"/>
                    <a:pt x="92" y="14"/>
                    <a:pt x="92" y="14"/>
                  </a:cubicBezTo>
                  <a:cubicBezTo>
                    <a:pt x="92" y="13"/>
                    <a:pt x="92" y="12"/>
                    <a:pt x="92" y="12"/>
                  </a:cubicBezTo>
                  <a:cubicBezTo>
                    <a:pt x="97" y="9"/>
                    <a:pt x="97" y="9"/>
                    <a:pt x="97" y="9"/>
                  </a:cubicBezTo>
                  <a:cubicBezTo>
                    <a:pt x="97" y="8"/>
                    <a:pt x="98" y="9"/>
                    <a:pt x="98" y="9"/>
                  </a:cubicBezTo>
                  <a:cubicBezTo>
                    <a:pt x="101" y="12"/>
                    <a:pt x="101" y="12"/>
                    <a:pt x="101" y="12"/>
                  </a:cubicBezTo>
                  <a:cubicBezTo>
                    <a:pt x="102" y="12"/>
                    <a:pt x="104" y="12"/>
                    <a:pt x="105" y="12"/>
                  </a:cubicBezTo>
                  <a:cubicBezTo>
                    <a:pt x="105" y="12"/>
                    <a:pt x="105" y="12"/>
                    <a:pt x="105" y="12"/>
                  </a:cubicBezTo>
                  <a:cubicBezTo>
                    <a:pt x="107" y="8"/>
                    <a:pt x="107" y="8"/>
                    <a:pt x="107" y="8"/>
                  </a:cubicBezTo>
                  <a:cubicBezTo>
                    <a:pt x="107" y="7"/>
                    <a:pt x="108" y="7"/>
                    <a:pt x="109" y="7"/>
                  </a:cubicBezTo>
                  <a:cubicBezTo>
                    <a:pt x="114" y="9"/>
                    <a:pt x="114" y="9"/>
                    <a:pt x="114" y="9"/>
                  </a:cubicBezTo>
                  <a:cubicBezTo>
                    <a:pt x="114" y="10"/>
                    <a:pt x="114" y="10"/>
                    <a:pt x="114" y="11"/>
                  </a:cubicBezTo>
                  <a:cubicBezTo>
                    <a:pt x="113" y="15"/>
                    <a:pt x="113" y="15"/>
                    <a:pt x="113" y="15"/>
                  </a:cubicBezTo>
                  <a:cubicBezTo>
                    <a:pt x="114" y="16"/>
                    <a:pt x="115" y="17"/>
                    <a:pt x="115" y="18"/>
                  </a:cubicBezTo>
                  <a:cubicBezTo>
                    <a:pt x="116" y="18"/>
                    <a:pt x="116" y="18"/>
                    <a:pt x="116" y="18"/>
                  </a:cubicBezTo>
                  <a:cubicBezTo>
                    <a:pt x="120" y="18"/>
                    <a:pt x="120" y="18"/>
                    <a:pt x="120" y="18"/>
                  </a:cubicBezTo>
                  <a:cubicBezTo>
                    <a:pt x="120" y="18"/>
                    <a:pt x="121" y="18"/>
                    <a:pt x="121" y="19"/>
                  </a:cubicBezTo>
                  <a:cubicBezTo>
                    <a:pt x="122" y="24"/>
                    <a:pt x="122" y="24"/>
                    <a:pt x="122" y="24"/>
                  </a:cubicBezTo>
                  <a:cubicBezTo>
                    <a:pt x="122" y="25"/>
                    <a:pt x="121" y="26"/>
                    <a:pt x="120" y="26"/>
                  </a:cubicBezTo>
                  <a:close/>
                </a:path>
              </a:pathLst>
            </a:custGeom>
            <a:grpFill/>
            <a:ln>
              <a:noFill/>
            </a:ln>
          </p:spPr>
          <p:txBody>
            <a:bodyPr vert="horz" wrap="square" lIns="91440" tIns="45720" rIns="91440" bIns="45720" numCol="1" anchor="t" anchorCtr="0" compatLnSpc="1"/>
            <a:lstStyle/>
            <a:p>
              <a:endParaRPr lang="en-US"/>
            </a:p>
          </p:txBody>
        </p:sp>
        <p:sp>
          <p:nvSpPr>
            <p:cNvPr id="14" name="Freeform 141"/>
            <p:cNvSpPr>
              <a:spLocks noEditPoints="1"/>
            </p:cNvSpPr>
            <p:nvPr/>
          </p:nvSpPr>
          <p:spPr bwMode="auto">
            <a:xfrm>
              <a:off x="7921" y="5324"/>
              <a:ext cx="224" cy="187"/>
            </a:xfrm>
            <a:custGeom>
              <a:gdLst>
                <a:gd name="T0" fmla="*/ 45 w 52"/>
                <a:gd name="T1" fmla="*/ 39 h 43"/>
                <a:gd name="T2" fmla="*/ 39 w 52"/>
                <a:gd name="T3" fmla="*/ 7 h 43"/>
                <a:gd name="T4" fmla="*/ 7 w 52"/>
                <a:gd name="T5" fmla="*/ 13 h 43"/>
                <a:gd name="T6" fmla="*/ 12 w 52"/>
                <a:gd name="T7" fmla="*/ 43 h 43"/>
                <a:gd name="T8" fmla="*/ 41 w 52"/>
                <a:gd name="T9" fmla="*/ 43 h 43"/>
                <a:gd name="T10" fmla="*/ 45 w 52"/>
                <a:gd name="T11" fmla="*/ 39 h 43"/>
                <a:gd name="T12" fmla="*/ 37 w 52"/>
                <a:gd name="T13" fmla="*/ 34 h 43"/>
                <a:gd name="T14" fmla="*/ 18 w 52"/>
                <a:gd name="T15" fmla="*/ 37 h 43"/>
                <a:gd name="T16" fmla="*/ 15 w 52"/>
                <a:gd name="T17" fmla="*/ 18 h 43"/>
                <a:gd name="T18" fmla="*/ 34 w 52"/>
                <a:gd name="T19" fmla="*/ 14 h 43"/>
                <a:gd name="T20" fmla="*/ 37 w 52"/>
                <a:gd name="T21" fmla="*/ 34 h 4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3">
                  <a:moveTo>
                    <a:pt x="45" y="39"/>
                  </a:moveTo>
                  <a:cubicBezTo>
                    <a:pt x="52" y="29"/>
                    <a:pt x="50" y="14"/>
                    <a:pt x="39" y="7"/>
                  </a:cubicBezTo>
                  <a:cubicBezTo>
                    <a:pt x="28" y="0"/>
                    <a:pt x="14" y="2"/>
                    <a:pt x="7" y="13"/>
                  </a:cubicBezTo>
                  <a:cubicBezTo>
                    <a:pt x="0" y="23"/>
                    <a:pt x="2" y="36"/>
                    <a:pt x="12" y="43"/>
                  </a:cubicBezTo>
                  <a:cubicBezTo>
                    <a:pt x="41" y="43"/>
                    <a:pt x="41" y="43"/>
                    <a:pt x="41" y="43"/>
                  </a:cubicBezTo>
                  <a:cubicBezTo>
                    <a:pt x="43" y="42"/>
                    <a:pt x="44" y="41"/>
                    <a:pt x="45" y="39"/>
                  </a:cubicBezTo>
                  <a:close/>
                  <a:moveTo>
                    <a:pt x="37" y="34"/>
                  </a:moveTo>
                  <a:cubicBezTo>
                    <a:pt x="33" y="40"/>
                    <a:pt x="25" y="42"/>
                    <a:pt x="18" y="37"/>
                  </a:cubicBezTo>
                  <a:cubicBezTo>
                    <a:pt x="12" y="33"/>
                    <a:pt x="10" y="24"/>
                    <a:pt x="15" y="18"/>
                  </a:cubicBezTo>
                  <a:cubicBezTo>
                    <a:pt x="19" y="12"/>
                    <a:pt x="28" y="10"/>
                    <a:pt x="34" y="14"/>
                  </a:cubicBezTo>
                  <a:cubicBezTo>
                    <a:pt x="40" y="19"/>
                    <a:pt x="42" y="27"/>
                    <a:pt x="37" y="34"/>
                  </a:cubicBezTo>
                  <a:close/>
                </a:path>
              </a:pathLst>
            </a:custGeom>
            <a:grpFill/>
            <a:ln>
              <a:noFill/>
            </a:ln>
          </p:spPr>
          <p:txBody>
            <a:bodyPr vert="horz" wrap="square" lIns="91440" tIns="45720" rIns="91440" bIns="45720" numCol="1" anchor="t" anchorCtr="0" compatLnSpc="1"/>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checkerboard(across)">
                                      <p:cBhvr>
                                        <p:cTn id="7" dur="500"/>
                                        <p:tgtEl>
                                          <p:spTgt spid="41"/>
                                        </p:tgtEl>
                                      </p:cBhvr>
                                    </p:animEffect>
                                  </p:childTnLst>
                                </p:cTn>
                              </p:par>
                              <p:par>
                                <p:cTn id="8" presetID="5" presetClass="entr" presetSubtype="1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checkerboard(across)">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垂直排列标题与&#10;文本">
    <p:spTree>
      <p:nvGrpSpPr>
        <p:cNvPr id="1" name=""/>
        <p:cNvGrpSpPr/>
        <p:nvPr/>
      </p:nvGrpSpPr>
      <p:grpSpPr>
        <a:xfrm>
          <a:off x="0" y="0"/>
          <a:ext cx="0" cy="0"/>
        </a:xfrm>
      </p:grpSpPr>
      <p:sp>
        <p:nvSpPr>
          <p:cNvPr id="5" name="页脚占位符 4"/>
          <p:cNvSpPr>
            <a:spLocks noGrp="1"/>
          </p:cNvSpPr>
          <p:nvPr>
            <p:ph type="ftr" sz="quarter" idx="11"/>
          </p:nvPr>
        </p:nvSpPr>
        <p:spPr/>
        <p:txBody>
          <a:bodyPr/>
          <a:lstStyle/>
          <a:p>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7" name="矩形 6"/>
          <p:cNvSpPr/>
          <p:nvPr userDrawn="1"/>
        </p:nvSpPr>
        <p:spPr>
          <a:xfrm>
            <a:off x="0" y="-11430"/>
            <a:ext cx="12192000" cy="6858000"/>
          </a:xfrm>
          <a:prstGeom prst="rect">
            <a:avLst/>
          </a:prstGeom>
          <a:solidFill>
            <a:schemeClr val="tx2">
              <a:lumMod val="60000"/>
              <a:lumOff val="4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4E7ED-FD35-4E2C-8D04-D0895BF3EC64}" type="slidenum">
              <a:rPr lang="zh-CN" altLang="en-US" smtClean="0"/>
              <a:t/>
            </a:fld>
            <a:endParaRPr lang="zh-CN" altLang="en-US"/>
          </a:p>
        </p:txBody>
      </p:sp>
      <p:sp>
        <p:nvSpPr>
          <p:cNvPr id="10" name="圆角矩形 9"/>
          <p:cNvSpPr/>
          <p:nvPr userDrawn="1"/>
        </p:nvSpPr>
        <p:spPr>
          <a:xfrm>
            <a:off x="293370" y="307340"/>
            <a:ext cx="11575415" cy="62204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no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iming/>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just" defTabSz="914400" rtl="0" eaLnBrk="1" latinLnBrk="0" hangingPunct="1">
        <a:lnSpc>
          <a:spcPct val="13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13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just" defTabSz="914400" rtl="0" eaLnBrk="1" latinLnBrk="0" hangingPunct="1">
        <a:lnSpc>
          <a:spcPct val="13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9.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0.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6.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8.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9.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0.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1.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2.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3.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4.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5.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6.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7.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8.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9.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0.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1.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2.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3.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4.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5.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6.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7.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8.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9.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796925" y="718185"/>
            <a:ext cx="10738485" cy="7108825"/>
          </a:xfrm>
          <a:prstGeom prst="rect">
            <a:avLst/>
          </a:prstGeom>
          <a:noFill/>
          <a:ln w="9525">
            <a:noFill/>
          </a:ln>
        </p:spPr>
        <p:txBody>
          <a:bodyPr wrap="square" anchor="t">
            <a:spAutoFit/>
          </a:bodyPr>
          <a:lstStyle>
            <a:defPPr>
              <a:defRPr lang="zh-CN"/>
            </a:defPPr>
          </a:lstStyle>
          <a:p>
            <a:pPr algn="ctr"/>
            <a:endParaRPr lang="zh-CN" altLang="en-US" sz="6000" b="0" noProof="1">
              <a:effectLst>
                <a:outerShdw blurRad="38100" dist="38100" dir="2700000">
                  <a:srgbClr val="C0C0C0"/>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r>
              <a:rPr sz="6000" b="0" noProof="1">
                <a:effectLst>
                  <a:outerShdw blurRad="38100" dist="38100" dir="2700000">
                    <a:srgbClr val="C0C0C0"/>
                  </a:outerShdw>
                </a:effectLst>
                <a:latin typeface="黑体" panose="02010609060101010101" pitchFamily="49" charset="-122"/>
                <a:ea typeface="黑体" panose="02010609060101010101" pitchFamily="49" charset="-122"/>
                <a:cs typeface="+mn-cs"/>
                <a:sym typeface="宋体" panose="02010600030101010101" pitchFamily="2" charset="-122"/>
              </a:rPr>
              <a:t>第四部分 考前必备 易错知识</a:t>
            </a:r>
          </a:p>
          <a:p>
            <a:pPr algn="ctr"/>
            <a:endParaRPr sz="6000" b="0" noProof="1">
              <a:solidFill>
                <a:srgbClr val="0070C0"/>
              </a:solidFill>
              <a:effectLst>
                <a:outerShdw blurRad="38100" dist="38100" dir="2700000">
                  <a:srgbClr val="C0C0C0"/>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r>
              <a:rPr sz="5400" b="0" noProof="1">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rPr>
              <a:t>必备知识点总结</a:t>
            </a:r>
            <a:endParaRPr sz="6000" b="0" noProof="1">
              <a:effectLst>
                <a:outerShdw blurRad="38100" dist="38100" dir="2700000">
                  <a:srgbClr val="C0C0C0"/>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endParaRPr sz="5400" b="0" noProof="1">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endParaRPr sz="5400">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sym typeface="+mn-ea"/>
            </a:endParaRPr>
          </a:p>
          <a:p>
            <a:pPr algn="ctr"/>
            <a:endParaRPr sz="5400" b="0" noProof="1">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endParaRPr lang="zh-CN" altLang="en-US" sz="6000" noProof="1">
              <a:effectLst>
                <a:outerShdw blurRad="38100" dist="38100" dir="2700000">
                  <a:srgbClr val="C0C0C0"/>
                </a:outerShdw>
              </a:effectLst>
              <a:latin typeface="等线"/>
              <a:ea typeface="等线" panose="02010600030101010101" charset="-122"/>
              <a:cs typeface="+mn-cs"/>
              <a:sym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1019810" y="1192530"/>
            <a:ext cx="9956165" cy="4615815"/>
          </a:xfrm>
          <a:prstGeom prst="rect">
            <a:avLst/>
          </a:prstGeom>
          <a:noFill/>
        </p:spPr>
        <p:txBody>
          <a:bodyPr wrap="square" rtlCol="0" anchor="t">
            <a:spAutoFit/>
          </a:bodyPr>
          <a:lstStyle>
            <a:defPPr>
              <a:defRPr lang="zh-CN"/>
            </a:defPPr>
          </a:lstStyle>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1</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尊重</a:t>
            </a:r>
            <a:r>
              <a:rPr lang="zh-CN" altLang="en-US" sz="2800">
                <a:latin typeface="宋体" panose="02010600030101010101" pitchFamily="2" charset="-122"/>
                <a:ea typeface="宋体" panose="02010600030101010101" pitchFamily="2" charset="-122"/>
                <a:cs typeface="宋体" panose="02010600030101010101" pitchFamily="2" charset="-122"/>
              </a:rPr>
              <a:t>是交往的起点，是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维系良好人际关系</a:t>
            </a:r>
            <a:r>
              <a:rPr lang="zh-CN" altLang="en-US" sz="2800">
                <a:latin typeface="宋体" panose="02010600030101010101" pitchFamily="2" charset="-122"/>
                <a:ea typeface="宋体" panose="02010600030101010101" pitchFamily="2" charset="-122"/>
                <a:cs typeface="宋体" panose="02010600030101010101" pitchFamily="2" charset="-122"/>
              </a:rPr>
              <a:t>的前提。</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2</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法律的特征。</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（1）法律是由</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国家制定或认可的</a:t>
            </a:r>
            <a:r>
              <a:rPr lang="zh-CN" altLang="en-US" sz="28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（2）法律是由国家</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强制力保证实施</a:t>
            </a:r>
            <a:r>
              <a:rPr lang="zh-CN" altLang="en-US" sz="2800">
                <a:latin typeface="宋体" panose="02010600030101010101" pitchFamily="2" charset="-122"/>
                <a:ea typeface="宋体" panose="02010600030101010101" pitchFamily="2" charset="-122"/>
                <a:cs typeface="宋体" panose="02010600030101010101" pitchFamily="2" charset="-122"/>
              </a:rPr>
              <a:t>的。（最主要特征）</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（3）法律对</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全体社会成员</a:t>
            </a:r>
            <a:r>
              <a:rPr lang="zh-CN" altLang="en-US" sz="2800">
                <a:latin typeface="宋体" panose="02010600030101010101" pitchFamily="2" charset="-122"/>
                <a:ea typeface="宋体" panose="02010600030101010101" pitchFamily="2" charset="-122"/>
                <a:cs typeface="宋体" panose="02010600030101010101" pitchFamily="2" charset="-122"/>
              </a:rPr>
              <a:t>具有普遍约束力。</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3</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法律是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最刚性</a:t>
            </a:r>
            <a:r>
              <a:rPr lang="zh-CN" altLang="en-US" sz="2800">
                <a:latin typeface="宋体" panose="02010600030101010101" pitchFamily="2" charset="-122"/>
                <a:ea typeface="宋体" panose="02010600030101010101" pitchFamily="2" charset="-122"/>
                <a:cs typeface="宋体" panose="02010600030101010101" pitchFamily="2" charset="-122"/>
              </a:rPr>
              <a:t>的社会规则，不违法是人们行为的底线。</a:t>
            </a:r>
          </a:p>
          <a:p>
            <a:pPr fontAlgn="auto">
              <a:lnSpc>
                <a:spcPct val="150000"/>
              </a:lnSpc>
            </a:pP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804545" y="1176655"/>
            <a:ext cx="10397490" cy="461581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4</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严重社会危害性</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是犯罪的最本质特征。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刑事违法性</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是犯罪的法律标志。受刑罚处罚性是犯罪的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严重社会危害性</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刑事违法性</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的必然法律后果。</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5</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诉讼是处理纠纷和应对侵害</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最正规</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最权威</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的手段，是维护合法权益的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最后屏障</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6</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实现中华民族伟大复兴最鲜明的特点，就是将国家和人民视为一个</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命运共同体</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，将</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国家利益</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人民利益</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紧密联系在一起。</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709930" y="1242060"/>
            <a:ext cx="10504805" cy="461581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7</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国家安全</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国家生存</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发展</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重要保障</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。国家安全是人民幸福安康的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前提</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8</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坚持总体国家安全观，要以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人民安全</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为宗旨，以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政治安全</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为根本，以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经济安全</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为基础，以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军事</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文化</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社会安全</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为保障，以促进</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国际安全</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为依托，走岀一条</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中国特色国家安全道路</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9</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《中共中央国务院关于加快推进生态文明建设的意见》：坚持把</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节约优先</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保护优先</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自然恢复</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为主作为基本方针；</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758825" y="1238250"/>
            <a:ext cx="10706100"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坚持把</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绿色发展、循环发展、低碳发展</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作为基本途径；坚持把深化改革和创新驱动作为基本动力；坚持把培育</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生态文化</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作为重要支撑；坚持把重点突破和整体推进作为工作方式。</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10</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走绿色、循环、低碳发展之路，要坚持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节约优先、保护优先、自然恢复</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为主的方针，大力倡导</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节能、环保、低碳、文明</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绿色生产生活</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方式。</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11.劳动是财富的源泉。</a:t>
            </a:r>
          </a:p>
          <a:p>
            <a:pPr algn="l">
              <a:lnSpc>
                <a:spcPct val="150000"/>
              </a:lnSpc>
            </a:pP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683895" y="1249045"/>
            <a:ext cx="10963910"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12.</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宪法</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是我国的根本法，是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公民权利的保障书</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治国安邦</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的总章</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程。</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13</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宪法的核心价值追求是：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规范国家权力运行以保障公民权利。</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14</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我国宪法的基本原则是：我国是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人民民主专政的社会主义国家，国家的一切权力属于人民。</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15</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宪法确认我国的国家性质是：“中华人民共和国是工人阶级领导的、以工农联盟为基础的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人民民主专政</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社会主义国家</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16</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宪法明确了人民当家作主的地位：我国的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一切权力属于人民</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891540" y="1080135"/>
            <a:ext cx="10591165" cy="5262245"/>
          </a:xfrm>
          <a:prstGeom prst="rect">
            <a:avLst/>
          </a:prstGeom>
          <a:noFill/>
        </p:spPr>
        <p:txBody>
          <a:bodyPr wrap="square" rtlCol="0" anchor="t">
            <a:spAutoFit/>
          </a:bodyPr>
          <a:lstStyle>
            <a:defPPr>
              <a:defRPr lang="zh-CN"/>
            </a:defPPr>
          </a:lstStyle>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17</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宪法规定的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社会主义经济制度</a:t>
            </a:r>
            <a:r>
              <a:rPr lang="zh-CN" altLang="en-US" sz="2800">
                <a:latin typeface="宋体" panose="02010600030101010101" pitchFamily="2" charset="-122"/>
                <a:ea typeface="宋体" panose="02010600030101010101" pitchFamily="2" charset="-122"/>
                <a:cs typeface="宋体" panose="02010600030101010101" pitchFamily="2" charset="-122"/>
              </a:rPr>
              <a:t>奠定了国家权力属于人民的经济基础。（我国经济制度的基础是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生产资料</a:t>
            </a:r>
            <a:r>
              <a:rPr lang="zh-CN" altLang="en-US" sz="2800">
                <a:latin typeface="宋体" panose="02010600030101010101" pitchFamily="2" charset="-122"/>
                <a:ea typeface="宋体" panose="02010600030101010101" pitchFamily="2" charset="-122"/>
                <a:cs typeface="宋体" panose="02010600030101010101" pitchFamily="2" charset="-122"/>
              </a:rPr>
              <a:t>的社会主义</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公有制</a:t>
            </a:r>
            <a:r>
              <a:rPr lang="zh-CN" altLang="en-US" sz="28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18</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人权的实质内容和目标是：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人自由、平等地生存和发展。</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19</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贫穷</a:t>
            </a:r>
            <a:r>
              <a:rPr lang="zh-CN" altLang="en-US" sz="2800">
                <a:latin typeface="宋体" panose="02010600030101010101" pitchFamily="2" charset="-122"/>
                <a:ea typeface="宋体" panose="02010600030101010101" pitchFamily="2" charset="-122"/>
                <a:cs typeface="宋体" panose="02010600030101010101" pitchFamily="2" charset="-122"/>
              </a:rPr>
              <a:t>是实现人权的最大障碍。中国的减贫行动是中国人权事业进步的最显著标志。</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20</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我国的一切权力属于人民。人民代表大会是人民行使国家权力的机关。全国人民代表大会和地方各级人民代表大会都由民主选举产生，对人民负责，受人民监督；</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697230" y="1071245"/>
            <a:ext cx="10645140" cy="5262245"/>
          </a:xfrm>
          <a:prstGeom prst="rect">
            <a:avLst/>
          </a:prstGeom>
          <a:noFill/>
        </p:spPr>
        <p:txBody>
          <a:bodyPr wrap="square" rtlCol="0" anchor="t">
            <a:spAutoFit/>
          </a:bodyPr>
          <a:lstStyle>
            <a:defPPr>
              <a:defRPr lang="zh-CN"/>
            </a:defPPr>
          </a:lstStyle>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国家行政机关、监察机关、审判机关、检察机关都由人民代表大会产生，对</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人民代表大会</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负责，受</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人民代表大会</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监督。</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21</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宪法规定，我国的国家机构实行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民主集中制</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的原则。</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22</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我国的国体：</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人民民主专政</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。我国的政体：</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人民代表大会制度</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23</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中国共产党作为执政党，必须以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宪法为根本</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的活动准则。中国共产党坚持把</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依法治国</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作为党领导人民治理国家的基本方略，把</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法治</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作为治国理政的基本方式。坚持依法治国首先要坚持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依宪治国</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，坚持依法执政首先要坚持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依宪执政</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1019810" y="1028700"/>
            <a:ext cx="10139680" cy="5262245"/>
          </a:xfrm>
          <a:prstGeom prst="rect">
            <a:avLst/>
          </a:prstGeom>
          <a:noFill/>
        </p:spPr>
        <p:txBody>
          <a:bodyPr wrap="square" rtlCol="0" anchor="t">
            <a:spAutoFit/>
          </a:bodyPr>
          <a:lstStyle>
            <a:defPPr>
              <a:defRPr lang="zh-CN"/>
            </a:defPPr>
          </a:lstStyle>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24</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宪法是国家的</a:t>
            </a:r>
            <a:r>
              <a:rPr lang="zh-CN" altLang="en-US" sz="2800">
                <a:solidFill>
                  <a:srgbClr val="00B0F0"/>
                </a:solidFill>
                <a:latin typeface="宋体" panose="02010600030101010101" pitchFamily="2" charset="-122"/>
                <a:ea typeface="宋体" panose="02010600030101010101" pitchFamily="2" charset="-122"/>
                <a:cs typeface="宋体" panose="02010600030101010101" pitchFamily="2" charset="-122"/>
              </a:rPr>
              <a:t>根本法</a:t>
            </a:r>
            <a:r>
              <a:rPr lang="zh-CN" altLang="en-US" sz="2800">
                <a:latin typeface="宋体" panose="02010600030101010101" pitchFamily="2" charset="-122"/>
                <a:ea typeface="宋体" panose="02010600030101010101" pitchFamily="2" charset="-122"/>
                <a:cs typeface="宋体" panose="02010600030101010101" pitchFamily="2" charset="-122"/>
              </a:rPr>
              <a:t>，在国家法律体系中具有</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最高</a:t>
            </a:r>
            <a:r>
              <a:rPr lang="zh-CN" altLang="en-US" sz="2800">
                <a:latin typeface="宋体" panose="02010600030101010101" pitchFamily="2" charset="-122"/>
                <a:ea typeface="宋体" panose="02010600030101010101" pitchFamily="2" charset="-122"/>
                <a:cs typeface="宋体" panose="02010600030101010101" pitchFamily="2" charset="-122"/>
              </a:rPr>
              <a:t>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法律地位</a:t>
            </a:r>
            <a:r>
              <a:rPr lang="zh-CN" altLang="en-US" sz="2800">
                <a:latin typeface="宋体" panose="02010600030101010101" pitchFamily="2" charset="-122"/>
                <a:ea typeface="宋体" panose="02010600030101010101" pitchFamily="2" charset="-122"/>
                <a:cs typeface="宋体" panose="02010600030101010101" pitchFamily="2" charset="-122"/>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法律权威</a:t>
            </a:r>
            <a:r>
              <a:rPr lang="zh-CN" altLang="en-US" sz="2800">
                <a:latin typeface="宋体" panose="02010600030101010101" pitchFamily="2" charset="-122"/>
                <a:ea typeface="宋体" panose="02010600030101010101" pitchFamily="2" charset="-122"/>
                <a:cs typeface="宋体" panose="02010600030101010101" pitchFamily="2" charset="-122"/>
              </a:rPr>
              <a:t>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法律效力</a:t>
            </a:r>
            <a:r>
              <a:rPr lang="zh-CN" altLang="en-US" sz="28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25</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宪法所规定的内容是国家生活中带有</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全局性、根本性</a:t>
            </a:r>
            <a:r>
              <a:rPr lang="zh-CN" altLang="en-US" sz="2800">
                <a:latin typeface="宋体" panose="02010600030101010101" pitchFamily="2" charset="-122"/>
                <a:ea typeface="宋体" panose="02010600030101010101" pitchFamily="2" charset="-122"/>
                <a:cs typeface="宋体" panose="02010600030101010101" pitchFamily="2" charset="-122"/>
              </a:rPr>
              <a:t>的问题。</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26</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国家法制统一的基础是：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宪法</a:t>
            </a:r>
            <a:r>
              <a:rPr lang="zh-CN" altLang="en-US" sz="28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27</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中国特色社会主义法律体系的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核心</a:t>
            </a:r>
            <a:r>
              <a:rPr lang="zh-CN" altLang="en-US" sz="2800">
                <a:latin typeface="宋体" panose="02010600030101010101" pitchFamily="2" charset="-122"/>
                <a:ea typeface="宋体" panose="02010600030101010101" pitchFamily="2" charset="-122"/>
                <a:cs typeface="宋体" panose="02010600030101010101" pitchFamily="2" charset="-122"/>
              </a:rPr>
              <a:t>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宪法</a:t>
            </a:r>
            <a:r>
              <a:rPr lang="zh-CN" altLang="en-US" sz="28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28</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宪法规定，</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全国人大及其常委会</a:t>
            </a:r>
            <a:r>
              <a:rPr lang="zh-CN" altLang="en-US" sz="2800">
                <a:latin typeface="宋体" panose="02010600030101010101" pitchFamily="2" charset="-122"/>
                <a:ea typeface="宋体" panose="02010600030101010101" pitchFamily="2" charset="-122"/>
                <a:cs typeface="宋体" panose="02010600030101010101" pitchFamily="2" charset="-122"/>
              </a:rPr>
              <a:t>行使监督宪法实施的职权，</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全国人大常委会</a:t>
            </a:r>
            <a:r>
              <a:rPr lang="zh-CN" altLang="en-US" sz="2800">
                <a:latin typeface="宋体" panose="02010600030101010101" pitchFamily="2" charset="-122"/>
                <a:ea typeface="宋体" panose="02010600030101010101" pitchFamily="2" charset="-122"/>
                <a:cs typeface="宋体" panose="02010600030101010101" pitchFamily="2" charset="-122"/>
              </a:rPr>
              <a:t>有权解释宪法和法律。</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29</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人身自由</a:t>
            </a:r>
            <a:r>
              <a:rPr lang="zh-CN" altLang="en-US" sz="2800">
                <a:latin typeface="宋体" panose="02010600030101010101" pitchFamily="2" charset="-122"/>
                <a:ea typeface="宋体" panose="02010600030101010101" pitchFamily="2" charset="-122"/>
                <a:cs typeface="宋体" panose="02010600030101010101" pitchFamily="2" charset="-122"/>
              </a:rPr>
              <a:t>是公民最基本、最重要的权利。</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762635" y="1250950"/>
            <a:ext cx="11345545" cy="5262245"/>
          </a:xfrm>
          <a:prstGeom prst="rect">
            <a:avLst/>
          </a:prstGeom>
          <a:noFill/>
        </p:spPr>
        <p:txBody>
          <a:bodyPr wrap="square" rtlCol="0" anchor="t">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30.</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生产资料公有制</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是社会主义经济制度的基础。</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31</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国有经济是国民经济的主导力量。</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32</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人大代表的职权：</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审议权、表决权、提案权、质询权</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人大代表提出的意见建议叫“议案”</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33</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人民代表大会的职权：</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立法权、决定权、任免权、监督权</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800" u="sng">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34</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全心全意为人民服务</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是中国共产党的根本宗旨。</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35</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中国共产党的最高理想和最终目标是实现</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共产主义</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36</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中国共产党是中国特色社会主义事业的领导核心。</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869950" y="1188720"/>
            <a:ext cx="10388600" cy="5262245"/>
          </a:xfrm>
          <a:prstGeom prst="rect">
            <a:avLst/>
          </a:prstGeom>
          <a:noFill/>
        </p:spPr>
        <p:txBody>
          <a:bodyPr wrap="square" rtlCol="0" anchor="t">
            <a:spAutoFit/>
          </a:bodyPr>
          <a:lstStyle>
            <a:defPPr>
              <a:defRPr lang="zh-CN"/>
            </a:defPPr>
          </a:lstStyle>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37</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中国共产党的领导是中国特色社会主义</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最本质的特征</a:t>
            </a:r>
            <a:r>
              <a:rPr lang="zh-CN" altLang="en-US" sz="2800">
                <a:latin typeface="宋体" panose="02010600030101010101" pitchFamily="2" charset="-122"/>
                <a:ea typeface="宋体" panose="02010600030101010101" pitchFamily="2" charset="-122"/>
                <a:cs typeface="宋体" panose="02010600030101010101" pitchFamily="2" charset="-122"/>
              </a:rPr>
              <a:t>，是中国特色社会主义制度的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最大优势</a:t>
            </a:r>
            <a:r>
              <a:rPr lang="zh-CN" altLang="en-US" sz="28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38</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党和政府坚持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以人民为中心</a:t>
            </a:r>
            <a:r>
              <a:rPr lang="zh-CN" altLang="en-US" sz="2800">
                <a:latin typeface="宋体" panose="02010600030101010101" pitchFamily="2" charset="-122"/>
                <a:ea typeface="宋体" panose="02010600030101010101" pitchFamily="2" charset="-122"/>
                <a:cs typeface="宋体" panose="02010600030101010101" pitchFamily="2" charset="-122"/>
              </a:rPr>
              <a:t>的发展思想。</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39</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党的奋斗目标是：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人民对美好生活的向往</a:t>
            </a:r>
            <a:r>
              <a:rPr lang="zh-CN" altLang="en-US" sz="28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40</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发展的根本目的是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增进民生福祉</a:t>
            </a:r>
            <a:r>
              <a:rPr lang="zh-CN" altLang="en-US" sz="28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41</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中国共产党要坚持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科学执政、民主执政、依法执政</a:t>
            </a:r>
            <a:r>
              <a:rPr lang="zh-CN" altLang="en-US" sz="2800">
                <a:latin typeface="宋体" panose="02010600030101010101" pitchFamily="2" charset="-122"/>
                <a:ea typeface="宋体" panose="02010600030101010101" pitchFamily="2" charset="-122"/>
                <a:cs typeface="宋体" panose="02010600030101010101" pitchFamily="2" charset="-122"/>
              </a:rPr>
              <a:t>，加强和改善党的领导。（行政机关依法行政）</a:t>
            </a:r>
          </a:p>
          <a:p>
            <a:pPr fontAlgn="auto">
              <a:lnSpc>
                <a:spcPct val="150000"/>
              </a:lnSpc>
            </a:pP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751840" y="1200150"/>
            <a:ext cx="10494010"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42</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民主集中制</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是中国共产党的根本组织原则。</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43</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多党合作和政治协商制度坚持中国共产党领导、多党派合作，坚持中国共产党执政、多党派参政。</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44</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多党合作的基本方针是：</a:t>
            </a:r>
            <a:r>
              <a:rPr lang="zh-CN" altLang="en-US" sz="2800" u="sng">
                <a:solidFill>
                  <a:srgbClr val="00B0F0"/>
                </a:solidFill>
                <a:effectLst/>
                <a:latin typeface="宋体" panose="02010600030101010101" pitchFamily="2" charset="-122"/>
                <a:ea typeface="宋体" panose="02010600030101010101" pitchFamily="2" charset="-122"/>
                <a:cs typeface="宋体" panose="02010600030101010101" pitchFamily="2" charset="-122"/>
                <a:sym typeface="+mn-ea"/>
              </a:rPr>
              <a:t>长期共存、互相监督、肝胆相照、荣辱与共</a:t>
            </a:r>
            <a:r>
              <a:rPr lang="zh-CN" altLang="en-US" sz="28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8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45</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人民政协的两大主题是：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团结和民主。</a:t>
            </a:r>
            <a:endPar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46</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人民政协的职能是：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政治协商、民主监督、参政议政。</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政协委员提出的意见建议叫“提案”</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794385" y="1127125"/>
            <a:ext cx="10537825"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47</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社会主义新型民族关系：</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平等团结互助和谐</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48</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我国在处理民族关系上的基本原则：</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坚持民族平等、民族团结、各民族共同繁荣。</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49</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国家主席的职权：</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公布法律、发布命令；任免权；外事权；荣典权。</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50</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监察委员会是行使国家监察职能的专责机关，对所有行使公权力的公职人员进行监察，调查职务违法和职务犯罪，开展</a:t>
            </a:r>
            <a:r>
              <a:rPr lang="zh-CN" altLang="en-US" sz="28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廉政建设</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反腐败工作</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1155700" y="987425"/>
            <a:ext cx="10246360" cy="461581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51</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国家监察委员会是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最高监察机关</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52</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国家监察机关由</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国家权力机关</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人民代表大会</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）产生，对它负责，受它监督。</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53</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国家监察委员会由国家最高权力机关（</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全国人民代表大会</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）产生，</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对它负责，受它监督</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54.监察委员会依照法律规定</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独立行使</a:t>
            </a:r>
            <a:r>
              <a:rPr lang="zh-CN" altLang="en-US" sz="2800">
                <a:latin typeface="宋体" panose="02010600030101010101" pitchFamily="2" charset="-122"/>
                <a:ea typeface="宋体" panose="02010600030101010101" pitchFamily="2" charset="-122"/>
                <a:cs typeface="宋体" panose="02010600030101010101" pitchFamily="2" charset="-122"/>
              </a:rPr>
              <a:t>监察权，不受行政机关、社会团体和个人的干涉。</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762635" y="1120775"/>
            <a:ext cx="10699750"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55.监察机关的职责。（</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监督职责、调查职责、处置职责</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（1）监督是监察委员会的首要职责。</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（2）</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监察委员会</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依法监督所有公职人员行使公权力的行为，确保权力不被滥用，确保权力在</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阳光下运行</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，把权力关进制度的笼子。</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56</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无法治不自由。</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（1）自由不是为所欲为，它是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有限制的</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相对的</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。必要的限制是对自由的保护。无限制的自由只会走向自由的反面，导致混乱与伤害。无论现实世界还是网络空间，</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自由都是法律之内的自由</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756285" y="1281430"/>
            <a:ext cx="10496550" cy="5262245"/>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（2）自由主要指人们在</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法律规定</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的范围内，依照自己意志活动的权利。自由在法律上的体现，就是我们享有的和正当行使的各项权利。</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（3）法治与自由的关系：二者</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相互联系</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，不可分割。</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一方面</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，法治标定了</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自由的界限</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，自由的实现不能触碰法律的红线，违反法律可能付出失去自由的代价；</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另一方面</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法治是自由的保障</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，人们合法的自由和权利不受非法干涉和侵害。</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法治既规范自由又保障自由</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。社会生活中，有边界才有秩序，守底线才能享自由。</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859155" y="1086485"/>
            <a:ext cx="10397490" cy="5262245"/>
          </a:xfrm>
          <a:prstGeom prst="rect">
            <a:avLst/>
          </a:prstGeom>
          <a:noFill/>
        </p:spPr>
        <p:txBody>
          <a:bodyPr wrap="square" rtlCol="0" anchor="t">
            <a:spAutoFit/>
          </a:bodyPr>
          <a:lstStyle>
            <a:defPPr>
              <a:defRPr lang="zh-CN"/>
            </a:defPPr>
          </a:lstStyle>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57</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司法维护正义。司法是捍卫社会公平正义的最后一道防线。</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58</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为了实现司法正义，国家积极推进以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司法公正</a:t>
            </a:r>
            <a:r>
              <a:rPr lang="zh-CN" altLang="en-US" sz="2800">
                <a:latin typeface="宋体" panose="02010600030101010101" pitchFamily="2" charset="-122"/>
                <a:ea typeface="宋体" panose="02010600030101010101" pitchFamily="2" charset="-122"/>
                <a:cs typeface="宋体" panose="02010600030101010101" pitchFamily="2" charset="-122"/>
              </a:rPr>
              <a:t>为核心的司法改革。</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59</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公平正义</a:t>
            </a:r>
            <a:r>
              <a:rPr lang="zh-CN" altLang="en-US" sz="2800">
                <a:latin typeface="宋体" panose="02010600030101010101" pitchFamily="2" charset="-122"/>
                <a:ea typeface="宋体" panose="02010600030101010101" pitchFamily="2" charset="-122"/>
                <a:cs typeface="宋体" panose="02010600030101010101" pitchFamily="2" charset="-122"/>
              </a:rPr>
              <a:t>是法治社会的核心价值。</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60</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实践证明，通过法治体现、保障的民主，才是人民自由幸福、国家繁荣发展、生活稳定有序、制度充满活力、社会长治久安的根基。（发展</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社会主义民主</a:t>
            </a:r>
            <a:r>
              <a:rPr lang="zh-CN" altLang="en-US" sz="2800">
                <a:latin typeface="宋体" panose="02010600030101010101" pitchFamily="2" charset="-122"/>
                <a:ea typeface="宋体" panose="02010600030101010101" pitchFamily="2" charset="-122"/>
                <a:cs typeface="宋体" panose="02010600030101010101" pitchFamily="2" charset="-122"/>
              </a:rPr>
              <a:t>有助于推动经济社会持续健康发展，实现人民</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安居乐业</a:t>
            </a:r>
            <a:r>
              <a:rPr lang="zh-CN" altLang="en-US" sz="2800">
                <a:latin typeface="宋体" panose="02010600030101010101" pitchFamily="2" charset="-122"/>
                <a:ea typeface="宋体" panose="02010600030101010101" pitchFamily="2" charset="-122"/>
                <a:cs typeface="宋体" panose="02010600030101010101" pitchFamily="2" charset="-122"/>
              </a:rPr>
              <a:t>、社会和谐稳定、国家繁荣富强）</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1019810" y="987425"/>
            <a:ext cx="10473055"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61</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社会主义民主政治的本质特征（社会主义民主的本质）是：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人民当家作主。</a:t>
            </a:r>
            <a:endPar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62</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社会主义民主的目的是：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保障最广大人民的利益。</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63</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人民民主的真谛是：有事好商量，众人的事情由众人商量。</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64</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协商民主</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是我国社会主义民主政治的特有形式和独特优势。</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65</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全面推进依法治国总目标：建设中国特色社会主义</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法治体系，</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建设社会主义</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法治国家</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66</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在我国，政府的权力来源于人民。政府的宗旨是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为人民服务</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832485" y="1106170"/>
            <a:ext cx="10774680" cy="5262245"/>
          </a:xfrm>
          <a:prstGeom prst="rect">
            <a:avLst/>
          </a:prstGeom>
          <a:noFill/>
        </p:spPr>
        <p:txBody>
          <a:bodyPr wrap="square" rtlCol="0" anchor="t">
            <a:spAutoFit/>
          </a:bodyPr>
          <a:lstStyle>
            <a:defPPr>
              <a:defRPr lang="zh-CN"/>
            </a:defPPr>
          </a:lstStyle>
          <a:p>
            <a:pPr algn="l">
              <a:lnSpc>
                <a:spcPct val="150000"/>
              </a:lnSpc>
            </a:pPr>
            <a:r>
              <a:rPr lang="zh-CN" altLang="en-US"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67</a:t>
            </a:r>
            <a:r>
              <a:rPr lang="en-US" altLang="zh-CN"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依法行政的核心是：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规范政府的行政权。</a:t>
            </a:r>
            <a:endParaRPr lang="zh-CN" altLang="en-US"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68</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对外开放是我国的基本国策。</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改革开放</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是强国之路。改革开放是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决定当代中国命运</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的关键一招，也是决定实现中华民族伟大复兴的关键一招。改革开放是当代中国最鲜明的特色。改革只有进行时，没有完成时。</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69</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中国共产党在社会主义初级阶段的基本路线是：领导和团结全国各族人民，以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经济建设为中心</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四项基本原则</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改革开放</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，自力更生，艰苦创业，为把我国建设成为</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富强民主文明和谐美丽的</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804545" y="1076325"/>
            <a:ext cx="10712450"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社会主义</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现代化强国</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而奋斗。</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70</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解放和发展社会生产力</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，是社会主义的本质要求。</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71</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我国社会主要矛盾：</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人民日益增长的美好生活需要和不平衡不充分的发展之间的矛盾。</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72</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全面深化改革的总目标是：完善和发展中国特色社会主义制度，推进国家治理体系和治理能力现代化。</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73</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创新驱动是国家命运所系</a:t>
            </a:r>
            <a:r>
              <a:rPr lang="zh-CN" altLang="en-US" sz="2800">
                <a:latin typeface="宋体" panose="02010600030101010101" pitchFamily="2" charset="-122"/>
                <a:ea typeface="宋体" panose="02010600030101010101" pitchFamily="2" charset="-122"/>
                <a:cs typeface="宋体" panose="02010600030101010101" pitchFamily="2" charset="-122"/>
              </a:rPr>
              <a:t>。实施</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创新驱动发展战略</a:t>
            </a:r>
            <a:r>
              <a:rPr lang="zh-CN" altLang="en-US" sz="2800">
                <a:latin typeface="宋体" panose="02010600030101010101" pitchFamily="2" charset="-122"/>
                <a:ea typeface="宋体" panose="02010600030101010101" pitchFamily="2" charset="-122"/>
                <a:cs typeface="宋体" panose="02010600030101010101" pitchFamily="2" charset="-122"/>
              </a:rPr>
              <a:t>，推进以科技创新为核心的全面创新。</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902335" y="1121410"/>
            <a:ext cx="9577705"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74</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创新</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是改革开放的生命。</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75</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创新是引领发展的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第一动力</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。创新是一个</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民族进步</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的灵魂，是一个</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国家兴旺发达</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的不竭源泉，也是中华民族最鲜明的民族禀赋。创新的目的是增进人类福祉，让生活更美好。</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76</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综合国力竞争的决定性因素是：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科技创新能力</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77</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文化是一个国家、一个民族的灵魂。</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78</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中华传统美德是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中华文化</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的精髓。</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79</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价值观</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是文化最深层的内核。</a:t>
            </a: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892175" y="1137920"/>
            <a:ext cx="10284460" cy="4615815"/>
          </a:xfrm>
          <a:prstGeom prst="rect">
            <a:avLst/>
          </a:prstGeom>
          <a:noFill/>
        </p:spPr>
        <p:txBody>
          <a:bodyPr wrap="square" rtlCol="0" anchor="t">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80.</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社会主义核心价值观</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是当代中国精神的集中体现。81社会主义核心价值观是当代中国人评判是非曲直的价值标准。</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82</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我国形成了以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爱国主义</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为核心的团结统一、爱好和平、勤劳勇敢、自强不息的伟大民族精神。</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83</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当代中国，爱国主义的本质就是坚持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爱国和爱党</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爱社会主义高度统一。</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84</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我国人口现状的基本特点：人口基数大，</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人口素质</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偏低。</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800735" y="1079500"/>
            <a:ext cx="10590530"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85</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我国人口状况还呈现出一系列新的特点，如总人口增速趋缓、总和生育率明显低于更替水平、出生人口</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男女性别比</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偏高、</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老龄化加剧</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、大量的人口流动等。</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86</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社会主义新型民族关系：</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平等团结互助和谐。   </a:t>
            </a:r>
          </a:p>
          <a:p>
            <a:pPr algn="l">
              <a:lnSpc>
                <a:spcPct val="150000"/>
              </a:lnSpc>
            </a:pPr>
            <a:r>
              <a:rPr lang="zh-CN" altLang="en-US"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87</a:t>
            </a:r>
            <a:r>
              <a:rPr lang="en-US" altLang="zh-CN"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我国在处理民族关系上的基本原则：</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坚持民族平等、民族团结、各民族共同繁荣。</a:t>
            </a:r>
          </a:p>
          <a:p>
            <a:pPr algn="l">
              <a:lnSpc>
                <a:spcPct val="150000"/>
              </a:lnSpc>
            </a:pPr>
            <a:r>
              <a:rPr lang="zh-CN" altLang="en-US"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88</a:t>
            </a:r>
            <a:r>
              <a:rPr lang="en-US" altLang="zh-CN"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“一国”是“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两制</a:t>
            </a:r>
            <a:r>
              <a:rPr lang="zh-CN" altLang="en-US"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”的前提。</a:t>
            </a:r>
          </a:p>
          <a:p>
            <a:pPr algn="l">
              <a:lnSpc>
                <a:spcPct val="150000"/>
              </a:lnSpc>
            </a:pPr>
            <a:r>
              <a:rPr lang="zh-CN" altLang="en-US"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89</a:t>
            </a:r>
            <a:r>
              <a:rPr lang="en-US" altLang="zh-CN"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两岸关系的政治基础是：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坚持一个中国原则</a:t>
            </a:r>
            <a:r>
              <a:rPr lang="zh-CN" altLang="en-US"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838200" y="1089660"/>
            <a:ext cx="10516235"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90</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实现</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中华民族伟大复兴</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是近代以来中华民族最伟大的梦想。</a:t>
            </a:r>
            <a:endParaRPr lang="zh-CN" altLang="en-US" sz="28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91</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在新世纪新时代，我国经济和社会发展的战略目标是：到建党一百年时，全面建成小康社会；到新中国成立一百年时，全面建成</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社会主义现代化强国</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92</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按照“两个一百年”的奋斗目标，2020年我国要全面建成小康社会，乘势而上开启全面建设社会主义现代化国家新征程，向第二个百年奋斗目标进军。从2020年到本世纪中叶可以分两个阶段：第一个阶段，从2020年到2035年，在全面建成小康社会的基础上，</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501650" y="1195070"/>
            <a:ext cx="11038205" cy="461581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基本实现社会主义现代化。第二个阶段，从2035年到本世纪中叶，在基本实现现代化的基础上，把我国建成</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富强民主文明和谐美丽的</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社会主义现代化强国。</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93</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实现中国梦，就是要实现</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国家富强</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民族振兴</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人民幸福</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94.如何实现中华民族伟大复兴的中国梦？</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①</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必须坚持党的领导</a:t>
            </a:r>
            <a:r>
              <a:rPr lang="zh-CN" altLang="en-US" sz="2800">
                <a:latin typeface="宋体" panose="02010600030101010101" pitchFamily="2" charset="-122"/>
                <a:ea typeface="宋体" panose="02010600030101010101" pitchFamily="2" charset="-122"/>
                <a:cs typeface="宋体" panose="02010600030101010101" pitchFamily="2" charset="-122"/>
              </a:rPr>
              <a:t>，统筹推进</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经济建设、政治建设、文化建设、社会建设、生态文明</a:t>
            </a:r>
            <a:r>
              <a:rPr lang="zh-CN" altLang="en-US" sz="2800">
                <a:latin typeface="宋体" panose="02010600030101010101" pitchFamily="2" charset="-122"/>
                <a:ea typeface="宋体" panose="02010600030101010101" pitchFamily="2" charset="-122"/>
                <a:cs typeface="宋体" panose="02010600030101010101" pitchFamily="2" charset="-122"/>
              </a:rPr>
              <a:t>建设“五位一体”总布局，协调推进全面建设社会</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920115" y="1173480"/>
            <a:ext cx="10545445" cy="461581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主义现代化国家、全面深化改革、全面依法治国、全面从严治党“四个全面”战略部局。贯彻</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创新、协调、绿色、开放、共享</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的新发展理念。</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②实现中国梦必须走中国道路。</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中国道路就是中国特色社会主义道路。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③实现中国梦必须弘扬中国精神。</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中国精神就是以爱国主义为核心的民族精神和以改革创新为核心的时代精神。</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④实现中国梦必须凝聚中国力量。</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中国力量就是全国各族人民大团结的力量。</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845820" y="1109345"/>
            <a:ext cx="10694035"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95</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中国精神就是以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爱国主义为核心</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的民族精神和以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改革创新为核心</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的时代精神。</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96</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民族精神的核心是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爱国主义</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。时代精神的核心是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改革创新</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97</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中国自信、民族自信的根本所在：中国共产党领导中国人民开辟了中国特色社会主义道路，形成了</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中国特色社会主义理论体系</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，确立了</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中国特色社会主义制度</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，发展了中国特色社会主义文化。</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98</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我们要坚持中国特色社会主义</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道路自信、理论自信、制度自信、文化自信。</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（“四个自信”）</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718820" y="1261745"/>
            <a:ext cx="10722610" cy="4615815"/>
          </a:xfrm>
          <a:prstGeom prst="rect">
            <a:avLst/>
          </a:prstGeom>
          <a:noFill/>
        </p:spPr>
        <p:txBody>
          <a:bodyPr wrap="square" rtlCol="0" anchor="t">
            <a:spAutoFit/>
          </a:bodyPr>
          <a:lstStyle>
            <a:defPPr>
              <a:defRPr lang="zh-CN"/>
            </a:defPPr>
          </a:lstStyle>
          <a:p>
            <a:pPr algn="l"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99</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怎样才是自信的中国人？</a:t>
            </a:r>
          </a:p>
          <a:p>
            <a:pPr algn="l"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①自信的中国人对国家有认同。②自信的中国人对文化有底气。     ③自信的中国人对发展有信心。④自信不是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妄自尊大</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，也不是</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故步自封</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。在经济全球化的时代，我们需要培育理性平和、不卑不亢、开放包容的心态。⑤自信的中国人既是梦想家又是实干家，既要胸怀理想又要求真务实，既要满怀激情又要锲而不舍。</a:t>
            </a:r>
          </a:p>
          <a:p>
            <a:pPr algn="l"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100</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这是一个</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开放的</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发展的</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紧密联系</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的世界。</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902970" y="1162685"/>
            <a:ext cx="10386695"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101</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经济全球化的重要表现：</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商品生产</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在全球范围内完成；</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商品贸易</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在全球范围内进行。</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102</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经济全球化的作用。</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①促进商品、资本和劳动力在全球流动，有利于在世界范围内配置资源，促进资源利用更加合理有效。</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②使各国经济</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相互联系</a:t>
            </a:r>
            <a:r>
              <a:rPr lang="zh-CN" altLang="en-US" sz="2800">
                <a:latin typeface="宋体" panose="02010600030101010101" pitchFamily="2" charset="-122"/>
                <a:ea typeface="宋体" panose="02010600030101010101" pitchFamily="2" charset="-122"/>
                <a:cs typeface="宋体" panose="02010600030101010101" pitchFamily="2" charset="-122"/>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相互依赖</a:t>
            </a:r>
            <a:r>
              <a:rPr lang="zh-CN" altLang="en-US" sz="2800">
                <a:latin typeface="宋体" panose="02010600030101010101" pitchFamily="2" charset="-122"/>
                <a:ea typeface="宋体" panose="02010600030101010101" pitchFamily="2" charset="-122"/>
                <a:cs typeface="宋体" panose="02010600030101010101" pitchFamily="2" charset="-122"/>
              </a:rPr>
              <a:t>的程度不断加深。</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③经济全球化，一方面为经济发展提供了新的机会，另一方面也使风险与危机跨国界传递。</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730250" y="1093470"/>
            <a:ext cx="10904855"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103</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如何面对经济全球化？</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①要顺应历史潮流，保持积极、开放的心态，主动参与竞争。</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②要居安思危，增强风险意识，注意国家经济安全，为应对各种困难和挑战做好充分准备。</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104</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为什么要共享多样文化？</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①文化多样性是人类社会的基本特征，是世界文化充满活力的表现，也是人类文明进步的重要动力。</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②文化多样性是实现文化创新与发展的前提和基础。</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4" name="文本框 3"/>
          <p:cNvSpPr txBox="1"/>
          <p:nvPr/>
        </p:nvSpPr>
        <p:spPr>
          <a:xfrm>
            <a:off x="789940" y="1114425"/>
            <a:ext cx="10612120" cy="4615815"/>
          </a:xfrm>
          <a:prstGeom prst="rect">
            <a:avLst/>
          </a:prstGeom>
          <a:noFill/>
        </p:spPr>
        <p:txBody>
          <a:bodyPr wrap="square" rtlCol="0" anchor="t">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③每个民族的文化都是独特的，都有其存在的价值，都有值得尊重的经验和智慧。</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105</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如何正确面对多样的文化？</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①要正确认识文化差异，</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相互尊重</a:t>
            </a:r>
            <a:r>
              <a:rPr lang="zh-CN" altLang="en-US" sz="2800">
                <a:latin typeface="宋体" panose="02010600030101010101" pitchFamily="2" charset="-122"/>
                <a:ea typeface="宋体" panose="02010600030101010101" pitchFamily="2" charset="-122"/>
                <a:cs typeface="宋体" panose="02010600030101010101" pitchFamily="2" charset="-122"/>
              </a:rPr>
              <a:t>，通过</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平等交流</a:t>
            </a:r>
            <a:r>
              <a:rPr lang="zh-CN" altLang="en-US" sz="2800">
                <a:latin typeface="宋体" panose="02010600030101010101" pitchFamily="2" charset="-122"/>
                <a:ea typeface="宋体" panose="02010600030101010101" pitchFamily="2" charset="-122"/>
                <a:cs typeface="宋体" panose="02010600030101010101" pitchFamily="2" charset="-122"/>
              </a:rPr>
              <a:t>、对话，达成彼此的理解和包容。②各国应当用</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开放和包容</a:t>
            </a:r>
            <a:r>
              <a:rPr lang="zh-CN" altLang="en-US" sz="2800">
                <a:latin typeface="宋体" panose="02010600030101010101" pitchFamily="2" charset="-122"/>
                <a:ea typeface="宋体" panose="02010600030101010101" pitchFamily="2" charset="-122"/>
                <a:cs typeface="宋体" panose="02010600030101010101" pitchFamily="2" charset="-122"/>
              </a:rPr>
              <a:t>的心态，学习和借鉴优秀外来文化，促进和而不同、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兼收并蓄</a:t>
            </a:r>
            <a:r>
              <a:rPr lang="zh-CN" altLang="en-US" sz="2800">
                <a:latin typeface="宋体" panose="02010600030101010101" pitchFamily="2" charset="-122"/>
                <a:ea typeface="宋体" panose="02010600030101010101" pitchFamily="2" charset="-122"/>
                <a:cs typeface="宋体" panose="02010600030101010101" pitchFamily="2" charset="-122"/>
              </a:rPr>
              <a:t>的文明交流。</a:t>
            </a:r>
          </a:p>
          <a:p>
            <a:pPr algn="l">
              <a:lnSpc>
                <a:spcPct val="150000"/>
              </a:lnSpc>
            </a:pP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676275" y="1219835"/>
            <a:ext cx="10688320"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106.当今世界正经历百年未有之大变局，表现在：</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①新一轮</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科技革命</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产业变革</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深入发展，国际力量对比深刻调整，</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和平与发展</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仍然是时代主题，</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人类命运共同体</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理念深人人心。  </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②同时国际环境日趋复杂，不稳定性不确定性明显增加，新冠肺炎疫情影响广泛深远，经济全球化遭遇逆流，世界进入动荡变革期，</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单边主义</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保护主义</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霸权主义</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对世界和平与发展构成威胁。</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③一些新兴经济体和发展中国家快速发展，</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经济实力</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国际地位</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国际影响力</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不断增强。</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669925" y="1184275"/>
            <a:ext cx="10895330" cy="5262245"/>
          </a:xfrm>
          <a:prstGeom prst="rect">
            <a:avLst/>
          </a:prstGeom>
          <a:noFill/>
        </p:spPr>
        <p:txBody>
          <a:bodyPr wrap="square" rtlCol="0" anchor="t">
            <a:spAutoFit/>
          </a:bodyPr>
          <a:lstStyle>
            <a:defPPr>
              <a:defRPr lang="zh-CN"/>
            </a:defPPr>
          </a:lstStyle>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107</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世界多极化的作用：①世界多极化使多种国际力量既</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相互依存又相互制约</a:t>
            </a:r>
            <a:r>
              <a:rPr lang="zh-CN" altLang="en-US" sz="2800">
                <a:latin typeface="宋体" panose="02010600030101010101" pitchFamily="2" charset="-122"/>
                <a:ea typeface="宋体" panose="02010600030101010101" pitchFamily="2" charset="-122"/>
                <a:cs typeface="宋体" panose="02010600030101010101" pitchFamily="2" charset="-122"/>
              </a:rPr>
              <a:t>。②任何国家都难以单独主宰世界事务。③有利于各国通过协商解决各种问题，促进国际关系民主化，推动世界和平与发展。</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108</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在经济全球化与世界多极化的进程中，只有</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合作互惠</a:t>
            </a:r>
            <a:r>
              <a:rPr lang="zh-CN" altLang="en-US" sz="2800">
                <a:latin typeface="宋体" panose="02010600030101010101" pitchFamily="2" charset="-122"/>
                <a:ea typeface="宋体" panose="02010600030101010101" pitchFamily="2" charset="-122"/>
                <a:cs typeface="宋体" panose="02010600030101010101" pitchFamily="2" charset="-122"/>
              </a:rPr>
              <a:t>才能使世界各国共同发展。</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109</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国家间既有</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合作</a:t>
            </a:r>
            <a:r>
              <a:rPr lang="zh-CN" altLang="en-US" sz="2800">
                <a:latin typeface="宋体" panose="02010600030101010101" pitchFamily="2" charset="-122"/>
                <a:ea typeface="宋体" panose="02010600030101010101" pitchFamily="2" charset="-122"/>
                <a:cs typeface="宋体" panose="02010600030101010101" pitchFamily="2" charset="-122"/>
              </a:rPr>
              <a:t>，又有</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竞争</a:t>
            </a:r>
            <a:r>
              <a:rPr lang="zh-CN" altLang="en-US" sz="2800">
                <a:latin typeface="宋体" panose="02010600030101010101" pitchFamily="2" charset="-122"/>
                <a:ea typeface="宋体" panose="02010600030101010101" pitchFamily="2" charset="-122"/>
                <a:cs typeface="宋体" panose="02010600030101010101" pitchFamily="2" charset="-122"/>
              </a:rPr>
              <a:t>。当今世界，国际竞争的实质是以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经济</a:t>
            </a:r>
            <a:r>
              <a:rPr lang="zh-CN" altLang="en-US" sz="2800">
                <a:latin typeface="宋体" panose="02010600030101010101" pitchFamily="2" charset="-122"/>
                <a:ea typeface="宋体" panose="02010600030101010101" pitchFamily="2" charset="-122"/>
                <a:cs typeface="宋体" panose="02010600030101010101" pitchFamily="2" charset="-122"/>
              </a:rPr>
              <a:t>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科技实力</a:t>
            </a:r>
            <a:r>
              <a:rPr lang="zh-CN" altLang="en-US" sz="2800">
                <a:latin typeface="宋体" panose="02010600030101010101" pitchFamily="2" charset="-122"/>
                <a:ea typeface="宋体" panose="02010600030101010101" pitchFamily="2" charset="-122"/>
                <a:cs typeface="宋体" panose="02010600030101010101" pitchFamily="2" charset="-122"/>
              </a:rPr>
              <a:t>为基础的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综合国力</a:t>
            </a:r>
            <a:r>
              <a:rPr lang="zh-CN" altLang="en-US" sz="2800">
                <a:latin typeface="宋体" panose="02010600030101010101" pitchFamily="2" charset="-122"/>
                <a:ea typeface="宋体" panose="02010600030101010101" pitchFamily="2" charset="-122"/>
                <a:cs typeface="宋体" panose="02010600030101010101" pitchFamily="2" charset="-122"/>
              </a:rPr>
              <a:t>的较量。国际竞争需要各方共同遵循一定的国际规则。</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729615" y="1114425"/>
            <a:ext cx="10634980" cy="461581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110</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我国高举</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和平、发展、合作、共赢</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的旗帜，为推动建设</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相互尊重</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公平正义</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合作共赢</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的新型国际关系作着不懈的努力。</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111</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和平与发展</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是当今时代的主题。</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112</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我国坚持通过</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对话协商</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和平手段</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解决国际争端和热点难点问题，永远做维护世界和平的坚定力量。</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113</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威胁和平的因素：</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霸权主义</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民族问题</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宗教冲突</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领土争端</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恐怖主义</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等。</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730250" y="1414780"/>
            <a:ext cx="10731500" cy="461581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114</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应对全球性问题。</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（1）人类面临哪些全球性问题？（</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人类面临哪些共同挑战？</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人类面临许多共同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挑战</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，需要解决许多全球性问题。例如，世界面临的不稳定性不确定性突出，世界经济增长动能不足，贫富分化日益严重，</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地区热点问题</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此起彼伏，</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恐怖主义</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、网络安全、</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重大传染性疾病</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、气候变化等非传统安全威胁持续蔓延。这些问题关系整个人类的生存，制约人类的发展，成为亟待解决的全球性问题。  </a:t>
            </a: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817245" y="1115060"/>
            <a:ext cx="10730230" cy="5262245"/>
          </a:xfrm>
          <a:prstGeom prst="rect">
            <a:avLst/>
          </a:prstGeom>
          <a:noFill/>
        </p:spPr>
        <p:txBody>
          <a:bodyPr wrap="square" rtlCol="0" anchor="t">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（2）各国应该怎样解决全球性问题？（怎样应对人类面临的共同挑战？）</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①</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没有哪个国家能够独自应对人类面临的各种挑战</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，也没有哪个国家能够退回到自我封闭的孤岛。②事不关己的态度，相互推诿、逃避责任的行为，将导致问题更加复杂，积重难返，造成</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自然环境和社会环境</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的恶化，甚至给人类带来灭顶之灾。③采取</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共同行动</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，承担</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共同责任</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构建人类命运共同体</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，应成为各国解决全球性问题的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必然选择</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1019743" y="403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2" name="文本框 1"/>
          <p:cNvSpPr txBox="1"/>
          <p:nvPr/>
        </p:nvSpPr>
        <p:spPr>
          <a:xfrm>
            <a:off x="913130" y="1114425"/>
            <a:ext cx="10494010" cy="461581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（3）</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各国应如何为构建人类命运共同体而努力？</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①各国要努力扩大利益的交汇点，谋求</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开放创新</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包容互惠</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的发展前景。</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②面对全球性挑战，各国应坚持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对话协商</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，建设一个持久和平的世界；坚持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共建共享</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，建设一个普遍安全的世界；坚持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合作共赢</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，建设一个共同繁荣的世界；坚持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交流互鉴</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，建设一个开放包容的世界；坚持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绿色低碳</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，建设一个清洁美丽的世界。</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718820" y="1366520"/>
            <a:ext cx="10354945"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（4）由中国首倡的构建人类命运共同体理念有什么意义？</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①充分表达了人类追求</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和平与发展</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的愿望。</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②为解决人类面临的共同问题提供了宝贵的思路。</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③为人类未来发展提出了具有重要价值的构想，为人类共同美好的未来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指明了方向</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115</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关心共同命运。</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（1）构建人类命运共同体，不仅需要世界各国的一致行动，而且需要各国人民间的相互信任、守望相助和共同担当。</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760095" y="1114425"/>
            <a:ext cx="10671175"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（2）构建人类命运共同体，我们应该怎么做？</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①关</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怀生命</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u="sng">
                <a:latin typeface="宋体" panose="02010600030101010101" pitchFamily="2" charset="-122"/>
                <a:ea typeface="宋体" panose="02010600030101010101" pitchFamily="2" charset="-122"/>
                <a:cs typeface="宋体" panose="02010600030101010101" pitchFamily="2" charset="-122"/>
                <a:sym typeface="+mn-ea"/>
              </a:rPr>
              <a:t>尊重生命</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的价值。②我们要把构建人类命运共同体的理念同</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实际行动</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联系起来，既要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放眼全球</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，关注世界的发展，关注</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人类的命运</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，又要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心系祖国</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，在实现中国梦的生动实践中放飞青春梦想，在为人民利益的不懈奋斗中书写人生华章。</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116</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积极有作为。</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（1）面对各种区域性和全球性的危机与难题，中国</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不推诿、不逃避</a:t>
            </a:r>
            <a:r>
              <a:rPr lang="zh-CN" altLang="en-US" sz="2800">
                <a:latin typeface="宋体" panose="02010600030101010101" pitchFamily="2" charset="-122"/>
                <a:ea typeface="宋体" panose="02010600030101010101" pitchFamily="2" charset="-122"/>
                <a:cs typeface="宋体" panose="02010600030101010101" pitchFamily="2" charset="-122"/>
              </a:rPr>
              <a:t>，也不依赖他人，</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积极主动</a:t>
            </a:r>
            <a:r>
              <a:rPr lang="zh-CN" altLang="en-US" sz="2800">
                <a:latin typeface="宋体" panose="02010600030101010101" pitchFamily="2" charset="-122"/>
                <a:ea typeface="宋体" panose="02010600030101010101" pitchFamily="2" charset="-122"/>
                <a:cs typeface="宋体" panose="02010600030101010101" pitchFamily="2" charset="-122"/>
              </a:rPr>
              <a:t>地承担起相应的责任。</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909320" y="1221740"/>
            <a:ext cx="10224135"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（2）中国</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全方位</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参与全球治理，在有关世界和平与发展的各个领域，积极采取行动。（</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如维护区域稳定与安全、化解区域危机、对外经济援助、全球环境保护、各种灾害救援及高致死性传染病与瘟疫的防控等各个领域</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（3）作为世界上最大的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发展中国家</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，中国用有限的资源，在较短的时间内实现本国经济的快速发展，稳定解决了世界上约五分之一人口的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温饱问题</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，让七亿多人口</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摆脱贫困</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，这是对世界发展的重大贡献。</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46760" y="1213485"/>
            <a:ext cx="10698480" cy="4615815"/>
          </a:xfrm>
          <a:prstGeom prst="rect">
            <a:avLst/>
          </a:prstGeom>
          <a:noFill/>
        </p:spPr>
        <p:txBody>
          <a:bodyPr wrap="square" rtlCol="0" anchor="t">
            <a:spAutoFit/>
          </a:bodyPr>
          <a:lstStyle>
            <a:defPPr>
              <a:defRPr lang="zh-CN"/>
            </a:defPPr>
          </a:lstStyle>
          <a:p>
            <a:pPr algn="l">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（4）</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事不避难，勇于担当</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。作为一个负责任的大国，中国努力提高自身在国际上的影响力、感召力和塑造力，致力于成为世界和平的建设者、全球发展的贡献者、国际秩序的维护者。</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117</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贡献中国智慧。</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（1）随着国际参与程度的不断加深，中国为国际社会各种难题与危机的化解作出了巨大贡献。中国担当向世界展现了</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大国风范</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，显示了</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中国智慧</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
        <p:nvSpPr>
          <p:cNvPr id="3" name="矩形 2"/>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4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4" name="文本框 3"/>
          <p:cNvSpPr txBox="1"/>
          <p:nvPr/>
        </p:nvSpPr>
        <p:spPr>
          <a:xfrm>
            <a:off x="733425" y="1114425"/>
            <a:ext cx="10875645"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（2）中国着眼于时代发展大势，遵循</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共商共建共享</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原则，为全球治理提出</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中国方案</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，贡献中国智慧。</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（3）中国广泛参与</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国际事务</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，在承担责任中不断</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积累经验</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，提升能力，增长智慧。同时，在解决人类面临的各种问题的过程中积极探索、有效行动，</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发挥负责任大国作用</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，促进人类社会共同发展。</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（4）中国在推动国际秩序朝着更加公正合理的方向发展，更好维护我国和广大发展中国家</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共同利益</a:t>
            </a:r>
            <a:r>
              <a:rPr lang="zh-CN" altLang="en-US" sz="2800">
                <a:latin typeface="宋体" panose="02010600030101010101" pitchFamily="2" charset="-122"/>
                <a:ea typeface="宋体" panose="02010600030101010101" pitchFamily="2" charset="-122"/>
                <a:cs typeface="宋体" panose="02010600030101010101" pitchFamily="2" charset="-122"/>
              </a:rPr>
              <a:t>的同时，坚持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以经济建设为中心</a:t>
            </a:r>
            <a:r>
              <a:rPr lang="zh-CN" altLang="en-US" sz="2800">
                <a:latin typeface="宋体" panose="02010600030101010101" pitchFamily="2" charset="-122"/>
                <a:ea typeface="宋体" panose="02010600030101010101" pitchFamily="2" charset="-122"/>
                <a:cs typeface="宋体" panose="02010600030101010101" pitchFamily="2" charset="-122"/>
              </a:rPr>
              <a:t>，集中力量办好自己的事情，不断增强我们在国际上说话办事的实力。</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4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017203" y="37962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737235" y="704850"/>
            <a:ext cx="10933430" cy="5908040"/>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118</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中国的影响。</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（1）随着中国的发展，</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中国文化</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对世界的影响越来越大。</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（2）中国正为世界经济增长注入新的活力。中国日益成为世界经济发展的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引擎与稳定器</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（3）中国是世界格局中的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重要力量</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，正以新的发展理念、务实的行动推动着构建人类命运共同体的伟大进程。</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（4）中国关于</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构建全球治理体系</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的探索与实践，为人类思考与建设未来提供了新的路径，得到广泛认同，越来越多的国家参与其中，共同行动，这将对世界的和平与发展产生深远的影响。</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4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649605" y="1313180"/>
            <a:ext cx="10893425" cy="4615815"/>
          </a:xfrm>
          <a:prstGeom prst="rect">
            <a:avLst/>
          </a:prstGeom>
          <a:noFill/>
        </p:spPr>
        <p:txBody>
          <a:bodyPr wrap="square" rtlCol="0" anchor="t">
            <a:spAutoFit/>
          </a:bodyPr>
          <a:lstStyle>
            <a:defPPr>
              <a:defRPr lang="zh-CN"/>
            </a:defPPr>
          </a:lstStyle>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119</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兼收并蓄，交流互鉴。</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（1）我们要学习和借鉴人类文明的一切优秀成果，坚持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以我为主</a:t>
            </a:r>
            <a:r>
              <a:rPr lang="zh-CN" altLang="en-US" sz="2800">
                <a:latin typeface="宋体" panose="02010600030101010101" pitchFamily="2" charset="-122"/>
                <a:ea typeface="宋体" panose="02010600030101010101" pitchFamily="2" charset="-122"/>
                <a:cs typeface="宋体" panose="02010600030101010101" pitchFamily="2" charset="-122"/>
              </a:rPr>
              <a:t>，</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兼收并蓄</a:t>
            </a:r>
            <a:r>
              <a:rPr lang="zh-CN" altLang="en-US" sz="28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（2）中华文明在交流互鉴中发展。中国积极主动地与世界各国交往，从不同文明中</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寻求智慧</a:t>
            </a:r>
            <a:r>
              <a:rPr lang="zh-CN" altLang="en-US" sz="2800">
                <a:latin typeface="宋体" panose="02010600030101010101" pitchFamily="2" charset="-122"/>
                <a:ea typeface="宋体" panose="02010600030101010101" pitchFamily="2" charset="-122"/>
                <a:cs typeface="宋体" panose="02010600030101010101" pitchFamily="2" charset="-122"/>
              </a:rPr>
              <a:t>、汲取营养，不仅有助于</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自身文明</a:t>
            </a:r>
            <a:r>
              <a:rPr lang="zh-CN" altLang="en-US" sz="2800">
                <a:latin typeface="宋体" panose="02010600030101010101" pitchFamily="2" charset="-122"/>
                <a:ea typeface="宋体" panose="02010600030101010101" pitchFamily="2" charset="-122"/>
                <a:cs typeface="宋体" panose="02010600030101010101" pitchFamily="2" charset="-122"/>
              </a:rPr>
              <a:t>的发展，而且能够推动世界文明的进步，与其他文明携手解决人类共同面临的各种问题。</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文明因交流而多彩，文明因互鉴而丰富</a:t>
            </a:r>
            <a:r>
              <a:rPr lang="zh-CN" altLang="en-US" sz="2800">
                <a:latin typeface="宋体" panose="02010600030101010101" pitchFamily="2" charset="-122"/>
                <a:ea typeface="宋体" panose="02010600030101010101" pitchFamily="2" charset="-122"/>
                <a:cs typeface="宋体" panose="02010600030101010101" pitchFamily="2" charset="-122"/>
              </a:rPr>
              <a:t>。</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659765" y="1193165"/>
            <a:ext cx="11130280"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120</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新的发展契机。（中国的机遇）</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（1）今天的中国，百业俱兴，政通人和，社会稳定，</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综合国力</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不断提升，面临新的发展契机。</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（2）经过几十年的发展，中国已在</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资金、人才、技术、管理</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经验、基础设施等领域具备良好的积累，为经济发展从“</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中国制造</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”向“</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中国智造</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”转型奠定了良好的基础。</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（3）</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和平、发展、合作、共赢</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的时代潮流越来越强劲，为中国的发展提供了良好的外部环境。中国的国际影响力不断提升，</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4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46743" y="530759"/>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640080" y="1183640"/>
            <a:ext cx="10911205" cy="5262245"/>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在经济合作、全球治理等多个领域发挥的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引领作用</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越来越大。许多国家为谋求经济的稳定与增长，需要与中国开展深入合作，这使中国在</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国际合作</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各个领域获得更大发展空间，更加有所作为。</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121</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怎样促进中国发展？</a:t>
            </a: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①促进发展，要把提升</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发展质量</a:t>
            </a:r>
            <a:r>
              <a:rPr lang="zh-CN" altLang="en-US" sz="2800">
                <a:latin typeface="宋体" panose="02010600030101010101" pitchFamily="2" charset="-122"/>
                <a:ea typeface="宋体" panose="02010600030101010101" pitchFamily="2" charset="-122"/>
                <a:cs typeface="宋体" panose="02010600030101010101" pitchFamily="2" charset="-122"/>
              </a:rPr>
              <a:t>放在首位。②促进发展，要积极寻求新的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经济增长点</a:t>
            </a:r>
            <a:r>
              <a:rPr lang="zh-CN" altLang="en-US" sz="2800">
                <a:latin typeface="宋体" panose="02010600030101010101" pitchFamily="2" charset="-122"/>
                <a:ea typeface="宋体" panose="02010600030101010101" pitchFamily="2" charset="-122"/>
                <a:cs typeface="宋体" panose="02010600030101010101" pitchFamily="2" charset="-122"/>
              </a:rPr>
              <a:t>。③促进发展，要以更加开放的态度积极参与全球规则制定。④促进发展，要加快构建以</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国内</a:t>
            </a:r>
            <a:r>
              <a:rPr lang="zh-CN" altLang="en-US" sz="2800">
                <a:latin typeface="宋体" panose="02010600030101010101" pitchFamily="2" charset="-122"/>
                <a:ea typeface="宋体" panose="02010600030101010101" pitchFamily="2" charset="-122"/>
                <a:cs typeface="宋体" panose="02010600030101010101" pitchFamily="2" charset="-122"/>
              </a:rPr>
              <a:t>大循环为主体、国内</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国际</a:t>
            </a:r>
            <a:r>
              <a:rPr lang="zh-CN" altLang="en-US" sz="2800">
                <a:latin typeface="宋体" panose="02010600030101010101" pitchFamily="2" charset="-122"/>
                <a:ea typeface="宋体" panose="02010600030101010101" pitchFamily="2" charset="-122"/>
                <a:cs typeface="宋体" panose="02010600030101010101" pitchFamily="2" charset="-122"/>
              </a:rPr>
              <a:t>双循环相互促进的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rPr>
              <a:t>新发展格局</a:t>
            </a:r>
            <a:r>
              <a:rPr lang="zh-CN" altLang="en-US" sz="2800">
                <a:latin typeface="宋体" panose="02010600030101010101" pitchFamily="2" charset="-122"/>
                <a:ea typeface="宋体" panose="02010600030101010101" pitchFamily="2" charset="-122"/>
                <a:cs typeface="宋体" panose="02010600030101010101" pitchFamily="2" charset="-122"/>
              </a:rPr>
              <a:t>。</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slides/slide4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038793" y="304064"/>
            <a:ext cx="3027680" cy="583565"/>
          </a:xfrm>
          <a:prstGeom prst="rect">
            <a:avLst/>
          </a:prstGeom>
        </p:spPr>
        <p:txBody>
          <a:bodyPr wrap="none">
            <a:spAutoFit/>
          </a:bodyPr>
          <a:lstStyle>
            <a:defPPr>
              <a:defRPr lang="zh-CN"/>
            </a:defPPr>
          </a:lstStyle>
          <a:p>
            <a:pPr algn="l" eaLnBrk="0"/>
            <a:r>
              <a:rPr lang="zh-CN" altLang="zh-CN" sz="3200" b="1" u="sng">
                <a:solidFill>
                  <a:srgbClr val="00B0F0"/>
                </a:solidFill>
                <a:sym typeface="宋体" panose="02010600030101010101" pitchFamily="2" charset="-122"/>
              </a:rPr>
              <a:t>必备知识点总结</a:t>
            </a:r>
            <a:endParaRPr lang="zh-CN" altLang="zh-CN" sz="4000" b="1" u="sng">
              <a:solidFill>
                <a:srgbClr val="00B0F0"/>
              </a:solidFill>
            </a:endParaRPr>
          </a:p>
        </p:txBody>
      </p:sp>
      <p:sp>
        <p:nvSpPr>
          <p:cNvPr id="3" name="文本框 2"/>
          <p:cNvSpPr txBox="1"/>
          <p:nvPr/>
        </p:nvSpPr>
        <p:spPr>
          <a:xfrm>
            <a:off x="568960" y="791845"/>
            <a:ext cx="11043920" cy="5908040"/>
          </a:xfrm>
          <a:prstGeom prst="rect">
            <a:avLst/>
          </a:prstGeom>
          <a:noFill/>
        </p:spPr>
        <p:txBody>
          <a:bodyPr wrap="square" rtlCol="0" anchor="t">
            <a:spAutoFit/>
          </a:bodyPr>
          <a:lstStyle>
            <a:defPPr>
              <a:defRPr lang="zh-CN"/>
            </a:defPPr>
          </a:lstStyle>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122</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共享发展机遇。</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（1）中国在谋求自身发展的同时，一直坚持</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合作共赢</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的理念，主张在全球发展中要集思广益、各施所长、</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各尽所能</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，让发展的成果更多更公平地惠及各个国家。</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（2）中国重视与相关国家和地区的合作，致力于</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共同建设</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一个繁荣的世界。</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（3）中国的发展为世界各国提供了更广阔的市场、更充足的资本、更丰富的产品、更宝贵的</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合作契机</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 （4）中国与世界各国分享发展机遇，</a:t>
            </a:r>
            <a:r>
              <a:rPr lang="zh-CN" altLang="en-US" sz="2800" u="sng">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共享发展成果</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sld>
</file>

<file path=ppt/tags/tag1.xml><?xml version="1.0" encoding="utf-8"?>
<p:tagLst xmlns:p="http://schemas.openxmlformats.org/presentationml/2006/main">
  <p:tag name="ID" val="547132"/>
  <p:tag name="MH" val="20160320124458"/>
  <p:tag name="MH_LIBRARY" val="CONTENTS"/>
  <p:tag name="MH_TYPE" val="OTHERS"/>
</p:tagLst>
</file>

<file path=ppt/tags/tag2.xml><?xml version="1.0" encoding="utf-8"?>
<p:tagLst xmlns:p="http://schemas.openxmlformats.org/presentationml/2006/main">
  <p:tag name="ID" val="547132"/>
  <p:tag name="MH" val="20160320124458"/>
  <p:tag name="MH_LIBRARY" val="CONTENTS"/>
  <p:tag name="MH_TYPE" val="OTHERS"/>
</p:tagLst>
</file>

<file path=ppt/tags/tag3.xml><?xml version="1.0" encoding="utf-8"?>
<p:tagLst xmlns:p="http://schemas.openxmlformats.org/presentationml/2006/main">
  <p:tag name="KSO_WM_BEAUTIFY_FLAG" val="#wm#"/>
  <p:tag name="KSO_WM_TEMPLATE_CATEGORY" val="custom"/>
  <p:tag name="KSO_WM_TEMPLATE_INDEX" val="2020517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BEAUTIFY_FLAG" val="#wm#"/>
  <p:tag name="KSO_WM_TEMPLATE_CATEGORY" val="custom"/>
  <p:tag name="KSO_WM_TEMPLATE_INDEX" val="20205176"/>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KSO_WM_BEAUTIFY_FLAG" val="#wm#"/>
  <p:tag name="KSO_WM_TEMPLATE_CATEGORY" val="custom"/>
  <p:tag name="KSO_WM_TEMPLATE_INDEX" val="20205176"/>
</p:tagLst>
</file>

<file path=ppt/tags/tag26.xml><?xml version="1.0" encoding="utf-8"?>
<p:tagLst xmlns:p="http://schemas.openxmlformats.org/presentationml/2006/main">
  <p:tag name="KSO_WM_BEAUTIFY_FLAG" val="#wm#"/>
  <p:tag name="KSO_WM_TEMPLATE_CATEGORY" val="custom"/>
  <p:tag name="KSO_WM_TEMPLATE_INDEX" val="20205176"/>
</p:tagLst>
</file>

<file path=ppt/tags/tag27.xml><?xml version="1.0" encoding="utf-8"?>
<p:tagLst xmlns:p="http://schemas.openxmlformats.org/presentationml/2006/main">
  <p:tag name="KSO_WM_BEAUTIFY_FLAG" val="#wm#"/>
  <p:tag name="KSO_WM_TEMPLATE_CATEGORY" val="custom"/>
  <p:tag name="KSO_WM_TEMPLATE_INDEX" val="20205176"/>
</p:tagLst>
</file>

<file path=ppt/tags/tag28.xml><?xml version="1.0" encoding="utf-8"?>
<p:tagLst xmlns:p="http://schemas.openxmlformats.org/presentationml/2006/main">
  <p:tag name="KSO_WM_BEAUTIFY_FLAG" val="#wm#"/>
  <p:tag name="KSO_WM_TEMPLATE_CATEGORY" val="custom"/>
  <p:tag name="KSO_WM_TEMPLATE_INDEX" val="20205176"/>
</p:tagLst>
</file>

<file path=ppt/tags/tag29.xml><?xml version="1.0" encoding="utf-8"?>
<p:tagLst xmlns:p="http://schemas.openxmlformats.org/presentationml/2006/main">
  <p:tag name="KSO_WM_BEAUTIFY_FLAG" val="#wm#"/>
  <p:tag name="KSO_WM_TEMPLATE_CATEGORY" val="custom"/>
  <p:tag name="KSO_WM_TEMPLATE_INDEX" val="20205176"/>
</p:tagLst>
</file>

<file path=ppt/tags/tag30.xml><?xml version="1.0" encoding="utf-8"?>
<p:tagLst xmlns:p="http://schemas.openxmlformats.org/presentationml/2006/main">
  <p:tag name="KSO_WM_BEAUTIFY_FLAG" val="#wm#"/>
  <p:tag name="KSO_WM_TEMPLATE_CATEGORY" val="custom"/>
  <p:tag name="KSO_WM_TEMPLATE_INDEX" val="20205176"/>
</p:tagLst>
</file>

<file path=ppt/tags/tag31.xml><?xml version="1.0" encoding="utf-8"?>
<p:tagLst xmlns:p="http://schemas.openxmlformats.org/presentationml/2006/main">
  <p:tag name="KSO_WM_BEAUTIFY_FLAG" val="#wm#"/>
  <p:tag name="KSO_WM_TEMPLATE_CATEGORY" val="custom"/>
  <p:tag name="KSO_WM_TEMPLATE_INDEX" val="20205176"/>
</p:tagLst>
</file>

<file path=ppt/tags/tag32.xml><?xml version="1.0" encoding="utf-8"?>
<p:tagLst xmlns:p="http://schemas.openxmlformats.org/presentationml/2006/main">
  <p:tag name="KSO_WM_BEAUTIFY_FLAG" val="#wm#"/>
  <p:tag name="KSO_WM_TEMPLATE_CATEGORY" val="custom"/>
  <p:tag name="KSO_WM_TEMPLATE_INDEX" val="20205176"/>
</p:tagLst>
</file>

<file path=ppt/tags/tag33.xml><?xml version="1.0" encoding="utf-8"?>
<p:tagLst xmlns:p="http://schemas.openxmlformats.org/presentationml/2006/main">
  <p:tag name="KSO_WM_BEAUTIFY_FLAG" val="#wm#"/>
  <p:tag name="KSO_WM_TEMPLATE_CATEGORY" val="custom"/>
  <p:tag name="KSO_WM_TEMPLATE_INDEX" val="20205176"/>
</p:tagLst>
</file>

<file path=ppt/tags/tag34.xml><?xml version="1.0" encoding="utf-8"?>
<p:tagLst xmlns:p="http://schemas.openxmlformats.org/presentationml/2006/main">
  <p:tag name="KSO_WM_BEAUTIFY_FLAG" val="#wm#"/>
  <p:tag name="KSO_WM_TEMPLATE_CATEGORY" val="custom"/>
  <p:tag name="KSO_WM_TEMPLATE_INDEX" val="20205176"/>
</p:tagLst>
</file>

<file path=ppt/tags/tag35.xml><?xml version="1.0" encoding="utf-8"?>
<p:tagLst xmlns:p="http://schemas.openxmlformats.org/presentationml/2006/main">
  <p:tag name="KSO_WM_BEAUTIFY_FLAG" val="#wm#"/>
  <p:tag name="KSO_WM_TEMPLATE_CATEGORY" val="custom"/>
  <p:tag name="KSO_WM_TEMPLATE_INDEX" val="20205176"/>
</p:tagLst>
</file>

<file path=ppt/tags/tag36.xml><?xml version="1.0" encoding="utf-8"?>
<p:tagLst xmlns:p="http://schemas.openxmlformats.org/presentationml/2006/main">
  <p:tag name="KSO_WM_BEAUTIFY_FLAG" val="#wm#"/>
  <p:tag name="KSO_WM_TEMPLATE_CATEGORY" val="custom"/>
  <p:tag name="KSO_WM_TEMPLATE_INDEX" val="20205176"/>
</p:tagLst>
</file>

<file path=ppt/tags/tag37.xml><?xml version="1.0" encoding="utf-8"?>
<p:tagLst xmlns:p="http://schemas.openxmlformats.org/presentationml/2006/main">
  <p:tag name="KSO_WM_BEAUTIFY_FLAG" val="#wm#"/>
  <p:tag name="KSO_WM_TEMPLATE_CATEGORY" val="custom"/>
  <p:tag name="KSO_WM_TEMPLATE_INDEX" val="20205176"/>
</p:tagLst>
</file>

<file path=ppt/tags/tag38.xml><?xml version="1.0" encoding="utf-8"?>
<p:tagLst xmlns:p="http://schemas.openxmlformats.org/presentationml/2006/main">
  <p:tag name="KSO_WM_BEAUTIFY_FLAG" val="#wm#"/>
  <p:tag name="KSO_WM_TEMPLATE_CATEGORY" val="custom"/>
  <p:tag name="KSO_WM_TEMPLATE_INDEX" val="20205176"/>
</p:tagLst>
</file>

<file path=ppt/tags/tag39.xml><?xml version="1.0" encoding="utf-8"?>
<p:tagLst xmlns:p="http://schemas.openxmlformats.org/presentationml/2006/main">
  <p:tag name="KSO_WM_BEAUTIFY_FLAG" val="#wm#"/>
  <p:tag name="KSO_WM_TEMPLATE_CATEGORY" val="custom"/>
  <p:tag name="KSO_WM_TEMPLATE_INDEX" val="20205176"/>
</p:tagLst>
</file>

<file path=ppt/tags/tag40.xml><?xml version="1.0" encoding="utf-8"?>
<p:tagLst xmlns:p="http://schemas.openxmlformats.org/presentationml/2006/main">
  <p:tag name="KSO_WM_BEAUTIFY_FLAG" val="#wm#"/>
  <p:tag name="KSO_WM_TEMPLATE_CATEGORY" val="custom"/>
  <p:tag name="KSO_WM_TEMPLATE_INDEX" val="20205176"/>
</p:tagLst>
</file>

<file path=ppt/tags/tag41.xml><?xml version="1.0" encoding="utf-8"?>
<p:tagLst xmlns:p="http://schemas.openxmlformats.org/presentationml/2006/main">
  <p:tag name="KSO_WM_BEAUTIFY_FLAG" val="#wm#"/>
  <p:tag name="KSO_WM_TEMPLATE_CATEGORY" val="custom"/>
  <p:tag name="KSO_WM_TEMPLATE_INDEX" val="20205176"/>
</p:tagLst>
</file>

<file path=ppt/tags/tag42.xml><?xml version="1.0" encoding="utf-8"?>
<p:tagLst xmlns:p="http://schemas.openxmlformats.org/presentationml/2006/main">
  <p:tag name="KSO_WM_BEAUTIFY_FLAG" val="#wm#"/>
  <p:tag name="KSO_WM_TEMPLATE_CATEGORY" val="custom"/>
  <p:tag name="KSO_WM_TEMPLATE_INDEX" val="20205176"/>
</p:tagLst>
</file>

<file path=ppt/tags/tag43.xml><?xml version="1.0" encoding="utf-8"?>
<p:tagLst xmlns:p="http://schemas.openxmlformats.org/presentationml/2006/main">
  <p:tag name="KSO_WM_BEAUTIFY_FLAG" val="#wm#"/>
  <p:tag name="KSO_WM_TEMPLATE_CATEGORY" val="custom"/>
  <p:tag name="KSO_WM_TEMPLATE_INDEX" val="20205176"/>
</p:tagLst>
</file>

<file path=ppt/tags/tag44.xml><?xml version="1.0" encoding="utf-8"?>
<p:tagLst xmlns:p="http://schemas.openxmlformats.org/presentationml/2006/main">
  <p:tag name="KSO_WM_BEAUTIFY_FLAG" val="#wm#"/>
  <p:tag name="KSO_WM_TEMPLATE_CATEGORY" val="custom"/>
  <p:tag name="KSO_WM_TEMPLATE_INDEX" val="20205176"/>
</p:tagLst>
</file>

<file path=ppt/tags/tag45.xml><?xml version="1.0" encoding="utf-8"?>
<p:tagLst xmlns:p="http://schemas.openxmlformats.org/presentationml/2006/main">
  <p:tag name="KSO_WM_BEAUTIFY_FLAG" val="#wm#"/>
  <p:tag name="KSO_WM_TEMPLATE_CATEGORY" val="custom"/>
  <p:tag name="KSO_WM_TEMPLATE_INDEX" val="20205176"/>
</p:tagLst>
</file>

<file path=ppt/tags/tag46.xml><?xml version="1.0" encoding="utf-8"?>
<p:tagLst xmlns:p="http://schemas.openxmlformats.org/presentationml/2006/main">
  <p:tag name="KSO_WM_BEAUTIFY_FLAG" val="#wm#"/>
  <p:tag name="KSO_WM_TEMPLATE_CATEGORY" val="custom"/>
  <p:tag name="KSO_WM_TEMPLATE_INDEX" val="20205176"/>
</p:tagLst>
</file>

<file path=ppt/tags/tag47.xml><?xml version="1.0" encoding="utf-8"?>
<p:tagLst xmlns:p="http://schemas.openxmlformats.org/presentationml/2006/main">
  <p:tag name="KSO_WM_BEAUTIFY_FLAG" val="#wm#"/>
  <p:tag name="KSO_WM_TEMPLATE_CATEGORY" val="custom"/>
  <p:tag name="KSO_WM_TEMPLATE_INDEX" val="20205176"/>
</p:tagLst>
</file>

<file path=ppt/tags/tag48.xml><?xml version="1.0" encoding="utf-8"?>
<p:tagLst xmlns:p="http://schemas.openxmlformats.org/presentationml/2006/main">
  <p:tag name="KSO_WM_BEAUTIFY_FLAG" val="#wm#"/>
  <p:tag name="KSO_WM_TEMPLATE_CATEGORY" val="custom"/>
  <p:tag name="KSO_WM_TEMPLATE_INDEX" val="20205176"/>
</p:tagLst>
</file>

<file path=ppt/tags/tag49.xml><?xml version="1.0" encoding="utf-8"?>
<p:tagLst xmlns:p="http://schemas.openxmlformats.org/presentationml/2006/main">
  <p:tag name="KSO_WM_BEAUTIFY_FLAG" val="#wm#"/>
  <p:tag name="KSO_WM_TEMPLATE_CATEGORY" val="custom"/>
  <p:tag name="KSO_WM_TEMPLATE_INDEX" val="20205176"/>
</p:tagLst>
</file>

<file path=ppt/tags/tag50.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 name="COMMONDATA" val="eyJoZGlkIjoiNTBhNGE4MDYzMTVmZDRhMGY1ZWYzMTRlYTJkZmI3NmIifQ=="/>
  <p:tag name="KSO_DOCER_TEMPLATE_OPEN_ONCE_MARK" val="1"/>
</p:tagLst>
</file>

<file path=ppt/theme/theme1.xml><?xml version="1.0" encoding="utf-8"?>
<a:theme xmlns:r="http://schemas.openxmlformats.org/officeDocument/2006/relationships"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EAD900"/>
      </a:accent1>
      <a:accent2>
        <a:srgbClr val="000000"/>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Calibri"/>
        <a:ea typeface="微软雅黑"/>
        <a:cs typeface="Arial"/>
      </a:majorFont>
      <a:minorFont>
        <a:latin typeface="Calibri"/>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EC01"/>
        </a:solidFill>
        <a:ln>
          <a:noFill/>
        </a:ln>
      </a:spPr>
      <a:bodyPr rtlCol="0" anchor="ctr"/>
      <a:lstStyle>
        <a:defPPr algn="ctr">
          <a:defRPr>
            <a:noFill/>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Manager>3</Manager>
  <Company>3</Company>
  <PresentationFormat>宽屏</PresentationFormat>
  <Paragraphs>234</Paragraphs>
  <Slides>47</Slides>
  <Notes>0</Notes>
  <TotalTime>0</TotalTime>
  <HiddenSlides>0</HiddenSlides>
  <MMClips>0</MMClips>
  <ScaleCrop>0</ScaleCrop>
  <HeadingPairs>
    <vt:vector baseType="variant" size="4">
      <vt:variant>
        <vt:lpstr>Theme</vt:lpstr>
      </vt:variant>
      <vt:variant>
        <vt:i4>1</vt:i4>
      </vt:variant>
      <vt:variant>
        <vt:lpstr>Slide Titles</vt:lpstr>
      </vt:variant>
      <vt:variant>
        <vt:i4>47</vt:i4>
      </vt:variant>
    </vt:vector>
  </HeadingPairs>
  <TitlesOfParts>
    <vt:vector baseType="lpstr" size="48">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3</dc:title>
  <cp:category>3</cp:category>
  <dc:creator>3</dc:creator>
  <dc:description>3</dc:description>
  <cp:keywords>3</cp:keywords>
  <cp:lastModifiedBy>天天向上</cp:lastModifiedBy>
  <cp:revision>238</cp:revision>
  <dcterms:created xsi:type="dcterms:W3CDTF">2019-06-19T02:08:00Z</dcterms:created>
  <dcterms:modified xsi:type="dcterms:W3CDTF">2021-10-21T01:25:24Z</dcterms:modified>
  <dc:subject>3</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98FB7A77B7A3490C9E8CD624FE8BBD2D</vt:lpwstr>
  </property>
  <property fmtid="{D5CDD505-2E9C-101B-9397-08002B2CF9AE}" pid="3" name="KSOProductBuildVer">
    <vt:lpwstr>2052-11.1.0.11365</vt:lpwstr>
  </property>
</Properties>
</file>