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612" r:id="rId1"/>
    <p:sldMasterId id="2147487649" r:id="rId2"/>
  </p:sldMasterIdLst>
  <p:notesMasterIdLst>
    <p:notesMasterId r:id="rId3"/>
  </p:notesMasterIdLst>
  <p:sldIdLst>
    <p:sldId id="1999" r:id="rId4"/>
    <p:sldId id="2002" r:id="rId5"/>
    <p:sldId id="2005" r:id="rId6"/>
    <p:sldId id="2008" r:id="rId7"/>
    <p:sldId id="2014" r:id="rId9"/>
    <p:sldId id="2017" r:id="rId10"/>
    <p:sldId id="2020" r:id="rId11"/>
    <p:sldId id="2023" r:id="rId12"/>
    <p:sldId id="2029" r:id="rId14"/>
    <p:sldId id="2032" r:id="rId15"/>
    <p:sldId id="2035" r:id="rId16"/>
    <p:sldId id="2038" r:id="rId17"/>
    <p:sldId id="2041" r:id="rId18"/>
    <p:sldId id="2044" r:id="rId19"/>
    <p:sldId id="2050" r:id="rId21"/>
    <p:sldId id="2053" r:id="rId22"/>
    <p:sldId id="2056" r:id="rId23"/>
    <p:sldId id="2059" r:id="rId24"/>
    <p:sldId id="2062" r:id="rId25"/>
    <p:sldId id="2068" r:id="rId27"/>
    <p:sldId id="2071" r:id="rId28"/>
    <p:sldId id="2074" r:id="rId29"/>
    <p:sldId id="2077" r:id="rId30"/>
    <p:sldId id="2080" r:id="rId31"/>
    <p:sldId id="2086" r:id="rId33"/>
    <p:sldId id="2089" r:id="rId34"/>
    <p:sldId id="2092" r:id="rId35"/>
    <p:sldId id="2095" r:id="rId36"/>
    <p:sldId id="2098"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613" r:id="rId1"/>
    <p:sldLayoutId id="2147487614" r:id="rId2"/>
    <p:sldLayoutId id="2147487615" r:id="rId3"/>
    <p:sldLayoutId id="2147487616" r:id="rId4"/>
    <p:sldLayoutId id="2147487617" r:id="rId5"/>
    <p:sldLayoutId id="2147487618" r:id="rId6"/>
    <p:sldLayoutId id="2147487619" r:id="rId7"/>
    <p:sldLayoutId id="2147487620" r:id="rId8"/>
    <p:sldLayoutId id="2147487621" r:id="rId9"/>
    <p:sldLayoutId id="2147487622" r:id="rId10"/>
    <p:sldLayoutId id="214748762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650" r:id="rId1"/>
    <p:sldLayoutId id="2147487651" r:id="rId2"/>
    <p:sldLayoutId id="2147487652" r:id="rId3"/>
    <p:sldLayoutId id="2147487653" r:id="rId4"/>
    <p:sldLayoutId id="2147487654" r:id="rId5"/>
    <p:sldLayoutId id="2147487655" r:id="rId6"/>
    <p:sldLayoutId id="2147487656" r:id="rId7"/>
    <p:sldLayoutId id="2147487657" r:id="rId8"/>
    <p:sldLayoutId id="2147487658" r:id="rId9"/>
    <p:sldLayoutId id="2147487659" r:id="rId10"/>
    <p:sldLayoutId id="214748766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tags" Target="../tags/tag266.xml"/><Relationship Id="rId14" Type="http://schemas.openxmlformats.org/officeDocument/2006/relationships/tags" Target="../tags/tag267.xml"/><Relationship Id="rId15" Type="http://schemas.openxmlformats.org/officeDocument/2006/relationships/tags" Target="../tags/tag268.xml"/><Relationship Id="rId16" Type="http://schemas.openxmlformats.org/officeDocument/2006/relationships/tags" Target="../tags/tag269.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tags" Target="../tags/tag282.xml"/><Relationship Id="rId14" Type="http://schemas.openxmlformats.org/officeDocument/2006/relationships/tags" Target="../tags/tag283.xml"/><Relationship Id="rId1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人工智能在农业领域的应用</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人工智能在农业领域的应用背景</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人工智能在农业领域的主要应用</a:t>
            </a:r>
            <a:endParaRPr altLang="en-US" b="1" dirty="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人工智能在农业领域的优势</a:t>
            </a:r>
            <a:endParaRPr altLang="en-US" b="1" dirty="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人工智能在农业领域的未来发展</a:t>
            </a:r>
            <a:endParaRPr altLang="en-US" b="1" dirty="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a:bodyPr>
          <a:p>
            <a:pPr algn="r">
              <a:lnSpc>
                <a:spcPct val="100000"/>
              </a:lnSpc>
            </a:pPr>
            <a:r>
              <a:rPr altLang="en-US" b="1" dirty="0" sz="2000" lang="zh-CN" spc="300">
                <a:solidFill>
                  <a:schemeClr val="tx1">
                    <a:lumMod val="85000"/>
                    <a:lumOff val="15000"/>
                  </a:schemeClr>
                </a:solidFill>
                <a:latin typeface="+mj-ea"/>
                <a:ea typeface="+mj-ea"/>
              </a:rPr>
              <a:t>人工智能在农业领域的挑战与对策</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人工智能在农业领域的应用背景</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农业发展面临的挑战</a:t>
            </a:r>
            <a:endParaRPr altLang="en-US" lang="zh-CN"/>
          </a:p>
        </p:txBody>
      </p:sp>
      <p:sp>
        <p:nvSpPr>
          <p:cNvPr id="104889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劳动力短缺：随着城市化进程的加速，农业劳动力逐渐减少，难以满足农业生产的需求。</a:t>
            </a:r>
            <a:endParaRPr altLang="en-US" dirty="0" sz="1200" lang="zh-CN" spc="150">
              <a:solidFill>
                <a:schemeClr val="tx1">
                  <a:lumMod val="85000"/>
                  <a:lumOff val="15000"/>
                </a:schemeClr>
              </a:solidFill>
              <a:latin typeface="+mn-ea"/>
              <a:sym typeface="+mn-ea"/>
            </a:endParaRPr>
          </a:p>
        </p:txBody>
      </p:sp>
      <p:sp>
        <p:nvSpPr>
          <p:cNvPr id="104889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环境污染：农业生产过程中产生的废弃物和农药残留对环境造成了一定的污染。</a:t>
            </a:r>
            <a:endParaRPr altLang="en-US" dirty="0" sz="1200" lang="zh-CN" spc="150">
              <a:solidFill>
                <a:schemeClr val="tx1">
                  <a:lumMod val="85000"/>
                  <a:lumOff val="15000"/>
                </a:schemeClr>
              </a:solidFill>
              <a:latin typeface="+mn-ea"/>
              <a:sym typeface="+mn-ea"/>
            </a:endParaRPr>
          </a:p>
        </p:txBody>
      </p:sp>
      <p:sp>
        <p:nvSpPr>
          <p:cNvPr id="104890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资源紧张：农业生产需要大量的土地、水资源和能源，而这些资源日益紧张，制约了农业的发展。</a:t>
            </a:r>
            <a:endParaRPr altLang="en-US" dirty="0" sz="1200" lang="zh-CN" spc="150">
              <a:solidFill>
                <a:schemeClr val="tx1">
                  <a:lumMod val="85000"/>
                  <a:lumOff val="15000"/>
                </a:schemeClr>
              </a:solidFill>
              <a:latin typeface="+mn-ea"/>
              <a:sym typeface="+mn-ea"/>
            </a:endParaRPr>
          </a:p>
        </p:txBody>
      </p:sp>
      <p:sp>
        <p:nvSpPr>
          <p:cNvPr id="104891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气候变化：气候变化对农业生产产生了很大的影响，如干旱、洪涝等自然灾害频繁发生，给农业生产带来了很大的挑战。</a:t>
            </a:r>
            <a:endParaRPr altLang="en-US" dirty="0" sz="1200" lang="zh-CN" spc="150">
              <a:solidFill>
                <a:schemeClr val="tx1">
                  <a:lumMod val="85000"/>
                  <a:lumOff val="15000"/>
                </a:schemeClr>
              </a:solidFill>
              <a:latin typeface="+mn-ea"/>
              <a:sym typeface="+mn-ea"/>
            </a:endParaRPr>
          </a:p>
        </p:txBody>
      </p:sp>
      <p:sp>
        <p:nvSpPr>
          <p:cNvPr id="104891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人工智能技术的兴起</a:t>
            </a:r>
            <a:endParaRPr altLang="en-US" lang="zh-CN"/>
          </a:p>
        </p:txBody>
      </p:sp>
      <p:sp>
        <p:nvSpPr>
          <p:cNvPr id="10489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计算机技术的发展：计算机技术的不断进步为人工智能的发展提供了基础</a:t>
            </a:r>
            <a:endParaRPr altLang="en-US" dirty="0" sz="2000" lang="zh-CN" spc="150">
              <a:solidFill>
                <a:schemeClr val="tx1">
                  <a:lumMod val="85000"/>
                  <a:lumOff val="15000"/>
                </a:schemeClr>
              </a:solidFill>
              <a:latin typeface="+mn-ea"/>
              <a:sym typeface="+mn-ea"/>
            </a:endParaRPr>
          </a:p>
        </p:txBody>
      </p:sp>
      <p:sp>
        <p:nvSpPr>
          <p:cNvPr id="10489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数据处理能力的提升：大数据时代的到来，数据处理能力的提升为人工智能提供了更多的应用场景</a:t>
            </a:r>
            <a:endParaRPr altLang="en-US" dirty="0" sz="2000" lang="zh-CN" spc="150">
              <a:solidFill>
                <a:schemeClr val="tx1">
                  <a:lumMod val="85000"/>
                  <a:lumOff val="15000"/>
                </a:schemeClr>
              </a:solidFill>
              <a:latin typeface="+mn-ea"/>
              <a:sym typeface="+mn-ea"/>
            </a:endParaRPr>
          </a:p>
        </p:txBody>
      </p:sp>
      <p:sp>
        <p:nvSpPr>
          <p:cNvPr id="10489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算法的优化：机器学习、深度学习等算法的优化使得人工智能在农业领域的应用更加精准和高效</a:t>
            </a:r>
            <a:endParaRPr altLang="en-US" dirty="0" sz="2000" lang="zh-CN" spc="150">
              <a:solidFill>
                <a:schemeClr val="tx1">
                  <a:lumMod val="85000"/>
                  <a:lumOff val="15000"/>
                </a:schemeClr>
              </a:solidFill>
              <a:latin typeface="+mn-ea"/>
              <a:sym typeface="+mn-ea"/>
            </a:endParaRPr>
          </a:p>
        </p:txBody>
      </p:sp>
      <p:sp>
        <p:nvSpPr>
          <p:cNvPr id="10489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农业现代化的需求：农业现代化的发展需要借助先进的技术手段来提高生产效率和降低成本，人工智能成为其中的重要选择</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人工智能在农业领域的应用意义</a:t>
            </a:r>
            <a:endParaRPr altLang="en-US" lang="zh-CN"/>
          </a:p>
        </p:txBody>
      </p:sp>
      <p:sp>
        <p:nvSpPr>
          <p:cNvPr id="104901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1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提高农业生产效率：通过自动化和智能化的技术手段，减少人力成本，提高生产效率。</a:t>
            </a:r>
            <a:endParaRPr altLang="en-US" dirty="0" sz="2000" lang="zh-CN" spc="200">
              <a:solidFill>
                <a:schemeClr val="tx1">
                  <a:lumMod val="85000"/>
                  <a:lumOff val="15000"/>
                </a:schemeClr>
              </a:solidFill>
              <a:latin typeface="+mn-ea"/>
              <a:sym typeface="+mn-ea"/>
            </a:endParaRPr>
          </a:p>
        </p:txBody>
      </p:sp>
      <p:sp>
        <p:nvSpPr>
          <p:cNvPr id="104901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改善农业生产环境：通过精准农业和智能化的管理手段，提高土壤、水资源等农业生产环境的利用效率。</a:t>
            </a:r>
            <a:endParaRPr altLang="en-US" dirty="0" sz="2000" lang="zh-CN" spc="200">
              <a:solidFill>
                <a:schemeClr val="tx1">
                  <a:lumMod val="85000"/>
                  <a:lumOff val="15000"/>
                </a:schemeClr>
              </a:solidFill>
              <a:latin typeface="+mn-ea"/>
              <a:sym typeface="+mn-ea"/>
            </a:endParaRPr>
          </a:p>
        </p:txBody>
      </p:sp>
      <p:sp>
        <p:nvSpPr>
          <p:cNvPr id="104902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促进农业可持续发展：通过智能化的技术手段，实现农业生产的节能减排和资源循环利用，促进农业可持续发展。</a:t>
            </a:r>
            <a:endParaRPr altLang="en-US" dirty="0" sz="2000" lang="zh-CN" spc="200">
              <a:solidFill>
                <a:schemeClr val="tx1">
                  <a:lumMod val="85000"/>
                  <a:lumOff val="15000"/>
                </a:schemeClr>
              </a:solidFill>
              <a:latin typeface="+mn-ea"/>
              <a:sym typeface="+mn-ea"/>
            </a:endParaRPr>
          </a:p>
        </p:txBody>
      </p:sp>
      <p:sp>
        <p:nvSpPr>
          <p:cNvPr id="104903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提高农产品质量：通过智能化的技术手段，实现农产品的精准管理和质量控制，提高农产品质量。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68" name="标题"/>
          <p:cNvSpPr>
            <a:spLocks noGrp="1"/>
          </p:cNvSpPr>
          <p:nvPr>
            <p:ph type="title"/>
            <p:custDataLst>
              <p:tags r:id="rId1"/>
            </p:custDataLst>
          </p:nvPr>
        </p:nvSpPr>
        <p:spPr>
          <a:xfrm>
            <a:off x="2047240" y="2228215"/>
            <a:ext cx="9144000" cy="1931670"/>
          </a:xfrm>
        </p:spPr>
        <p:txBody>
          <a:bodyPr/>
          <a:p>
            <a:r>
              <a:rPr altLang="en-US" lang="zh-CN"/>
              <a:t>人工智能在农业领域的主要应用</a:t>
            </a:r>
            <a:endParaRPr altLang="en-US" lang="zh-CN"/>
          </a:p>
        </p:txBody>
      </p:sp>
      <p:sp>
        <p:nvSpPr>
          <p:cNvPr id="104907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智能种植</a:t>
            </a:r>
            <a:endParaRPr altLang="en-US" lang="zh-CN"/>
          </a:p>
        </p:txBody>
      </p:sp>
      <p:sp>
        <p:nvSpPr>
          <p:cNvPr id="10491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简介：智能种植是指利用人工智能技术对农作物生长环境进行监测和调控，以提高农作物的产量和品质</a:t>
            </a:r>
            <a:endParaRPr altLang="en-US" dirty="0" lang="zh-CN" spc="150">
              <a:solidFill>
                <a:schemeClr val="tx1">
                  <a:lumMod val="75000"/>
                  <a:lumOff val="25000"/>
                </a:schemeClr>
              </a:solidFill>
              <a:latin typeface="+mn-ea"/>
              <a:sym typeface="+mn-ea"/>
            </a:endParaRPr>
          </a:p>
        </p:txBody>
      </p:sp>
      <p:sp>
        <p:nvSpPr>
          <p:cNvPr id="10491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应用场景：智能种植可以应用于温室大棚、农田灌溉、施肥等方面，通过监测土壤湿度、温度、光照等参数，实现精准灌溉和施肥</a:t>
            </a:r>
            <a:endParaRPr altLang="en-US" dirty="0" sz="2000" lang="zh-CN" spc="150">
              <a:solidFill>
                <a:schemeClr val="tx1">
                  <a:lumMod val="75000"/>
                  <a:lumOff val="25000"/>
                </a:schemeClr>
              </a:solidFill>
              <a:latin typeface="+mn-ea"/>
              <a:sym typeface="+mn-ea"/>
            </a:endParaRPr>
          </a:p>
        </p:txBody>
      </p:sp>
      <p:sp>
        <p:nvSpPr>
          <p:cNvPr id="10491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技术支持：智能种植需要借助传感器、无线通信、云计算等技术手段，实现对农作物生长环境的实时监测和调控</a:t>
            </a:r>
            <a:endParaRPr altLang="en-US" dirty="0" lang="zh-CN" spc="150">
              <a:solidFill>
                <a:schemeClr val="tx1">
                  <a:lumMod val="75000"/>
                  <a:lumOff val="25000"/>
                </a:schemeClr>
              </a:solidFill>
              <a:latin typeface="+mn-ea"/>
              <a:sym typeface="+mn-ea"/>
            </a:endParaRPr>
          </a:p>
        </p:txBody>
      </p:sp>
      <p:sp>
        <p:nvSpPr>
          <p:cNvPr id="10491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优势：智能种植可以提高农作物的产量和品质，减少化肥和农药的使用量，降低环境污染，提高农业生产效率</a:t>
            </a:r>
            <a:endParaRPr altLang="en-US" dirty="0" lang="zh-CN" spc="150">
              <a:solidFill>
                <a:schemeClr val="tx1">
                  <a:lumMod val="75000"/>
                  <a:lumOff val="25000"/>
                </a:schemeClr>
              </a:solidFill>
              <a:latin typeface="+mn-ea"/>
              <a:sym typeface="+mn-ea"/>
            </a:endParaRPr>
          </a:p>
        </p:txBody>
      </p:sp>
      <p:sp>
        <p:nvSpPr>
          <p:cNvPr id="10491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智能施肥</a:t>
            </a:r>
            <a:endParaRPr altLang="en-US" lang="zh-CN"/>
          </a:p>
        </p:txBody>
      </p:sp>
      <p:sp>
        <p:nvSpPr>
          <p:cNvPr id="104918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定义：利用人工智能技术对土壤进行精准分析，根据作物需求和土壤状况，制定个性化的施肥方案</a:t>
            </a:r>
            <a:endParaRPr altLang="en-US" dirty="0" sz="1200" lang="zh-CN" spc="150">
              <a:solidFill>
                <a:schemeClr val="tx1">
                  <a:lumMod val="65000"/>
                  <a:lumOff val="35000"/>
                </a:schemeClr>
              </a:solidFill>
              <a:latin typeface="+mn-ea"/>
              <a:sym typeface="+mn-ea"/>
            </a:endParaRPr>
          </a:p>
        </p:txBody>
      </p:sp>
      <p:sp>
        <p:nvSpPr>
          <p:cNvPr id="104918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优势：提高肥料利用率，减少浪费，降低环境污染，提高作物产量和品质</a:t>
            </a:r>
            <a:endParaRPr altLang="en-US" dirty="0" sz="1200" lang="zh-CN" spc="150">
              <a:solidFill>
                <a:schemeClr val="tx1">
                  <a:lumMod val="65000"/>
                  <a:lumOff val="35000"/>
                </a:schemeClr>
              </a:solidFill>
              <a:latin typeface="+mn-ea"/>
              <a:sym typeface="+mn-ea"/>
            </a:endParaRPr>
          </a:p>
        </p:txBody>
      </p:sp>
      <p:sp>
        <p:nvSpPr>
          <p:cNvPr id="104918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应用场景：智能施肥系统可以应用于农田、果园、温室等农业生产场景</a:t>
            </a:r>
            <a:endParaRPr altLang="en-US" dirty="0" sz="1200" lang="zh-CN" spc="150">
              <a:solidFill>
                <a:schemeClr val="tx1">
                  <a:lumMod val="65000"/>
                  <a:lumOff val="35000"/>
                </a:schemeClr>
              </a:solidFill>
              <a:latin typeface="+mn-ea"/>
              <a:sym typeface="+mn-ea"/>
            </a:endParaRPr>
          </a:p>
        </p:txBody>
      </p:sp>
      <p:sp>
        <p:nvSpPr>
          <p:cNvPr id="104918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技术支持：智能施肥需要借助物联网、大数据、机器学习等技术手段，实现对土壤和作物的实时监测和精准管理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20" name="标题 1"/>
          <p:cNvSpPr>
            <a:spLocks noGrp="1"/>
          </p:cNvSpPr>
          <p:nvPr>
            <p:ph type="title"/>
          </p:nvPr>
        </p:nvSpPr>
        <p:spPr/>
        <p:txBody>
          <a:bodyPr/>
          <a:p>
            <a:r>
              <a:rPr altLang="en-US" lang="zh-CN"/>
              <a:t>智能灌溉</a:t>
            </a:r>
            <a:endParaRPr altLang="en-US" lang="zh-CN"/>
          </a:p>
        </p:txBody>
      </p:sp>
      <p:sp>
        <p:nvSpPr>
          <p:cNvPr id="10492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应用场景：智能灌溉系统可以根据土壤湿度、气象条件等因素，自动调节灌溉水量和时间，实现精准灌溉。</a:t>
            </a:r>
            <a:endParaRPr altLang="en-US" sz="1400" lang="zh-CN" spc="150">
              <a:solidFill>
                <a:schemeClr val="tx1"/>
              </a:solidFill>
              <a:effectLst/>
              <a:latin typeface="+mn-ea"/>
              <a:sym typeface="+mn-ea"/>
            </a:endParaRPr>
          </a:p>
        </p:txBody>
      </p:sp>
      <p:sp>
        <p:nvSpPr>
          <p:cNvPr id="10492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简介：智能灌溉是利用人工智能技术对农田进行精准灌溉，提高水资源利用效率，减少浪费。</a:t>
            </a:r>
            <a:endParaRPr altLang="en-US" dirty="0" sz="1400" lang="zh-CN" spc="150">
              <a:solidFill>
                <a:schemeClr val="tx1"/>
              </a:solidFill>
              <a:effectLst/>
              <a:latin typeface="+mn-ea"/>
              <a:sym typeface="+mn-ea"/>
            </a:endParaRPr>
          </a:p>
        </p:txBody>
      </p:sp>
      <p:sp>
        <p:nvSpPr>
          <p:cNvPr id="10492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技术支持：智能灌溉系统需要借助传感器、无线通信、云计算等技术，实现对农田的实时监测和数据分析。</a:t>
            </a:r>
            <a:endParaRPr altLang="en-US" sz="1400" lang="zh-CN" spc="150">
              <a:solidFill>
                <a:schemeClr val="tx1"/>
              </a:solidFill>
              <a:effectLst/>
              <a:latin typeface="+mn-ea"/>
              <a:sym typeface="+mn-ea"/>
            </a:endParaRPr>
          </a:p>
        </p:txBody>
      </p:sp>
      <p:sp>
        <p:nvSpPr>
          <p:cNvPr id="10492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优势：智能灌溉可以提高灌溉效率，减少人力成本，同时避免过度灌溉对土壤和环境造成的不良影响。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70" name="标题 1"/>
          <p:cNvSpPr>
            <a:spLocks noGrp="1"/>
          </p:cNvSpPr>
          <p:nvPr>
            <p:ph type="title"/>
          </p:nvPr>
        </p:nvSpPr>
        <p:spPr/>
        <p:txBody>
          <a:bodyPr/>
          <a:p>
            <a:r>
              <a:rPr altLang="en-US" lang="zh-CN"/>
              <a:t>智能病虫害防治</a:t>
            </a:r>
            <a:endParaRPr altLang="en-US" lang="zh-CN"/>
          </a:p>
        </p:txBody>
      </p:sp>
      <p:sp>
        <p:nvSpPr>
          <p:cNvPr id="104927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智能监测：利用传感器、无人机等技术手段实时监测农田病虫害情况</a:t>
            </a:r>
            <a:endParaRPr altLang="en-US" dirty="0" sz="1200" lang="zh-CN" spc="150">
              <a:solidFill>
                <a:schemeClr val="tx1">
                  <a:lumMod val="85000"/>
                  <a:lumOff val="15000"/>
                </a:schemeClr>
              </a:solidFill>
              <a:latin typeface="+mn-ea"/>
              <a:sym typeface="+mn-ea"/>
            </a:endParaRPr>
          </a:p>
        </p:txBody>
      </p:sp>
      <p:sp>
        <p:nvSpPr>
          <p:cNvPr id="104927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精准施药：根据监测结果，精准喷洒农药，有效防治病虫害</a:t>
            </a:r>
            <a:endParaRPr altLang="en-US" dirty="0" sz="1200" lang="zh-CN" spc="150">
              <a:solidFill>
                <a:schemeClr val="tx1">
                  <a:lumMod val="85000"/>
                  <a:lumOff val="15000"/>
                </a:schemeClr>
              </a:solidFill>
              <a:latin typeface="+mn-ea"/>
              <a:sym typeface="+mn-ea"/>
            </a:endParaRPr>
          </a:p>
        </p:txBody>
      </p:sp>
      <p:sp>
        <p:nvSpPr>
          <p:cNvPr id="104928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智能诊断：通过人工智能技术对病虫害进行智能诊断，为农民提供科学防治建议</a:t>
            </a:r>
            <a:endParaRPr altLang="en-US" dirty="0" sz="1200" lang="zh-CN" spc="150">
              <a:solidFill>
                <a:schemeClr val="tx1">
                  <a:lumMod val="85000"/>
                  <a:lumOff val="15000"/>
                </a:schemeClr>
              </a:solidFill>
              <a:latin typeface="+mn-ea"/>
              <a:sym typeface="+mn-ea"/>
            </a:endParaRPr>
          </a:p>
        </p:txBody>
      </p:sp>
      <p:sp>
        <p:nvSpPr>
          <p:cNvPr id="104928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8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预测预警：基于大数据和机器学习技术，预测病虫害发生趋势，提前做好防治准备</a:t>
            </a:r>
            <a:endParaRPr altLang="en-US" dirty="0" sz="1200" lang="zh-CN" spc="150">
              <a:solidFill>
                <a:schemeClr val="tx1">
                  <a:lumMod val="85000"/>
                  <a:lumOff val="15000"/>
                </a:schemeClr>
              </a:solidFill>
              <a:latin typeface="+mn-ea"/>
              <a:sym typeface="+mn-ea"/>
            </a:endParaRPr>
          </a:p>
        </p:txBody>
      </p:sp>
      <p:sp>
        <p:nvSpPr>
          <p:cNvPr id="104929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28" name="标题 1"/>
          <p:cNvSpPr>
            <a:spLocks noGrp="1"/>
          </p:cNvSpPr>
          <p:nvPr>
            <p:ph type="title"/>
          </p:nvPr>
        </p:nvSpPr>
        <p:spPr/>
        <p:txBody>
          <a:bodyPr/>
          <a:p>
            <a:r>
              <a:rPr altLang="en-US" lang="zh-CN"/>
              <a:t>智能收割</a:t>
            </a:r>
            <a:endParaRPr altLang="en-US" lang="zh-CN"/>
          </a:p>
        </p:txBody>
      </p:sp>
      <p:sp>
        <p:nvSpPr>
          <p:cNvPr id="104933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定义：利用人工智能技术实现农作物收割的自动化和智能化</a:t>
            </a:r>
            <a:endParaRPr altLang="en-US" dirty="0" sz="2000" lang="zh-CN" spc="150">
              <a:solidFill>
                <a:schemeClr val="tx1">
                  <a:lumMod val="85000"/>
                  <a:lumOff val="15000"/>
                </a:schemeClr>
              </a:solidFill>
              <a:latin typeface="+mn-ea"/>
              <a:sym typeface="+mn-ea"/>
            </a:endParaRPr>
          </a:p>
        </p:txBody>
      </p:sp>
      <p:sp>
        <p:nvSpPr>
          <p:cNvPr id="104933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技术支持：计算机视觉、深度学习、机器人技术等</a:t>
            </a:r>
            <a:endParaRPr altLang="en-US" dirty="0" sz="2000" lang="zh-CN" spc="150">
              <a:solidFill>
                <a:schemeClr val="tx1">
                  <a:lumMod val="85000"/>
                  <a:lumOff val="15000"/>
                </a:schemeClr>
              </a:solidFill>
              <a:latin typeface="+mn-ea"/>
              <a:sym typeface="+mn-ea"/>
            </a:endParaRPr>
          </a:p>
        </p:txBody>
      </p:sp>
      <p:sp>
        <p:nvSpPr>
          <p:cNvPr id="104934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应用场景：果园、蔬菜基地、大田作物等</a:t>
            </a:r>
            <a:endParaRPr altLang="en-US" dirty="0" sz="2000" lang="zh-CN" spc="150">
              <a:solidFill>
                <a:schemeClr val="tx1">
                  <a:lumMod val="85000"/>
                  <a:lumOff val="15000"/>
                </a:schemeClr>
              </a:solidFill>
              <a:latin typeface="+mn-ea"/>
              <a:sym typeface="+mn-ea"/>
            </a:endParaRPr>
          </a:p>
        </p:txBody>
      </p:sp>
      <p:sp>
        <p:nvSpPr>
          <p:cNvPr id="104934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优势：提高收割效率、降低人力成本、减少农产品浪费等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86" name="标题"/>
          <p:cNvSpPr>
            <a:spLocks noGrp="1"/>
          </p:cNvSpPr>
          <p:nvPr>
            <p:ph type="title"/>
            <p:custDataLst>
              <p:tags r:id="rId1"/>
            </p:custDataLst>
          </p:nvPr>
        </p:nvSpPr>
        <p:spPr>
          <a:xfrm>
            <a:off x="2047240" y="2228215"/>
            <a:ext cx="9144000" cy="1931670"/>
          </a:xfrm>
        </p:spPr>
        <p:txBody>
          <a:bodyPr/>
          <a:p>
            <a:r>
              <a:rPr altLang="en-US" lang="zh-CN"/>
              <a:t>人工智能在农业领域的优势</a:t>
            </a:r>
            <a:endParaRPr altLang="en-US" lang="zh-CN"/>
          </a:p>
        </p:txBody>
      </p:sp>
      <p:sp>
        <p:nvSpPr>
          <p:cNvPr id="1049388"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38" name="标题 1"/>
          <p:cNvSpPr>
            <a:spLocks noGrp="1"/>
          </p:cNvSpPr>
          <p:nvPr>
            <p:ph type="title"/>
          </p:nvPr>
        </p:nvSpPr>
        <p:spPr/>
        <p:txBody>
          <a:bodyPr/>
          <a:p>
            <a:r>
              <a:rPr altLang="en-US" lang="zh-CN"/>
              <a:t>提高农业生产效率</a:t>
            </a:r>
            <a:endParaRPr altLang="en-US" lang="zh-CN"/>
          </a:p>
        </p:txBody>
      </p:sp>
      <p:sp>
        <p:nvSpPr>
          <p:cNvPr id="104944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精准施肥：根据土壤和作物需求，精准施肥，提高肥料利用率</a:t>
            </a:r>
            <a:endParaRPr altLang="en-US" sz="1400" lang="zh-CN" spc="150">
              <a:solidFill>
                <a:schemeClr val="tx1"/>
              </a:solidFill>
              <a:effectLst/>
              <a:latin typeface="+mn-ea"/>
              <a:sym typeface="+mn-ea"/>
            </a:endParaRPr>
          </a:p>
        </p:txBody>
      </p:sp>
      <p:sp>
        <p:nvSpPr>
          <p:cNvPr id="104945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自动化作业：减少人力成本，提高生产效率</a:t>
            </a:r>
            <a:endParaRPr altLang="en-US" dirty="0" sz="1400" lang="zh-CN" spc="150">
              <a:solidFill>
                <a:schemeClr val="tx1"/>
              </a:solidFill>
              <a:effectLst/>
              <a:latin typeface="+mn-ea"/>
              <a:sym typeface="+mn-ea"/>
            </a:endParaRPr>
          </a:p>
        </p:txBody>
      </p:sp>
      <p:sp>
        <p:nvSpPr>
          <p:cNvPr id="104945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智能灌溉：根据土壤湿度和作物需求，智能控制灌溉水量，节约水资源</a:t>
            </a:r>
            <a:endParaRPr altLang="en-US" sz="1400" lang="zh-CN" spc="150">
              <a:solidFill>
                <a:schemeClr val="tx1"/>
              </a:solidFill>
              <a:effectLst/>
              <a:latin typeface="+mn-ea"/>
              <a:sym typeface="+mn-ea"/>
            </a:endParaRPr>
          </a:p>
        </p:txBody>
      </p:sp>
      <p:sp>
        <p:nvSpPr>
          <p:cNvPr id="104945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病虫害防治：通过图像识别和数据分析，精准识别病虫害，提高防治效果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488" name="标题 1"/>
          <p:cNvSpPr>
            <a:spLocks noGrp="1"/>
          </p:cNvSpPr>
          <p:nvPr>
            <p:ph type="title"/>
          </p:nvPr>
        </p:nvSpPr>
        <p:spPr/>
        <p:txBody>
          <a:bodyPr/>
          <a:p>
            <a:r>
              <a:rPr altLang="en-US" lang="zh-CN"/>
              <a:t>降低农业生产成本</a:t>
            </a:r>
            <a:endParaRPr altLang="en-US" lang="zh-CN"/>
          </a:p>
        </p:txBody>
      </p:sp>
      <p:sp>
        <p:nvSpPr>
          <p:cNvPr id="104949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精准施肥：根据土壤和作物需求，精准施肥，降低肥料成本</a:t>
            </a:r>
            <a:endParaRPr altLang="zh-CN" dirty="0" lang="en-US">
              <a:solidFill>
                <a:schemeClr val="dk1">
                  <a:lumMod val="80000"/>
                  <a:lumOff val="20000"/>
                </a:schemeClr>
              </a:solidFill>
              <a:latin typeface="+mn-ea"/>
              <a:sym typeface="+mn-ea"/>
            </a:endParaRPr>
          </a:p>
        </p:txBody>
      </p:sp>
      <p:sp>
        <p:nvSpPr>
          <p:cNvPr id="104949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自动化作业：减少人力投入，降低人力成本</a:t>
            </a:r>
            <a:endParaRPr altLang="en-US" dirty="0" lang="zh-CN">
              <a:solidFill>
                <a:schemeClr val="dk1">
                  <a:lumMod val="80000"/>
                  <a:lumOff val="20000"/>
                </a:schemeClr>
              </a:solidFill>
              <a:latin typeface="+mn-ea"/>
              <a:sym typeface="+mn-ea"/>
            </a:endParaRPr>
          </a:p>
        </p:txBody>
      </p:sp>
      <p:sp>
        <p:nvSpPr>
          <p:cNvPr id="104950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提高生产效率：优化生产流程，提高生产效率</a:t>
            </a:r>
            <a:endParaRPr altLang="en-US" dirty="0" lang="zh-CN">
              <a:solidFill>
                <a:schemeClr val="dk1">
                  <a:lumMod val="80000"/>
                  <a:lumOff val="20000"/>
                </a:schemeClr>
              </a:solidFill>
              <a:latin typeface="+mn-ea"/>
              <a:sym typeface="+mn-ea"/>
            </a:endParaRPr>
          </a:p>
        </p:txBody>
      </p:sp>
      <p:sp>
        <p:nvSpPr>
          <p:cNvPr id="104951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精准灌溉：根据土壤湿度和作物需求，精准灌溉，节约水资源</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提高农产品质量</a:t>
            </a:r>
            <a:endParaRPr altLang="en-US" lang="zh-CN"/>
          </a:p>
        </p:txBody>
      </p:sp>
      <p:sp>
        <p:nvSpPr>
          <p:cNvPr id="104955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提高产量：通过精准施肥和灌溉，提高农作物产量</a:t>
            </a:r>
            <a:endParaRPr altLang="en-US" sz="1400" lang="zh-CN" spc="150">
              <a:solidFill>
                <a:schemeClr val="tx1"/>
              </a:solidFill>
              <a:effectLst/>
              <a:latin typeface="+mn-ea"/>
              <a:sym typeface="+mn-ea"/>
            </a:endParaRPr>
          </a:p>
        </p:txBody>
      </p:sp>
      <p:sp>
        <p:nvSpPr>
          <p:cNvPr id="104956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减少农药使用：通过智能识别和精准施药，降低农药残留</a:t>
            </a:r>
            <a:endParaRPr altLang="en-US" dirty="0" sz="1400" lang="zh-CN" spc="150">
              <a:solidFill>
                <a:schemeClr val="tx1"/>
              </a:solidFill>
              <a:effectLst/>
              <a:latin typeface="+mn-ea"/>
              <a:sym typeface="+mn-ea"/>
            </a:endParaRPr>
          </a:p>
        </p:txBody>
      </p:sp>
      <p:sp>
        <p:nvSpPr>
          <p:cNvPr id="104956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优化种植结构：通过大数据分析和预测，实现种植结构的优化</a:t>
            </a:r>
            <a:endParaRPr altLang="en-US" sz="1400" lang="zh-CN" spc="150">
              <a:solidFill>
                <a:schemeClr val="tx1"/>
              </a:solidFill>
              <a:effectLst/>
              <a:latin typeface="+mn-ea"/>
              <a:sym typeface="+mn-ea"/>
            </a:endParaRPr>
          </a:p>
        </p:txBody>
      </p:sp>
      <p:sp>
        <p:nvSpPr>
          <p:cNvPr id="104957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增强农产品品质：通过智能检测和筛选，提高农产品品质和口感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04" name="标题 1"/>
          <p:cNvSpPr>
            <a:spLocks noGrp="1"/>
          </p:cNvSpPr>
          <p:nvPr>
            <p:ph type="title"/>
          </p:nvPr>
        </p:nvSpPr>
        <p:spPr/>
        <p:txBody>
          <a:bodyPr/>
          <a:p>
            <a:r>
              <a:rPr altLang="en-US" lang="zh-CN"/>
              <a:t>增强农业抗风险能力</a:t>
            </a:r>
            <a:endParaRPr altLang="en-US" lang="zh-CN"/>
          </a:p>
        </p:txBody>
      </p:sp>
      <p:sp>
        <p:nvSpPr>
          <p:cNvPr id="104960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提高农业生产的稳定性和可持续性</a:t>
            </a:r>
            <a:endParaRPr altLang="en-US" sz="1400" lang="zh-CN" spc="150">
              <a:solidFill>
                <a:schemeClr val="tx1"/>
              </a:solidFill>
              <a:effectLst/>
              <a:latin typeface="+mn-ea"/>
              <a:sym typeface="+mn-ea"/>
            </a:endParaRPr>
          </a:p>
        </p:txBody>
      </p:sp>
      <p:sp>
        <p:nvSpPr>
          <p:cNvPr id="104961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减少自然灾害对农业的影响</a:t>
            </a:r>
            <a:endParaRPr altLang="en-US" dirty="0" sz="1400" lang="zh-CN" spc="150">
              <a:solidFill>
                <a:schemeClr val="tx1"/>
              </a:solidFill>
              <a:effectLst/>
              <a:latin typeface="+mn-ea"/>
              <a:sym typeface="+mn-ea"/>
            </a:endParaRPr>
          </a:p>
        </p:txBody>
      </p:sp>
      <p:sp>
        <p:nvSpPr>
          <p:cNvPr id="104961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降低农业生产成本</a:t>
            </a:r>
            <a:endParaRPr altLang="en-US" sz="1400" lang="zh-CN" spc="150">
              <a:solidFill>
                <a:schemeClr val="tx1"/>
              </a:solidFill>
              <a:effectLst/>
              <a:latin typeface="+mn-ea"/>
              <a:sym typeface="+mn-ea"/>
            </a:endParaRPr>
          </a:p>
        </p:txBody>
      </p:sp>
      <p:sp>
        <p:nvSpPr>
          <p:cNvPr id="104962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增加农产品的产量和质量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54" name="标题"/>
          <p:cNvSpPr>
            <a:spLocks noGrp="1"/>
          </p:cNvSpPr>
          <p:nvPr>
            <p:ph type="title"/>
            <p:custDataLst>
              <p:tags r:id="rId1"/>
            </p:custDataLst>
          </p:nvPr>
        </p:nvSpPr>
        <p:spPr>
          <a:xfrm>
            <a:off x="2047240" y="2228215"/>
            <a:ext cx="9144000" cy="1931670"/>
          </a:xfrm>
        </p:spPr>
        <p:txBody>
          <a:bodyPr/>
          <a:p>
            <a:r>
              <a:rPr altLang="en-US" lang="zh-CN"/>
              <a:t>人工智能在农业领域的未来发展</a:t>
            </a:r>
            <a:endParaRPr altLang="en-US" lang="zh-CN"/>
          </a:p>
        </p:txBody>
      </p:sp>
      <p:sp>
        <p:nvSpPr>
          <p:cNvPr id="1049656"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06" name="标题 1"/>
          <p:cNvSpPr>
            <a:spLocks noGrp="1"/>
          </p:cNvSpPr>
          <p:nvPr>
            <p:ph type="title"/>
          </p:nvPr>
        </p:nvSpPr>
        <p:spPr/>
        <p:txBody>
          <a:bodyPr/>
          <a:p>
            <a:r>
              <a:rPr altLang="en-US" lang="zh-CN"/>
              <a:t>智能化农业设备的研发与应用</a:t>
            </a:r>
            <a:endParaRPr altLang="en-US" lang="zh-CN"/>
          </a:p>
        </p:txBody>
      </p:sp>
      <p:sp>
        <p:nvSpPr>
          <p:cNvPr id="104970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智能化农业设备的定义和分类</a:t>
            </a:r>
            <a:endParaRPr altLang="en-US" dirty="0" sz="2000" lang="zh-CN" spc="150">
              <a:solidFill>
                <a:schemeClr val="tx1">
                  <a:lumMod val="85000"/>
                  <a:lumOff val="15000"/>
                </a:schemeClr>
              </a:solidFill>
              <a:latin typeface="+mn-ea"/>
              <a:sym typeface="+mn-ea"/>
            </a:endParaRPr>
          </a:p>
        </p:txBody>
      </p:sp>
      <p:sp>
        <p:nvSpPr>
          <p:cNvPr id="104971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智能化农业设备的研发现状</a:t>
            </a:r>
            <a:endParaRPr altLang="en-US" dirty="0" sz="2000" lang="zh-CN" spc="150">
              <a:solidFill>
                <a:schemeClr val="tx1">
                  <a:lumMod val="85000"/>
                  <a:lumOff val="15000"/>
                </a:schemeClr>
              </a:solidFill>
              <a:latin typeface="+mn-ea"/>
              <a:sym typeface="+mn-ea"/>
            </a:endParaRPr>
          </a:p>
        </p:txBody>
      </p:sp>
      <p:sp>
        <p:nvSpPr>
          <p:cNvPr id="104972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智能化农业设备的应用案例</a:t>
            </a:r>
            <a:endParaRPr altLang="en-US" dirty="0" sz="2000" lang="zh-CN" spc="150">
              <a:solidFill>
                <a:schemeClr val="tx1">
                  <a:lumMod val="85000"/>
                  <a:lumOff val="15000"/>
                </a:schemeClr>
              </a:solidFill>
              <a:latin typeface="+mn-ea"/>
              <a:sym typeface="+mn-ea"/>
            </a:endParaRPr>
          </a:p>
        </p:txBody>
      </p:sp>
      <p:sp>
        <p:nvSpPr>
          <p:cNvPr id="104972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智能化农业设备的未来发展趋势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农业大数据与人工智能的结合</a:t>
            </a:r>
            <a:endParaRPr altLang="en-US" lang="zh-CN"/>
          </a:p>
        </p:txBody>
      </p:sp>
      <p:sp>
        <p:nvSpPr>
          <p:cNvPr id="104976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农业大数据的收集与处理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农业大数据与人工智能的结合前景</a:t>
            </a:r>
            <a:endParaRPr dirty="0" sz="2000" err="1">
              <a:solidFill>
                <a:schemeClr val="tx1">
                  <a:lumMod val="75000"/>
                  <a:lumOff val="25000"/>
                </a:schemeClr>
              </a:solidFill>
              <a:latin typeface="+mn-ea"/>
              <a:ea typeface="+mn-ea"/>
              <a:cs typeface="+mn-ea"/>
              <a:sym typeface="+mn-lt"/>
            </a:endParaRPr>
          </a:p>
        </p:txBody>
      </p:sp>
      <p:sp>
        <p:nvSpPr>
          <p:cNvPr id="104978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9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农业大数据与人工智能的结合挑战与解决方案</a:t>
            </a:r>
            <a:endParaRPr dirty="0" sz="2000" err="1">
              <a:solidFill>
                <a:schemeClr val="tx1">
                  <a:lumMod val="75000"/>
                  <a:lumOff val="25000"/>
                </a:schemeClr>
              </a:solidFill>
              <a:latin typeface="+mn-ea"/>
              <a:ea typeface="+mn-ea"/>
              <a:cs typeface="+mn-ea"/>
              <a:sym typeface="+mn-lt"/>
            </a:endParaRPr>
          </a:p>
        </p:txBody>
      </p:sp>
      <p:sp>
        <p:nvSpPr>
          <p:cNvPr id="10498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人工智能在农业大数据中的应用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农业机器人技术的发展与应用</a:t>
            </a:r>
            <a:endParaRPr altLang="en-US" lang="zh-CN"/>
          </a:p>
        </p:txBody>
      </p:sp>
      <p:sp>
        <p:nvSpPr>
          <p:cNvPr id="104984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农业机器人技术应用现状：介绍当前农业机器人技术在农业生产中的应用情况</a:t>
            </a:r>
            <a:endParaRPr altLang="zh-CN" dirty="0" lang="en-US">
              <a:solidFill>
                <a:schemeClr val="dk1">
                  <a:lumMod val="80000"/>
                  <a:lumOff val="20000"/>
                </a:schemeClr>
              </a:solidFill>
              <a:latin typeface="+mn-ea"/>
              <a:sym typeface="+mn-ea"/>
            </a:endParaRPr>
          </a:p>
        </p:txBody>
      </p:sp>
      <p:sp>
        <p:nvSpPr>
          <p:cNvPr id="104984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农业机器人技术概述：介绍农业机器人的定义、分类和功能</a:t>
            </a:r>
            <a:endParaRPr altLang="en-US" dirty="0" lang="zh-CN">
              <a:solidFill>
                <a:schemeClr val="dk1">
                  <a:lumMod val="80000"/>
                  <a:lumOff val="20000"/>
                </a:schemeClr>
              </a:solidFill>
              <a:latin typeface="+mn-ea"/>
              <a:sym typeface="+mn-ea"/>
            </a:endParaRPr>
          </a:p>
        </p:txBody>
      </p:sp>
      <p:sp>
        <p:nvSpPr>
          <p:cNvPr id="104985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农业机器人技术发展历程：简要回顾农业机器人技术的发展历程</a:t>
            </a:r>
            <a:endParaRPr altLang="en-US" dirty="0" lang="zh-CN">
              <a:solidFill>
                <a:schemeClr val="dk1">
                  <a:lumMod val="80000"/>
                  <a:lumOff val="20000"/>
                </a:schemeClr>
              </a:solidFill>
              <a:latin typeface="+mn-ea"/>
              <a:sym typeface="+mn-ea"/>
            </a:endParaRPr>
          </a:p>
        </p:txBody>
      </p:sp>
      <p:sp>
        <p:nvSpPr>
          <p:cNvPr id="104986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农业机器人技术未来发展趋势：探讨农业机器人技术的未来发展方向和应用前景</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人工智能在精准农业中的应用</a:t>
            </a:r>
            <a:endParaRPr altLang="en-US" lang="zh-CN"/>
          </a:p>
        </p:txBody>
      </p:sp>
      <p:sp>
        <p:nvSpPr>
          <p:cNvPr id="104990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0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1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未来发展趋势和前景展望</a:t>
            </a:r>
            <a:endParaRPr altLang="en-US" dirty="0" sz="1200" lang="zh-CN" spc="150">
              <a:solidFill>
                <a:srgbClr val="FFFFFF"/>
              </a:solidFill>
              <a:latin typeface="+mn-ea"/>
              <a:sym typeface="+mn-ea"/>
            </a:endParaRPr>
          </a:p>
        </p:txBody>
      </p:sp>
      <p:sp>
        <p:nvSpPr>
          <p:cNvPr id="104991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人工智能在精准农业中的优势和挑战</a:t>
            </a:r>
            <a:endParaRPr altLang="en-US" dirty="0" sz="1200" lang="zh-CN" spc="150">
              <a:solidFill>
                <a:schemeClr val="tx1">
                  <a:lumMod val="65000"/>
                  <a:lumOff val="35000"/>
                </a:schemeClr>
              </a:solidFill>
              <a:latin typeface="+mn-ea"/>
              <a:sym typeface="+mn-ea"/>
            </a:endParaRPr>
          </a:p>
        </p:txBody>
      </p:sp>
      <p:sp>
        <p:nvSpPr>
          <p:cNvPr id="104992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人工智能在精准农业中的应用场景</a:t>
            </a:r>
            <a:endParaRPr altLang="en-US" dirty="0" sz="1200" lang="zh-CN" spc="150">
              <a:solidFill>
                <a:srgbClr val="FFFFFF"/>
              </a:solidFill>
              <a:latin typeface="+mn-ea"/>
              <a:sym typeface="+mn-ea"/>
            </a:endParaRPr>
          </a:p>
        </p:txBody>
      </p:sp>
      <p:sp>
        <p:nvSpPr>
          <p:cNvPr id="104992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精准农业的概念和意义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66" name="标题"/>
          <p:cNvSpPr>
            <a:spLocks noGrp="1"/>
          </p:cNvSpPr>
          <p:nvPr>
            <p:ph type="title"/>
            <p:custDataLst>
              <p:tags r:id="rId1"/>
            </p:custDataLst>
          </p:nvPr>
        </p:nvSpPr>
        <p:spPr>
          <a:xfrm>
            <a:off x="2047240" y="2228215"/>
            <a:ext cx="9144000" cy="1931670"/>
          </a:xfrm>
        </p:spPr>
        <p:txBody>
          <a:bodyPr/>
          <a:p>
            <a:r>
              <a:rPr altLang="en-US" lang="zh-CN"/>
              <a:t>人工智能在农业领域的挑战与对策</a:t>
            </a:r>
            <a:endParaRPr altLang="en-US" lang="zh-CN"/>
          </a:p>
        </p:txBody>
      </p:sp>
      <p:sp>
        <p:nvSpPr>
          <p:cNvPr id="1049968"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技术难题与解决方案</a:t>
            </a:r>
            <a:endParaRPr altLang="en-US" lang="zh-CN"/>
          </a:p>
        </p:txBody>
      </p:sp>
      <p:sp>
        <p:nvSpPr>
          <p:cNvPr id="10500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技术难题：数据获取、处理和分析的挑战</a:t>
            </a:r>
            <a:endParaRPr altLang="en-US" dirty="0" sz="2000" lang="zh-CN" spc="150">
              <a:solidFill>
                <a:schemeClr val="tx1">
                  <a:lumMod val="85000"/>
                  <a:lumOff val="15000"/>
                </a:schemeClr>
              </a:solidFill>
              <a:latin typeface="+mn-ea"/>
              <a:sym typeface="+mn-ea"/>
            </a:endParaRPr>
          </a:p>
        </p:txBody>
      </p:sp>
      <p:sp>
        <p:nvSpPr>
          <p:cNvPr id="10500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解决方案：利用人工智能技术对数据进行深度挖掘和分析</a:t>
            </a:r>
            <a:endParaRPr altLang="en-US" dirty="0" sz="2000" lang="zh-CN" spc="150">
              <a:solidFill>
                <a:schemeClr val="tx1">
                  <a:lumMod val="85000"/>
                  <a:lumOff val="15000"/>
                </a:schemeClr>
              </a:solidFill>
              <a:latin typeface="+mn-ea"/>
              <a:sym typeface="+mn-ea"/>
            </a:endParaRPr>
          </a:p>
        </p:txBody>
      </p:sp>
      <p:sp>
        <p:nvSpPr>
          <p:cNvPr id="10500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技术难题：农业机器人和无人机在复杂环境下的导航和定位问题</a:t>
            </a:r>
            <a:endParaRPr altLang="en-US" dirty="0" sz="2000" lang="zh-CN" spc="150">
              <a:solidFill>
                <a:schemeClr val="tx1">
                  <a:lumMod val="85000"/>
                  <a:lumOff val="15000"/>
                </a:schemeClr>
              </a:solidFill>
              <a:latin typeface="+mn-ea"/>
              <a:sym typeface="+mn-ea"/>
            </a:endParaRPr>
          </a:p>
        </p:txBody>
      </p:sp>
      <p:sp>
        <p:nvSpPr>
          <p:cNvPr id="10500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解决方案：利用人工智能技术进行路径规划和决策，提高农业机器人的自主性和适应性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76" name="标题 1"/>
          <p:cNvSpPr>
            <a:spLocks noGrp="1"/>
          </p:cNvSpPr>
          <p:nvPr>
            <p:ph type="title"/>
          </p:nvPr>
        </p:nvSpPr>
        <p:spPr/>
        <p:txBody>
          <a:bodyPr/>
          <a:p>
            <a:r>
              <a:rPr altLang="en-US" lang="zh-CN"/>
              <a:t>政策法规与保障措施</a:t>
            </a:r>
            <a:endParaRPr altLang="en-US" lang="zh-CN"/>
          </a:p>
        </p:txBody>
      </p:sp>
      <p:sp>
        <p:nvSpPr>
          <p:cNvPr id="1050078" name="任意多边形 20"/>
          <p:cNvSpPr/>
          <p:nvPr>
            <p:custDataLst>
              <p:tags r:id="rId1"/>
            </p:custDataLst>
          </p:nvPr>
        </p:nvSpPr>
        <p:spPr>
          <a:xfrm rot="2700000">
            <a:off x="41912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0" name="文本框 24"/>
          <p:cNvSpPr txBox="1"/>
          <p:nvPr>
            <p:custDataLst>
              <p:tags r:id="rId2"/>
            </p:custDataLst>
          </p:nvPr>
        </p:nvSpPr>
        <p:spPr bwMode="auto">
          <a:xfrm>
            <a:off x="3833407"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政策法规：政府出台相关政策法规，推动人工智能在农业领域的应用和发展</a:t>
            </a:r>
            <a:endParaRPr altLang="en-US" dirty="0" lang="zh-CN" spc="150">
              <a:solidFill>
                <a:schemeClr val="tx1">
                  <a:lumMod val="75000"/>
                  <a:lumOff val="25000"/>
                </a:schemeClr>
              </a:solidFill>
              <a:latin typeface="+mn-ea"/>
              <a:sym typeface="+mn-ea"/>
            </a:endParaRPr>
          </a:p>
        </p:txBody>
      </p:sp>
      <p:sp>
        <p:nvSpPr>
          <p:cNvPr id="1050082" name="矩形 42"/>
          <p:cNvSpPr/>
          <p:nvPr>
            <p:custDataLst>
              <p:tags r:id="rId3"/>
            </p:custDataLst>
          </p:nvPr>
        </p:nvSpPr>
        <p:spPr>
          <a:xfrm>
            <a:off x="39665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4" name="任意多边形 18"/>
          <p:cNvSpPr/>
          <p:nvPr>
            <p:custDataLst>
              <p:tags r:id="rId4"/>
            </p:custDataLst>
          </p:nvPr>
        </p:nvSpPr>
        <p:spPr>
          <a:xfrm rot="5400000">
            <a:off x="67089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6" name="文本框 27"/>
          <p:cNvSpPr txBox="1"/>
          <p:nvPr>
            <p:custDataLst>
              <p:tags r:id="rId5"/>
            </p:custDataLst>
          </p:nvPr>
        </p:nvSpPr>
        <p:spPr bwMode="auto">
          <a:xfrm>
            <a:off x="6349743" y="3112917"/>
            <a:ext cx="2009347" cy="306466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保障措施：建立完善的保障机制，包括技术研发、人才培养、资金支持等方面，为人工智能在农业领域的应用提供有力支持</a:t>
            </a:r>
            <a:endParaRPr altLang="en-US" dirty="0" sz="2000" lang="zh-CN" spc="150">
              <a:solidFill>
                <a:schemeClr val="tx1">
                  <a:lumMod val="75000"/>
                  <a:lumOff val="25000"/>
                </a:schemeClr>
              </a:solidFill>
              <a:latin typeface="+mn-ea"/>
              <a:sym typeface="+mn-ea"/>
            </a:endParaRPr>
          </a:p>
        </p:txBody>
      </p:sp>
      <p:sp>
        <p:nvSpPr>
          <p:cNvPr id="1050088" name="矩形 43"/>
          <p:cNvSpPr/>
          <p:nvPr>
            <p:custDataLst>
              <p:tags r:id="rId6"/>
            </p:custDataLst>
          </p:nvPr>
        </p:nvSpPr>
        <p:spPr>
          <a:xfrm>
            <a:off x="64828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22" name="标题 1"/>
          <p:cNvSpPr>
            <a:spLocks noGrp="1"/>
          </p:cNvSpPr>
          <p:nvPr>
            <p:ph type="title"/>
          </p:nvPr>
        </p:nvSpPr>
        <p:spPr/>
        <p:txBody>
          <a:bodyPr/>
          <a:p>
            <a:r>
              <a:rPr altLang="en-US" lang="zh-CN"/>
              <a:t>人才培养与引进策略</a:t>
            </a:r>
            <a:endParaRPr altLang="en-US" lang="zh-CN"/>
          </a:p>
        </p:txBody>
      </p:sp>
      <p:sp>
        <p:nvSpPr>
          <p:cNvPr id="105012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2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2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培养农业科技人才：加强农业科技教育，提高农业从业者的科技素质</a:t>
            </a:r>
            <a:endParaRPr altLang="en-US" dirty="0" sz="2000" lang="zh-CN" spc="200">
              <a:solidFill>
                <a:schemeClr val="tx1">
                  <a:lumMod val="85000"/>
                  <a:lumOff val="15000"/>
                </a:schemeClr>
              </a:solidFill>
              <a:latin typeface="+mn-ea"/>
              <a:sym typeface="+mn-ea"/>
            </a:endParaRPr>
          </a:p>
        </p:txBody>
      </p:sp>
      <p:sp>
        <p:nvSpPr>
          <p:cNvPr id="105013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3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3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引进人工智能人才：鼓励高校、科研机构和企业引进人工智能专业人才</a:t>
            </a:r>
            <a:endParaRPr altLang="en-US" dirty="0" sz="2000" lang="zh-CN" spc="200">
              <a:solidFill>
                <a:schemeClr val="tx1">
                  <a:lumMod val="85000"/>
                  <a:lumOff val="15000"/>
                </a:schemeClr>
              </a:solidFill>
              <a:latin typeface="+mn-ea"/>
              <a:sym typeface="+mn-ea"/>
            </a:endParaRPr>
          </a:p>
        </p:txBody>
      </p:sp>
      <p:sp>
        <p:nvSpPr>
          <p:cNvPr id="105013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3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4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建立人才激励机制：通过奖励、晋升等方式激励农业科技人才和人工智能人才投身农业领域</a:t>
            </a:r>
            <a:endParaRPr altLang="en-US" dirty="0" sz="2000" lang="zh-CN" spc="200">
              <a:solidFill>
                <a:schemeClr val="tx1">
                  <a:lumMod val="85000"/>
                  <a:lumOff val="15000"/>
                </a:schemeClr>
              </a:solidFill>
              <a:latin typeface="+mn-ea"/>
              <a:sym typeface="+mn-ea"/>
            </a:endParaRPr>
          </a:p>
        </p:txBody>
      </p:sp>
      <p:sp>
        <p:nvSpPr>
          <p:cNvPr id="105014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4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4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加强国际合作与交流：积极参与国际农业科技交流与合作，引进国外先进的人工智能技术和农业科技人才</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180" name="标题 1"/>
          <p:cNvSpPr>
            <a:spLocks noGrp="1"/>
          </p:cNvSpPr>
          <p:nvPr>
            <p:ph type="title"/>
          </p:nvPr>
        </p:nvSpPr>
        <p:spPr/>
        <p:txBody>
          <a:bodyPr/>
          <a:p>
            <a:r>
              <a:rPr altLang="en-US" lang="zh-CN"/>
              <a:t>跨领域合作与创新模式</a:t>
            </a:r>
            <a:endParaRPr altLang="en-US" lang="zh-CN"/>
          </a:p>
        </p:txBody>
      </p:sp>
      <p:sp>
        <p:nvSpPr>
          <p:cNvPr id="105018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8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8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创新模式在人工智能在农业领域的应用</a:t>
            </a:r>
            <a:endParaRPr altLang="en-US" dirty="0" sz="1200" lang="zh-CN" spc="150">
              <a:solidFill>
                <a:srgbClr val="FFFFFF"/>
              </a:solidFill>
              <a:latin typeface="+mn-ea"/>
              <a:sym typeface="+mn-ea"/>
            </a:endParaRPr>
          </a:p>
        </p:txBody>
      </p:sp>
      <p:sp>
        <p:nvSpPr>
          <p:cNvPr id="105019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跨领域合作对农业领域的影响</a:t>
            </a:r>
            <a:endParaRPr altLang="en-US" dirty="0" sz="1200" lang="zh-CN" spc="150">
              <a:solidFill>
                <a:schemeClr val="tx1">
                  <a:lumMod val="65000"/>
                  <a:lumOff val="35000"/>
                </a:schemeClr>
              </a:solidFill>
              <a:latin typeface="+mn-ea"/>
              <a:sym typeface="+mn-ea"/>
            </a:endParaRPr>
          </a:p>
        </p:txBody>
      </p:sp>
      <p:sp>
        <p:nvSpPr>
          <p:cNvPr id="105019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创新模式在农业领域的应用</a:t>
            </a:r>
            <a:endParaRPr altLang="en-US" dirty="0" sz="1200" lang="zh-CN" spc="150">
              <a:solidFill>
                <a:srgbClr val="FFFFFF"/>
              </a:solidFill>
              <a:latin typeface="+mn-ea"/>
              <a:sym typeface="+mn-ea"/>
            </a:endParaRPr>
          </a:p>
        </p:txBody>
      </p:sp>
      <p:sp>
        <p:nvSpPr>
          <p:cNvPr id="105020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人工智能与农业领域的跨领域合作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42"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244"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27.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7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2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8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33.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2023-12-17T02:31:01Z</dcterms:created>
  <dcterms:modified xsi:type="dcterms:W3CDTF">2023-12-17T02:31:01Z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0d027066ec7042ae93392643f57c627c_21</vt:lpwstr>
  </property>
</Properties>
</file>