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971" r:id="rId1"/>
    <p:sldMasterId id="2147496008" r:id="rId2"/>
  </p:sldMasterIdLst>
  <p:notesMasterIdLst>
    <p:notesMasterId r:id="rId3"/>
  </p:notesMasterIdLst>
  <p:sldIdLst>
    <p:sldId id="6115" r:id="rId4"/>
    <p:sldId id="6118" r:id="rId5"/>
    <p:sldId id="6121" r:id="rId6"/>
    <p:sldId id="6124" r:id="rId7"/>
    <p:sldId id="6130" r:id="rId9"/>
    <p:sldId id="6133" r:id="rId10"/>
    <p:sldId id="6136" r:id="rId11"/>
    <p:sldId id="6139" r:id="rId12"/>
    <p:sldId id="6145" r:id="rId14"/>
    <p:sldId id="6148" r:id="rId15"/>
    <p:sldId id="6151" r:id="rId16"/>
    <p:sldId id="6154" r:id="rId17"/>
    <p:sldId id="6160" r:id="rId19"/>
    <p:sldId id="6163" r:id="rId20"/>
    <p:sldId id="6166" r:id="rId21"/>
    <p:sldId id="6169" r:id="rId22"/>
    <p:sldId id="6175" r:id="rId24"/>
    <p:sldId id="6178" r:id="rId25"/>
    <p:sldId id="6181" r:id="rId26"/>
    <p:sldId id="6184" r:id="rId27"/>
    <p:sldId id="6190" r:id="rId29"/>
    <p:sldId id="6193" r:id="rId30"/>
    <p:sldId id="6196" r:id="rId31"/>
    <p:sldId id="6199" r:id="rId32"/>
    <p:sldId id="6205" r:id="rId34"/>
    <p:sldId id="6208" r:id="rId35"/>
    <p:sldId id="6211" r:id="rId36"/>
    <p:sldId id="6214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972" r:id="rId1"/>
    <p:sldLayoutId id="2147495973" r:id="rId2"/>
    <p:sldLayoutId id="2147495974" r:id="rId3"/>
    <p:sldLayoutId id="2147495975" r:id="rId4"/>
    <p:sldLayoutId id="2147495976" r:id="rId5"/>
    <p:sldLayoutId id="2147495977" r:id="rId6"/>
    <p:sldLayoutId id="2147495978" r:id="rId7"/>
    <p:sldLayoutId id="2147495979" r:id="rId8"/>
    <p:sldLayoutId id="2147495980" r:id="rId9"/>
    <p:sldLayoutId id="2147495981" r:id="rId10"/>
    <p:sldLayoutId id="214749598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009" r:id="rId1"/>
    <p:sldLayoutId id="2147496010" r:id="rId2"/>
    <p:sldLayoutId id="2147496011" r:id="rId3"/>
    <p:sldLayoutId id="2147496012" r:id="rId4"/>
    <p:sldLayoutId id="2147496013" r:id="rId5"/>
    <p:sldLayoutId id="2147496014" r:id="rId6"/>
    <p:sldLayoutId id="2147496015" r:id="rId7"/>
    <p:sldLayoutId id="2147496016" r:id="rId8"/>
    <p:sldLayoutId id="2147496017" r:id="rId9"/>
    <p:sldLayoutId id="2147496018" r:id="rId10"/>
    <p:sldLayoutId id="214749601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tags" Target="../tags/tag151.xml"/><Relationship Id="rId14" Type="http://schemas.openxmlformats.org/officeDocument/2006/relationships/tags" Target="../tags/tag152.xml"/><Relationship Id="rId15" Type="http://schemas.openxmlformats.org/officeDocument/2006/relationships/tags" Target="../tags/tag153.xml"/><Relationship Id="rId16" Type="http://schemas.openxmlformats.org/officeDocument/2006/relationships/tags" Target="../tags/tag154.xml"/><Relationship Id="rId17" Type="http://schemas.openxmlformats.org/officeDocument/2006/relationships/tags" Target="../tags/tag155.xml"/><Relationship Id="rId18" Type="http://schemas.openxmlformats.org/officeDocument/2006/relationships/tags" Target="../tags/tag156.xml"/><Relationship Id="rId19" Type="http://schemas.openxmlformats.org/officeDocument/2006/relationships/tags" Target="../tags/tag157.xml"/><Relationship Id="rId20" Type="http://schemas.openxmlformats.org/officeDocument/2006/relationships/tags" Target="../tags/tag158.xml"/><Relationship Id="rId21" Type="http://schemas.openxmlformats.org/officeDocument/2006/relationships/tags" Target="../tags/tag159.xml"/><Relationship Id="rId22" Type="http://schemas.openxmlformats.org/officeDocument/2006/relationships/tags" Target="../tags/tag160.xml"/><Relationship Id="rId23" Type="http://schemas.openxmlformats.org/officeDocument/2006/relationships/tags" Target="../tags/tag161.xml"/><Relationship Id="rId24" Type="http://schemas.openxmlformats.org/officeDocument/2006/relationships/tags" Target="../tags/tag162.xml"/><Relationship Id="rId25" Type="http://schemas.openxmlformats.org/officeDocument/2006/relationships/tags" Target="../tags/tag163.xml"/><Relationship Id="rId26" Type="http://schemas.openxmlformats.org/officeDocument/2006/relationships/tags" Target="../tags/tag164.xml"/><Relationship Id="rId27" Type="http://schemas.openxmlformats.org/officeDocument/2006/relationships/tags" Target="../tags/tag165.xml"/><Relationship Id="rId28" Type="http://schemas.openxmlformats.org/officeDocument/2006/relationships/tags" Target="../tags/tag166.xml"/><Relationship Id="rId29" Type="http://schemas.openxmlformats.org/officeDocument/2006/relationships/tags" Target="../tags/tag167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tags" Target="../tags/tag228.xml"/><Relationship Id="rId14" Type="http://schemas.openxmlformats.org/officeDocument/2006/relationships/tags" Target="../tags/tag229.xml"/><Relationship Id="rId15" Type="http://schemas.openxmlformats.org/officeDocument/2006/relationships/tags" Target="../tags/tag230.xml"/><Relationship Id="rId16" Type="http://schemas.openxmlformats.org/officeDocument/2006/relationships/tags" Target="../tags/tag231.xml"/><Relationship Id="rId17" Type="http://schemas.openxmlformats.org/officeDocument/2006/relationships/tags" Target="../tags/tag232.xml"/><Relationship Id="rId18" Type="http://schemas.openxmlformats.org/officeDocument/2006/relationships/tags" Target="../tags/tag233.xml"/><Relationship Id="rId19" Type="http://schemas.openxmlformats.org/officeDocument/2006/relationships/tags" Target="../tags/tag234.xml"/><Relationship Id="rId20" Type="http://schemas.openxmlformats.org/officeDocument/2006/relationships/tags" Target="../tags/tag235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tags" Target="../tags/tag248.xml"/><Relationship Id="rId14" Type="http://schemas.openxmlformats.org/officeDocument/2006/relationships/tags" Target="../tags/tag249.xml"/><Relationship Id="rId15" Type="http://schemas.openxmlformats.org/officeDocument/2006/relationships/tags" Target="../tags/tag250.xml"/><Relationship Id="rId16" Type="http://schemas.openxmlformats.org/officeDocument/2006/relationships/tags" Target="../tags/tag251.xml"/><Relationship Id="rId17" Type="http://schemas.openxmlformats.org/officeDocument/2006/relationships/tags" Target="../tags/tag252.xml"/><Relationship Id="rId18" Type="http://schemas.openxmlformats.org/officeDocument/2006/relationships/tags" Target="../tags/tag253.xml"/><Relationship Id="rId19" Type="http://schemas.openxmlformats.org/officeDocument/2006/relationships/tags" Target="../tags/tag254.xml"/><Relationship Id="rId20" Type="http://schemas.openxmlformats.org/officeDocument/2006/relationships/tags" Target="../tags/tag255.xml"/><Relationship Id="rId21" Type="http://schemas.openxmlformats.org/officeDocument/2006/relationships/tags" Target="../tags/tag256.xml"/><Relationship Id="rId22" Type="http://schemas.openxmlformats.org/officeDocument/2006/relationships/tags" Target="../tags/tag257.xml"/><Relationship Id="rId23" Type="http://schemas.openxmlformats.org/officeDocument/2006/relationships/tags" Target="../tags/tag258.xml"/><Relationship Id="rId24" Type="http://schemas.openxmlformats.org/officeDocument/2006/relationships/tags" Target="../tags/tag259.xml"/><Relationship Id="rId25" Type="http://schemas.openxmlformats.org/officeDocument/2006/relationships/tags" Target="../tags/tag260.xml"/><Relationship Id="rId26" Type="http://schemas.openxmlformats.org/officeDocument/2006/relationships/tags" Target="../tags/tag261.xml"/><Relationship Id="rId27" Type="http://schemas.openxmlformats.org/officeDocument/2006/relationships/tags" Target="../tags/tag262.xml"/><Relationship Id="rId28" Type="http://schemas.openxmlformats.org/officeDocument/2006/relationships/tags" Target="../tags/tag263.xml"/><Relationship Id="rId29" Type="http://schemas.openxmlformats.org/officeDocument/2006/relationships/tags" Target="../tags/tag264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tags" Target="../tags/tag308.xml"/><Relationship Id="rId14" Type="http://schemas.openxmlformats.org/officeDocument/2006/relationships/tags" Target="../tags/tag309.xml"/><Relationship Id="rId15" Type="http://schemas.openxmlformats.org/officeDocument/2006/relationships/tags" Target="../tags/tag310.xml"/><Relationship Id="rId16" Type="http://schemas.openxmlformats.org/officeDocument/2006/relationships/tags" Target="../tags/tag311.xml"/><Relationship Id="rId17" Type="http://schemas.openxmlformats.org/officeDocument/2006/relationships/tags" Target="../tags/tag312.xml"/><Relationship Id="rId18" Type="http://schemas.openxmlformats.org/officeDocument/2006/relationships/tags" Target="../tags/tag313.xml"/><Relationship Id="rId19" Type="http://schemas.openxmlformats.org/officeDocument/2006/relationships/tags" Target="../tags/tag314.xml"/><Relationship Id="rId20" Type="http://schemas.openxmlformats.org/officeDocument/2006/relationships/tags" Target="../tags/tag315.xml"/><Relationship Id="rId21" Type="http://schemas.openxmlformats.org/officeDocument/2006/relationships/tags" Target="../tags/tag316.xml"/><Relationship Id="rId22" Type="http://schemas.openxmlformats.org/officeDocument/2006/relationships/tags" Target="../tags/tag317.xml"/><Relationship Id="rId23" Type="http://schemas.openxmlformats.org/officeDocument/2006/relationships/tags" Target="../tags/tag318.xml"/><Relationship Id="rId24" Type="http://schemas.openxmlformats.org/officeDocument/2006/relationships/tags" Target="../tags/tag319.xml"/><Relationship Id="rId25" Type="http://schemas.openxmlformats.org/officeDocument/2006/relationships/tags" Target="../tags/tag320.xml"/><Relationship Id="rId26" Type="http://schemas.openxmlformats.org/officeDocument/2006/relationships/tags" Target="../tags/tag321.xml"/><Relationship Id="rId27" Type="http://schemas.openxmlformats.org/officeDocument/2006/relationships/tags" Target="../tags/tag322.xml"/><Relationship Id="rId28" Type="http://schemas.openxmlformats.org/officeDocument/2006/relationships/tags" Target="../tags/tag323.xml"/><Relationship Id="rId29" Type="http://schemas.openxmlformats.org/officeDocument/2006/relationships/tags" Target="../tags/tag324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tags" Target="../tags/tag375.xml"/><Relationship Id="rId10" Type="http://schemas.openxmlformats.org/officeDocument/2006/relationships/tags" Target="../tags/tag376.xml"/><Relationship Id="rId11" Type="http://schemas.openxmlformats.org/officeDocument/2006/relationships/tags" Target="../tags/tag377.xml"/><Relationship Id="rId12" Type="http://schemas.openxmlformats.org/officeDocument/2006/relationships/tags" Target="../tags/tag378.xml"/><Relationship Id="rId13" Type="http://schemas.openxmlformats.org/officeDocument/2006/relationships/tags" Target="../tags/tag379.xml"/><Relationship Id="rId14" Type="http://schemas.openxmlformats.org/officeDocument/2006/relationships/tags" Target="../tags/tag380.xml"/><Relationship Id="rId15" Type="http://schemas.openxmlformats.org/officeDocument/2006/relationships/tags" Target="../tags/tag381.xml"/><Relationship Id="rId16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tags" Target="../tags/tag385.xml"/><Relationship Id="rId5" Type="http://schemas.openxmlformats.org/officeDocument/2006/relationships/tags" Target="../tags/tag386.xml"/><Relationship Id="rId6" Type="http://schemas.openxmlformats.org/officeDocument/2006/relationships/tags" Target="../tags/tag387.xml"/><Relationship Id="rId7" Type="http://schemas.openxmlformats.org/officeDocument/2006/relationships/tags" Target="../tags/tag388.xml"/><Relationship Id="rId8" Type="http://schemas.openxmlformats.org/officeDocument/2006/relationships/tags" Target="../tags/tag389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0.xml"/><Relationship Id="rId2" Type="http://schemas.openxmlformats.org/officeDocument/2006/relationships/tags" Target="../tags/tag391.xml"/><Relationship Id="rId3" Type="http://schemas.openxmlformats.org/officeDocument/2006/relationships/tags" Target="../tags/tag39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有策略性地管理风险的方法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制定风险管理计划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风险识别与评估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实施风险管理措施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监控与调整风险管理策略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建立风险管理文化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风险识别与评估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识别潜在风险</a:t>
            </a:r>
            <a:endParaRPr altLang="en-US" lang="zh-CN"/>
          </a:p>
        </p:txBody>
      </p:sp>
      <p:sp>
        <p:nvSpPr>
          <p:cNvPr id="104911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1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1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1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2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2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2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3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3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收集信息：通过调查、访谈、问卷等方式收集与项目相关的信息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记录结果：将识别和评估的结果记录下来，为后续的风险管理提供参考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评估风险：对识别出的风险因素进行评估，确定其可能性和影响程度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分析信息：对收集到的信息进行分析，识别潜在的风险因素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评估风险等级与影响</a:t>
            </a:r>
            <a:endParaRPr altLang="en-US" lang="zh-CN"/>
          </a:p>
        </p:txBody>
      </p:sp>
      <p:sp>
        <p:nvSpPr>
          <p:cNvPr id="104919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风险识别：识别潜在的风险因素和风险事件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9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风险评估：对识别出的风险进行量化和定性评估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0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风险等级划分：根据风险评估结果，将风险划分为不同等级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1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影响分析：分析风险对项目或业务的影响，包括潜在的负面影响和机会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确定风险应对策略</a:t>
            </a:r>
            <a:endParaRPr altLang="en-US" lang="zh-CN"/>
          </a:p>
        </p:txBody>
      </p:sp>
      <p:sp>
        <p:nvSpPr>
          <p:cNvPr id="104925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5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制定详细的实施计划，包括时间表、责任人和资源需求等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对实施计划进行监控和调整，确保应对策略的有效性和适应性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根据风险评估结果，确定应对策略的优先级和顺序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针对不同类型的风险，选择合适的应对策略，如预防、减轻、转移和应对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制定风险管理计划</a:t>
            </a:r>
            <a:endParaRPr altLang="en-US" dirty="0" lang="zh-CN"/>
          </a:p>
        </p:txBody>
      </p:sp>
      <p:sp>
        <p:nvSpPr>
          <p:cNvPr id="10493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明确风险管理目标</a:t>
            </a:r>
            <a:endParaRPr altLang="en-US" lang="zh-CN"/>
          </a:p>
        </p:txBody>
      </p:sp>
      <p:sp>
        <p:nvSpPr>
          <p:cNvPr id="104940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识别和分析潜在的风险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确定风险管理的范围和目标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制定相应的风险管理策略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明确风险管理的时间表和责任人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制定风险管理策略</a:t>
            </a:r>
            <a:endParaRPr altLang="en-US" lang="zh-CN"/>
          </a:p>
        </p:txBody>
      </p:sp>
      <p:sp>
        <p:nvSpPr>
          <p:cNvPr id="1049456" name="正文"/>
          <p:cNvSpPr txBox="1"/>
          <p:nvPr>
            <p:custDataLst>
              <p:tags r:id="rId1"/>
            </p:custDataLst>
          </p:nvPr>
        </p:nvSpPr>
        <p:spPr>
          <a:xfrm>
            <a:off x="2847421" y="136440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确定风险范围：明确需要管理的风险范围，包括可能影响项目的各种因素。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正文"/>
          <p:cNvSpPr txBox="1"/>
          <p:nvPr>
            <p:custDataLst>
              <p:tags r:id="rId2"/>
            </p:custDataLst>
          </p:nvPr>
        </p:nvSpPr>
        <p:spPr>
          <a:xfrm>
            <a:off x="2847421" y="235297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识别风险：对每个风险进行识别，包括可能发生的时间、影响范围和发生的概率。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正文"/>
          <p:cNvSpPr txBox="1"/>
          <p:nvPr>
            <p:custDataLst>
              <p:tags r:id="rId3"/>
            </p:custDataLst>
          </p:nvPr>
        </p:nvSpPr>
        <p:spPr>
          <a:xfrm>
            <a:off x="2847421" y="334153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评估风险：对每个风险进行评估，包括可能造成的损失和影响，以及风险的可接受程度。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正文"/>
          <p:cNvSpPr txBox="1"/>
          <p:nvPr>
            <p:custDataLst>
              <p:tags r:id="rId4"/>
            </p:custDataLst>
          </p:nvPr>
        </p:nvSpPr>
        <p:spPr>
          <a:xfrm>
            <a:off x="2847421" y="433010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制定应对措施：根据风险的评估结果，制定相应的应对措施，包括预防措施、缓解措施和应急措施。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正文"/>
          <p:cNvSpPr txBox="1"/>
          <p:nvPr>
            <p:custDataLst>
              <p:tags r:id="rId5"/>
            </p:custDataLst>
          </p:nvPr>
        </p:nvSpPr>
        <p:spPr>
          <a:xfrm>
            <a:off x="2847421" y="531867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监控和更新：对制定的风险管理计划进行监控和更新，确保其与项目进展和风险变化保持一致。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确定风险管理流程</a:t>
            </a:r>
            <a:endParaRPr altLang="en-US" lang="zh-CN"/>
          </a:p>
        </p:txBody>
      </p:sp>
      <p:sp>
        <p:nvSpPr>
          <p:cNvPr id="1049502" name="矩形 31"/>
          <p:cNvSpPr/>
          <p:nvPr>
            <p:custDataLst>
              <p:tags r:id="rId1"/>
            </p:custDataLst>
          </p:nvPr>
        </p:nvSpPr>
        <p:spPr>
          <a:xfrm>
            <a:off x="3353427" y="1364400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识别风险：对项目或业务中可能出现的风险进行识别和分类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矩形 4"/>
          <p:cNvSpPr/>
          <p:nvPr>
            <p:custDataLst>
              <p:tags r:id="rId2"/>
            </p:custDataLst>
          </p:nvPr>
        </p:nvSpPr>
        <p:spPr>
          <a:xfrm>
            <a:off x="3353427" y="2356206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评估风险：对每个风险的发生概率和影响程度进行评估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矩形 5"/>
          <p:cNvSpPr/>
          <p:nvPr>
            <p:custDataLst>
              <p:tags r:id="rId3"/>
            </p:custDataLst>
          </p:nvPr>
        </p:nvSpPr>
        <p:spPr>
          <a:xfrm>
            <a:off x="3353427" y="3348012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制定风险管理计划：根据风险评估结果，制定相应的风险管理计划，包括风险应对措施、风险监控和报告等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矩形 7"/>
          <p:cNvSpPr/>
          <p:nvPr>
            <p:custDataLst>
              <p:tags r:id="rId4"/>
            </p:custDataLst>
          </p:nvPr>
        </p:nvSpPr>
        <p:spPr>
          <a:xfrm>
            <a:off x="3353427" y="4339818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实施风险管理计划：按照制定的风险管理计划，采取相应的措施来降低或消除风险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矩形 3"/>
          <p:cNvSpPr/>
          <p:nvPr>
            <p:custDataLst>
              <p:tags r:id="rId5"/>
            </p:custDataLst>
          </p:nvPr>
        </p:nvSpPr>
        <p:spPr>
          <a:xfrm>
            <a:off x="3353427" y="5331624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监控和报告：对实施风险管理计划的过程进行监控，并及时报告风险管理计划的执行情况和结果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实施风险管理措施</a:t>
            </a:r>
            <a:endParaRPr altLang="en-US" dirty="0" lang="zh-CN"/>
          </a:p>
        </p:txBody>
      </p:sp>
      <p:sp>
        <p:nvSpPr>
          <p:cNvPr id="10495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预防性风险管理</a:t>
            </a:r>
            <a:endParaRPr altLang="en-US" lang="zh-CN"/>
          </a:p>
        </p:txBody>
      </p:sp>
      <p:sp>
        <p:nvSpPr>
          <p:cNvPr id="104964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定义：通过采取预防措施来降低风险发生的可能性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重要性：预防性风险管理是整个风险管理过程中最重要的一环，能够减少风险发生的概率和影响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6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具体措施：建立风险识别机制、加强风险评估和监控、制定应急预案、提高员工风险意识等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实施步骤：识别潜在风险、评估风险等级、制定预防措施、实施预防措施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应对性风险管理</a:t>
            </a:r>
            <a:endParaRPr altLang="en-US" lang="zh-CN"/>
          </a:p>
        </p:txBody>
      </p:sp>
      <p:sp>
        <p:nvSpPr>
          <p:cNvPr id="104971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1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2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2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2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2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3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3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3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4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4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定义：针对特定事件或风险采取的临时性措施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注意事项：确保应对措施与风险相匹配、避免临时性措施成为长期解决方案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实施流程：识别风险、评估风险、制定应对措施、监控和调整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特点：灵活性、针对性、快速响应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恢复性风险管理</a:t>
            </a:r>
            <a:endParaRPr altLang="en-US" lang="zh-CN"/>
          </a:p>
        </p:txBody>
      </p:sp>
      <p:sp>
        <p:nvSpPr>
          <p:cNvPr id="104979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0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0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重要性：确保组织在风险事件发生后能够迅速恢复正常运营，减少损失和影响，提高组织稳定性和可持续性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81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9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实施难点：需要综合考虑各种因素，制定科学合理的恢复计划和应急响应机制，并进行持续的演练和培训，确保在风险事件发生时能够迅速应对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1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定义：通过采取一系列措施，确保在风险事件发生后能够迅速恢复到正常状态，减少损失和影响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81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实施步骤：制定恢复计划、建立应急响应机制、进行演练和培训、及时处理风险事件</a:t>
            </a:r>
            <a:endParaRPr altLang="en-US" dirty="0" sz="22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4615"/>
          </a:bodyPr>
          <a:p>
            <a:r>
              <a:rPr altLang="en-US" dirty="0" lang="zh-CN"/>
              <a:t>监控与调整风险管理策略</a:t>
            </a:r>
            <a:endParaRPr altLang="en-US" dirty="0" lang="zh-CN"/>
          </a:p>
        </p:txBody>
      </p:sp>
      <p:sp>
        <p:nvSpPr>
          <p:cNvPr id="10498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定期评估风险状况</a:t>
            </a:r>
            <a:endParaRPr altLang="en-US" lang="zh-CN"/>
          </a:p>
        </p:txBody>
      </p:sp>
      <p:sp>
        <p:nvSpPr>
          <p:cNvPr id="104994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定期评估风险状况的频率和周期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评估风险状况的方法和工具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评估风险状况的结果和影响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如何根据评估结果调整风险管理策略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调整风险管理策略</a:t>
            </a:r>
            <a:endParaRPr altLang="en-US" lang="zh-CN"/>
          </a:p>
        </p:txBody>
      </p:sp>
      <p:sp>
        <p:nvSpPr>
          <p:cNvPr id="104999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重新评估风险：根据新的数据和信息，重新评估现有风险，确定优先级和应对措施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调整风险管理策略：根据风险的变化和新的情况，调整风险管理策略，包括改变风险管理方法、增加新的风险管理措施等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更新风险管理计划：根据调整后的风险管理策略，更新风险管理计划，确保其与新的风险管理策略保持一致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监控与调整风险管理策略：定期监控风险状况，及时发现新的风险和变化，并调整风险管理策略，确保其始终与业务目标和风险状况保持一致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持续改进风险管理过程</a:t>
            </a:r>
            <a:endParaRPr altLang="en-US" lang="zh-CN"/>
          </a:p>
        </p:txBody>
      </p:sp>
      <p:sp>
        <p:nvSpPr>
          <p:cNvPr id="105005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5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5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5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7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7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8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8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8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8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8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监控风险：定期评估现有风险，确保与业务目标保持一致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持续改进：不断寻求改进机会，提高风险管理水平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沟通与协作：加强内部沟通，确保风险管理策略得到有效执行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调整策略：根据风险变化，灵活调整风险管理策略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建立风险管理文化</a:t>
            </a:r>
            <a:endParaRPr altLang="en-US" dirty="0" lang="zh-CN"/>
          </a:p>
        </p:txBody>
      </p:sp>
      <p:sp>
        <p:nvSpPr>
          <p:cNvPr id="10501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提高员工风险意识</a:t>
            </a:r>
            <a:endParaRPr altLang="en-US" lang="zh-CN"/>
          </a:p>
        </p:txBody>
      </p:sp>
      <p:sp>
        <p:nvSpPr>
          <p:cNvPr id="105022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培训和教育：通过定期的培训和教育活动，提高员工对风险的认识和意识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明确职责：明确每个员工的职责，让他们了解自己在风险管理中的角色和责任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建立沟通渠道：建立有效的沟通渠道，让员工能够及时反馈风险信息和提出改进建议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激励措施：通过奖励和激励机制，鼓励员工积极参与风险管理工作，提高整体风险意识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建立风险管理培训机制</a:t>
            </a:r>
            <a:endParaRPr altLang="en-US" lang="zh-CN"/>
          </a:p>
        </p:txBody>
      </p:sp>
      <p:sp>
        <p:nvSpPr>
          <p:cNvPr id="105028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培训目标：提高员工的风险意识和风险管理能力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培训内容：风险管理理念、方法、工具等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培训方式：线上、线下相结合，包括讲座、案例分析、角色扮演等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培训周期与频率：定期进行，确保员工随时掌握风险管理知识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鼓励员工参与风险管理</a:t>
            </a:r>
            <a:endParaRPr altLang="en-US" lang="zh-CN"/>
          </a:p>
        </p:txBody>
      </p:sp>
      <p:sp>
        <p:nvSpPr>
          <p:cNvPr id="105034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建立风险管理意识：通过培训和宣传，使员工了解风险管理的重要性，形成全员参与的意识。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明确风险管理职责：将风险管理职责明确到每个岗位，让员工清楚自己的责任，形成风险管理的责任感。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建立风险管理沟通机制：鼓励员工在日常工作中及时发现和报告风险，建立有效的沟通机制，使管理层能够及时了解并应对风险。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激励员工参与风险管理：通过设立奖励机制，激励员工积极参与风险管理，形成全员参与的良好氛围。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4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总结本次风险管理过程与成果</a:t>
            </a:r>
            <a:endParaRPr altLang="en-US" lang="zh-CN"/>
          </a:p>
        </p:txBody>
      </p:sp>
      <p:sp>
        <p:nvSpPr>
          <p:cNvPr id="1050496" name="圆角矩形 3"/>
          <p:cNvSpPr/>
          <p:nvPr>
            <p:custDataLst>
              <p:tags r:id="rId1"/>
            </p:custDataLst>
          </p:nvPr>
        </p:nvSpPr>
        <p:spPr>
          <a:xfrm rot="16200000">
            <a:off x="5702418" y="-2489057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8" name="圆角矩形 4"/>
          <p:cNvSpPr/>
          <p:nvPr>
            <p:custDataLst>
              <p:tags r:id="rId2"/>
            </p:custDataLst>
          </p:nvPr>
        </p:nvSpPr>
        <p:spPr>
          <a:xfrm rot="16200000">
            <a:off x="514912" y="2699097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00" name="圆角矩形 5"/>
          <p:cNvSpPr/>
          <p:nvPr>
            <p:custDataLst>
              <p:tags r:id="rId3"/>
            </p:custDataLst>
          </p:nvPr>
        </p:nvSpPr>
        <p:spPr>
          <a:xfrm rot="16200000">
            <a:off x="5702418" y="-3491314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2" name="圆角矩形 6"/>
          <p:cNvSpPr/>
          <p:nvPr>
            <p:custDataLst>
              <p:tags r:id="rId4"/>
            </p:custDataLst>
          </p:nvPr>
        </p:nvSpPr>
        <p:spPr>
          <a:xfrm rot="16200000">
            <a:off x="514912" y="1696192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04" name="圆角矩形 11"/>
          <p:cNvSpPr/>
          <p:nvPr>
            <p:custDataLst>
              <p:tags r:id="rId5"/>
            </p:custDataLst>
          </p:nvPr>
        </p:nvSpPr>
        <p:spPr>
          <a:xfrm rot="16200000">
            <a:off x="5702418" y="-483895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6" name="圆角矩形 12"/>
          <p:cNvSpPr/>
          <p:nvPr>
            <p:custDataLst>
              <p:tags r:id="rId6"/>
            </p:custDataLst>
          </p:nvPr>
        </p:nvSpPr>
        <p:spPr>
          <a:xfrm rot="16200000">
            <a:off x="514912" y="4704259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08" name="圆角矩形 9"/>
          <p:cNvSpPr/>
          <p:nvPr>
            <p:custDataLst>
              <p:tags r:id="rId7"/>
            </p:custDataLst>
          </p:nvPr>
        </p:nvSpPr>
        <p:spPr>
          <a:xfrm rot="16200000">
            <a:off x="5702418" y="-1486152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0" name="圆角矩形 10"/>
          <p:cNvSpPr/>
          <p:nvPr>
            <p:custDataLst>
              <p:tags r:id="rId8"/>
            </p:custDataLst>
          </p:nvPr>
        </p:nvSpPr>
        <p:spPr>
          <a:xfrm rot="16200000">
            <a:off x="514912" y="3701354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12" name="圆角矩形 7"/>
          <p:cNvSpPr/>
          <p:nvPr>
            <p:custDataLst>
              <p:tags r:id="rId9"/>
            </p:custDataLst>
          </p:nvPr>
        </p:nvSpPr>
        <p:spPr>
          <a:xfrm rot="16200000">
            <a:off x="5702418" y="517714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4" name="圆角矩形 8"/>
          <p:cNvSpPr/>
          <p:nvPr>
            <p:custDataLst>
              <p:tags r:id="rId10"/>
            </p:custDataLst>
          </p:nvPr>
        </p:nvSpPr>
        <p:spPr>
          <a:xfrm rot="16200000">
            <a:off x="514912" y="5705868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16" name="文本框 14"/>
          <p:cNvSpPr txBox="1"/>
          <p:nvPr>
            <p:custDataLst>
              <p:tags r:id="rId11"/>
            </p:custDataLst>
          </p:nvPr>
        </p:nvSpPr>
        <p:spPr>
          <a:xfrm>
            <a:off x="1280048" y="5383228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成果总结：对本次风险管理过程进行总结，评估其效果和成果，为今后的风险管理提供经验和参考。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518" name="文本框 15"/>
          <p:cNvSpPr txBox="1"/>
          <p:nvPr>
            <p:custDataLst>
              <p:tags r:id="rId12"/>
            </p:custDataLst>
          </p:nvPr>
        </p:nvSpPr>
        <p:spPr>
          <a:xfrm>
            <a:off x="1280696" y="3377418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实施风险管理计划：按照风险管理计划，采取相应的措施来降低或消除风险，确保项目或业务的顺利进行。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520" name="文本框 16"/>
          <p:cNvSpPr txBox="1"/>
          <p:nvPr>
            <p:custDataLst>
              <p:tags r:id="rId13"/>
            </p:custDataLst>
          </p:nvPr>
        </p:nvSpPr>
        <p:spPr>
          <a:xfrm>
            <a:off x="1280048" y="4380971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监控和报告：对项目或业务中的风险进行持续监控，及时发现并处理新的风险，同时向相关人员报告风险管理的情况。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522" name="文本框 17"/>
          <p:cNvSpPr txBox="1"/>
          <p:nvPr>
            <p:custDataLst>
              <p:tags r:id="rId14"/>
            </p:custDataLst>
          </p:nvPr>
        </p:nvSpPr>
        <p:spPr>
          <a:xfrm>
            <a:off x="1280696" y="1372256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识别并评估风险：对项目或业务中可能出现的风险进行识别和评估，确定其可能性和影响程度。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524" name="文本框 18"/>
          <p:cNvSpPr txBox="1"/>
          <p:nvPr>
            <p:custDataLst>
              <p:tags r:id="rId15"/>
            </p:custDataLst>
          </p:nvPr>
        </p:nvSpPr>
        <p:spPr>
          <a:xfrm>
            <a:off x="1280048" y="2375809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制定风险管理计划：根据风险评估结果，制定相应的风险管理计划，包括风险应对策略、监控措施和报告机制等。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分析本次风险管理存在的不足与问题</a:t>
            </a:r>
            <a:endParaRPr altLang="en-US" lang="zh-CN"/>
          </a:p>
        </p:txBody>
      </p:sp>
      <p:sp>
        <p:nvSpPr>
          <p:cNvPr id="105056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0000"/>
          </a:bodyPr>
          <a:p>
            <a:r>
              <a:rPr altLang="en-US" lang="zh-CN"/>
              <a:t>风险识别不够全面：可能存在未被发现或未被重视的风险因素</a:t>
            </a:r>
            <a:endParaRPr altLang="en-US" lang="zh-CN"/>
          </a:p>
          <a:p>
            <a:r>
              <a:rPr altLang="en-US" lang="zh-CN"/>
              <a:t>风险评估方法不够科学：评估结果可能存在误差，需要进一步完善评估方法</a:t>
            </a:r>
            <a:endParaRPr altLang="en-US" lang="zh-CN"/>
          </a:p>
          <a:p>
            <a:r>
              <a:rPr altLang="en-US" lang="zh-CN"/>
              <a:t>风险应对措施不够有效：部分措施可能没有达到预期效果，需要改进措施</a:t>
            </a:r>
            <a:endParaRPr altLang="en-US" lang="zh-CN"/>
          </a:p>
          <a:p>
            <a:r>
              <a:rPr altLang="en-US" lang="zh-CN"/>
              <a:t>风险管理流程不够规范：部分环节可能存在漏洞或不足，需要完善流程  我正在写一份主题为“有策略性地管理风险的方法”的PPT,现在准备介绍“总结与展望”,请帮我生成“未来风险管理的发展趋势”为标题的内容 未来风险管理的发展趋势</a:t>
            </a:r>
            <a:endParaRPr altLang="en-US" lang="zh-CN"/>
          </a:p>
          <a:p>
            <a:pPr lvl="1"/>
            <a:r>
              <a:rPr altLang="en-US" lang="zh-CN"/>
              <a:t>我正在写一份主题为“有策略性地管理风险的方法”的PPT,现在准备介绍“总结与展望”,请帮我生成“未来风险管理的发展趋势”为标题的内容</a:t>
            </a:r>
            <a:endParaRPr altLang="en-US" lang="zh-CN"/>
          </a:p>
          <a:p>
            <a:pPr lvl="1"/>
            <a:r>
              <a:rPr altLang="en-US" lang="zh-CN"/>
              <a:t>未来风险管理的发展趋势</a:t>
            </a:r>
            <a:endParaRPr altLang="en-US" lang="zh-CN"/>
          </a:p>
          <a:p>
            <a:r>
              <a:rPr altLang="en-US" lang="zh-CN"/>
              <a:t>风险管理理念的变化：从单一风险管理到全面风险管理，更加注重整体性和系统性</a:t>
            </a:r>
            <a:endParaRPr altLang="en-US" lang="zh-CN"/>
          </a:p>
          <a:p>
            <a:r>
              <a:rPr altLang="en-US" lang="zh-CN"/>
              <a:t>风险管理技术的创新：利用大数据、人工智能等先进技术提高风险识别和评估的准确性和效率</a:t>
            </a:r>
            <a:endParaRPr altLang="en-US" lang="zh-CN"/>
          </a:p>
          <a:p>
            <a:r>
              <a:rPr altLang="en-US" lang="zh-CN"/>
              <a:t>风险管理模式的转变：从被动应对风险到主动管理风险，更加注重预防和控制</a:t>
            </a:r>
            <a:endParaRPr altLang="en-US" lang="zh-CN"/>
          </a:p>
          <a:p>
            <a:r>
              <a:rPr altLang="en-US" lang="zh-CN"/>
              <a:t>风险管理文化的建设：将风险管理纳入企业文化，提高全员的风险意识和责任感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展望未来风险管理发展趋势与挑战</a:t>
            </a:r>
            <a:endParaRPr altLang="en-US" lang="zh-CN"/>
          </a:p>
        </p:txBody>
      </p:sp>
      <p:sp>
        <p:nvSpPr>
          <p:cNvPr id="105060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0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0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0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0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风险管理意识日益增强：随着人们对风险的认识不断提高，风险管理意识将更加普及，企业将更加注重风险管理和防范。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1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风险管理技术不断创新：随着科技的发展，风险管理技术将更加智能化、自动化，提高风险管理的效率和准确性。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1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风险管理国际化趋势明显：随着全球化的加速，风险管理将更加注重国际化合作，共同应对全球性风险挑战。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1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风险管理面临新的挑战：随着经济、社会、环境等方面的变化，风险管理将面临新的挑战和机遇，需要不断创新和适应。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5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652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94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4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4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4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4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4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1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7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27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6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7"/>
</p:tagLst>
</file>

<file path=ppt/tags/tag366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392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2023-12-20T02:33:48Z</dcterms:created>
  <dcterms:modified xsi:type="dcterms:W3CDTF">2023-12-20T02:33:48Z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94ab80e328a44ff3adf87f5b89881660_21</vt:lpwstr>
  </property>
</Properties>
</file>