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365" r:id="rId1"/>
    <p:sldMasterId id="2147498402" r:id="rId2"/>
  </p:sldMasterIdLst>
  <p:notesMasterIdLst>
    <p:notesMasterId r:id="rId3"/>
  </p:notesMasterIdLst>
  <p:sldIdLst>
    <p:sldId id="7271" r:id="rId4"/>
    <p:sldId id="7274" r:id="rId5"/>
    <p:sldId id="7278" r:id="rId6"/>
    <p:sldId id="7283" r:id="rId7"/>
    <p:sldId id="7290" r:id="rId9"/>
    <p:sldId id="7293" r:id="rId10"/>
    <p:sldId id="7296" r:id="rId11"/>
    <p:sldId id="7299" r:id="rId12"/>
    <p:sldId id="7303" r:id="rId13"/>
    <p:sldId id="7310" r:id="rId15"/>
    <p:sldId id="7313" r:id="rId16"/>
    <p:sldId id="7316" r:id="rId17"/>
    <p:sldId id="7319" r:id="rId18"/>
    <p:sldId id="7323" r:id="rId19"/>
    <p:sldId id="7330" r:id="rId21"/>
    <p:sldId id="7333" r:id="rId22"/>
    <p:sldId id="7336" r:id="rId23"/>
    <p:sldId id="7340" r:id="rId24"/>
    <p:sldId id="7347" r:id="rId26"/>
    <p:sldId id="7350" r:id="rId27"/>
    <p:sldId id="7353" r:id="rId28"/>
    <p:sldId id="7357" r:id="rId29"/>
    <p:sldId id="7364" r:id="rId31"/>
    <p:sldId id="7367" r:id="rId32"/>
    <p:sldId id="7370" r:id="rId33"/>
    <p:sldId id="7373" r:id="rId34"/>
    <p:sldId id="7377" r:id="rId35"/>
    <p:sldId id="7384" r:id="rId37"/>
    <p:sldId id="7387" r:id="rId38"/>
    <p:sldId id="7390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image" Target="../media/image4.png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tags" Target="../tags/tag12.xml"/><Relationship Id="rId7" Type="http://schemas.openxmlformats.org/officeDocument/2006/relationships/tags" Target="../tags/tag13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5.png"/><Relationship Id="rId3" Type="http://schemas.openxmlformats.org/officeDocument/2006/relationships/tags" Target="../tags/tag15.xml"/><Relationship Id="rId4" Type="http://schemas.openxmlformats.org/officeDocument/2006/relationships/image" Target="../media/image2.png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6.png"/><Relationship Id="rId3" Type="http://schemas.openxmlformats.org/officeDocument/2006/relationships/tags" Target="../tags/tag18.xml"/><Relationship Id="rId4" Type="http://schemas.openxmlformats.org/officeDocument/2006/relationships/image" Target="../media/image3.png"/><Relationship Id="rId5" Type="http://schemas.openxmlformats.org/officeDocument/2006/relationships/tags" Target="../tags/tag19.xml"/><Relationship Id="rId6" Type="http://schemas.openxmlformats.org/officeDocument/2006/relationships/image" Target="../media/image2.png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tags" Target="../tags/tag29.xml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7.png"/><Relationship Id="rId3" Type="http://schemas.openxmlformats.org/officeDocument/2006/relationships/tags" Target="../tags/tag53.xml"/><Relationship Id="rId4" Type="http://schemas.openxmlformats.org/officeDocument/2006/relationships/image" Target="../media/image2.png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635"/>
            <a:ext cx="12192000" cy="6857365"/>
          </a:xfrm>
          <a:prstGeom prst="rect"/>
        </p:spPr>
      </p:pic>
      <p:pic>
        <p:nvPicPr>
          <p:cNvPr id="2097157" name="@svg_line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887095" y="901065"/>
            <a:ext cx="10414000" cy="4445"/>
          </a:xfrm>
          <a:prstGeom prst="rect"/>
        </p:spPr>
      </p:pic>
      <p:pic>
        <p:nvPicPr>
          <p:cNvPr id="2097159" name="@svg_logo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87095" y="5842635"/>
            <a:ext cx="887095" cy="12827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>
          <a:xfrm>
            <a:off x="838200" y="1550221"/>
            <a:ext cx="10515600" cy="2420857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838200" y="4202936"/>
            <a:ext cx="10515600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2000">
                <a:latin typeface="+mj-ea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773714" y="5544000"/>
            <a:ext cx="9580086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62000"/>
            <a:ext cx="12192000" cy="4896000"/>
          </a:xfrm>
          <a:prstGeom prst="rect"/>
        </p:spPr>
      </p:pic>
      <p:sp>
        <p:nvSpPr>
          <p:cNvPr id="104867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365"/>
          </a:xfrm>
          <a:prstGeom prst="rect"/>
        </p:spPr>
      </p:pic>
      <p:pic>
        <p:nvPicPr>
          <p:cNvPr id="2097165" name="@svg_line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887095" y="900430"/>
            <a:ext cx="10414000" cy="4445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38200" y="1124350"/>
            <a:ext cx="2880000" cy="1081088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762" y="0"/>
            <a:ext cx="12193524" cy="6858000"/>
          </a:xfrm>
          <a:prstGeom prst="rect"/>
        </p:spPr>
      </p:pic>
      <p:pic>
        <p:nvPicPr>
          <p:cNvPr id="2097169" name="@svg_logo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10414254" y="5843016"/>
            <a:ext cx="886968" cy="128016"/>
          </a:xfrm>
          <a:prstGeom prst="rect"/>
        </p:spPr>
      </p:pic>
      <p:pic>
        <p:nvPicPr>
          <p:cNvPr id="2097171" name="@svg_line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86206" y="900684"/>
            <a:ext cx="10415016" cy="4572"/>
          </a:xfrm>
          <a:prstGeom prst="rect"/>
        </p:spPr>
      </p:pic>
      <p:sp>
        <p:nvSpPr>
          <p:cNvPr id="1048688" name="标题 1"/>
          <p:cNvSpPr>
            <a:spLocks noGrp="1"/>
          </p:cNvSpPr>
          <p:nvPr userDrawn="1">
            <p:ph type="title"/>
            <p:custDataLst>
              <p:tags r:id="rId7"/>
            </p:custDataLst>
          </p:nvPr>
        </p:nvSpPr>
        <p:spPr>
          <a:xfrm>
            <a:off x="1526400" y="2968700"/>
            <a:ext cx="9144000" cy="2485200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节编号 3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1524000" y="1493000"/>
            <a:ext cx="9144000" cy="1224000"/>
          </a:xfrm>
        </p:spPr>
        <p:txBody>
          <a:bodyPr anchor="ctr">
            <a:noAutofit/>
          </a:bodyPr>
          <a:lstStyle>
            <a:lvl1pPr algn="ctr" indent="0" marL="0">
              <a:buNone/>
              <a:defRPr b="1" sz="8000"/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762" y="0"/>
            <a:ext cx="12193524" cy="6858000"/>
          </a:xfrm>
          <a:prstGeom prst="rect"/>
        </p:spPr>
      </p:pic>
      <p:pic>
        <p:nvPicPr>
          <p:cNvPr id="2097175" name="@svg_line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886206" y="900684"/>
            <a:ext cx="10415016" cy="4572"/>
          </a:xfrm>
          <a:prstGeom prst="rect"/>
        </p:spPr>
      </p:pic>
      <p:sp>
        <p:nvSpPr>
          <p:cNvPr id="1048752" name="标题 1"/>
          <p:cNvSpPr>
            <a:spLocks noGrp="1"/>
          </p:cNvSpPr>
          <p:nvPr userDrawn="1">
            <p:ph type="ctrTitle"/>
            <p:custDataLst>
              <p:tags r:id="rId5"/>
            </p:custDataLst>
          </p:nvPr>
        </p:nvSpPr>
        <p:spPr>
          <a:xfrm>
            <a:off x="838200" y="900430"/>
            <a:ext cx="10514965" cy="2784475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署名占位符 10"/>
          <p:cNvSpPr>
            <a:spLocks noGrp="1"/>
          </p:cNvSpPr>
          <p:nvPr userDrawn="1">
            <p:ph type="body" sz="quarter" idx="17" hasCustomPrompt="1"/>
            <p:custDataLst>
              <p:tags r:id="rId6"/>
            </p:custDataLst>
          </p:nvPr>
        </p:nvSpPr>
        <p:spPr>
          <a:xfrm>
            <a:off x="885825" y="4164535"/>
            <a:ext cx="10467975" cy="504190"/>
          </a:xfrm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6.xml"/><Relationship Id="rId13" Type="http://schemas.openxmlformats.org/officeDocument/2006/relationships/image" Target="../media/image4.png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366" r:id="rId1"/>
    <p:sldLayoutId id="2147498367" r:id="rId2"/>
    <p:sldLayoutId id="2147498368" r:id="rId3"/>
    <p:sldLayoutId id="2147498369" r:id="rId4"/>
    <p:sldLayoutId id="2147498370" r:id="rId5"/>
    <p:sldLayoutId id="2147498371" r:id="rId6"/>
    <p:sldLayoutId id="2147498372" r:id="rId7"/>
    <p:sldLayoutId id="2147498373" r:id="rId8"/>
    <p:sldLayoutId id="2147498374" r:id="rId9"/>
    <p:sldLayoutId id="2147498375" r:id="rId10"/>
    <p:sldLayoutId id="214749837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png_b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1962000"/>
            <a:ext cx="12192000" cy="4896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tx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8403" r:id="rId1"/>
    <p:sldLayoutId id="2147498404" r:id="rId2"/>
    <p:sldLayoutId id="2147498405" r:id="rId3"/>
    <p:sldLayoutId id="2147498406" r:id="rId4"/>
    <p:sldLayoutId id="2147498407" r:id="rId5"/>
    <p:sldLayoutId id="2147498408" r:id="rId6"/>
    <p:sldLayoutId id="2147498409" r:id="rId7"/>
    <p:sldLayoutId id="2147498410" r:id="rId8"/>
    <p:sldLayoutId id="2147498411" r:id="rId9"/>
    <p:sldLayoutId id="2147498412" r:id="rId10"/>
    <p:sldLayoutId id="214749841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tags" Target="../tags/tag76.xml"/><Relationship Id="rId10" Type="http://schemas.openxmlformats.org/officeDocument/2006/relationships/tags" Target="../tags/tag77.xml"/><Relationship Id="rId11" Type="http://schemas.openxmlformats.org/officeDocument/2006/relationships/tags" Target="../tags/tag78.xml"/><Relationship Id="rId12" Type="http://schemas.openxmlformats.org/officeDocument/2006/relationships/tags" Target="../tags/tag79.xml"/><Relationship Id="rId13" Type="http://schemas.openxmlformats.org/officeDocument/2006/relationships/tags" Target="../tags/tag80.xml"/><Relationship Id="rId14" Type="http://schemas.openxmlformats.org/officeDocument/2006/relationships/tags" Target="../tags/tag81.xml"/><Relationship Id="rId15" Type="http://schemas.openxmlformats.org/officeDocument/2006/relationships/tags" Target="../tags/tag82.xml"/><Relationship Id="rId16" Type="http://schemas.openxmlformats.org/officeDocument/2006/relationships/tags" Target="../tags/tag83.xml"/><Relationship Id="rId17" Type="http://schemas.openxmlformats.org/officeDocument/2006/relationships/tags" Target="../tags/tag84.xml"/><Relationship Id="rId18" Type="http://schemas.openxmlformats.org/officeDocument/2006/relationships/tags" Target="../tags/tag85.xml"/><Relationship Id="rId19" Type="http://schemas.openxmlformats.org/officeDocument/2006/relationships/tags" Target="../tags/tag86.xml"/><Relationship Id="rId20" Type="http://schemas.openxmlformats.org/officeDocument/2006/relationships/tags" Target="../tags/tag87.xml"/><Relationship Id="rId21" Type="http://schemas.openxmlformats.org/officeDocument/2006/relationships/tags" Target="../tags/tag88.xml"/><Relationship Id="rId22" Type="http://schemas.openxmlformats.org/officeDocument/2006/relationships/tags" Target="../tags/tag89.xml"/><Relationship Id="rId23" Type="http://schemas.openxmlformats.org/officeDocument/2006/relationships/tags" Target="../tags/tag90.xml"/><Relationship Id="rId2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tags" Target="../tags/tag160.xml"/><Relationship Id="rId18" Type="http://schemas.openxmlformats.org/officeDocument/2006/relationships/tags" Target="../tags/tag161.xml"/><Relationship Id="rId19" Type="http://schemas.openxmlformats.org/officeDocument/2006/relationships/tags" Target="../tags/tag162.xml"/><Relationship Id="rId20" Type="http://schemas.openxmlformats.org/officeDocument/2006/relationships/tags" Target="../tags/tag163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tags" Target="../tags/tag223.xml"/><Relationship Id="rId18" Type="http://schemas.openxmlformats.org/officeDocument/2006/relationships/tags" Target="../tags/tag224.xml"/><Relationship Id="rId19" Type="http://schemas.openxmlformats.org/officeDocument/2006/relationships/tags" Target="../tags/tag225.xml"/><Relationship Id="rId20" Type="http://schemas.openxmlformats.org/officeDocument/2006/relationships/tags" Target="../tags/tag226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tags" Target="../tags/tag262.xml"/><Relationship Id="rId22" Type="http://schemas.openxmlformats.org/officeDocument/2006/relationships/tags" Target="../tags/tag263.xml"/><Relationship Id="rId23" Type="http://schemas.openxmlformats.org/officeDocument/2006/relationships/tags" Target="../tags/tag264.xml"/><Relationship Id="rId24" Type="http://schemas.openxmlformats.org/officeDocument/2006/relationships/tags" Target="../tags/tag265.xml"/><Relationship Id="rId25" Type="http://schemas.openxmlformats.org/officeDocument/2006/relationships/tags" Target="../tags/tag266.xml"/><Relationship Id="rId26" Type="http://schemas.openxmlformats.org/officeDocument/2006/relationships/tags" Target="../tags/tag267.xml"/><Relationship Id="rId27" Type="http://schemas.openxmlformats.org/officeDocument/2006/relationships/tags" Target="../tags/tag268.xml"/><Relationship Id="rId28" Type="http://schemas.openxmlformats.org/officeDocument/2006/relationships/tags" Target="../tags/tag269.xml"/><Relationship Id="rId29" Type="http://schemas.openxmlformats.org/officeDocument/2006/relationships/tags" Target="../tags/tag270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tags" Target="../tags/tag322.xml"/><Relationship Id="rId14" Type="http://schemas.openxmlformats.org/officeDocument/2006/relationships/tags" Target="../tags/tag323.xml"/><Relationship Id="rId15" Type="http://schemas.openxmlformats.org/officeDocument/2006/relationships/tags" Target="../tags/tag324.xml"/><Relationship Id="rId16" Type="http://schemas.openxmlformats.org/officeDocument/2006/relationships/tags" Target="../tags/tag325.xml"/><Relationship Id="rId17" Type="http://schemas.openxmlformats.org/officeDocument/2006/relationships/tags" Target="../tags/tag326.xml"/><Relationship Id="rId18" Type="http://schemas.openxmlformats.org/officeDocument/2006/relationships/tags" Target="../tags/tag327.xml"/><Relationship Id="rId19" Type="http://schemas.openxmlformats.org/officeDocument/2006/relationships/tags" Target="../tags/tag328.xml"/><Relationship Id="rId20" Type="http://schemas.openxmlformats.org/officeDocument/2006/relationships/tags" Target="../tags/tag329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550221"/>
            <a:ext cx="10515600" cy="2420857"/>
          </a:xfrm>
        </p:spPr>
        <p:txBody>
          <a:bodyPr/>
          <a:p>
            <a:r>
              <a:rPr altLang="en-US" lang="zh-CN"/>
              <a:t>2024年教师工作总结与展望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4202936"/>
            <a:ext cx="10515600" cy="972000"/>
          </a:xfrm>
        </p:spPr>
        <p:txBody>
          <a:bodyPr/>
          <a:p>
            <a:r>
              <a:rPr altLang="en-US" lang="zh-CN"/>
              <a:t>单击添加副标题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773714" y="5544000"/>
            <a:ext cx="9580086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124350"/>
            <a:ext cx="2880000" cy="1081088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1065530" y="2656840"/>
            <a:ext cx="658495" cy="6115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1565275" y="2656840"/>
            <a:ext cx="4208780" cy="61150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45845" y="3413760"/>
            <a:ext cx="4692650" cy="0"/>
          </a:xfrm>
          <a:prstGeom prst="line"/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0" name="序号"/>
          <p:cNvSpPr txBox="1"/>
          <p:nvPr>
            <p:custDataLst>
              <p:tags r:id="rId5"/>
            </p:custDataLst>
          </p:nvPr>
        </p:nvSpPr>
        <p:spPr>
          <a:xfrm>
            <a:off x="1065530" y="3538855"/>
            <a:ext cx="658495" cy="6115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2" name="项标题"/>
          <p:cNvSpPr txBox="1"/>
          <p:nvPr>
            <p:custDataLst>
              <p:tags r:id="rId6"/>
            </p:custDataLst>
          </p:nvPr>
        </p:nvSpPr>
        <p:spPr>
          <a:xfrm>
            <a:off x="1565275" y="3538855"/>
            <a:ext cx="4208780" cy="61150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工作亮点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045845" y="4295775"/>
            <a:ext cx="4692650" cy="0"/>
          </a:xfrm>
          <a:prstGeom prst="line"/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4" name="序号"/>
          <p:cNvSpPr txBox="1"/>
          <p:nvPr>
            <p:custDataLst>
              <p:tags r:id="rId8"/>
            </p:custDataLst>
          </p:nvPr>
        </p:nvSpPr>
        <p:spPr>
          <a:xfrm>
            <a:off x="1065530" y="4420870"/>
            <a:ext cx="658495" cy="6115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9"/>
            </p:custDataLst>
          </p:nvPr>
        </p:nvSpPr>
        <p:spPr>
          <a:xfrm>
            <a:off x="1565275" y="4420870"/>
            <a:ext cx="4208780" cy="61150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原因分析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26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45845" y="5177790"/>
            <a:ext cx="4692650" cy="0"/>
          </a:xfrm>
          <a:prstGeom prst="line"/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11"/>
            </p:custDataLst>
          </p:nvPr>
        </p:nvSpPr>
        <p:spPr>
          <a:xfrm>
            <a:off x="6437630" y="2656840"/>
            <a:ext cx="658495" cy="6115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12"/>
            </p:custDataLst>
          </p:nvPr>
        </p:nvSpPr>
        <p:spPr>
          <a:xfrm>
            <a:off x="6937375" y="2656840"/>
            <a:ext cx="4208780" cy="61150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3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417945" y="3413760"/>
            <a:ext cx="4692650" cy="0"/>
          </a:xfrm>
          <a:prstGeom prst="line"/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14"/>
            </p:custDataLst>
          </p:nvPr>
        </p:nvSpPr>
        <p:spPr>
          <a:xfrm>
            <a:off x="6437630" y="3538855"/>
            <a:ext cx="658495" cy="6115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15"/>
            </p:custDataLst>
          </p:nvPr>
        </p:nvSpPr>
        <p:spPr>
          <a:xfrm>
            <a:off x="6937375" y="3538855"/>
            <a:ext cx="4208780" cy="61150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存在问题与不足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417945" y="4295775"/>
            <a:ext cx="4692650" cy="0"/>
          </a:xfrm>
          <a:prstGeom prst="line"/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7"/>
            </p:custDataLst>
          </p:nvPr>
        </p:nvSpPr>
        <p:spPr>
          <a:xfrm>
            <a:off x="6437630" y="4420870"/>
            <a:ext cx="658495" cy="6115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8"/>
            </p:custDataLst>
          </p:nvPr>
        </p:nvSpPr>
        <p:spPr>
          <a:xfrm>
            <a:off x="6937375" y="4420870"/>
            <a:ext cx="4208780" cy="61150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改进措施与发展规划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42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6417945" y="5177790"/>
            <a:ext cx="4692650" cy="0"/>
          </a:xfrm>
          <a:prstGeom prst="line"/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20"/>
            </p:custDataLst>
          </p:nvPr>
        </p:nvSpPr>
        <p:spPr>
          <a:xfrm>
            <a:off x="1065530" y="5302885"/>
            <a:ext cx="658495" cy="6115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07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21"/>
            </p:custDataLst>
          </p:nvPr>
        </p:nvSpPr>
        <p:spPr>
          <a:xfrm>
            <a:off x="1565275" y="5302885"/>
            <a:ext cx="4208780" cy="61150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41" name="直接连接符 8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1045845" y="6059805"/>
            <a:ext cx="4692650" cy="0"/>
          </a:xfrm>
          <a:prstGeom prst="line"/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488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教育教学成果</a:t>
            </a:r>
            <a:endParaRPr altLang="en-US" lang="zh-CN"/>
          </a:p>
        </p:txBody>
      </p:sp>
      <p:sp>
        <p:nvSpPr>
          <p:cNvPr id="10488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优秀毕业生：培养出多名优秀毕业生，得到社会认可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学生成绩提升：通过改进教学方法，提高学生的学习成绩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学科竞赛获奖：辅导学生参加学科竞赛，获得优异成绩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教育教学改革：积极参与教育教学改革，提高教学质量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学生管理情况</a:t>
            </a:r>
            <a:endParaRPr altLang="en-US" lang="zh-CN"/>
          </a:p>
        </p:txBody>
      </p:sp>
      <p:sp>
        <p:nvSpPr>
          <p:cNvPr id="10489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学生人数及构成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纪律情况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学习成绩及进步情况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家长沟通及反馈情况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教育教学改革</a:t>
            </a:r>
            <a:endParaRPr altLang="en-US" lang="zh-CN"/>
          </a:p>
        </p:txBody>
      </p:sp>
      <p:sp>
        <p:nvSpPr>
          <p:cNvPr id="10490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考试评价改革：注重过程评价，减轻学生负担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课堂教学改革：采用多种教学方法，提高课堂效率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德育工作改革：加强思想教育，培养学生品德素养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教师培训改革：加强教师培训，提高教育教学水平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团队合作与交流</a:t>
            </a:r>
            <a:endParaRPr altLang="en-US" lang="zh-CN"/>
          </a:p>
        </p:txBody>
      </p:sp>
      <p:sp>
        <p:nvSpPr>
          <p:cNvPr id="104906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交流沟通：积极与同事、领导沟通交流，分享教学经验，共同提高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团队合作：与同事共同完成教学任务，分工明确，协作顺畅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合作成果：通过团队合作，取得了优异的教学成绩和良好的工作氛围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未来展望：继续加强团队合作与交流，共同推动学校教育事业的发展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p>
            <a:r>
              <a:rPr altLang="en-US" lang="zh-CN"/>
              <a:t>工作亮点</a:t>
            </a:r>
            <a:endParaRPr altLang="en-US" lang="zh-CN"/>
          </a:p>
        </p:txBody>
      </p:sp>
      <p:sp>
        <p:nvSpPr>
          <p:cNvPr id="10491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创新教学方法</a:t>
            </a:r>
            <a:endParaRPr altLang="en-US" lang="zh-CN"/>
          </a:p>
        </p:txBody>
      </p:sp>
      <p:sp>
        <p:nvSpPr>
          <p:cNvPr id="10491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引入多媒体技术，提高教学效果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实施个性化教学，关注学生个体差异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探索新的评价方式，促进学生学习进步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开展实践活动，增强学生实践能力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提升学生综合素质</a:t>
            </a:r>
            <a:endParaRPr altLang="en-US" lang="zh-CN"/>
          </a:p>
        </p:txBody>
      </p:sp>
      <p:sp>
        <p:nvSpPr>
          <p:cNvPr id="10492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开展特色课程：开设丰富多彩的特色课程，满足学生的个性化需求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实施素质教育：注重学生的全面发展，提高学生的综合素质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强化实践教学：加强实践教学环节，提高学生的实践能力和创新精神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关注心理健康：开展心理健康教育，关注学生的心理健康，促进学生的健康成长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有效应对突发事件</a:t>
            </a:r>
            <a:endParaRPr altLang="en-US" lang="zh-CN"/>
          </a:p>
        </p:txBody>
      </p:sp>
      <p:sp>
        <p:nvSpPr>
          <p:cNvPr id="10492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有效应对突发事件：在面对突发事件时，能够迅速采取措施，确保学生安全和教学秩序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创新教学方法：不断尝试新的教学方法，提高学生的学习兴趣和积极性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关注学生成长：关注学生的成长和发展，积极与学生沟通，了解他们的需求和问题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团队合作：与同事保持良好的合作关系，共同完成教学任务，提高教学效果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积极参与社会服务</a:t>
            </a:r>
            <a:endParaRPr altLang="en-US" lang="zh-CN"/>
          </a:p>
        </p:txBody>
      </p:sp>
      <p:sp>
        <p:nvSpPr>
          <p:cNvPr id="10493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组织各类活动，丰富学生课余生活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积极参与社会服务，为社区提供教育支持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关注学生成长，提供个性化教育方案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不断学习提升，提高自身教育教学能力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p>
            <a:r>
              <a:rPr altLang="en-US" lang="zh-CN"/>
              <a:t>存在问题与不足</a:t>
            </a:r>
            <a:endParaRPr altLang="en-US" lang="zh-CN"/>
          </a:p>
        </p:txBody>
      </p:sp>
      <p:sp>
        <p:nvSpPr>
          <p:cNvPr id="10493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教育教学方面</a:t>
            </a:r>
            <a:endParaRPr altLang="en-US" lang="zh-CN"/>
          </a:p>
        </p:txBody>
      </p:sp>
      <p:sp>
        <p:nvSpPr>
          <p:cNvPr id="104944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教学方法不够多样化：需要尝试新的教学方法，提高学生的学习兴趣和参与度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课堂管理不够严格：需要加强对课堂的管理，确保课堂秩序和纪律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教学内容不够丰富：需要增加更多的教学内容，提高学生的知识面和综合素质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教学效果不够理想：需要改进教学方法和手段，提高教学效果和质量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学生管理方面</a:t>
            </a:r>
            <a:endParaRPr altLang="en-US" lang="zh-CN"/>
          </a:p>
        </p:txBody>
      </p:sp>
      <p:sp>
        <p:nvSpPr>
          <p:cNvPr id="10495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课堂纪律问题：部分学生上课不认真听讲，影响教学效果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班级凝聚力不足：班级同学之间缺乏交流与合作，影响班级整体氛围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学习动力不足：部分学生学习动力不足，缺乏学习积极性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作业完成情况不佳：部分学生作业不认真完成，影响学习效果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自身发展方面</a:t>
            </a:r>
            <a:endParaRPr altLang="en-US" lang="zh-CN"/>
          </a:p>
        </p:txBody>
      </p:sp>
      <p:sp>
        <p:nvSpPr>
          <p:cNvPr id="10495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专业技能提升：需要不断学习和掌握新的教育理念和教学方法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教育教学能力：需要进一步提高课堂管理和学生评价能力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科研能力：需要加强科研意识和能力，提高学术水平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团队合作与沟通能力：需要更好地与同事、领导、学生和家长沟通与合作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p>
            <a:r>
              <a:rPr altLang="en-US" lang="zh-CN"/>
              <a:t>原因分析</a:t>
            </a:r>
            <a:endParaRPr altLang="en-US" lang="zh-CN"/>
          </a:p>
        </p:txBody>
      </p:sp>
      <p:sp>
        <p:nvSpPr>
          <p:cNvPr id="10496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教育教学方面原因</a:t>
            </a:r>
            <a:endParaRPr altLang="en-US" lang="zh-CN"/>
          </a:p>
        </p:txBody>
      </p:sp>
      <p:sp>
        <p:nvSpPr>
          <p:cNvPr id="10496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教学方法不当：传统教学方法难以满足学生个性化需求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缺乏有效沟通：师生之间缺乏有效沟通，影响教学效果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教学内容陈旧：未能及时更新教学内容，与时代脱节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课堂管理不力：课堂纪律松散，影响教学效果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学生管理方面原因</a:t>
            </a:r>
            <a:endParaRPr altLang="en-US" lang="zh-CN"/>
          </a:p>
        </p:txBody>
      </p:sp>
      <p:sp>
        <p:nvSpPr>
          <p:cNvPr id="10497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家庭教育问题：家庭环境不良，家长缺乏对孩子的管教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社会环境问题：社会不良风气影响，学生容易受到诱惑和干扰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学生纪律问题：学生不遵守课堂纪律，影响教学秩序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学习态度问题：学生学习态度不端正，缺乏学习动力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自身发展方面原因</a:t>
            </a:r>
            <a:endParaRPr altLang="en-US" lang="zh-CN"/>
          </a:p>
        </p:txBody>
      </p:sp>
      <p:sp>
        <p:nvSpPr>
          <p:cNvPr id="10498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缺乏实践经验：新教师往往缺乏教学经验和实践能力，需要更多的时间和机会来提高自己的教学水平。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缺乏专业培训：新教师往往没有接受过系统的专业培训，需要更多的专业指导和帮助。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缺乏自我反思：新教师往往缺乏自我反思的能力，需要更多的反思和总结，以便更好地提高自己的教学水平。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缺乏与同事的交流：新教师往往缺乏与同事的交流和合作，需要更多的机会来与同事交流和分享教学经验。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p>
            <a:r>
              <a:rPr altLang="en-US" lang="zh-CN"/>
              <a:t>改进措施与发展规划</a:t>
            </a:r>
            <a:endParaRPr altLang="en-US" lang="zh-CN"/>
          </a:p>
        </p:txBody>
      </p:sp>
      <p:sp>
        <p:nvSpPr>
          <p:cNvPr id="10498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教育教学方面改进措施</a:t>
            </a:r>
            <a:endParaRPr altLang="en-US" lang="zh-CN"/>
          </a:p>
        </p:txBody>
      </p:sp>
      <p:sp>
        <p:nvSpPr>
          <p:cNvPr id="10499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推进教育信息化：利用信息技术手段，改进教学方式和方法，提高教学效果。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加强教师培训：定期组织教师培训，提高教师的专业素养和教学能力。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优化课程设置：根据学生需求和学科发展，调整课程内容和结构，提高教学质量。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加强实践教学：增加实践教学环节，提高学生的实践能力和创新精神。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学生管理方面改进措施</a:t>
            </a:r>
            <a:endParaRPr altLang="en-US" lang="zh-CN"/>
          </a:p>
        </p:txBody>
      </p:sp>
      <p:sp>
        <p:nvSpPr>
          <p:cNvPr id="10499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建立更加完善的沟通机制，加强与学生和家长的沟通与联系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加强心理辅导和关怀，关注学生的心理健康和成长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开展丰富多彩的课外活动，增强学生的综合素质和团队协作能力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制定更加科学合理的评价标准，全面客观地评价学生的表现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自身发展方面改进措施</a:t>
            </a:r>
            <a:endParaRPr altLang="en-US" lang="zh-CN"/>
          </a:p>
        </p:txBody>
      </p:sp>
      <p:sp>
        <p:nvSpPr>
          <p:cNvPr id="105006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7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提升教育教学能力：通过参加培训、观摩优秀教师的教学、反思自己的教学实践等方式，提高自己的教育教学水平。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加强学科知识学习：不断学习学科前沿知识，关注学科动态，提高自己的学科素养。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增强科研能力：积极参与科研项目，提高自己的科研能力和学术水平，为教育教学工作提供有力支持。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培养团队协作精神：加强与同事的交流与合作，共同解决教育教学中的问题，提高团队协作能力。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未来发展规划</a:t>
            </a:r>
            <a:endParaRPr altLang="en-US" lang="zh-CN"/>
          </a:p>
        </p:txBody>
      </p:sp>
      <p:sp>
        <p:nvSpPr>
          <p:cNvPr id="10501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推进教育信息化：利用现代信息技术手段，提高教学效果和效率，促进教育现代化。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提升教育教学质量：加强教师培训，提高教育教学水平，确保学生全面发展。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加强学校管理：完善学校管理制度，提高学校管理水平，营造良好的教育环境。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加强与家长沟通：加强与家长的沟通和联系，及时了解学生的需求和问题，促进家校合作。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1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对2024年工作的总结</a:t>
            </a:r>
            <a:endParaRPr altLang="en-US" lang="zh-CN"/>
          </a:p>
        </p:txBody>
      </p:sp>
      <p:sp>
        <p:nvSpPr>
          <p:cNvPr id="10502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完成教学任务：回顾本年度的教学计划和目标，总结完成情况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提高教学质量：分析教学方法和手段，总结提高教学质量的措施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培养学生能力：评估学生的综合素质和能力，总结培养方法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参与科研项目：介绍参与的科研项目和成果，总结科研对教学的促进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对未来工作的展望</a:t>
            </a:r>
            <a:endParaRPr altLang="en-US" lang="zh-CN"/>
          </a:p>
        </p:txBody>
      </p:sp>
      <p:sp>
        <p:nvSpPr>
          <p:cNvPr id="105028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提升教育教学质量：通过不断学习和实践，提高自己的教育教学水平，为学生提供更优质的教育服务。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推动学校发展：积极参与学校的各项活动，为学校的建设和发展贡献自己的力量。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促进个人成长：通过不断学习和反思，提高自己的专业素养和综合能力，为未来的职业发展打下坚实的基础。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关注学生成长：关注学生的成长和发展，积极引导学生树立正确的人生观和价值观，为学生提供更多的帮助和支持。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900430"/>
            <a:ext cx="10514965" cy="2784475"/>
          </a:xfrm>
        </p:spPr>
        <p:txBody>
          <a:bodyPr/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5032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85825" y="4164535"/>
            <a:ext cx="1046797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7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NOCLEAR" val="0"/>
  <p:tag name="KSO_WM_TEMPLATE_CATEGORY" val="custom"/>
  <p:tag name="KSO_WM_TEMPLATE_INDEX" val="2023121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7"/>
  <p:tag name="KSO_WM_TEMPLATE_THUMBS_INDEX" val="1、1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7_1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PRESET_TEXT" val="单击此处添加 文档标题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7_1*b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PRESET_TEXT" val="单击添加副标题"/>
</p:tagLst>
</file>

<file path=ppt/tags/tag65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17_1*f*5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SUBTYPE" val="g"/>
  <p:tag name="KSO_WM_UNIT_PRESET_TEXT" val="稻壳学院"/>
</p:tagLst>
</file>

<file path=ppt/tags/tag66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7_1*f*4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PRESET_TEXT" val="汇报人：WPS"/>
</p:tagLst>
</file>

<file path=ppt/tags/tag67.xml><?xml version="1.0" encoding="utf-8"?>
<p:tagLst xmlns:p="http://schemas.openxmlformats.org/presentationml/2006/main">
  <p:tag name="KSO_WM_SLIDE_ID" val="custom202312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7"/>
  <p:tag name="KSO_WM_SLIDE_LAYOUT" val="a_b_f"/>
  <p:tag name="KSO_WM_SLIDE_LAYOUT_CNT" val="1_1_2"/>
  <p:tag name="KSO_WM_SLIDE_TYPE" val="title"/>
  <p:tag name="KSO_WM_SLIDE_SUBTYPE" val="pureTxt"/>
  <p:tag name="KSO_WM_TEMPLATE_THUMBS_INDEX" val="1、1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7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7_7*l_h_i*1_1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1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7_7*l_h_a*1_1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7*l_h_i*1_1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1217_7*l_h_i*1_3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3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7_7*l_h_a*1_3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7*l_h_i*1_3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7_7*l_h_i*1_5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5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7_7*l_h_a*1_5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7*l_h_i*1_5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7_7*l_h_i*1_2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2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7_7*l_h_a*1_2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7*l_h_i*1_2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1217_7*l_h_i*1_4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4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7_7*l_h_a*1_4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7*l_h_i*1_4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7_7*l_h_i*1_6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6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7_7*l_h_a*1_6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7*l_h_i*1_6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2"/>
  <p:tag name="KSO_WM_UNIT_ID" val="custom20231217_7*l_h_i*1_7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7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custom20231217_7*l_h_a*1_7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7*l_h_i*1_7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7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SLIDE_ID" val="custom20231217_7"/>
  <p:tag name="KSO_WM_TEMPLATE_SUBCATEGORY" val="29"/>
  <p:tag name="KSO_WM_TEMPLATE_MASTER_TYPE" val="0"/>
  <p:tag name="KSO_WM_TEMPLATE_COLOR_TYPE" val="0"/>
  <p:tag name="KSO_WM_SLIDE_ITEM_CNT" val="7"/>
  <p:tag name="KSO_WM_SLIDE_INDEX" val="7"/>
  <p:tag name="KSO_WM_TAG_VERSION" val="1.0"/>
  <p:tag name="KSO_WM_BEAUTIFY_FLAG" val="#wm#"/>
  <p:tag name="KSO_WM_TEMPLATE_CATEGORY" val="custom"/>
  <p:tag name="KSO_WM_TEMPLATE_INDEX" val="2023121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3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6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3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4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1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7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52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11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11*f*4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71.xml><?xml version="1.0" encoding="utf-8"?>
<p:tagLst xmlns:p="http://schemas.openxmlformats.org/presentationml/2006/main">
  <p:tag name="KSO_WM_SLIDE_ID" val="custom202312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1217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3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376FFF"/>
      </a:accent1>
      <a:accent2>
        <a:srgbClr val="FF7429"/>
      </a:accent2>
      <a:accent3>
        <a:srgbClr val="8830FE"/>
      </a:accent3>
      <a:accent4>
        <a:srgbClr val="17D594"/>
      </a:accent4>
      <a:accent5>
        <a:srgbClr val="F84949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</a:spPr>
      <a:bodyPr anchor="ctr" rtlCol="0"/>
      <a:lstStyle>
        <a:defPPr algn="ctr">
          <a:defRPr altLang="en-US" lang="zh-CN"/>
        </a:defPPr>
      </a:lstStyle>
      <a:style>
        <a:lnRef idx="2">
          <a:schemeClr val="accent1">
            <a:lumMod val="75000"/>
          </a:schemeClr>
        </a:lnRef>
        <a:fillRef idx="1">
          <a:schemeClr val="accent1"/>
        </a:fillRef>
        <a:effectRef idx="0">
          <a:srgbClr val="FFFFFF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 algn="r">
          <a:lnSpc>
            <a:spcPct val="100000"/>
          </a:lnSpc>
          <a:defRPr b="1" dirty="0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2023-12-17T10:18:40Z</dcterms:created>
  <dcterms:modified xsi:type="dcterms:W3CDTF">2023-12-17T10:18:40Z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8c89f392d4964d9e88dabbe948f81910_21</vt:lpwstr>
  </property>
</Properties>
</file>