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329" r:id="rId1"/>
    <p:sldMasterId id="2147496366" r:id="rId2"/>
  </p:sldMasterIdLst>
  <p:notesMasterIdLst>
    <p:notesMasterId r:id="rId3"/>
  </p:notesMasterIdLst>
  <p:sldIdLst>
    <p:sldId id="5955" r:id="rId4"/>
    <p:sldId id="5958" r:id="rId5"/>
    <p:sldId id="5961" r:id="rId6"/>
    <p:sldId id="5964" r:id="rId7"/>
    <p:sldId id="5967" r:id="rId8"/>
    <p:sldId id="5970" r:id="rId9"/>
    <p:sldId id="5973" r:id="rId10"/>
    <p:sldId id="5976" r:id="rId11"/>
    <p:sldId id="5979" r:id="rId12"/>
    <p:sldId id="5982" r:id="rId13"/>
    <p:sldId id="5985" r:id="rId14"/>
    <p:sldId id="5988" r:id="rId15"/>
    <p:sldId id="5991" r:id="rId16"/>
    <p:sldId id="5994" r:id="rId17"/>
    <p:sldId id="5997" r:id="rId18"/>
    <p:sldId id="6000" r:id="rId19"/>
    <p:sldId id="6003" r:id="rId20"/>
    <p:sldId id="6006" r:id="rId21"/>
    <p:sldId id="6009" r:id="rId22"/>
    <p:sldId id="6012" r:id="rId23"/>
    <p:sldId id="6015" r:id="rId24"/>
    <p:sldId id="6018" r:id="rId25"/>
    <p:sldId id="6021" r:id="rId26"/>
    <p:sldId id="6024" r:id="rId27"/>
    <p:sldId id="6027" r:id="rId28"/>
    <p:sldId id="6030" r:id="rId29"/>
    <p:sldId id="6033" r:id="rId30"/>
    <p:sldId id="6036" r:id="rId31"/>
    <p:sldId id="6039" r:id="rId32"/>
    <p:sldId id="6042" r:id="rId33"/>
    <p:sldId id="6045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tags" Target="../tags/tag59.xml"/><Relationship Id="rId26" Type="http://schemas.openxmlformats.org/officeDocument/2006/relationships/tags" Target="../tags/tag60.xml"/><Relationship Id="rId2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en-US" lang="zh-CN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br>
              <a:rPr altLang="zh-CN" dirty="0" lang="en-US"/>
            </a:br>
            <a:r>
              <a:rPr altLang="en-US" dirty="0" lang="zh-CN"/>
              <a:t>标题样式</a:t>
            </a:r>
            <a:endParaRPr altLang="en-US" dirty="0" lang="zh-CN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algn="ctr" indent="0" marL="0">
              <a:buNone/>
              <a:defRPr b="0" sz="24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algn="ctr" indent="0" marL="0">
              <a:buNone/>
              <a:defRPr b="1" sz="6000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330" r:id="rId1"/>
    <p:sldLayoutId id="2147496331" r:id="rId2"/>
    <p:sldLayoutId id="2147496332" r:id="rId3"/>
    <p:sldLayoutId id="2147496333" r:id="rId4"/>
    <p:sldLayoutId id="2147496334" r:id="rId5"/>
    <p:sldLayoutId id="2147496335" r:id="rId6"/>
    <p:sldLayoutId id="2147496336" r:id="rId7"/>
    <p:sldLayoutId id="2147496337" r:id="rId8"/>
    <p:sldLayoutId id="2147496338" r:id="rId9"/>
    <p:sldLayoutId id="2147496339" r:id="rId10"/>
    <p:sldLayoutId id="214749634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367" r:id="rId1"/>
    <p:sldLayoutId id="2147496368" r:id="rId2"/>
    <p:sldLayoutId id="2147496369" r:id="rId3"/>
    <p:sldLayoutId id="2147496370" r:id="rId4"/>
    <p:sldLayoutId id="2147496371" r:id="rId5"/>
    <p:sldLayoutId id="2147496372" r:id="rId6"/>
    <p:sldLayoutId id="2147496373" r:id="rId7"/>
    <p:sldLayoutId id="2147496374" r:id="rId8"/>
    <p:sldLayoutId id="2147496375" r:id="rId9"/>
    <p:sldLayoutId id="2147496376" r:id="rId10"/>
    <p:sldLayoutId id="214749637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tags" Target="../tags/tag375.xml"/><Relationship Id="rId22" Type="http://schemas.openxmlformats.org/officeDocument/2006/relationships/tags" Target="../tags/tag376.xml"/><Relationship Id="rId23" Type="http://schemas.openxmlformats.org/officeDocument/2006/relationships/tags" Target="../tags/tag377.xml"/><Relationship Id="rId24" Type="http://schemas.openxmlformats.org/officeDocument/2006/relationships/tags" Target="../tags/tag378.xml"/><Relationship Id="rId25" Type="http://schemas.openxmlformats.org/officeDocument/2006/relationships/tags" Target="../tags/tag379.xml"/><Relationship Id="rId26" Type="http://schemas.openxmlformats.org/officeDocument/2006/relationships/tags" Target="../tags/tag380.xml"/><Relationship Id="rId27" Type="http://schemas.openxmlformats.org/officeDocument/2006/relationships/tags" Target="../tags/tag381.xml"/><Relationship Id="rId28" Type="http://schemas.openxmlformats.org/officeDocument/2006/relationships/tags" Target="../tags/tag382.xml"/><Relationship Id="rId29" Type="http://schemas.openxmlformats.org/officeDocument/2006/relationships/tags" Target="../tags/tag383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tags" Target="../tags/tag455.xml"/><Relationship Id="rId10" Type="http://schemas.openxmlformats.org/officeDocument/2006/relationships/tags" Target="../tags/tag456.xml"/><Relationship Id="rId11" Type="http://schemas.openxmlformats.org/officeDocument/2006/relationships/tags" Target="../tags/tag457.xml"/><Relationship Id="rId12" Type="http://schemas.openxmlformats.org/officeDocument/2006/relationships/tags" Target="../tags/tag458.xml"/><Relationship Id="rId13" Type="http://schemas.openxmlformats.org/officeDocument/2006/relationships/tags" Target="../tags/tag459.xml"/><Relationship Id="rId14" Type="http://schemas.openxmlformats.org/officeDocument/2006/relationships/tags" Target="../tags/tag460.xml"/><Relationship Id="rId15" Type="http://schemas.openxmlformats.org/officeDocument/2006/relationships/tags" Target="../tags/tag461.xml"/><Relationship Id="rId16" Type="http://schemas.openxmlformats.org/officeDocument/2006/relationships/tags" Target="../tags/tag462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tags" Target="../tags/tag466.xml"/><Relationship Id="rId5" Type="http://schemas.openxmlformats.org/officeDocument/2006/relationships/tags" Target="../tags/tag467.xml"/><Relationship Id="rId6" Type="http://schemas.openxmlformats.org/officeDocument/2006/relationships/tags" Target="../tags/tag468.xml"/><Relationship Id="rId7" Type="http://schemas.openxmlformats.org/officeDocument/2006/relationships/tags" Target="../tags/tag469.xml"/><Relationship Id="rId8" Type="http://schemas.openxmlformats.org/officeDocument/2006/relationships/tags" Target="../tags/tag470.xml"/><Relationship Id="rId9" Type="http://schemas.openxmlformats.org/officeDocument/2006/relationships/tags" Target="../tags/tag471.xml"/><Relationship Id="rId10" Type="http://schemas.openxmlformats.org/officeDocument/2006/relationships/tags" Target="../tags/tag472.xml"/><Relationship Id="rId11" Type="http://schemas.openxmlformats.org/officeDocument/2006/relationships/tags" Target="../tags/tag473.xml"/><Relationship Id="rId12" Type="http://schemas.openxmlformats.org/officeDocument/2006/relationships/tags" Target="../tags/tag474.xml"/><Relationship Id="rId13" Type="http://schemas.openxmlformats.org/officeDocument/2006/relationships/tags" Target="../tags/tag475.xml"/><Relationship Id="rId14" Type="http://schemas.openxmlformats.org/officeDocument/2006/relationships/tags" Target="../tags/tag476.xml"/><Relationship Id="rId15" Type="http://schemas.openxmlformats.org/officeDocument/2006/relationships/tags" Target="../tags/tag477.xml"/><Relationship Id="rId16" Type="http://schemas.openxmlformats.org/officeDocument/2006/relationships/tags" Target="../tags/tag478.xml"/><Relationship Id="rId17" Type="http://schemas.openxmlformats.org/officeDocument/2006/relationships/tags" Target="../tags/tag479.xml"/><Relationship Id="rId18" Type="http://schemas.openxmlformats.org/officeDocument/2006/relationships/tags" Target="../tags/tag480.xml"/><Relationship Id="rId19" Type="http://schemas.openxmlformats.org/officeDocument/2006/relationships/tags" Target="../tags/tag481.xml"/><Relationship Id="rId20" Type="http://schemas.openxmlformats.org/officeDocument/2006/relationships/tags" Target="../tags/tag482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83.xml"/><Relationship Id="rId2" Type="http://schemas.openxmlformats.org/officeDocument/2006/relationships/tags" Target="../tags/tag484.xml"/><Relationship Id="rId3" Type="http://schemas.openxmlformats.org/officeDocument/2006/relationships/tags" Target="../tags/tag485.xml"/><Relationship Id="rId4" Type="http://schemas.openxmlformats.org/officeDocument/2006/relationships/tags" Target="../tags/tag486.xml"/><Relationship Id="rId5" Type="http://schemas.openxmlformats.org/officeDocument/2006/relationships/tags" Target="../tags/tag48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p>
            <a:r>
              <a:rPr altLang="en-US" dirty="0" lang="zh-CN"/>
              <a:t>2024年初中教育的补习与辅导机构选择指南</a:t>
            </a:r>
            <a:endParaRPr altLang="en-US" dirty="0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序号"/>
          <p:cNvSpPr txBox="1"/>
          <p:nvPr>
            <p:custDataLst>
              <p:tags r:id="rId1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2"/>
            </p:custDataLst>
          </p:nvPr>
        </p:nvSpPr>
        <p:spPr>
          <a:xfrm>
            <a:off x="7138670" y="805180"/>
            <a:ext cx="4684395" cy="822960"/>
          </a:xfrm>
          <a:prstGeom prst="rect"/>
          <a:noFill/>
        </p:spPr>
        <p:txBody>
          <a:bodyPr anchor="t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初中教育补习与辅导机构概述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3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4"/>
            </p:custDataLst>
          </p:nvPr>
        </p:nvSpPr>
        <p:spPr>
          <a:xfrm>
            <a:off x="7138670" y="1974850"/>
            <a:ext cx="4684395" cy="824230"/>
          </a:xfrm>
          <a:prstGeom prst="rect"/>
          <a:noFill/>
        </p:spPr>
        <p:txBody>
          <a:bodyPr anchor="t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选择初中教育补习与辅导机构的标准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5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6"/>
            </p:custDataLst>
          </p:nvPr>
        </p:nvSpPr>
        <p:spPr>
          <a:xfrm>
            <a:off x="7138670" y="3145790"/>
            <a:ext cx="4684395" cy="824230"/>
          </a:xfrm>
          <a:prstGeom prst="rect"/>
          <a:noFill/>
        </p:spPr>
        <p:txBody>
          <a:bodyPr anchor="t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知名初中教育补习与辅导机构介绍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7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8"/>
            </p:custDataLst>
          </p:nvPr>
        </p:nvSpPr>
        <p:spPr>
          <a:xfrm>
            <a:off x="7138670" y="4317365"/>
            <a:ext cx="4684395" cy="824230"/>
          </a:xfrm>
          <a:prstGeom prst="rect"/>
          <a:noFill/>
        </p:spPr>
        <p:txBody>
          <a:bodyPr anchor="t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如何选择适合自己的初中教育补习与辅导机构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1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2"/>
            </p:custDataLst>
          </p:nvPr>
        </p:nvSpPr>
        <p:spPr>
          <a:xfrm>
            <a:off x="7138670" y="5488305"/>
            <a:ext cx="4684395" cy="824230"/>
          </a:xfrm>
          <a:prstGeom prst="rect"/>
          <a:noFill/>
        </p:spPr>
        <p:txBody>
          <a:bodyPr anchor="t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选择初中教育补习与辅导机构的注意事项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初中教育补习与辅导机构概述</a:t>
            </a:r>
            <a:endParaRPr altLang="en-US" dirty="0" lang="zh-CN"/>
          </a:p>
        </p:txBody>
      </p:sp>
      <p:sp>
        <p:nvSpPr>
          <p:cNvPr id="10491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ONE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补习与辅导机构的作用</a:t>
            </a:r>
            <a:endParaRPr altLang="en-US" lang="zh-CN"/>
          </a:p>
        </p:txBody>
      </p:sp>
      <p:sp>
        <p:nvSpPr>
          <p:cNvPr id="10491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培养学生综合素质：补习与辅导机构不仅关注学生的学科知识，还注重培养学生的综合素质，如思维能力、沟通能力等。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提高学生学业成绩：提供专业的辅导 和补习，帮助学生掌握学科知识，提高学业成绩。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补充学校教育不足：学校教育无法满足所有学生的学习需求，补习与辅导机构可以提供更多个性化的学习资源和辅导。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辅助学生备考：针对各类考试，补习与辅导机构可以提供专业的备考指导和模拟考试，帮助学生更好地备考。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补习与辅导机构的类型</a:t>
            </a:r>
            <a:endParaRPr altLang="en-US" lang="zh-CN"/>
          </a:p>
        </p:txBody>
      </p:sp>
      <p:sp>
        <p:nvSpPr>
          <p:cNvPr id="10492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补习学校：提供针对考试或课程的补习课程，适合提高学习成绩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家教中心：提供家庭教师资源，适合个性化辅导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网络教育平台：提供在线课程和学习资源，适合自主学习和远程学习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学习辅导班：提供集体学习环境，适合学生共同学习和交流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补习与辅导机构的市场现状</a:t>
            </a:r>
            <a:endParaRPr altLang="en-US" lang="zh-CN"/>
          </a:p>
        </p:txBody>
      </p:sp>
      <p:sp>
        <p:nvSpPr>
          <p:cNvPr id="10493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补习与辅导机构数量众多，涵盖线上线下各类平台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市场竞争激烈，品牌知名度成为重要竞争优势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家长和学生需求多样化，个性化辅导服务逐渐兴起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政策监管加强，行业规范发展成为必然趋势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选择初中教育补习与辅导机构的标准</a:t>
            </a:r>
            <a:endParaRPr altLang="en-US" dirty="0" lang="zh-CN"/>
          </a:p>
        </p:txBody>
      </p:sp>
      <p:sp>
        <p:nvSpPr>
          <p:cNvPr id="10493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TWO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教学质量</a:t>
            </a:r>
            <a:endParaRPr altLang="en-US" lang="zh-CN"/>
          </a:p>
        </p:txBody>
      </p:sp>
      <p:sp>
        <p:nvSpPr>
          <p:cNvPr id="10494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师资力量：教师资质和教学经验是衡量教学质量的重要指标。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教学方法：有效的教学方法和手段能够激发学生的学习兴趣和动力。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课程设置：合理的课程设置和教学内容能够满足学生的学习需求和发展方向。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教学效果：学生的学习成果和反馈是衡量教学质量的重要依据。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教师资质</a:t>
            </a:r>
            <a:endParaRPr altLang="en-US" lang="zh-CN"/>
          </a:p>
        </p:txBody>
      </p:sp>
      <p:sp>
        <p:nvSpPr>
          <p:cNvPr id="10495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学历背景：具备相关学科的学历背景，如教育专业或相关学科的本科或以上学历。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教学经验：具备丰富的教学经验，能够针对不同学生的需求和特点进行个性化辅导。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教师资格认证：持有相关的教师资格证书或通过相关的教师资格考试。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教学方法：具备科学、合理、有效的教学方法，能够帮助学生快速提高学习成绩。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</a:t>
            </a:r>
            <a:endParaRPr altLang="en-US" lang="zh-CN"/>
          </a:p>
        </p:txBody>
      </p:sp>
      <p:sp>
        <p:nvSpPr>
          <p:cNvPr id="10495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课程是否符合孩子的学习需求和兴趣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课程内容和质量是否符合教育部门的要求和标准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课程设置是否具有灵活性和个性化，能够满足不同孩子的学习需求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课程价格是否合理，性价比是否高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价格收费</a:t>
            </a:r>
            <a:endParaRPr altLang="en-US" lang="zh-CN"/>
          </a:p>
        </p:txBody>
      </p:sp>
      <p:sp>
        <p:nvSpPr>
          <p:cNvPr id="10496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性价比高：优质的教学质量和价格相匹配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价格透明：机构收费标准应清晰明确，无隐形消费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收费方式：一次性收费或分期付款，避免乱收费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退费政策：合理且透明的退费政策，保障消费者权益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口碑评价</a:t>
            </a:r>
            <a:endParaRPr altLang="en-US" lang="zh-CN"/>
          </a:p>
        </p:txBody>
      </p:sp>
      <p:sp>
        <p:nvSpPr>
          <p:cNvPr id="10496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教学质量：教师资质和教学经验是关键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学习效果：学生成绩提升的幅度和速度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机构声誉：品牌知名度、口碑和信誉度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服务质量：课程咨询、售后服务等综合服务水平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知名初中教育补习与辅导机构介绍</a:t>
            </a:r>
            <a:endParaRPr altLang="en-US" dirty="0" lang="zh-CN"/>
          </a:p>
        </p:txBody>
      </p:sp>
      <p:sp>
        <p:nvSpPr>
          <p:cNvPr id="10497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THREE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学大教育</a:t>
            </a:r>
            <a:endParaRPr altLang="en-US" lang="zh-CN"/>
          </a:p>
        </p:txBody>
      </p:sp>
      <p:sp>
        <p:nvSpPr>
          <p:cNvPr id="10498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机构简介：学大教育是一家知名的初中教育补习与辅导机构，成立于2001年。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教学质量：学大教育拥有专业的师资团队和完善的教学体系，注重个性化教学和全面提升学生的学习能力。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课程设置：学大教育提供多样化的初中课程，包括数学、英语、语文等主要科目，以及科学、历史、地理等选修科目。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教学方法：学大教育采用一对一或小班授课的教学模式，根据学生的实际情况制定教学计划，注重培养学生的自主学习和思维能力。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好未来</a:t>
            </a:r>
            <a:endParaRPr altLang="en-US" lang="zh-CN"/>
          </a:p>
        </p:txBody>
      </p:sp>
      <p:sp>
        <p:nvSpPr>
          <p:cNvPr id="10498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公司简介：好未来是一家提供优质教育资源和服务的公司，致力于为初中生提供全面的补习和辅导服务。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服务内容：好未来提供多种学科的补习和辅导服务，包括数学、英语、语文等，以及中考前的冲刺辅导。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师资力量：好未来拥有专业的教师团队，教师们具有丰富的教学经验和专业的教育背景。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教学质量：好未来注重教学质量和效果，通过科学的教学方法和手段，帮助学生提高学习成绩和综合素质。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新东方</a:t>
            </a:r>
            <a:endParaRPr altLang="en-US" lang="zh-CN"/>
          </a:p>
        </p:txBody>
      </p:sp>
      <p:sp>
        <p:nvSpPr>
          <p:cNvPr id="10499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课程设置：新东方的初中英语补习和辅导课程设置丰富多样，包括一对一、小班制和大班制等多种形式。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简介：新东方是中国知名的英语培训机构之一，提供各种类型的英语课程，包括初中英语补习和辅导课程。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优势：新东方拥有优秀的师资力量和教学质量，注重培养学生的英语应用能力。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费用：新东方的课程费用相对较高，但也有一定的优惠政策和奖学金制度。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掌门1对1</a:t>
            </a:r>
            <a:endParaRPr altLang="en-US" lang="zh-CN"/>
          </a:p>
        </p:txBody>
      </p:sp>
      <p:sp>
        <p:nvSpPr>
          <p:cNvPr id="10500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掌门1对1简介：成立于2017年，专注于为初中生提供在线一对一辅导服务。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掌门1对1师资力量：拥有数千名经验丰富的专业教师，涵盖初中各学科。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掌门1对1课程特色：个性化定制，根据学生需求和水平量身打造课程。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掌门1对1价格政策：提供透明合理的价格体系，让家长和学生明明白白消费。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优胜教育</a:t>
            </a:r>
            <a:endParaRPr altLang="en-US" lang="zh-CN"/>
          </a:p>
        </p:txBody>
      </p:sp>
      <p:sp>
        <p:nvSpPr>
          <p:cNvPr id="10500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机构简介：优胜教育集团成立于1999年，是国内个性化1对1全科辅导领先品牌，2010年在纽约证券交易所上市。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辅导内容：提供中小学1对1辅导、考试心理辅导、全科定制辅导等服务。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师资力量：拥有专业、强大的教研团队和优秀的教学师资，提供优质的教学服务。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荣誉成就：多次获得“中国十大品牌课外辅导机构”、“中国十佳网络教育机构”等荣誉。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如何选择适合自己的初中教育补习与辅导机构</a:t>
            </a:r>
            <a:endParaRPr altLang="en-US" dirty="0" lang="zh-CN"/>
          </a:p>
        </p:txBody>
      </p:sp>
      <p:sp>
        <p:nvSpPr>
          <p:cNvPr id="1050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FOUR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根据个人学习需求选择机构</a:t>
            </a:r>
            <a:endParaRPr altLang="en-US" lang="zh-CN"/>
          </a:p>
        </p:txBody>
      </p:sp>
      <p:sp>
        <p:nvSpPr>
          <p:cNvPr id="10502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了解自己的学习需求和目标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考虑机构的教学方法和学习环境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参考他人的评价和经验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对比不同机构的教学课程和师资力量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试听课程，了解教师教学质量</a:t>
            </a:r>
            <a:endParaRPr altLang="en-US" lang="zh-CN"/>
          </a:p>
        </p:txBody>
      </p:sp>
      <p:sp>
        <p:nvSpPr>
          <p:cNvPr id="10502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课程设置：了解机构是否提供个性化的课程方案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教学效果评估：了解机构的教学效果和口碑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试听课程：了解机构的教学水平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教师教学质量：选择经验丰富、教学风格适合自己的老师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查看课程设置，确保符合学习计划</a:t>
            </a:r>
            <a:endParaRPr altLang="en-US" lang="zh-CN"/>
          </a:p>
        </p:txBody>
      </p:sp>
      <p:sp>
        <p:nvSpPr>
          <p:cNvPr id="10503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了解课程内容和目标，确保符合个人学习需求和目标。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了解课程评估和考核方式，确保学习成果得到有效检验。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了解课程教师资质和教学经验，确保教学质量和学习效果。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查看课程安排和时间表，确保与自己的时间安排相匹配。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对比价格收费，选择性价比高的机构</a:t>
            </a:r>
            <a:endParaRPr altLang="en-US" lang="zh-CN"/>
          </a:p>
        </p:txBody>
      </p:sp>
      <p:sp>
        <p:nvSpPr>
          <p:cNvPr id="10504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不要只看价格，要综合考虑机构的综合实力和口碑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可以参考其他家长的评价和建议，了解机构的性价比情况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了解机构收费情况，对比不同机构的收费标准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考虑机构的教学质量和服务水平，权衡性价比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查看口碑评价，了解机构综合实力</a:t>
            </a:r>
            <a:endParaRPr altLang="en-US" lang="zh-CN"/>
          </a:p>
        </p:txBody>
      </p:sp>
      <p:sp>
        <p:nvSpPr>
          <p:cNvPr id="10504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查看口碑评价：了解机构的教学质量和服务水平，选择口碑良好的机构。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了解机构综合实力：查看机构的师资力量、课程设置、教学环境等方面，选择综合实力较强的机构。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试听课程：亲自感受机构的教学质量和课程风格，选择适合自己的机构。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考虑价格因素：根据自己的预算选择合适的机构，不要盲目追求高价课程。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选择初中教育补习与辅导机构的注意事项</a:t>
            </a:r>
            <a:endParaRPr altLang="en-US" dirty="0" lang="zh-CN"/>
          </a:p>
        </p:txBody>
      </p:sp>
      <p:sp>
        <p:nvSpPr>
          <p:cNvPr id="10505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FIVE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注意机构合法性，避免上当受骗</a:t>
            </a:r>
            <a:endParaRPr altLang="en-US" lang="zh-CN"/>
          </a:p>
        </p:txBody>
      </p:sp>
      <p:sp>
        <p:nvSpPr>
          <p:cNvPr id="10506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了解机构的教学质量评估机制，确保教学质量有保障。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注意机构是否存在乱收费、虚假宣传等问题，避免上当受骗。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确认机构是否具备教育部门颁发的办学许可证等相关资质。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查看机构是否与教师签订正式的聘用合同，并要求出示教师资格证明。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注意教师资质，确保教学质量</a:t>
            </a:r>
            <a:endParaRPr altLang="en-US" lang="zh-CN"/>
          </a:p>
        </p:txBody>
      </p:sp>
      <p:sp>
        <p:nvSpPr>
          <p:cNvPr id="10506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了解教师资质和教学经验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关注教师的教学方法和效果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试听课程，感受教师的教学风格和水平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了解机构对教师的管理和培训机制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注意课程设置，避免无效学习</a:t>
            </a:r>
            <a:endParaRPr altLang="en-US" lang="zh-CN"/>
          </a:p>
        </p:txBody>
      </p:sp>
      <p:sp>
        <p:nvSpPr>
          <p:cNvPr id="105073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3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4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了解课程设置：查看课程大纲，确保补习与辅导机构提供的课程符合学生的学习需求和进度。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4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4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避免无效学习：选择具有系统性和连贯性的课程，确保学生在补习与辅导机构中能够获得有效的学习成果。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5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5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关注课程质量：了解补习与辅导机构的教学质量评估机制，确保学生能够接受高质量的教育服务。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5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5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试听课程：在选择补习与辅导机构时，建议学生和家长先试听课程，了解教师的教学风格和课程质量。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注意价格收费，避免隐形消费</a:t>
            </a:r>
            <a:endParaRPr altLang="en-US" lang="zh-CN"/>
          </a:p>
        </p:txBody>
      </p:sp>
      <p:sp>
        <p:nvSpPr>
          <p:cNvPr id="1050794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796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798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800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了解机构收费标准：在选择初中教育补习与辅导机构时，要提前了解机构的收费标准，包括课程费用、教材费用等。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02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804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806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808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警惕隐形消费：有些机构可能会在课程费用之外，额外收取其他费用，如资料费、考试费等。在选择机构时，要问清楚是否有这些费用，并在合同中明确标注。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10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812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814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816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对比不同机构的性价比：在选择机构时，可以对比不同机构的收费标准和课程质量，选择性价比最高的机构。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18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820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822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824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避免一次性付款：在选择机构时，建议不要一次性付款，可以先试听一段时间，看看是否符合自己的需求和口味。如果需要长期学习，可以选择分期付款或者按课程付费的方式。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注意口碑评价，避免不良机构</a:t>
            </a:r>
            <a:endParaRPr altLang="en-US" lang="zh-CN"/>
          </a:p>
        </p:txBody>
      </p:sp>
      <p:sp>
        <p:nvSpPr>
          <p:cNvPr id="10508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了解补习与辅导机构的口碑，避免选择不良机构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注意机构的教学质量，避免低质量的教学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了解机构的管理制度，选择有良好管理机制的机构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对比不同机构的师资力量，选择有经验的老师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p>
            <a:r>
              <a:rPr altLang="zh-CN" dirty="0" lang="en-US"/>
              <a:t>THANK</a:t>
            </a:r>
            <a:r>
              <a:rPr altLang="en-US" dirty="0" lang="zh-CN"/>
              <a:t> </a:t>
            </a:r>
            <a:r>
              <a:rPr altLang="zh-CN" dirty="0" lang="en-US"/>
              <a:t>YOU</a:t>
            </a:r>
            <a:endParaRPr altLang="en-US" dirty="0" lang="zh-CN"/>
          </a:p>
        </p:txBody>
      </p:sp>
      <p:sp>
        <p:nvSpPr>
          <p:cNvPr id="10509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p>
            <a:r>
              <a:rPr altLang="zh-CN" dirty="0" lang="en-US"/>
              <a:t>YOUR</a:t>
            </a:r>
            <a:r>
              <a:rPr altLang="en-US" dirty="0" lang="zh-CN"/>
              <a:t> </a:t>
            </a:r>
            <a:r>
              <a:rPr altLang="zh-CN" dirty="0" lang="en-US"/>
              <a:t>LOGO</a:t>
            </a:r>
            <a:endParaRPr altLang="en-US" dirty="0" lang="zh-CN"/>
          </a:p>
        </p:txBody>
      </p:sp>
      <p:sp>
        <p:nvSpPr>
          <p:cNvPr id="105093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5093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 标题内容"/>
</p:tagLst>
</file>

<file path=ppt/tags/tag134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36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5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5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5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5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5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5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5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5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5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5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9_5*l_h_i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5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9_5*l_h_a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SLIDE_ID" val="custom2023097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153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196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25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322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4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IVE"/>
</p:tagLst>
</file>

<file path=ppt/tags/tag410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487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lastClr="000000" val="windowText"/>
      </a:dk1>
      <a:lt1>
        <a:sysClr lastClr="FFFFFF" val="window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2024-01-01T07:36:41Z</dcterms:created>
  <dcterms:modified xsi:type="dcterms:W3CDTF">2024-01-01T07:36:41Z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902f0787fcc04e92a11424455860fc32_21</vt:lpwstr>
  </property>
</Properties>
</file>