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234" r:id="rId1"/>
    <p:sldMasterId id="2147494271" r:id="rId2"/>
  </p:sldMasterIdLst>
  <p:notesMasterIdLst>
    <p:notesMasterId r:id="rId3"/>
  </p:notesMasterIdLst>
  <p:sldIdLst>
    <p:sldId id="4901" r:id="rId4"/>
    <p:sldId id="4906" r:id="rId5"/>
    <p:sldId id="4910" r:id="rId6"/>
    <p:sldId id="4913" r:id="rId7"/>
    <p:sldId id="4916" r:id="rId8"/>
    <p:sldId id="4919" r:id="rId9"/>
    <p:sldId id="4922" r:id="rId10"/>
    <p:sldId id="4925" r:id="rId11"/>
    <p:sldId id="4928" r:id="rId12"/>
    <p:sldId id="4931" r:id="rId13"/>
    <p:sldId id="4934" r:id="rId14"/>
    <p:sldId id="4937" r:id="rId15"/>
    <p:sldId id="4940" r:id="rId16"/>
    <p:sldId id="4943" r:id="rId17"/>
    <p:sldId id="4946" r:id="rId18"/>
    <p:sldId id="4949" r:id="rId19"/>
    <p:sldId id="4952" r:id="rId20"/>
    <p:sldId id="4955" r:id="rId21"/>
    <p:sldId id="4958" r:id="rId22"/>
    <p:sldId id="4961" r:id="rId23"/>
    <p:sldId id="4964" r:id="rId24"/>
    <p:sldId id="4967" r:id="rId25"/>
    <p:sldId id="4970" r:id="rId26"/>
    <p:sldId id="4973" r:id="rId27"/>
    <p:sldId id="4976" r:id="rId28"/>
    <p:sldId id="4979" r:id="rId29"/>
    <p:sldId id="4982" r:id="rId30"/>
    <p:sldId id="4985" r:id="rId31"/>
    <p:sldId id="4988" r:id="rId32"/>
    <p:sldId id="4991" r:id="rId33"/>
    <p:sldId id="4994" r:id="rId34"/>
    <p:sldId id="4997" r:id="rId35"/>
    <p:sldId id="500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tags" Target="../tags/tag56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Relationship Id="rId8" Type="http://schemas.openxmlformats.org/officeDocument/2006/relationships/tags" Target="../tags/tag84.xml"/><Relationship Id="rId9" Type="http://schemas.openxmlformats.org/officeDocument/2006/relationships/tags" Target="../tags/tag85.xml"/><Relationship Id="rId10" Type="http://schemas.openxmlformats.org/officeDocument/2006/relationships/tags" Target="../tags/tag86.xml"/><Relationship Id="rId11" Type="http://schemas.openxmlformats.org/officeDocument/2006/relationships/tags" Target="../tags/tag87.xml"/><Relationship Id="rId12" Type="http://schemas.openxmlformats.org/officeDocument/2006/relationships/tags" Target="../tags/tag88.xml"/><Relationship Id="rId13" Type="http://schemas.openxmlformats.org/officeDocument/2006/relationships/tags" Target="../tags/tag89.xml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 14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任意多边形 11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1524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2" name="任意多边形 10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圆角矩形 24"/>
          <p:cNvSpPr/>
          <p:nvPr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2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97590" y="3002915"/>
            <a:ext cx="215900" cy="0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305540" y="1934210"/>
            <a:ext cx="0" cy="59499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305540" y="3476625"/>
            <a:ext cx="0" cy="63690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椭圆 21"/>
          <p:cNvSpPr/>
          <p:nvPr>
            <p:custDataLst>
              <p:tags r:id="rId8"/>
            </p:custDataLst>
          </p:nvPr>
        </p:nvSpPr>
        <p:spPr>
          <a:xfrm>
            <a:off x="10027285" y="4343400"/>
            <a:ext cx="538480" cy="538480"/>
          </a:xfrm>
          <a:prstGeom prst="ellipse"/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椭圆 20"/>
          <p:cNvSpPr/>
          <p:nvPr>
            <p:custDataLst>
              <p:tags r:id="rId9"/>
            </p:custDataLst>
          </p:nvPr>
        </p:nvSpPr>
        <p:spPr>
          <a:xfrm>
            <a:off x="10133965" y="4450080"/>
            <a:ext cx="325120" cy="325120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向下箭头"/>
          <p:cNvSpPr/>
          <p:nvPr>
            <p:custDataLst>
              <p:tags r:id="rId10"/>
            </p:custDataLst>
          </p:nvPr>
        </p:nvSpPr>
        <p:spPr>
          <a:xfrm>
            <a:off x="10238105" y="4542790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2273300" y="4438650"/>
            <a:ext cx="7589520" cy="66167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单击编辑文本</a:t>
            </a:r>
            <a:endParaRPr dirty="0">
              <a:sym typeface="+mn-ea"/>
            </a:endParaRPr>
          </a:p>
        </p:txBody>
      </p:sp>
      <p:sp>
        <p:nvSpPr>
          <p:cNvPr id="104868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2273935" y="1953895"/>
            <a:ext cx="8413115" cy="556260"/>
          </a:xfrm>
          <a:prstGeom prst="rect"/>
          <a:noFill/>
        </p:spPr>
        <p:txBody>
          <a:bodyPr anchor="t" bIns="45720" lIns="91440" rIns="14414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400" i="0" kern="1200" kumimoji="0" lang="zh-CN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2273300" y="2510155"/>
            <a:ext cx="8413750" cy="170942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8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5" name="直接连接符 59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509010" y="1475105"/>
            <a:ext cx="0" cy="4572000"/>
          </a:xfrm>
          <a:prstGeom prst="line"/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8" name="任意多边形 7"/>
          <p:cNvSpPr/>
          <p:nvPr>
            <p:custDataLst>
              <p:tags r:id="rId2"/>
            </p:custDataLst>
          </p:nvPr>
        </p:nvSpPr>
        <p:spPr>
          <a:xfrm>
            <a:off x="-18415" y="0"/>
            <a:ext cx="2251075" cy="87185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1165860" y="4138930"/>
            <a:ext cx="1375408" cy="1951990"/>
          </a:xfrm>
          <a:prstGeom prst="rect"/>
          <a:noFill/>
        </p:spPr>
        <p:txBody>
          <a:bodyPr anchor="ctr" bIns="45720" lIns="91440" rIns="91440" rtlCol="0" tIns="45720" vert="eaVert" wrap="square">
            <a:normAutofit/>
          </a:bodyPr>
          <a:lstStyle>
            <a:lvl1pPr algn="ju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2000" i="0" kern="1200" kumimoji="0" lang="en-US" noProof="1" normalizeH="0" spc="0" strike="noStrike" u="none">
                <a:solidFill>
                  <a:schemeClr val="bg1">
                    <a:lumMod val="8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just" lvl="0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166495" y="1793240"/>
            <a:ext cx="1375410" cy="2122210"/>
          </a:xfrm>
          <a:prstGeom prst="rect"/>
          <a:noFill/>
        </p:spPr>
        <p:txBody>
          <a:bodyPr anchor="ctr" bIns="45720" lIns="91440" rIns="91440" rtlCol="0" tIns="45720" vert="eaVert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6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椭圆 11"/>
          <p:cNvSpPr/>
          <p:nvPr>
            <p:custDataLst>
              <p:tags r:id="rId1"/>
            </p:custDataLst>
          </p:nvPr>
        </p:nvSpPr>
        <p:spPr>
          <a:xfrm rot="16200000">
            <a:off x="977900" y="1336040"/>
            <a:ext cx="4351020" cy="4351020"/>
          </a:xfrm>
          <a:prstGeom prst="ellipse"/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22" name="椭圆 10"/>
          <p:cNvSpPr/>
          <p:nvPr>
            <p:custDataLst>
              <p:tags r:id="rId2"/>
            </p:custDataLst>
          </p:nvPr>
        </p:nvSpPr>
        <p:spPr>
          <a:xfrm rot="16200000">
            <a:off x="1828800" y="2186940"/>
            <a:ext cx="2649220" cy="2649220"/>
          </a:xfrm>
          <a:prstGeom prst="ellipse"/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24" name="弧形 8"/>
          <p:cNvSpPr/>
          <p:nvPr>
            <p:custDataLst>
              <p:tags r:id="rId3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6" name="圆角矩形 9"/>
          <p:cNvSpPr/>
          <p:nvPr>
            <p:custDataLst>
              <p:tags r:id="rId4"/>
            </p:custDataLst>
          </p:nvPr>
        </p:nvSpPr>
        <p:spPr>
          <a:xfrm rot="10800000">
            <a:off x="6876415" y="3851910"/>
            <a:ext cx="2408555" cy="15938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8" name="任意多边形 13"/>
          <p:cNvSpPr/>
          <p:nvPr>
            <p:custDataLst>
              <p:tags r:id="rId5"/>
            </p:custDataLst>
          </p:nvPr>
        </p:nvSpPr>
        <p:spPr>
          <a:xfrm flipV="1">
            <a:off x="8945880" y="0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828800" y="3004185"/>
            <a:ext cx="2649220" cy="1208405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6000" i="0" kern="1200" kumimoji="0" lang="en-US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6732905" y="2092325"/>
            <a:ext cx="5005070" cy="168402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4800" i="0" kern="1200" kumimoji="0" lang="zh-CN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3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任意多边形 13"/>
          <p:cNvSpPr/>
          <p:nvPr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6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任意多边形 10"/>
          <p:cNvSpPr/>
          <p:nvPr>
            <p:custDataLst>
              <p:tags r:id="rId5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任意多边形 6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13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330" y="397510"/>
            <a:ext cx="10968990" cy="585914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2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 7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2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330" y="1075690"/>
            <a:ext cx="10968990" cy="47180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任意多边形 22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任意多边形 23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1524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6" name="任意多边形 25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8" name="圆角矩形 29"/>
          <p:cNvSpPr/>
          <p:nvPr>
            <p:custDataLst>
              <p:tags r:id="rId4"/>
            </p:custDataLst>
          </p:nvPr>
        </p:nvSpPr>
        <p:spPr>
          <a:xfrm rot="10800000">
            <a:off x="5155565" y="3089275"/>
            <a:ext cx="5383530" cy="11112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97590" y="2981325"/>
            <a:ext cx="215900" cy="0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3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305540" y="1912620"/>
            <a:ext cx="0" cy="59499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305540" y="3455035"/>
            <a:ext cx="0" cy="63690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椭圆 36"/>
          <p:cNvSpPr/>
          <p:nvPr>
            <p:custDataLst>
              <p:tags r:id="rId8"/>
            </p:custDataLst>
          </p:nvPr>
        </p:nvSpPr>
        <p:spPr>
          <a:xfrm>
            <a:off x="10016490" y="3576955"/>
            <a:ext cx="538480" cy="538480"/>
          </a:xfrm>
          <a:prstGeom prst="ellipse"/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椭圆 37"/>
          <p:cNvSpPr/>
          <p:nvPr>
            <p:custDataLst>
              <p:tags r:id="rId9"/>
            </p:custDataLst>
          </p:nvPr>
        </p:nvSpPr>
        <p:spPr>
          <a:xfrm>
            <a:off x="10123170" y="3683635"/>
            <a:ext cx="325120" cy="325120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向下箭头"/>
          <p:cNvSpPr/>
          <p:nvPr>
            <p:custDataLst>
              <p:tags r:id="rId10"/>
            </p:custDataLst>
          </p:nvPr>
        </p:nvSpPr>
        <p:spPr>
          <a:xfrm>
            <a:off x="10227310" y="3776345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4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署名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7466330" y="3648075"/>
            <a:ext cx="2365375" cy="66738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3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275715"/>
            <a:ext cx="8250555" cy="170561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7200" i="0" kern="1200" kumimoji="0" lang="en-US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3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tags" Target="../tags/tag98.xml"/><Relationship Id="rId18" Type="http://schemas.openxmlformats.org/officeDocument/2006/relationships/tags" Target="../tags/tag99.xml"/><Relationship Id="rId19" Type="http://schemas.openxmlformats.org/officeDocument/2006/relationships/tags" Target="../tags/tag100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35" r:id="rId1"/>
    <p:sldLayoutId id="2147494236" r:id="rId2"/>
    <p:sldLayoutId id="2147494237" r:id="rId3"/>
    <p:sldLayoutId id="2147494238" r:id="rId4"/>
    <p:sldLayoutId id="2147494239" r:id="rId5"/>
    <p:sldLayoutId id="2147494240" r:id="rId6"/>
    <p:sldLayoutId id="2147494241" r:id="rId7"/>
    <p:sldLayoutId id="2147494242" r:id="rId8"/>
    <p:sldLayoutId id="2147494243" r:id="rId9"/>
    <p:sldLayoutId id="2147494244" r:id="rId10"/>
    <p:sldLayoutId id="21474942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6"/>
          <p:cNvSpPr/>
          <p:nvPr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6"/>
            <a:ext cx="10515600" cy="622618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237129"/>
            <a:ext cx="10515600" cy="493983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9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4272" r:id="rId1"/>
    <p:sldLayoutId id="2147494273" r:id="rId2"/>
    <p:sldLayoutId id="2147494274" r:id="rId3"/>
    <p:sldLayoutId id="2147494275" r:id="rId4"/>
    <p:sldLayoutId id="2147494276" r:id="rId5"/>
    <p:sldLayoutId id="2147494277" r:id="rId6"/>
    <p:sldLayoutId id="2147494278" r:id="rId7"/>
    <p:sldLayoutId id="2147494279" r:id="rId8"/>
    <p:sldLayoutId id="2147494280" r:id="rId9"/>
    <p:sldLayoutId id="2147494281" r:id="rId10"/>
    <p:sldLayoutId id="214749428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tags" Target="../tags/tag432.xml"/><Relationship Id="rId14" Type="http://schemas.openxmlformats.org/officeDocument/2006/relationships/tags" Target="../tags/tag433.xml"/><Relationship Id="rId15" Type="http://schemas.openxmlformats.org/officeDocument/2006/relationships/tags" Target="../tags/tag434.xml"/><Relationship Id="rId16" Type="http://schemas.openxmlformats.org/officeDocument/2006/relationships/tags" Target="../tags/tag435.xml"/><Relationship Id="rId17" Type="http://schemas.openxmlformats.org/officeDocument/2006/relationships/tags" Target="../tags/tag436.xml"/><Relationship Id="rId18" Type="http://schemas.openxmlformats.org/officeDocument/2006/relationships/tags" Target="../tags/tag437.xml"/><Relationship Id="rId19" Type="http://schemas.openxmlformats.org/officeDocument/2006/relationships/tags" Target="../tags/tag438.xml"/><Relationship Id="rId20" Type="http://schemas.openxmlformats.org/officeDocument/2006/relationships/tags" Target="../tags/tag439.xml"/><Relationship Id="rId2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latin typeface="+mj-ea"/>
                <a:ea typeface="+mj-ea"/>
              </a:rPr>
              <a:t>汇报人：</a:t>
            </a:r>
            <a:r>
              <a:rPr altLang="zh-CN" lang="en-US">
                <a:latin typeface="+mj-ea"/>
                <a:ea typeface="+mj-ea"/>
              </a:rPr>
              <a:t>xxx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环境教育与可持续发展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j-ea"/>
                <a:ea typeface="+mj-ea"/>
              </a:rPr>
              <a:t>CONTENTS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868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70" name="圆角矩形 1"/>
          <p:cNvSpPr/>
          <p:nvPr>
            <p:custDataLst>
              <p:tags r:id="rId3"/>
            </p:custDataLst>
          </p:nvPr>
        </p:nvSpPr>
        <p:spPr>
          <a:xfrm>
            <a:off x="4404995" y="6318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4"/>
            </p:custDataLst>
          </p:nvPr>
        </p:nvSpPr>
        <p:spPr>
          <a:xfrm>
            <a:off x="4404995" y="635635"/>
            <a:ext cx="732155" cy="73406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5"/>
            </p:custDataLst>
          </p:nvPr>
        </p:nvSpPr>
        <p:spPr>
          <a:xfrm>
            <a:off x="5392420" y="650875"/>
            <a:ext cx="3803650" cy="71501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环境教育的重要性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圆角矩形 7"/>
          <p:cNvSpPr/>
          <p:nvPr>
            <p:custDataLst>
              <p:tags r:id="rId6"/>
            </p:custDataLst>
          </p:nvPr>
        </p:nvSpPr>
        <p:spPr>
          <a:xfrm>
            <a:off x="4404995" y="162496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7"/>
            </p:custDataLst>
          </p:nvPr>
        </p:nvSpPr>
        <p:spPr>
          <a:xfrm>
            <a:off x="4404995" y="1628775"/>
            <a:ext cx="732155" cy="734060"/>
          </a:xfrm>
          <a:prstGeom prst="ellipse"/>
          <a:solidFill>
            <a:schemeClr val="accent2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0" name="标题"/>
          <p:cNvSpPr txBox="1"/>
          <p:nvPr>
            <p:custDataLst>
              <p:tags r:id="rId8"/>
            </p:custDataLst>
          </p:nvPr>
        </p:nvSpPr>
        <p:spPr>
          <a:xfrm>
            <a:off x="5392420" y="1620520"/>
            <a:ext cx="3803650" cy="738505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环境教育的实施策略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2" name="圆角矩形 9"/>
          <p:cNvSpPr/>
          <p:nvPr>
            <p:custDataLst>
              <p:tags r:id="rId9"/>
            </p:custDataLst>
          </p:nvPr>
        </p:nvSpPr>
        <p:spPr>
          <a:xfrm>
            <a:off x="4404995" y="261810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84" name="序号"/>
          <p:cNvSpPr txBox="1"/>
          <p:nvPr>
            <p:custDataLst>
              <p:tags r:id="rId10"/>
            </p:custDataLst>
          </p:nvPr>
        </p:nvSpPr>
        <p:spPr>
          <a:xfrm>
            <a:off x="4404995" y="2621915"/>
            <a:ext cx="732155" cy="73406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6" name="标题"/>
          <p:cNvSpPr txBox="1"/>
          <p:nvPr>
            <p:custDataLst>
              <p:tags r:id="rId11"/>
            </p:custDataLst>
          </p:nvPr>
        </p:nvSpPr>
        <p:spPr>
          <a:xfrm>
            <a:off x="5392420" y="2625725"/>
            <a:ext cx="3803650" cy="733425"/>
          </a:xfrm>
          <a:prstGeom prst="rect"/>
          <a:noFill/>
        </p:spPr>
        <p:txBody>
          <a:bodyPr anchor="ctr" anchorCtr="0" bIns="0" lIns="91440" rIns="91440" rtlCol="0" tIns="0" wrap="square">
            <a:normAutofit fontScale="87500" lnSpcReduction="10000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环境教育与可持续发展的关系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8" name="圆角矩形 16"/>
          <p:cNvSpPr/>
          <p:nvPr>
            <p:custDataLst>
              <p:tags r:id="rId12"/>
            </p:custDataLst>
          </p:nvPr>
        </p:nvSpPr>
        <p:spPr>
          <a:xfrm>
            <a:off x="4404995" y="361124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90" name="序号"/>
          <p:cNvSpPr txBox="1"/>
          <p:nvPr>
            <p:custDataLst>
              <p:tags r:id="rId13"/>
            </p:custDataLst>
          </p:nvPr>
        </p:nvSpPr>
        <p:spPr>
          <a:xfrm>
            <a:off x="4404995" y="3615055"/>
            <a:ext cx="732155" cy="734060"/>
          </a:xfrm>
          <a:prstGeom prst="ellipse"/>
          <a:solidFill>
            <a:schemeClr val="accent2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2" name="标题"/>
          <p:cNvSpPr txBox="1"/>
          <p:nvPr>
            <p:custDataLst>
              <p:tags r:id="rId14"/>
            </p:custDataLst>
          </p:nvPr>
        </p:nvSpPr>
        <p:spPr>
          <a:xfrm>
            <a:off x="5392420" y="3606800"/>
            <a:ext cx="3803650" cy="738505"/>
          </a:xfrm>
          <a:prstGeom prst="rect"/>
          <a:noFill/>
        </p:spPr>
        <p:txBody>
          <a:bodyPr anchor="ctr" anchorCtr="0" bIns="0" lIns="91440" rIns="91440" rtlCol="0" tIns="0" wrap="square">
            <a:normAutofit fontScale="87500" lnSpcReduction="10000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2024年初中教育中的环境教育目标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94" name="圆角矩形 20"/>
          <p:cNvSpPr/>
          <p:nvPr>
            <p:custDataLst>
              <p:tags r:id="rId15"/>
            </p:custDataLst>
          </p:nvPr>
        </p:nvSpPr>
        <p:spPr>
          <a:xfrm>
            <a:off x="4404995" y="460438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16"/>
            </p:custDataLst>
          </p:nvPr>
        </p:nvSpPr>
        <p:spPr>
          <a:xfrm>
            <a:off x="4404995" y="4608195"/>
            <a:ext cx="732155" cy="73406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17"/>
            </p:custDataLst>
          </p:nvPr>
        </p:nvSpPr>
        <p:spPr>
          <a:xfrm>
            <a:off x="5392420" y="4608195"/>
            <a:ext cx="3803650" cy="735965"/>
          </a:xfrm>
          <a:prstGeom prst="rect"/>
          <a:noFill/>
        </p:spPr>
        <p:txBody>
          <a:bodyPr anchor="ctr" anchorCtr="0" bIns="0" lIns="91440" rIns="91440" rtlCol="0" tIns="0" wrap="square">
            <a:normAutofit fontScale="95833" lnSpcReduction="10000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实施初中环境教育的建议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00" name="圆角矩形 24"/>
          <p:cNvSpPr/>
          <p:nvPr>
            <p:custDataLst>
              <p:tags r:id="rId18"/>
            </p:custDataLst>
          </p:nvPr>
        </p:nvSpPr>
        <p:spPr>
          <a:xfrm>
            <a:off x="4404995" y="5597525"/>
            <a:ext cx="4888230" cy="7378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902" name="序号"/>
          <p:cNvSpPr txBox="1"/>
          <p:nvPr>
            <p:custDataLst>
              <p:tags r:id="rId19"/>
            </p:custDataLst>
          </p:nvPr>
        </p:nvSpPr>
        <p:spPr>
          <a:xfrm>
            <a:off x="4404995" y="5601335"/>
            <a:ext cx="732155" cy="734060"/>
          </a:xfrm>
          <a:prstGeom prst="ellipse"/>
          <a:solidFill>
            <a:schemeClr val="accent2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06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20"/>
            </p:custDataLst>
          </p:nvPr>
        </p:nvSpPr>
        <p:spPr>
          <a:xfrm>
            <a:off x="5392420" y="5601335"/>
            <a:ext cx="3803650" cy="741045"/>
          </a:xfrm>
          <a:prstGeom prst="rect"/>
          <a:noFill/>
        </p:spPr>
        <p:txBody>
          <a:bodyPr anchor="ctr" anchorCtr="0" bIns="0" lIns="91440" rIns="91440" rtlCol="0" tIns="0" wrap="square">
            <a:normAutofit fontScale="87500" lnSpcReduction="10000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初中环境教育的发展趋势和展望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01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94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50"/>
          </a:bodyPr>
          <a:p>
            <a:r>
              <a:rPr altLang="en-US" dirty="0" lang="zh-CN"/>
              <a:t>环境教育的重要性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提高学生环保意识</a:t>
            </a:r>
            <a:endParaRPr altLang="en-US" lang="zh-CN"/>
          </a:p>
        </p:txBody>
      </p:sp>
      <p:sp>
        <p:nvSpPr>
          <p:cNvPr id="1049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培养学生对自然环境的敬畏之心，认识到人类与自然环境的相互依存关系。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增强学生的环保责任感，让他们意识到保护环境是每个人的义务和责任。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培养学生的创新能力和实践能力，鼓励他们积极参与环保活动和环保项目。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引导学生养成节约资源、减少污染的绿色生活习惯，形成低碳环保的生活方式。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培养可持续发展人才</a:t>
            </a:r>
            <a:endParaRPr altLang="en-US" lang="zh-CN"/>
          </a:p>
        </p:txBody>
      </p:sp>
      <p:sp>
        <p:nvSpPr>
          <p:cNvPr id="10490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环境教育能够培养人们的环保意识，提高人们对可持续发展的认识。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环境教育能够培养具备可持续发展理念的人才，推动经济、社会和环境的协调发展。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环境教育能够提高人们的综合素质，促进个人全面发展。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环境教育能够促进国际合作与交流，共同应对全球环境问题。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促进社会可持续发展</a:t>
            </a:r>
            <a:endParaRPr altLang="en-US" lang="zh-CN"/>
          </a:p>
        </p:txBody>
      </p:sp>
      <p:sp>
        <p:nvSpPr>
          <p:cNvPr id="10491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培养公民环保意识，引导人们关注和参与环境保护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推动经济绿色发展，促进生态与经济协调发展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保障人类健康，提高生活质量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传承生态文明，建设美丽中国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应对环境挑战</a:t>
            </a:r>
            <a:endParaRPr altLang="en-US" lang="zh-CN"/>
          </a:p>
        </p:txBody>
      </p:sp>
      <p:sp>
        <p:nvSpPr>
          <p:cNvPr id="10491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环境教育能够提高人们对环境问题的认识和意识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环境教育能够培养人们的环保行为和习惯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环境教育能够促进可持续发展和生态文明建设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环境教育是应对环境挑战的重要手段和途径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02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260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dirty="0" lang="zh-CN"/>
              <a:t>环境教育的实施策略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课程设置与教材编写</a:t>
            </a:r>
            <a:endParaRPr altLang="en-US" lang="zh-CN"/>
          </a:p>
        </p:txBody>
      </p:sp>
      <p:sp>
        <p:nvSpPr>
          <p:cNvPr id="10493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教材编写：组织专家编写高质量的环境教育教材，确保教学内容的科学性和准确性。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课程设置：将环境教育纳入学校课程体系，确保学生全面了解环境保护知识。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跨学科整合：将环境教育与科学、地理、历史等学科进行整合，提高教学效果。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实践环节：增加环境教育的实践环节，如实地考察、环保活动等，提高学生的环保意识和行动力。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教学方法与手段</a:t>
            </a:r>
            <a:endParaRPr altLang="en-US" lang="zh-CN"/>
          </a:p>
        </p:txBody>
      </p:sp>
      <p:sp>
        <p:nvSpPr>
          <p:cNvPr id="104937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7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案例教学法：通过实际案例引导学生认识环境问题，提高解决能力。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体验式教学法：组织实地考察、环保活动等形式，让学生亲身体验环境问题，增强环保意识。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探究式教学法：教师引导学生发现问题、探究问题，培养自主学习和创新能力。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合作教学法：通过小组合作、互动讨论等形式，培养学生的合作精神和沟通能力。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教师培训与专业发展</a:t>
            </a:r>
            <a:endParaRPr altLang="en-US" lang="zh-CN"/>
          </a:p>
        </p:txBody>
      </p:sp>
      <p:sp>
        <p:nvSpPr>
          <p:cNvPr id="10494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培训方式：线上和线下培训相结合，提供多种学习资源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培训目标：提高教师的环境素养和教学能力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培训内容：涵盖环境知识、教育理念和教学方法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专业发展：鼓励教师参与研究项目和实践活动，促进持续成长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校园环境建设与管理</a:t>
            </a:r>
            <a:endParaRPr altLang="en-US" lang="zh-CN"/>
          </a:p>
        </p:txBody>
      </p:sp>
      <p:sp>
        <p:nvSpPr>
          <p:cNvPr id="10495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校园绿化：种植树木、花卉，提高校园绿化率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节能减排：推广节能设备，减少能源消耗和排放污染物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环保宣传：开展环保主题活动，加强学生环保意识教育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垃圾分类：设置分类垃圾桶，培养学生垃圾分类的习惯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03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590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环境教育与可持续发展的关系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环境保护与可持续发展相辅相成</a:t>
            </a:r>
            <a:endParaRPr altLang="en-US" lang="zh-CN"/>
          </a:p>
        </p:txBody>
      </p:sp>
      <p:sp>
        <p:nvSpPr>
          <p:cNvPr id="10496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环境教育是实现可持续发展的重要手段，培养人们的环保意识和行为习惯。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可持续发展需要环境教育的支撑，促进经济、社会和环境的协调发展。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环境教育能够提高人们对可持续发展的认识和参与度，推动相关政策和措施的实施。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可持续发展与环境教育相互促进，共同为实现生态文明和美好家园做出贡献。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环境教育是可持续发展的重要组成部分</a:t>
            </a:r>
            <a:endParaRPr altLang="en-US" lang="zh-CN"/>
          </a:p>
        </p:txBody>
      </p:sp>
      <p:sp>
        <p:nvSpPr>
          <p:cNvPr id="10497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环境教育旨在提高人们对环境保护的认识和意识，培养可持续发展的价值观和实践能力。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环境教育通过促进环境保护和可持续发展，为人类社会的未来发展提供保障。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环境教育涵盖了多个领域，包括生态保护、资源利用、气候变化等，与可持续发展的目标紧密相关。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环境教育不仅关注当前的环境问题，还着眼于未来的可持续发展，为人类社会的可持续发展提供支持。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培养具有环保意识的可持续发展人才</a:t>
            </a:r>
            <a:endParaRPr altLang="en-US" lang="zh-CN"/>
          </a:p>
        </p:txBody>
      </p:sp>
      <p:sp>
        <p:nvSpPr>
          <p:cNvPr id="10497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可持续发展人才需要具备创新意识和创新能力，能够在解决环境问题的过程中提出新的思路和方法，推动经济、社会和环境的协调发展。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环境教育是培养可持续发展人才的重要途径，通过传授知识和技能，引导学生关注环境问题，提高环保意识。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环境教育应该注重实践性和参与性，让学生亲身体验环境问题，培养他们的责任感和行动力，为可持续发展做出贡献。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学校、政府和社会应该共同努力，加强环境教育，培养具有环保意识的可持续发展人才，为建设美好的生态环境和未来做出积极贡献。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环境教育对可持续发展的推动作用</a:t>
            </a:r>
            <a:endParaRPr altLang="en-US" lang="zh-CN"/>
          </a:p>
        </p:txBody>
      </p:sp>
      <p:sp>
        <p:nvSpPr>
          <p:cNvPr id="10498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提高公众环保意识：环境教育有助于培养公众的环保意识，使人们更加关注环境保护和可持续发展。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培养环保行为：通过环境教育，引导人们养成节约资源、减少污染、保护生态等环保行为，促进可持续发展。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促进科技创新：环境教育激发人们对环保技术的探索和创新，推动可持续发展所需的科技创新。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增强国际合作：环境教育有助于加强国际间的环保合作与交流，共同应对全球环境问题，实现可持续发展目标。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04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89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2024年初中教育中的环境教育目标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提高学生环保素质</a:t>
            </a:r>
            <a:endParaRPr altLang="en-US" lang="zh-CN"/>
          </a:p>
        </p:txBody>
      </p:sp>
      <p:sp>
        <p:nvSpPr>
          <p:cNvPr id="10499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2024年初中教育中的环境教育目标旨在提高学生环保意识，培养其环保行为习惯。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环境教育课程应注重实践性和体验性，引导学生参与环保活动，提高其环保实践能力。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学校应加强与社区、企业等合作，共同开展环保教育活动，营造良好的环保教育氛围。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教师应以身作则，树立环保榜样，引导学生树立正确的环保观念，培养其成为具有环保素质的公民。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培养学生可持续发展观念</a:t>
            </a:r>
            <a:endParaRPr altLang="en-US" lang="zh-CN"/>
          </a:p>
        </p:txBody>
      </p:sp>
      <p:sp>
        <p:nvSpPr>
          <p:cNvPr id="10500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引导学生了解可持续发展的基本原则，如公平性、持续性、共同性等，并应用于实际生活中。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强调可持续发展理念在教育中的重要性，引导学生关注环境保护和资源利用。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培养学生的环保意识和责任感，鼓励他们积极参与环保活动和公益事业。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鼓励学生思考如何在个人和集体层面推动可持续发展，培养他们的创新能力和团队合作精神。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增强学生应对环境挑战的能力</a:t>
            </a:r>
            <a:endParaRPr altLang="en-US" lang="zh-CN"/>
          </a:p>
        </p:txBody>
      </p:sp>
      <p:sp>
        <p:nvSpPr>
          <p:cNvPr id="10500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目标：培养学生具备应对环境挑战的能力，包括环境保护、气候变化等方面的知识和技能。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实施方式：通过课堂教学、实践活动、校园文化等多种方式，引导学生关注环境问题，提高环保意识。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评价标准：学生应对环境挑战的能力是否得到提高，是否能够在实际生活中运用所学知识和技能解决环境问题。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实施效果：环境教育在初中教育中的地位得到提升，学生的环保意识明显增强，对环境问题的关注度提高。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培养具有创新精神和实践能力的环保人才</a:t>
            </a:r>
            <a:endParaRPr altLang="en-US" lang="zh-CN"/>
          </a:p>
        </p:txBody>
      </p:sp>
      <p:sp>
        <p:nvSpPr>
          <p:cNvPr id="1050154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6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58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60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62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64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66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168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培养目标：通过环境教育，使学生具备环保意识，掌握环保知识和技能，能够积极参与环保实践，成为具有创新精神和实践能力的环保人才。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72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4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培养方式：通过课堂教学、实践活动、校园文化等多种方式，培养学生的环保意识和实践能力，鼓励学生自主探究、创新思考，积极参与环保行动。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76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78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培养内容：主要包括环境科学知识、环保法律法规、环保技术与实践等方面的内容，通过这些内容的学习，使学生全面了解环保知识，提高环保意识和实践能力。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80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82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培养效果：通过环境教育，学生的环保意识得到提高，能够自觉地保护环境、节约资源，积极参与环保实践活动，成为具有创新精神和实践能力的环保人才。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84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05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5022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实施初中环境教育的建议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加强政策支持与资金投入</a:t>
            </a:r>
            <a:endParaRPr altLang="en-US" lang="zh-CN"/>
          </a:p>
        </p:txBody>
      </p:sp>
      <p:sp>
        <p:nvSpPr>
          <p:cNvPr id="10502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设立专项资金，用于支持初中环境教育的发展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制定相关政策，鼓励初中开展环境教育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增加对环境教育的资金投入，提高教育质量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制定优惠政策，鼓励社会力量参与初中环境教育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完善课程设置和教材建设</a:t>
            </a:r>
            <a:endParaRPr altLang="en-US" lang="zh-CN"/>
          </a:p>
        </p:txBody>
      </p:sp>
      <p:sp>
        <p:nvSpPr>
          <p:cNvPr id="10503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开设环境教育课程，确保学生接受系统的环境教育。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编写符合初中生认知水平的教材，注重理论与实践相结合。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定期更新教材内容，以反映环境教育的最新研究成果和发展动态。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加强教材的针对性和实用性，结合当地环境问题，引导学生解决实际问题。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提高教师环保意识和教学能力</a:t>
            </a:r>
            <a:endParaRPr altLang="en-US" lang="zh-CN"/>
          </a:p>
        </p:txBody>
      </p:sp>
      <p:sp>
        <p:nvSpPr>
          <p:cNvPr id="10504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培训教师：组织环保教育培训，提高教师的环保意识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学科融合：将环境教育融入其他学科教学中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创新教学方法：运用案例分析、小组讨论等形式，引导学生自主学习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完善评价机制：建立环境教育评价体系，激励教师积极开展环境教育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加强学校与社区、企业的合作与交流</a:t>
            </a:r>
            <a:endParaRPr altLang="en-US" lang="zh-CN"/>
          </a:p>
        </p:txBody>
      </p:sp>
      <p:sp>
        <p:nvSpPr>
          <p:cNvPr id="10504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7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学校可以与社区、企业合作开展环境教育活动，共同推进可持续发展。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7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学校可以邀请社区、企业代表参与环境教育课程的设计和实施，提供实践经验和资源支持。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8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学校可以与社区、企业合作开展环境教育项目，共同解决当地环境问题，促进可持续发展。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8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8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学校可以与社区、企业建立长期合作关系，定期开展交流活动，分享环境教育经验和资源，共同推进环境教育的发展。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06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50532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初中环境教育的发展趋势和展望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环境教育将更加注重实践和创新</a:t>
            </a:r>
            <a:endParaRPr altLang="en-US" lang="zh-CN"/>
          </a:p>
        </p:txBody>
      </p:sp>
      <p:sp>
        <p:nvSpPr>
          <p:cNvPr id="10505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创新教学方法：利用现代技术手段，如虚拟现实、增强现实等，创造沉浸式学习体验，提高学生学习兴趣。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实践活动的增加：鼓励学生参与实地考察、实验和社区服务，增强对环境问题的认识和解决能力。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跨学科整合：将环境教育与科学、地理、数学等学科进行整合，促进知识之间的联系和综合运用。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强调情感教育和价值观培养：引导学生培养对大自然和环境的热爱和敬畏之情，树立可持续发展的价值观。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环境教育将更加注重跨学科整合</a:t>
            </a:r>
            <a:endParaRPr altLang="en-US" lang="zh-CN"/>
          </a:p>
        </p:txBody>
      </p:sp>
      <p:sp>
        <p:nvSpPr>
          <p:cNvPr id="10506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整合地理、生物、化学等多个学科的知识，培养学生综合分析环境问题的能力。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加强与社会科学、人文科学等领域的合作，促进环境教育与社会科学、人文科学等领域的交叉融合。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引入虚拟现实、增强现实等技术，模拟真实环境情景，增强学生的沉浸感和体验感。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开展跨学科的教师培训，提高教师的综合素养和教学能力，以适应环境教育的发展需求。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环境教育将更加注重与国际接轨和合作交流</a:t>
            </a:r>
            <a:endParaRPr altLang="en-US" lang="zh-CN"/>
          </a:p>
        </p:txBody>
      </p:sp>
      <p:sp>
        <p:nvSpPr>
          <p:cNvPr id="10507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国际组织和机构在环境教育领域发挥越来越重要的作用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全球环境问题日益严重，需要各国共同应对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跨国合作和交流将有助于推动环境教育的发展和进步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借鉴国际先进的环境教育理念和实践经验，促进本土化发展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环境教育将在可持续发展中发挥更加重要的作用</a:t>
            </a:r>
            <a:endParaRPr altLang="en-US" lang="zh-CN"/>
          </a:p>
        </p:txBody>
      </p:sp>
      <p:sp>
        <p:nvSpPr>
          <p:cNvPr id="10507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初中环境教育将注重培养学生的环保意识和行动力，以促进可持续发展。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环境教育将进一步融入学校教育中，成为素质教育的重要组成部分，为培养具有环保意识的公民打下坚实基础。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随着科技的进步和应用，环境教育将更加注重数字化和信息化，提高教育效果和影响力。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随着社会对环境问题的日益重视，环境教育将更加注重实践和创新，引导学生积极参与环保行动。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latin typeface="+mj-ea"/>
                <a:ea typeface="+mj-ea"/>
              </a:rPr>
              <a:t>汇报人：</a:t>
            </a:r>
            <a:r>
              <a:rPr altLang="zh-CN" lang="en-US">
                <a:latin typeface="+mj-ea"/>
                <a:ea typeface="+mj-ea"/>
              </a:rPr>
              <a:t>xxx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5084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  YOU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9"/>
  <p:tag name="KSO_WM_UNIT_ID" val="_1*i*9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4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4"/>
</p:tagLst>
</file>

<file path=ppt/tags/tag9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4"/>
  <p:tag name="KSO_WM_SPECIAL_SOURCE" val="bdnull"/>
  <p:tag name="KSO_WM_TEMPLATE_THUMBS_INDEX" val="1、9"/>
</p:tagLst>
</file>

<file path=ppt/tags/tag10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4_1*f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4_1*b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1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04.xml><?xml version="1.0" encoding="utf-8"?>
<p:tagLst xmlns:p="http://schemas.openxmlformats.org/presentationml/2006/main">
  <p:tag name="KSO_WM_SLIDE_ID" val="custom202303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73.7&quot;,&quot;top&quot;:&quot;78.5&quot;,&quot;width&quot;:&quot;702.55&quot;,&quot;height&quot;:&quot;350.15&quot;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4_6*b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6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6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1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14_6*l_h_i*1_1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314_6*l_h_a*1_1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2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14_6*l_h_i*1_2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314_6*l_h_a*1_2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3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14_6*l_h_i*1_3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314_6*l_h_a*1_3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4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14_6*l_h_i*1_4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314_6*l_h_a*1_4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5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14_6*l_h_i*1_5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314_6*l_h_a*1_5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6*l_h_i*1_6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14_6*l_h_i*1_6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314_6*l_h_a*1_6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3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1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2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9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3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8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4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5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5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4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6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1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4_9*f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汇报人：WPS"/>
</p:tagLst>
</file>

<file path=ppt/tags/tag44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9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THANK  YOU"/>
</p:tagLst>
</file>

<file path=ppt/tags/tag442.xml><?xml version="1.0" encoding="utf-8"?>
<p:tagLst xmlns:p="http://schemas.openxmlformats.org/presentationml/2006/main">
  <p:tag name="KSO_WM_SLIDE_ID" val="custom202303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73.7&quot;,&quot;top&quot;:&quot;78.5&quot;,&quot;width&quot;:&quot;702.55&quot;,&quot;height&quot;:&quot;350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2">
      <a:dk1>
        <a:srgbClr val="000000"/>
      </a:dk1>
      <a:lt1>
        <a:srgbClr val="FFFFFF"/>
      </a:lt1>
      <a:dk2>
        <a:srgbClr val="011163"/>
      </a:dk2>
      <a:lt2>
        <a:srgbClr val="F3F5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2024-01-01T10:11:32Z</dcterms:created>
  <dcterms:modified xsi:type="dcterms:W3CDTF">2024-01-01T10:11:32Z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f9d1a30d5772459dbcd79eb40179d254_21</vt:lpwstr>
  </property>
</Properties>
</file>