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ableStyles" Target="tableStyles.xml"/><Relationship Id="rId33" Type="http://schemas.openxmlformats.org/officeDocument/2006/relationships/tags" Target="tags/tag37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3" Type="http://schemas.openxmlformats.org/officeDocument/2006/relationships/image" Target="../media/image1.jpeg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2.xml"/><Relationship Id="rId3" Type="http://schemas.openxmlformats.org/officeDocument/2006/relationships/image" Target="../media/image2.jpeg"/><Relationship Id="rId4" Type="http://schemas.openxmlformats.org/officeDocument/2006/relationships/tags" Target="../tags/tag73.xml"/><Relationship Id="rId5" Type="http://schemas.openxmlformats.org/officeDocument/2006/relationships/tags" Target="../tags/tag74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5.xml"/><Relationship Id="rId3" Type="http://schemas.openxmlformats.org/officeDocument/2006/relationships/image" Target="../media/image1.jpeg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9.xml"/><Relationship Id="rId3" Type="http://schemas.openxmlformats.org/officeDocument/2006/relationships/image" Target="../media/image3.jpeg"/><Relationship Id="rId4" Type="http://schemas.openxmlformats.org/officeDocument/2006/relationships/tags" Target="../tags/tag110.xml"/><Relationship Id="rId5" Type="http://schemas.openxmlformats.org/officeDocument/2006/relationships/tags" Target="../tags/tag1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单击此处</a:t>
            </a:r>
            <a:br>
              <a:rPr lang="en-US" altLang="zh-CN" dirty="0"/>
            </a:br>
            <a:r>
              <a:rPr lang="zh-CN" altLang="en-US" dirty="0"/>
              <a:t>编辑标题样式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单击此处</a:t>
            </a:r>
            <a:br>
              <a:rPr lang="en-US" altLang="zh-CN" dirty="0"/>
            </a:br>
            <a:r>
              <a:rPr lang="zh-CN" altLang="en-US" dirty="0"/>
              <a:t>编辑母版标题样式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ags" Target="../tags/tag57.xml"/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tags" Target="../tags/tag61.xml"/><Relationship Id="rId17" Type="http://schemas.openxmlformats.org/officeDocument/2006/relationships/tags" Target="../tags/tag62.xml"/><Relationship Id="rId18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12.xml"/><Relationship Id="rId13" Type="http://schemas.openxmlformats.org/officeDocument/2006/relationships/image" Target="../media/image4.jpeg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tags" Target="../tags/tag143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tags" Target="../tags/tag191.xml"/><Relationship Id="rId22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tags" Target="../tags/tag212.xml"/><Relationship Id="rId22" Type="http://schemas.openxmlformats.org/officeDocument/2006/relationships/tags" Target="../tags/tag213.xml"/><Relationship Id="rId23" Type="http://schemas.openxmlformats.org/officeDocument/2006/relationships/tags" Target="../tags/tag214.xml"/><Relationship Id="rId24" Type="http://schemas.openxmlformats.org/officeDocument/2006/relationships/tags" Target="../tags/tag215.xml"/><Relationship Id="rId25" Type="http://schemas.openxmlformats.org/officeDocument/2006/relationships/tags" Target="../tags/tag216.xml"/><Relationship Id="rId26" Type="http://schemas.openxmlformats.org/officeDocument/2006/relationships/tags" Target="../tags/tag217.xml"/><Relationship Id="rId27" Type="http://schemas.openxmlformats.org/officeDocument/2006/relationships/tags" Target="../tags/tag218.xml"/><Relationship Id="rId28" Type="http://schemas.openxmlformats.org/officeDocument/2006/relationships/tags" Target="../tags/tag219.xml"/><Relationship Id="rId29" Type="http://schemas.openxmlformats.org/officeDocument/2006/relationships/tags" Target="../tags/tag220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 dirty="0"/>
              <a:t>初中双减政策对学生综合素质发展的影响</a:t>
            </a:r>
            <a:endParaRPr lang="zh-CN" altLang="en-US" dirty="0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 dirty="0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 dirty="0"/>
              <a:t>CONTENTS</a:t>
            </a:r>
            <a:endParaRPr lang="zh-CN" altLang="en-US" dirty="0"/>
          </a:p>
        </p:txBody>
      </p:sp>
      <p:sp>
        <p:nvSpPr>
          <p:cNvPr id="17" name="矩形: 圆角 16"/>
          <p:cNvSpPr/>
          <p:nvPr>
            <p:custDataLst>
              <p:tags r:id="rId3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8" name="矩形: 圆角 7"/>
          <p:cNvSpPr/>
          <p:nvPr>
            <p:custDataLst>
              <p:tags r:id="rId4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矩形: 圆角 10"/>
          <p:cNvSpPr/>
          <p:nvPr>
            <p:custDataLst>
              <p:tags r:id="rId5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6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" name="矩形: 圆角 16"/>
          <p:cNvSpPr/>
          <p:nvPr>
            <p:custDataLst>
              <p:tags r:id="rId7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46" name="矩形: 圆角 16"/>
          <p:cNvSpPr/>
          <p:nvPr>
            <p:custDataLst>
              <p:tags r:id="rId8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文本框 14"/>
          <p:cNvSpPr txBox="1"/>
          <p:nvPr>
            <p:custDataLst>
              <p:tags r:id="rId9"/>
            </p:custDataLst>
          </p:nvPr>
        </p:nvSpPr>
        <p:spPr>
          <a:xfrm flipH="1">
            <a:off x="16637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" name="文本框 17"/>
          <p:cNvSpPr txBox="1"/>
          <p:nvPr>
            <p:custDataLst>
              <p:tags r:id="rId10"/>
            </p:custDataLst>
          </p:nvPr>
        </p:nvSpPr>
        <p:spPr>
          <a:xfrm>
            <a:off x="11493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7" name="文本框 14"/>
          <p:cNvSpPr txBox="1"/>
          <p:nvPr>
            <p:custDataLst>
              <p:tags r:id="rId11"/>
            </p:custDataLst>
          </p:nvPr>
        </p:nvSpPr>
        <p:spPr>
          <a:xfrm flipH="1">
            <a:off x="220726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3" name="文本框 17"/>
          <p:cNvSpPr txBox="1"/>
          <p:nvPr>
            <p:custDataLst>
              <p:tags r:id="rId12"/>
            </p:custDataLst>
          </p:nvPr>
        </p:nvSpPr>
        <p:spPr>
          <a:xfrm>
            <a:off x="215582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 flipH="1">
            <a:off x="418338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6" name="文本框 17"/>
          <p:cNvSpPr txBox="1"/>
          <p:nvPr>
            <p:custDataLst>
              <p:tags r:id="rId14"/>
            </p:custDataLst>
          </p:nvPr>
        </p:nvSpPr>
        <p:spPr>
          <a:xfrm>
            <a:off x="413194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 flipH="1">
            <a:off x="616204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29" name="文本框 17"/>
          <p:cNvSpPr txBox="1"/>
          <p:nvPr>
            <p:custDataLst>
              <p:tags r:id="rId16"/>
            </p:custDataLst>
          </p:nvPr>
        </p:nvSpPr>
        <p:spPr>
          <a:xfrm>
            <a:off x="611060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17"/>
            </p:custDataLst>
          </p:nvPr>
        </p:nvSpPr>
        <p:spPr>
          <a:xfrm flipH="1">
            <a:off x="8176895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31" name="文本框 17"/>
          <p:cNvSpPr txBox="1"/>
          <p:nvPr>
            <p:custDataLst>
              <p:tags r:id="rId18"/>
            </p:custDataLst>
          </p:nvPr>
        </p:nvSpPr>
        <p:spPr>
          <a:xfrm>
            <a:off x="812546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19"/>
            </p:custDataLst>
          </p:nvPr>
        </p:nvSpPr>
        <p:spPr>
          <a:xfrm flipH="1">
            <a:off x="1016381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33" name="文本框 17"/>
          <p:cNvSpPr txBox="1"/>
          <p:nvPr>
            <p:custDataLst>
              <p:tags r:id="rId20"/>
            </p:custDataLst>
          </p:nvPr>
        </p:nvSpPr>
        <p:spPr>
          <a:xfrm>
            <a:off x="1013587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 dirty="0"/>
              <a:t>双减政策背景和目的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 dirty="0"/>
              <a:t>01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双减政策的出台背景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当前教育存在过度竞争和应试教育的问题，导致学生学习负担过重，身心健康受到影响。</a:t>
            </a:r>
            <a:endParaRPr lang="zh-CN" altLang="en-US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国家为了减轻学生负担，提高教育质量，促进学生的全面发展和健康成长，推出了双减政策。</a:t>
            </a:r>
            <a:endParaRPr lang="zh-CN" altLang="en-US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双减政策的目的是通过减轻学生作业负担和校外培训负担，实现减轻学生课业压力、促进学生全面发展、提高教育质量的目标。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双减政策的出台背景是当前教育存在过度竞争和应试教育的问题，需要采取措施来缓解学生的压力，促进学生的健康成长。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双减政策的目标和意义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提高教育质量，增强学生综合素质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减轻学生课业负担，促进学生全面发展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推进教育公平，实现教育资源均衡分配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深化教育改革，促进教育现代化发展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 dirty="0"/>
              <a:t>双减政策对学生课业负担的影响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 dirty="0"/>
              <a:t>02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减少作业量和考试频率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减轻学生课业负担，让学生有更多时间进行课外活动和兴趣爱好的培养。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让学生有更多自主学习和思考的时间，培养创新能力和实践能力。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提高学生作业的质量和针对性，避免无效重复和机械性练习。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降低学生的学习压力，减少心理负担，有利于学生的身心健康。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减轻学生心理压力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  <a:tileRect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减少作业量，降低作业难度，让学生不再为作业而焦虑。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减轻家长焦虑，减少家庭辅导 班，让学生在家中得到更好的休息和放松。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增加学生课外活动时间，促进学生身心健康。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提倡多元化评价，减轻学生的考试压力。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提高学生自主学习能力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减少作业量：减轻学生课业负担，让学生有更多时间自主学习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增加课外活动：促进学生全面发展，提高自主学习能力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提倡个性化教育：因材施教，激发学生自主学习兴趣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培养学习习惯：引导学生养成良好学习习惯，提高自主学习能力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 dirty="0"/>
              <a:t>双减政策对学生课外活动的影响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 dirty="0"/>
              <a:t>03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促进学生参与体育、艺术等课外活动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双减政策减轻了学生的课业负担，让他们有更多的时间参与体育、艺术等课外活动。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政策鼓励学校开展多样化的课外活动，促进学生全面发展。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学生可以自主选择参加各类社团和兴趣小组，培养自己的兴趣和特长。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政策的实施有助于提高学生的身体素质和审美素养，培养他们的创新能力和团队协作精神。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增强学生团队协作和组织能力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双减政策实施后，学生有更多时间参与课外活动，需要组织协调团队成员，增强团队协作能力。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在课外活动中，学生需要发挥自己的组织能力，合理安排活动流程和分工，提高活动效率。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通过参与团队活动，学生可以锻炼自己的领导才能，提高解决问题的能力，增强自信心。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团队协作和组织能力的培养对学生未来的发展具有重要意义，能够更好地适应社会发展的需要。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提升学生创新能力和实践能力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双减政策减轻了学生的课业负担，让他们有更多时间参与课外活动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课外活动可以培养学生的兴趣爱好和特长，提高他们的综合素质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课外活动可以让学生接触到更多的知识和技能，激发他们的创新思维和实践能力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双减政策有利于学生发挥自己的潜力和创造力，培养出更多具有创新和实践能力的人才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 dirty="0"/>
              <a:t>双减政策对学生家庭教育的挑战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 dirty="0"/>
              <a:t>04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家庭教育观念的转变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家庭教育方式的调整：家长需要更加注重孩子的兴趣和特长，培养孩子的自主学习和创新能力。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家庭教育的重要性：双减政策下，家庭教育成为学生综合素质发展的重要组成部分。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家庭教育观念的转变：从过度依赖学校教育转向重视家庭教育和自主学习的教育方式。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家庭教育资源的利用：利用家庭、社区、社会等各种资源，为学生提供更加全面的教育支持。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家长如何引导孩子自主学习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培养孩子的时间管理能力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激发孩子的学习兴趣和动力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鼓励孩子多尝试和探索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与孩子共同制定学习计划和目标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家庭教育资源的合理利用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家长要与学校、教师保持密切沟通，了解孩子在学校的学习情况，共同促进孩子的发展。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家长应合理安排孩子的课余时间，注重培养他们的兴趣爱好和特长，促进全面发展。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家长需要关注孩子的个性化需求，提供有针对性的教育支持。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家长应注重培养孩子的自主学习能力，引导他们形成良好的学习习惯。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 dirty="0"/>
              <a:t>双减政策对学校教育的影响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 dirty="0"/>
              <a:t>05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学校教育理念的转变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学校开始重新审视教育目标，强调培养学生的创新精神和实践能力。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学校加强与家庭、社会的合作，共同推进学生的全面发展。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双减政策下，学校更加注重学生的综合素质发展，而非单一的应试能力。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学校开始重视学生的个性化需求，提供更多元化的教育服务。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教师角色的重新定位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转变教学方式：由传统的知识传授者转变为学生学习活动的引导者和组织者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关注学生个性化需求：更加关注学生的个性化需求和差异，提供有针对性的指导和支持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提升自身专业素养：不断学习和提升自身的专业素养，以适应新的教育环境和要求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积极参与学校教育改革：主动参与学校的教育改革，为学校的发展和学生的成长贡献力量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学校与家庭教育的协同发展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双减政策下，学校和家庭需要更加紧密地合作，共同促进学生的全面发展。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学校和家庭要共同关注学生的心理健康和成长需求，提供个性化的教育支持和服务。</a:t>
            </a:r>
            <a:endParaRPr sz="14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7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学校与家庭应建立有效的沟通机制，及时反馈学生的学习情况和问题，共同制定教育计划和目标。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学校应减轻学生的课业负担，提高教学质量，同时家长也要积极参与孩子的教育过程。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 dirty="0"/>
              <a:t>双减政策的实施效果和改进建议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 dirty="0"/>
              <a:t>06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双减政策实施过程中的问题与挑战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学科类培训隐形变异问题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培训服务价格高昂问题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家长焦虑情绪难以缓解问题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义务教育阶段学生作业负担和校外培训负担过重问题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政策实施效果的评估与反思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评估标准：减轻学生负担、提高教育质量、促进素质教育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实施效果：学生课业负担有所减轻、教育质量得到一定提升、素质教育得到一定推进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20000"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存在问题：部分学校和教师对双减政策理解不到位、教育资源不均衡导致效果不均、家庭教育负担加重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改进建议：加强政策宣传与培训、完善教育评价体系、推进教育资源均衡发展、引导家长正确认识双减政策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对双减政策的改进建议与发展方向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优化课程设置：增加课外活动、社会实践等课程，促进学生全面发展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完善评价体系：建立多元化、综合性评价体系，关注学生的综合素质发展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加强教师培训：提高教师教育教学能力，培养具备创新教育理念的师资队伍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强化家庭教育：引导家长树立正确的教育观念，共同关注孩子的成长与发展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lstStyle/>
          <a:p>
            <a:r>
              <a:rPr lang="en-US" altLang="zh-CN" dirty="0"/>
              <a:t>THANK YOU</a:t>
            </a:r>
            <a:endParaRPr lang="zh-CN" altLang="en-US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10"/>
  <p:tag name="KSO_WM_UNIT_TYPE" val="f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TYPE" val="f"/>
  <p:tag name="KSO_WM_UNIT_INDEX" val="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72"/>
  <p:tag name="KSO_WM_UNIT_TYPE" val="f"/>
  <p:tag name="KSO_WM_UNIT_INDEX" val="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&#13;二级&#13;三级&#13;四级&#13;五级"/>
  <p:tag name="KSO_WM_UNIT_TYPE" val="f"/>
  <p:tag name="KSO_WM_UNIT_INDEX" val="1"/>
  <p:tag name="KSO_WM_TEMPLATE_CATEGORY" val="custom"/>
  <p:tag name="KSO_WM_TEMPLATE_INDEX" val="20230995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&#10;添加文档标题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122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  <p:tag name="KSO_WM_UNIT_TEXT_FILL_FORE_SCHEMECOLOR_INDEX" val="14"/>
  <p:tag name="KSO_WM_UNIT_TEXT_FILL_TYPE" val="1"/>
  <p:tag name="KSO_WM_UNIT_USESOURCEFORMAT_APPLY" val="0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  <p:tag name="KSO_WM_UNIT_TEXT_FILL_FORE_SCHEMECOLOR_INDEX" val="14"/>
  <p:tag name="KSO_WM_UNIT_TEXT_FILL_TYPE" val="1"/>
  <p:tag name="KSO_WM_UNIT_USESOURCEFORMAT_APPLY" val="0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6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1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1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1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2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2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2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3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3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3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4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4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4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5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5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5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6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6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UNIT_VALUE" val="1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6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43.xml><?xml version="1.0" encoding="utf-8"?>
<p:tagLst xmlns:p="http://schemas.openxmlformats.org/presentationml/2006/main">
  <p:tag name="KSO_WM_SLIDE_ID" val="custom2023099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4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59.xml><?xml version="1.0" encoding="utf-8"?>
<p:tagLst xmlns:p="http://schemas.openxmlformats.org/presentationml/2006/main">
  <p:tag name="KSO_WM_TEMPLATE_CATEGORY" val="custom"/>
  <p:tag name="KSO_WM_TEMPLATE_INDEX" val="20230995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7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1.xml><?xml version="1.0" encoding="utf-8"?>
<p:tagLst xmlns:p="http://schemas.openxmlformats.org/presentationml/2006/main">
  <p:tag name="KSO_WM_TEMPLATE_CATEGORY" val="custom"/>
  <p:tag name="KSO_WM_TEMPLATE_INDEX" val="20230995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3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0.xml><?xml version="1.0" encoding="utf-8"?>
<p:tagLst xmlns:p="http://schemas.openxmlformats.org/presentationml/2006/main">
  <p:tag name="KSO_WM_TEMPLATE_CATEGORY" val="custom"/>
  <p:tag name="KSO_WM_TEMPLATE_INDEX" val="20230995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68.xml><?xml version="1.0" encoding="utf-8"?>
<p:tagLst xmlns:p="http://schemas.openxmlformats.org/presentationml/2006/main">
  <p:tag name="KSO_WM_TEMPLATE_CATEGORY" val="custom"/>
  <p:tag name="KSO_WM_TEMPLATE_INDEX" val="20230995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8.xml><?xml version="1.0" encoding="utf-8"?>
<p:tagLst xmlns:p="http://schemas.openxmlformats.org/presentationml/2006/main">
  <p:tag name="KSO_WM_TEMPLATE_CATEGORY" val="custom"/>
  <p:tag name="KSO_WM_TEMPLATE_INDEX" val="20230995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8.xml><?xml version="1.0" encoding="utf-8"?>
<p:tagLst xmlns:p="http://schemas.openxmlformats.org/presentationml/2006/main">
  <p:tag name="KSO_WM_TEMPLATE_CATEGORY" val="custom"/>
  <p:tag name="KSO_WM_TEMPLATE_INDEX" val="20230995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71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ags/tag372.xml><?xml version="1.0" encoding="utf-8"?>
<p:tagLst xmlns:p="http://schemas.openxmlformats.org/presentationml/2006/main">
  <p:tag name="commondata" val="eyJoZGlkIjoiNzNkN2QyMDgyZDc1ZTZiYmNkMmRiMWM3NTQ4OTM2Zm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2535</Words>
  <Application>WPS 演示</Application>
  <PresentationFormat>宽屏</PresentationFormat>
  <Paragraphs>248</Paragraphs>
  <Slides>26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Montserrat ExtraBold</vt:lpstr>
      <vt:lpstr>Segoe Print</vt:lpstr>
      <vt:lpstr>Arial</vt:lpstr>
      <vt:lpstr>WPS</vt:lpstr>
      <vt:lpstr>Office 主题​​</vt:lpstr>
      <vt:lpstr>初中双减政策对学生综合素质发展的影响</vt:lpstr>
      <vt:lpstr>目录</vt:lpstr>
      <vt:lpstr>双减政策背景和目的</vt:lpstr>
      <vt:lpstr>双减政策的出台背景</vt:lpstr>
      <vt:lpstr>双减政策的目标和意义</vt:lpstr>
      <vt:lpstr>双减政策对学生课业负担的影响</vt:lpstr>
      <vt:lpstr>减少作业量和考试频率</vt:lpstr>
      <vt:lpstr>减轻学生心理压力</vt:lpstr>
      <vt:lpstr>提高学生自主学习能力</vt:lpstr>
      <vt:lpstr>双减政策对学生课外活动的影响</vt:lpstr>
      <vt:lpstr>促进学生参与体育、艺术等课外活动</vt:lpstr>
      <vt:lpstr>增强学生团队协作和组织能力</vt:lpstr>
      <vt:lpstr>提升学生创新能力和实践能力</vt:lpstr>
      <vt:lpstr>双减政策对学生家庭教育的挑战</vt:lpstr>
      <vt:lpstr>家庭教育观念的转变</vt:lpstr>
      <vt:lpstr>家长如何引导孩子自主学习</vt:lpstr>
      <vt:lpstr>家庭教育资源的合理利用</vt:lpstr>
      <vt:lpstr>双减政策对学校教育的影响</vt:lpstr>
      <vt:lpstr>学校教育理念的转变</vt:lpstr>
      <vt:lpstr>教师角色的重新定位</vt:lpstr>
      <vt:lpstr>学校与家庭教育的协同发展</vt:lpstr>
      <vt:lpstr>双减政策的实施效果和改进建议</vt:lpstr>
      <vt:lpstr>双减政策实施过程中的问题与挑战</vt:lpstr>
      <vt:lpstr>政策实施效果的评估与反思</vt:lpstr>
      <vt:lpstr>对双减政策的改进建议与发展方向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天天向上</cp:lastModifiedBy>
  <cp:revision>155</cp:revision>
  <dcterms:created xsi:type="dcterms:W3CDTF">2019-06-19T02:08:00Z</dcterms:created>
  <dcterms:modified xsi:type="dcterms:W3CDTF">2023-12-29T04:59:32Z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D8B17AF2F923477DBCF4CC8C5F206102_11</vt:lpwstr>
  </property>
</Properties>
</file>