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973" r:id="rId1"/>
    <p:sldMasterId id="2147505010" r:id="rId2"/>
  </p:sldMasterIdLst>
  <p:notesMasterIdLst>
    <p:notesMasterId r:id="rId3"/>
  </p:notesMasterIdLst>
  <p:sldIdLst>
    <p:sldId id="9562" r:id="rId4"/>
    <p:sldId id="9565" r:id="rId5"/>
    <p:sldId id="9568" r:id="rId6"/>
    <p:sldId id="9571" r:id="rId7"/>
    <p:sldId id="9574" r:id="rId8"/>
    <p:sldId id="9577" r:id="rId9"/>
    <p:sldId id="9580" r:id="rId10"/>
    <p:sldId id="9583" r:id="rId11"/>
    <p:sldId id="9586" r:id="rId12"/>
    <p:sldId id="9589" r:id="rId13"/>
    <p:sldId id="9592" r:id="rId14"/>
    <p:sldId id="9595" r:id="rId15"/>
    <p:sldId id="9598" r:id="rId16"/>
    <p:sldId id="9601" r:id="rId17"/>
    <p:sldId id="9604" r:id="rId18"/>
    <p:sldId id="9607" r:id="rId19"/>
    <p:sldId id="9610" r:id="rId20"/>
    <p:sldId id="9613" r:id="rId21"/>
    <p:sldId id="9616" r:id="rId22"/>
    <p:sldId id="9619" r:id="rId23"/>
    <p:sldId id="9622" r:id="rId24"/>
    <p:sldId id="9625" r:id="rId25"/>
    <p:sldId id="9628" r:id="rId26"/>
    <p:sldId id="9631" r:id="rId27"/>
    <p:sldId id="9634" r:id="rId28"/>
    <p:sldId id="9637" r:id="rId29"/>
    <p:sldId id="9640" r:id="rId30"/>
    <p:sldId id="9643" r:id="rId31"/>
    <p:sldId id="9646" r:id="rId32"/>
    <p:sldId id="9649" r:id="rId33"/>
    <p:sldId id="9652" r:id="rId34"/>
    <p:sldId id="965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974" r:id="rId1"/>
    <p:sldLayoutId id="2147504975" r:id="rId2"/>
    <p:sldLayoutId id="2147504976" r:id="rId3"/>
    <p:sldLayoutId id="2147504977" r:id="rId4"/>
    <p:sldLayoutId id="2147504978" r:id="rId5"/>
    <p:sldLayoutId id="2147504979" r:id="rId6"/>
    <p:sldLayoutId id="2147504980" r:id="rId7"/>
    <p:sldLayoutId id="2147504981" r:id="rId8"/>
    <p:sldLayoutId id="2147504982" r:id="rId9"/>
    <p:sldLayoutId id="2147504983" r:id="rId10"/>
    <p:sldLayoutId id="21475049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011" r:id="rId1"/>
    <p:sldLayoutId id="2147505012" r:id="rId2"/>
    <p:sldLayoutId id="2147505013" r:id="rId3"/>
    <p:sldLayoutId id="2147505014" r:id="rId4"/>
    <p:sldLayoutId id="2147505015" r:id="rId5"/>
    <p:sldLayoutId id="2147505016" r:id="rId6"/>
    <p:sldLayoutId id="2147505017" r:id="rId7"/>
    <p:sldLayoutId id="2147505018" r:id="rId8"/>
    <p:sldLayoutId id="2147505019" r:id="rId9"/>
    <p:sldLayoutId id="2147505020" r:id="rId10"/>
    <p:sldLayoutId id="214750502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小学生全面发展的多元化教育方案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方案背景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课程设置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教学方法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教学资源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评价体系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实施保障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方案背景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当前教育环境下小学生面临的问题</a:t>
            </a:r>
            <a:endParaRPr altLang="en-US" lang="zh-CN"/>
          </a:p>
        </p:txBody>
      </p:sp>
      <p:sp>
        <p:nvSpPr>
          <p:cNvPr id="10489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学习压力大，课业负担重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心理健康问题日益突出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家庭教育缺失或不科学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多元化教育的重要性</a:t>
            </a:r>
            <a:endParaRPr altLang="en-US" lang="zh-CN"/>
          </a:p>
        </p:txBody>
      </p:sp>
      <p:sp>
        <p:nvSpPr>
          <p:cNvPr id="10489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适应社会发展的需要，培养多元化人才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拓展学生的视野，提高综合素质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激发学生的兴趣和潜能，促进个性发展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培养学生的创新能力和实践能力，提升竞争力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方案目标与原则</a:t>
            </a:r>
            <a:endParaRPr altLang="en-US" lang="zh-CN"/>
          </a:p>
        </p:txBody>
      </p:sp>
      <p:sp>
        <p:nvSpPr>
          <p:cNvPr id="104901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注重个性差异，因材施教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培养小学生的综合素质，促进全面发展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强化实践能力和创新精神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遵循教育规律，科学合理地安排教育内容和方法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课程设置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基础学科课程</a:t>
            </a:r>
            <a:endParaRPr altLang="en-US" lang="zh-CN"/>
          </a:p>
        </p:txBody>
      </p:sp>
      <p:sp>
        <p:nvSpPr>
          <p:cNvPr id="10491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英语：掌握基础语法和词汇，培养英语听说读写能力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语文：培养学生的阅读、写作和表达能力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数学：提高学生的逻辑思维和解决问题的能力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科学：了解自然科学知识，培养科学探究精神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兴趣特长课程</a:t>
            </a:r>
            <a:endParaRPr altLang="en-US" lang="zh-CN"/>
          </a:p>
        </p:txBody>
      </p:sp>
      <p:sp>
        <p:nvSpPr>
          <p:cNvPr id="104918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内容：根据小学生的兴趣和特长，开设各类兴趣特长课程，如音乐、美术、体育等。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目的：培养学生的兴趣爱好和特长，促进学生的个性化发展。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实施方式：学校可以组织专业教师或聘请校外专业人士进行授课，也可以引导学生自主选择课程。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评价方式：通过课程表现、作品展示、比赛等形式进行评价，同时也要注重学生的自我评价和同伴评价。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实践体验课程</a:t>
            </a:r>
            <a:endParaRPr altLang="en-US" lang="zh-CN"/>
          </a:p>
        </p:txBody>
      </p:sp>
      <p:sp>
        <p:nvSpPr>
          <p:cNvPr id="10492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课程形式：组织各种实践活动，如科学实验、社会调查、志愿服务等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课程内容：结合实际生活，注重动手操作和实践应用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目的：培养小学生的实践能力和创新思维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课程评价：注重过程评价，关注学生的参与度和实际收获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心理健康课程</a:t>
            </a:r>
            <a:endParaRPr altLang="en-US" lang="zh-CN"/>
          </a:p>
        </p:txBody>
      </p:sp>
      <p:sp>
        <p:nvSpPr>
          <p:cNvPr id="10493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教学方法：采用游戏、角色扮演、小组讨论等形式，引导学生积极参与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课程评估：通过观察学生表现、问卷调查等方式，及时了解学生心理健康状况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课程目标：培养学生良好的心理素质和应对压力的能力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课程内容：包括自我认知、情绪管理、人际交往、学习策略等模块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教学方法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启发式教学</a:t>
            </a:r>
            <a:endParaRPr altLang="en-US" lang="zh-CN"/>
          </a:p>
        </p:txBody>
      </p:sp>
      <p:sp>
        <p:nvSpPr>
          <p:cNvPr id="1049402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04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06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08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10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12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14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16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定义：启发式教学是一种以学生为中心的教学方法，旨在激发学生的主动性和创造性，培养其独立思考和解决问题的能力。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20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2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特点：强调学生的主动参与和合作学习，教师作为引导者和促进者，通过提问、案例分析等方式引导学生思考、发现和探索。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24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6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实施方式：可以采用小组讨论、角色扮演、案例分析等多种形式，引导学生发现问题、分析问题和解决问题，同时注重学生的情感体验和价值观的塑造。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28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0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优势：启发式教学能够激发学生的学习兴趣和动力，培养其创新思维和实践能力，同时增强学生的合作意识和沟通能力。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32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情境式教学</a:t>
            </a:r>
            <a:endParaRPr altLang="en-US" lang="zh-CN"/>
          </a:p>
        </p:txBody>
      </p:sp>
      <p:sp>
        <p:nvSpPr>
          <p:cNvPr id="10494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情境式教学的实施方式：采用多媒体、实物教具、角色扮演等多种教学手段，构建生动有趣的学习场景。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情境式教学的应用范围：适用于各个学科，特别是语文、英语、历史等人文类课程以及数学、物理等科学类课程。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情境式教学的定义：通过模拟真实情境，使学生在实践中学习和掌握知识。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情境式教学的优势：提高学生的学习兴趣和参与度，培养实际操作能力和解决问题的能力。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游戏化教学</a:t>
            </a:r>
            <a:endParaRPr altLang="en-US" lang="zh-CN"/>
          </a:p>
        </p:txBody>
      </p:sp>
      <p:sp>
        <p:nvSpPr>
          <p:cNvPr id="10495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定义：将学习内容与游戏结合，让学生在游戏中学习知识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目的：提高学生的学习兴趣和参与度，增强学习效果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实施方式：设计有趣的游戏，将知识点融入其中，让学生在游戏中学习和掌握知识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优势：能够激发学生的学习兴趣，提高学习效果，同时能够培养学生的团队协作和创新能力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合作学习</a:t>
            </a:r>
            <a:endParaRPr altLang="en-US" lang="zh-CN"/>
          </a:p>
        </p:txBody>
      </p:sp>
      <p:sp>
        <p:nvSpPr>
          <p:cNvPr id="10495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实施方式：教师根据学生的兴趣、能力和需求进行分组，分配任务，引导学生通过合作完成任务，同时进行及时反馈和调整。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定义：合作学习是一种以小组为单位，通过合作完成任务、讨论问题、互相学习的教学方法。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目的：培养学生的团队协作能力、沟通能力和自主学习能力。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优势：提高学生参与度，增强学生学习动力，培养良好的人际关系和合作精神。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5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教学资源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教师资源</a:t>
            </a:r>
            <a:endParaRPr altLang="en-US" lang="zh-CN"/>
          </a:p>
        </p:txBody>
      </p:sp>
      <p:sp>
        <p:nvSpPr>
          <p:cNvPr id="10496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针对不同学科和课程，需要具备相应专业背景和教学经验的教师。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教师的专业素养和教学能力是教育方案实施的关键因素。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教师资源的合理配置和利用，能够促进小学生全面发展。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教师资源的多元化，可以满足不同学生的个性化需求，提高教育质量。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设施资源</a:t>
            </a:r>
            <a:endParaRPr altLang="en-US" lang="zh-CN"/>
          </a:p>
        </p:txBody>
      </p:sp>
      <p:sp>
        <p:nvSpPr>
          <p:cNvPr id="10497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设施维护：定期对设施进行检查和维护，确保教学顺利进行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硬件设施：包括教室、图书馆、实验室等教学场所和教学设备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软件设施：包括教材、课件、学习软件等数字化教学资源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设施更新：根据教育需求和科技发展，及时更新教学设施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社会资源</a:t>
            </a:r>
            <a:endParaRPr altLang="en-US" lang="zh-CN"/>
          </a:p>
        </p:txBody>
      </p:sp>
      <p:sp>
        <p:nvSpPr>
          <p:cNvPr id="10498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图书馆：提供丰富的图书资源，满足学生的阅读需求。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博物馆：通过展览和活动，增强学生的文化素养和科学知识。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社区资源：利用社区内的各种设施和活动，培养学生的社会适应能力。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家长资源：鼓励家长参与学校教育，提供家庭教育和学校教育的互补。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网络资源</a:t>
            </a:r>
            <a:endParaRPr altLang="en-US" lang="zh-CN"/>
          </a:p>
        </p:txBody>
      </p:sp>
      <p:sp>
        <p:nvSpPr>
          <p:cNvPr id="10499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内容：介绍网络上丰富的教学资源，如在线课程、教育网站、学习论坛等。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目的：引导学生合理利用网络资源，提高学习效率。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优势：网络资源具有多样性、便捷性和互动性等特点，能够满足不同学生的学习需求。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注意事项：强调网络安全和信息筛选的重要性，引导学生正确使用网络资源。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6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评价体系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过程性评价</a:t>
            </a:r>
            <a:endParaRPr altLang="en-US" lang="zh-CN"/>
          </a:p>
        </p:txBody>
      </p:sp>
      <p:sp>
        <p:nvSpPr>
          <p:cNvPr id="10500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实施方式：通过课堂观察、作业、测验、作品等多种形式进行评估。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定义：在教育过程中进行的评价，旨在了解学生的学习情况并及时调整教学策略。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目的：为教师和学生提供反馈，促进学生的学习进步和全面发展。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优势：及时发现学生的问题并提供解决方案，有助于提高学生的学习效果和兴趣。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终结性评价</a:t>
            </a:r>
            <a:endParaRPr altLang="en-US" lang="zh-CN"/>
          </a:p>
        </p:txBody>
      </p:sp>
      <p:sp>
        <p:nvSpPr>
          <p:cNvPr id="10500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目的：为教育决策提供依据，改进教学方法，提高教学质量。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定义：在教育活动结束后进行的评价，以检验学生的学习成果和教师的教学效果。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方法：考试、测验、作品评定等。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优势：能够全面评估学生的学习成果，为教育决策提供客观依据。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自我评价与他人评价</a:t>
            </a:r>
            <a:endParaRPr altLang="en-US" lang="zh-CN"/>
          </a:p>
        </p:txBody>
      </p:sp>
      <p:sp>
        <p:nvSpPr>
          <p:cNvPr id="10501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自我评价：学生对自己的学习态度、能力、成果等方面的反思和评估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他人评价：教师、家长、同学等对学生的学习表现、行为习惯等方面的评价和反馈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评价目的：帮助学生认识自己的优点和不足，促进学生的自我认知和自我完善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评价方式：可以采用多种方式，如口头表达、书面作业、作品展示等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综合素质评价</a:t>
            </a:r>
            <a:endParaRPr altLang="en-US" lang="zh-CN"/>
          </a:p>
        </p:txBody>
      </p:sp>
      <p:sp>
        <p:nvSpPr>
          <p:cNvPr id="10501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评价内容：知识技能、思维能力、情感态度、社会适应等方面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评价目标：促进小学生的全面发展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评价方式：过程性评价与终结性评价相结合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评价结果：为小学生提供个性化的发展建议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2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实施保障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组织管理保障</a:t>
            </a:r>
            <a:endParaRPr altLang="en-US" lang="zh-CN"/>
          </a:p>
        </p:txBody>
      </p:sp>
      <p:sp>
        <p:nvSpPr>
          <p:cNvPr id="10502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制定详细的管理制度和工作流程，确保方案的顺利推进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建立专门的管理机构，负责方案的实施和监督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加强管理人员的培训和教育，提高管理水平和能力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建立有效的考核和激励机制，激发管理人员的积极性和创造性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制度保障</a:t>
            </a:r>
            <a:endParaRPr altLang="en-US" lang="zh-CN"/>
          </a:p>
        </p:txBody>
      </p:sp>
      <p:sp>
        <p:nvSpPr>
          <p:cNvPr id="10503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建立多元化教育评价体系，对实施情况进行监督和评估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制定相关政策法规，确保多元化教育的实施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加强师资队伍建设，提高教师对多元化教育的认识和实施能力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完善教育资源分配机制，确保多元化教育资源的充足和均衡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师资培训保障</a:t>
            </a:r>
            <a:endParaRPr altLang="en-US" lang="zh-CN"/>
          </a:p>
        </p:txBody>
      </p:sp>
      <p:sp>
        <p:nvSpPr>
          <p:cNvPr id="10504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培训方式：线上培训、线下培训、校本培训等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培训评估：对教师的学习成果进行考核和评价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培训目标：提高教师的教育教学能力和综合素质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培训内容：教育理论、教学方法、教育技术等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家校合作保障</a:t>
            </a:r>
            <a:endParaRPr altLang="en-US" lang="zh-CN"/>
          </a:p>
        </p:txBody>
      </p:sp>
      <p:sp>
        <p:nvSpPr>
          <p:cNvPr id="10504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建立家校沟通机制，定期召开家长会，加强信息交流。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鼓励家长参与学校管理，共同制定教育计划和活动方案。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开展家长教育培训，提高家长的教育理念和方法。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建立家校评价机制，及时反馈学生的学习和生活情况，促进家校共同关注学生的成长。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53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2024-01-03T13:26:41Z</dcterms:created>
  <dcterms:modified xsi:type="dcterms:W3CDTF">2024-01-03T13:26:41Z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d1303787455d48c8bcbe461e7c2aaaea_21</vt:lpwstr>
  </property>
</Properties>
</file>