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2" r:id="rId2"/>
    <p:sldId id="277" r:id="rId3"/>
    <p:sldId id="273" r:id="rId4"/>
    <p:sldId id="312" r:id="rId5"/>
    <p:sldId id="313" r:id="rId6"/>
    <p:sldId id="314" r:id="rId7"/>
    <p:sldId id="330" r:id="rId8"/>
    <p:sldId id="331" r:id="rId9"/>
    <p:sldId id="332" r:id="rId10"/>
    <p:sldId id="333" r:id="rId11"/>
    <p:sldId id="334" r:id="rId12"/>
    <p:sldId id="335" r:id="rId13"/>
    <p:sldId id="329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7F7F7F"/>
    <a:srgbClr val="E8D7B8"/>
    <a:srgbClr val="D9C8AC"/>
    <a:srgbClr val="FE0000"/>
    <a:srgbClr val="7AD1B7"/>
    <a:srgbClr val="84B49A"/>
    <a:srgbClr val="96B5EE"/>
    <a:srgbClr val="CEDDF7"/>
    <a:srgbClr val="9BDD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931" y="106"/>
      </p:cViewPr>
      <p:guideLst>
        <p:guide orient="horz" pos="2160"/>
        <p:guide pos="3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仿宋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仿宋" panose="02010609060101010101" charset="-122"/>
              </a:defRPr>
            </a:lvl1pPr>
          </a:lstStyle>
          <a:p>
            <a:fld id="{9510E745-F699-43C2-9540-DC86FA995BBE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仿宋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仿宋" panose="02010609060101010101" charset="-122"/>
              </a:defRPr>
            </a:lvl1pPr>
          </a:lstStyle>
          <a:p>
            <a:fld id="{7746B39F-60C5-4185-B80B-F85AE638C14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42E30-3799-47A2-8F1C-D13A942F8CAC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831427" y="641479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仿宋" panose="02010609060101010101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仿宋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仿宋" panose="02010609060101010101" charset="-122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仿宋" panose="02010609060101010101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528820" y="864235"/>
            <a:ext cx="2538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" dirty="0"/>
              <a:t>行车记录仪</a:t>
            </a:r>
            <a:endParaRPr lang="en-US" altLang="zh-CN" sz="400" dirty="0"/>
          </a:p>
          <a:p>
            <a:r>
              <a:rPr lang="en-US" altLang="zh-CN" sz="400" dirty="0"/>
              <a:t>http://www.yuweitek.com</a:t>
            </a:r>
          </a:p>
        </p:txBody>
      </p:sp>
      <p:pic>
        <p:nvPicPr>
          <p:cNvPr id="10" name="图片 9" descr="图片包含 自然, 雨, 天空, 户外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5154" r="5152" b="6569"/>
          <a:stretch>
            <a:fillRect/>
          </a:stretch>
        </p:blipFill>
        <p:spPr>
          <a:xfrm>
            <a:off x="0" y="63919"/>
            <a:ext cx="12192000" cy="6858000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3581754" y="180032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仿宋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693327" y="3261897"/>
            <a:ext cx="3103880" cy="3630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极</a:t>
            </a:r>
          </a:p>
          <a:p>
            <a:r>
              <a:rPr lang="zh-CN" altLang="en-US" sz="11500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简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4729480" y="2033270"/>
            <a:ext cx="1795145" cy="1997710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554345" y="3207385"/>
            <a:ext cx="487045" cy="15328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11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T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25725" y="1786255"/>
            <a:ext cx="67830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i="0" dirty="0">
                <a:solidFill>
                  <a:srgbClr val="343541"/>
                </a:solidFill>
                <a:effectLst/>
                <a:latin typeface="Söhne"/>
              </a:rPr>
              <a:t>三年级中国古代寓言读书小报</a:t>
            </a:r>
            <a:endParaRPr lang="zh-CN" altLang="en-US" sz="4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文字, 天空, 地图&#10;&#10;已生成极高可信度的说明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0" y="0"/>
            <a:ext cx="9652000" cy="6858000"/>
          </a:xfrm>
          <a:custGeom>
            <a:avLst/>
            <a:gdLst>
              <a:gd name="connsiteX0" fmla="*/ 0 w 9652000"/>
              <a:gd name="connsiteY0" fmla="*/ 0 h 6858000"/>
              <a:gd name="connsiteX1" fmla="*/ 9652000 w 9652000"/>
              <a:gd name="connsiteY1" fmla="*/ 0 h 6858000"/>
              <a:gd name="connsiteX2" fmla="*/ 9652000 w 9652000"/>
              <a:gd name="connsiteY2" fmla="*/ 3173414 h 6858000"/>
              <a:gd name="connsiteX3" fmla="*/ 6743700 w 9652000"/>
              <a:gd name="connsiteY3" fmla="*/ 1988878 h 6858000"/>
              <a:gd name="connsiteX4" fmla="*/ 6858000 w 9652000"/>
              <a:gd name="connsiteY4" fmla="*/ 4389178 h 6858000"/>
              <a:gd name="connsiteX5" fmla="*/ 4381500 w 9652000"/>
              <a:gd name="connsiteY5" fmla="*/ 5760778 h 6858000"/>
              <a:gd name="connsiteX6" fmla="*/ 5524500 w 9652000"/>
              <a:gd name="connsiteY6" fmla="*/ 6808528 h 6858000"/>
              <a:gd name="connsiteX7" fmla="*/ 5754400 w 9652000"/>
              <a:gd name="connsiteY7" fmla="*/ 6858000 h 6858000"/>
              <a:gd name="connsiteX8" fmla="*/ 0 w 965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52000" h="6858000">
                <a:moveTo>
                  <a:pt x="0" y="0"/>
                </a:moveTo>
                <a:lnTo>
                  <a:pt x="9652000" y="0"/>
                </a:lnTo>
                <a:lnTo>
                  <a:pt x="9652000" y="3173414"/>
                </a:lnTo>
                <a:lnTo>
                  <a:pt x="6743700" y="1988878"/>
                </a:lnTo>
                <a:lnTo>
                  <a:pt x="6858000" y="4389178"/>
                </a:lnTo>
                <a:lnTo>
                  <a:pt x="4381500" y="5760778"/>
                </a:lnTo>
                <a:lnTo>
                  <a:pt x="5524500" y="6808528"/>
                </a:lnTo>
                <a:lnTo>
                  <a:pt x="57544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0" name="图片 39" descr="图片包含 文字, 天空, 地图&#10;&#10;已生成极高可信度的说明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 flipH="1" flipV="1">
            <a:off x="8006715" y="2963950"/>
            <a:ext cx="4171950" cy="3894038"/>
          </a:xfrm>
          <a:custGeom>
            <a:avLst/>
            <a:gdLst>
              <a:gd name="connsiteX0" fmla="*/ 1612080 w 4171950"/>
              <a:gd name="connsiteY0" fmla="*/ 3894038 h 3894038"/>
              <a:gd name="connsiteX1" fmla="*/ 0 w 4171950"/>
              <a:gd name="connsiteY1" fmla="*/ 3894038 h 3894038"/>
              <a:gd name="connsiteX2" fmla="*/ 0 w 4171950"/>
              <a:gd name="connsiteY2" fmla="*/ 0 h 3894038"/>
              <a:gd name="connsiteX3" fmla="*/ 4171950 w 4171950"/>
              <a:gd name="connsiteY3" fmla="*/ 0 h 3894038"/>
              <a:gd name="connsiteX4" fmla="*/ 4171950 w 4171950"/>
              <a:gd name="connsiteY4" fmla="*/ 1801895 h 3894038"/>
              <a:gd name="connsiteX5" fmla="*/ 2914876 w 4171950"/>
              <a:gd name="connsiteY5" fmla="*/ 1129304 h 3894038"/>
              <a:gd name="connsiteX6" fmla="*/ 2964280 w 4171950"/>
              <a:gd name="connsiteY6" fmla="*/ 2492217 h 3894038"/>
              <a:gd name="connsiteX7" fmla="*/ 1895588 w 4171950"/>
              <a:gd name="connsiteY7" fmla="*/ 3269757 h 3894038"/>
              <a:gd name="connsiteX8" fmla="*/ 1447800 w 4171950"/>
              <a:gd name="connsiteY8" fmla="*/ 2190750 h 3894038"/>
              <a:gd name="connsiteX9" fmla="*/ 1381125 w 4171950"/>
              <a:gd name="connsiteY9" fmla="*/ 2495550 h 3894038"/>
              <a:gd name="connsiteX10" fmla="*/ 800100 w 4171950"/>
              <a:gd name="connsiteY10" fmla="*/ 2428875 h 3894038"/>
              <a:gd name="connsiteX11" fmla="*/ 733425 w 4171950"/>
              <a:gd name="connsiteY11" fmla="*/ 2609850 h 3894038"/>
              <a:gd name="connsiteX12" fmla="*/ 2487264 w 4171950"/>
              <a:gd name="connsiteY12" fmla="*/ 3894038 h 3894038"/>
              <a:gd name="connsiteX13" fmla="*/ 2154664 w 4171950"/>
              <a:gd name="connsiteY13" fmla="*/ 3894038 h 3894038"/>
              <a:gd name="connsiteX14" fmla="*/ 1898380 w 4171950"/>
              <a:gd name="connsiteY14" fmla="*/ 3276484 h 3894038"/>
              <a:gd name="connsiteX15" fmla="*/ 2387892 w 4171950"/>
              <a:gd name="connsiteY15" fmla="*/ 3865947 h 38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71950" h="3894038">
                <a:moveTo>
                  <a:pt x="1612080" y="3894038"/>
                </a:moveTo>
                <a:lnTo>
                  <a:pt x="0" y="3894038"/>
                </a:lnTo>
                <a:lnTo>
                  <a:pt x="0" y="0"/>
                </a:lnTo>
                <a:lnTo>
                  <a:pt x="4171950" y="0"/>
                </a:lnTo>
                <a:lnTo>
                  <a:pt x="4171950" y="1801895"/>
                </a:lnTo>
                <a:lnTo>
                  <a:pt x="2914876" y="1129304"/>
                </a:lnTo>
                <a:lnTo>
                  <a:pt x="2964280" y="2492217"/>
                </a:lnTo>
                <a:lnTo>
                  <a:pt x="1895588" y="3269757"/>
                </a:lnTo>
                <a:lnTo>
                  <a:pt x="1447800" y="2190750"/>
                </a:lnTo>
                <a:lnTo>
                  <a:pt x="1381125" y="2495550"/>
                </a:lnTo>
                <a:lnTo>
                  <a:pt x="800100" y="2428875"/>
                </a:lnTo>
                <a:lnTo>
                  <a:pt x="733425" y="2609850"/>
                </a:lnTo>
                <a:close/>
                <a:moveTo>
                  <a:pt x="2487264" y="3894038"/>
                </a:moveTo>
                <a:lnTo>
                  <a:pt x="2154664" y="3894038"/>
                </a:lnTo>
                <a:lnTo>
                  <a:pt x="1898380" y="3276484"/>
                </a:lnTo>
                <a:lnTo>
                  <a:pt x="2387892" y="3865947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1691005" y="1542098"/>
            <a:ext cx="8809990" cy="3368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第三年级</a:t>
            </a:r>
          </a:p>
          <a:p>
            <a:pPr algn="l">
              <a:lnSpc>
                <a:spcPct val="150000"/>
              </a:lnSpc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本期目录：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寓言故事：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《</a:t>
            </a: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狐狸与葡萄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》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寓言故事：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《</a:t>
            </a: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乌鸦和狐狸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》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寓言故事：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《</a:t>
            </a: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狼来了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》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寓言故事：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《</a:t>
            </a: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小母鸡找米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》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寓言故事：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《</a:t>
            </a: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小乌龟过马路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》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本期读者投稿：寓言故事创作比赛结果公布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船&#10;&#10;已生成极高可信度的说明"/>
          <p:cNvPicPr>
            <a:picLocks noChangeAspect="1"/>
          </p:cNvPicPr>
          <p:nvPr/>
        </p:nvPicPr>
        <p:blipFill rotWithShape="1">
          <a:blip r:embed="rId2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8"/>
          <p:cNvSpPr/>
          <p:nvPr/>
        </p:nvSpPr>
        <p:spPr>
          <a:xfrm>
            <a:off x="1412240" y="629285"/>
            <a:ext cx="7463155" cy="618490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altLang="zh-CN" sz="2800" dirty="0"/>
              <a:t>《</a:t>
            </a:r>
            <a:r>
              <a:rPr lang="zh-CN" altLang="en-US" sz="2800" dirty="0"/>
              <a:t>狐狸与葡萄</a:t>
            </a:r>
            <a:r>
              <a:rPr lang="en-US" altLang="zh-CN" sz="2800" dirty="0"/>
              <a:t>》</a:t>
            </a:r>
            <a:r>
              <a:rPr lang="zh-CN" altLang="en-US" sz="2800" dirty="0"/>
              <a:t>：</a:t>
            </a:r>
            <a:endParaRPr lang="zh-CN" altLang="en-US" sz="48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6695" y="1811020"/>
            <a:ext cx="9862820" cy="129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一只狐狸看到树上的葡萄非常香甜，但却够不到。他幌起了一下，然后说：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"</a:t>
            </a: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那葡萄肯定是酸的，我根本就不想要。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" </a:t>
            </a: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这个故事告诉我们，有时候我们得不到的东西可能只是因为我们够不到，而不是因为它不好。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船&#10;&#10;已生成极高可信度的说明"/>
          <p:cNvPicPr>
            <a:picLocks noChangeAspect="1"/>
          </p:cNvPicPr>
          <p:nvPr/>
        </p:nvPicPr>
        <p:blipFill rotWithShape="1">
          <a:blip r:embed="rId2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任意多边形 18"/>
          <p:cNvSpPr/>
          <p:nvPr/>
        </p:nvSpPr>
        <p:spPr>
          <a:xfrm>
            <a:off x="1412062" y="629247"/>
            <a:ext cx="5796605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altLang="zh-CN" sz="2800" dirty="0"/>
              <a:t>《</a:t>
            </a:r>
            <a:r>
              <a:rPr lang="zh-CN" altLang="en-US" sz="2800" dirty="0"/>
              <a:t>乌鸦和狐狸</a:t>
            </a:r>
            <a:r>
              <a:rPr lang="en-US" altLang="zh-CN" sz="2800" dirty="0"/>
              <a:t>》</a:t>
            </a:r>
            <a:endParaRPr lang="zh-CN" altLang="en-US" sz="48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96695" y="1811020"/>
            <a:ext cx="9862820" cy="875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乌鸦在树上找到了一块奶酪，但狐狸非常聪明地夸赞乌鸦的歌声，让乌鸦高兴地张嘴唱歌，结果奶酪掉了下来。这个故事告诉我们，不要因为别人的奉承而掉入陷阱。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船&#10;&#10;已生成极高可信度的说明"/>
          <p:cNvPicPr>
            <a:picLocks noChangeAspect="1"/>
          </p:cNvPicPr>
          <p:nvPr/>
        </p:nvPicPr>
        <p:blipFill rotWithShape="1">
          <a:blip r:embed="rId2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496695" y="1811020"/>
            <a:ext cx="9862820" cy="167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一个小男孩一直在喊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"</a:t>
            </a: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狼来了！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" </a:t>
            </a: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于是村民们都来帮助他，但后来他承认只是为了逗大家玩。当真的狼来了时，没有人相信他的警告，结果羊群被狼吃掉了。这个故事告诉我们，不要撒谎，否则当真的危险来临时，没有人会相信你。</a:t>
            </a:r>
            <a:endParaRPr lang="zh-CN" altLang="en-US" dirty="0"/>
          </a:p>
        </p:txBody>
      </p:sp>
      <p:sp>
        <p:nvSpPr>
          <p:cNvPr id="4" name="任意多边形 18">
            <a:extLst>
              <a:ext uri="{FF2B5EF4-FFF2-40B4-BE49-F238E27FC236}">
                <a16:creationId xmlns:a16="http://schemas.microsoft.com/office/drawing/2014/main" id="{93E4EB11-0D03-AC44-E387-E5ED1E524759}"/>
              </a:ext>
            </a:extLst>
          </p:cNvPr>
          <p:cNvSpPr/>
          <p:nvPr/>
        </p:nvSpPr>
        <p:spPr>
          <a:xfrm>
            <a:off x="1412062" y="629247"/>
            <a:ext cx="5796605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altLang="zh-CN" sz="2800" dirty="0"/>
              <a:t>《</a:t>
            </a:r>
            <a:r>
              <a:rPr lang="zh-CN" altLang="en-US" sz="2800" dirty="0"/>
              <a:t>狼来了</a:t>
            </a:r>
            <a:r>
              <a:rPr lang="en-US" altLang="zh-CN" sz="2800" dirty="0"/>
              <a:t>》</a:t>
            </a:r>
            <a:endParaRPr lang="zh-CN" altLang="en-US" sz="66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船&#10;&#10;已生成极高可信度的说明"/>
          <p:cNvPicPr>
            <a:picLocks noChangeAspect="1"/>
          </p:cNvPicPr>
          <p:nvPr/>
        </p:nvPicPr>
        <p:blipFill rotWithShape="1">
          <a:blip r:embed="rId2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任意多边形 18"/>
          <p:cNvSpPr/>
          <p:nvPr/>
        </p:nvSpPr>
        <p:spPr>
          <a:xfrm>
            <a:off x="1412240" y="629285"/>
            <a:ext cx="7491730" cy="618490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altLang="zh-CN" sz="2800" dirty="0"/>
              <a:t>《</a:t>
            </a:r>
            <a:r>
              <a:rPr lang="zh-CN" altLang="en-US" sz="2800" dirty="0"/>
              <a:t>小母鸡找米</a:t>
            </a:r>
            <a:r>
              <a:rPr lang="en-US" altLang="zh-CN" sz="2800" dirty="0"/>
              <a:t>》</a:t>
            </a:r>
            <a:endParaRPr lang="zh-CN" altLang="en-US" sz="48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96695" y="1811020"/>
            <a:ext cx="9862820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小母鸡找米给小鸟吃，但是其他动物都不愿意帮助她。最后，她自己找到了米粒，但小鸟已经饿死了。这个故事告诉我们，要乐于助人，不要等到太迟才去帮助别人。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EE0B54-7D69-4F52-96B2-EDE73F11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3DED8B-ED64-49C1-85C9-D126C9E41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图片包含 天空, 户外, 船&#10;&#10;已生成极高可信度的说明">
            <a:extLst>
              <a:ext uri="{FF2B5EF4-FFF2-40B4-BE49-F238E27FC236}">
                <a16:creationId xmlns:a16="http://schemas.microsoft.com/office/drawing/2014/main" id="{36A2CC1D-EF0D-420E-B844-9BFF858236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EB9C4B39-3DA9-4E9B-AEB9-0307D9AB54CC}"/>
              </a:ext>
            </a:extLst>
          </p:cNvPr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18">
            <a:extLst>
              <a:ext uri="{FF2B5EF4-FFF2-40B4-BE49-F238E27FC236}">
                <a16:creationId xmlns:a16="http://schemas.microsoft.com/office/drawing/2014/main" id="{75B0D44F-0FD7-48CE-AD37-242B104AA44C}"/>
              </a:ext>
            </a:extLst>
          </p:cNvPr>
          <p:cNvSpPr/>
          <p:nvPr/>
        </p:nvSpPr>
        <p:spPr>
          <a:xfrm>
            <a:off x="1412240" y="629285"/>
            <a:ext cx="7491730" cy="618490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altLang="zh-CN" sz="2800" dirty="0"/>
              <a:t>《</a:t>
            </a:r>
            <a:r>
              <a:rPr lang="zh-CN" altLang="en-US" sz="2800" dirty="0"/>
              <a:t>小乌龟过马路</a:t>
            </a:r>
            <a:r>
              <a:rPr lang="en-US" altLang="zh-CN" sz="2800" dirty="0"/>
              <a:t>》</a:t>
            </a:r>
            <a:endParaRPr lang="zh-CN" altLang="en-US" sz="48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4FB4A56-2A14-43AF-837B-BA7F27EDFB9B}"/>
              </a:ext>
            </a:extLst>
          </p:cNvPr>
          <p:cNvSpPr txBox="1"/>
          <p:nvPr/>
        </p:nvSpPr>
        <p:spPr>
          <a:xfrm>
            <a:off x="1496695" y="1811020"/>
            <a:ext cx="9862820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小乌龟过马路非常慢，其他动物都嘲笑他。但是，他小心翼翼地过马路，安全到达对面。这个故事告诉我们，做事要谨慎，不要被他人的嘲笑影响自己的行动。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8001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4EEBBB-0EDC-4EEB-AC5E-B7054E06D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02BE5C-6F95-4584-933B-64BDDB48E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图片包含 天空, 户外, 船&#10;&#10;已生成极高可信度的说明">
            <a:extLst>
              <a:ext uri="{FF2B5EF4-FFF2-40B4-BE49-F238E27FC236}">
                <a16:creationId xmlns:a16="http://schemas.microsoft.com/office/drawing/2014/main" id="{1A6CD939-A136-46E6-B190-21C6CDDEA6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4D0816AE-DAFA-4447-98DA-3DE71DFF9897}"/>
              </a:ext>
            </a:extLst>
          </p:cNvPr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18">
            <a:extLst>
              <a:ext uri="{FF2B5EF4-FFF2-40B4-BE49-F238E27FC236}">
                <a16:creationId xmlns:a16="http://schemas.microsoft.com/office/drawing/2014/main" id="{3A03322F-869A-4C10-87C9-DC99082132ED}"/>
              </a:ext>
            </a:extLst>
          </p:cNvPr>
          <p:cNvSpPr/>
          <p:nvPr/>
        </p:nvSpPr>
        <p:spPr>
          <a:xfrm>
            <a:off x="1412240" y="629285"/>
            <a:ext cx="7491730" cy="618490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altLang="zh-CN" sz="2800" dirty="0"/>
              <a:t>《</a:t>
            </a:r>
            <a:r>
              <a:rPr lang="zh-CN" altLang="en-US" sz="2800" dirty="0"/>
              <a:t>鸡犬不宁</a:t>
            </a:r>
            <a:r>
              <a:rPr lang="en-US" altLang="zh-CN" sz="2800" dirty="0"/>
              <a:t>》</a:t>
            </a:r>
            <a:endParaRPr lang="zh-CN" altLang="en-US" sz="48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E1F50B4-4738-4040-960C-33B01C8B8907}"/>
              </a:ext>
            </a:extLst>
          </p:cNvPr>
          <p:cNvSpPr txBox="1"/>
          <p:nvPr/>
        </p:nvSpPr>
        <p:spPr>
          <a:xfrm>
            <a:off x="1496695" y="1811020"/>
            <a:ext cx="98628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故事发生在一个农村，一只狐狸经常捕食农民的鸡和狗，农民们为了保护自己的家畜，聚集起来共同对抗狐狸。通过团结一心，他们成功赶走了狐狸。这个故事告诉我们，团结合作可以战胜困难。</a:t>
            </a:r>
          </a:p>
          <a:p>
            <a:br>
              <a:rPr lang="zh-CN" altLang="en-US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641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F85A1F-53D2-4683-86C0-336FA9257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0DDE01-90D1-42C1-BD65-618A28A1E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图片包含 天空, 户外, 船&#10;&#10;已生成极高可信度的说明">
            <a:extLst>
              <a:ext uri="{FF2B5EF4-FFF2-40B4-BE49-F238E27FC236}">
                <a16:creationId xmlns:a16="http://schemas.microsoft.com/office/drawing/2014/main" id="{AE182A69-D969-4471-B441-6BC3631049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A5C0095-BBEB-4091-B264-357879DF42D4}"/>
              </a:ext>
            </a:extLst>
          </p:cNvPr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18">
            <a:extLst>
              <a:ext uri="{FF2B5EF4-FFF2-40B4-BE49-F238E27FC236}">
                <a16:creationId xmlns:a16="http://schemas.microsoft.com/office/drawing/2014/main" id="{60CD7E17-88FA-4849-858F-1D66DA82DA34}"/>
              </a:ext>
            </a:extLst>
          </p:cNvPr>
          <p:cNvSpPr/>
          <p:nvPr/>
        </p:nvSpPr>
        <p:spPr>
          <a:xfrm>
            <a:off x="1412240" y="629285"/>
            <a:ext cx="7491730" cy="618490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altLang="zh-CN" sz="2800" dirty="0"/>
              <a:t>《</a:t>
            </a:r>
            <a:r>
              <a:rPr lang="zh-CN" altLang="en-US" sz="2800" dirty="0"/>
              <a:t>井底之蛙</a:t>
            </a:r>
            <a:r>
              <a:rPr lang="en-US" altLang="zh-CN" sz="2800" dirty="0"/>
              <a:t>》</a:t>
            </a:r>
            <a:endParaRPr lang="zh-CN" altLang="en-US" sz="48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7D5C56B-F6AB-4C2C-8AAA-4B99098D683C}"/>
              </a:ext>
            </a:extLst>
          </p:cNvPr>
          <p:cNvSpPr txBox="1"/>
          <p:nvPr/>
        </p:nvSpPr>
        <p:spPr>
          <a:xfrm>
            <a:off x="1496695" y="1811020"/>
            <a:ext cx="9862820" cy="1121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有一只蛙一直住在井底，以为自己所见的井口就是整个世界。一天，它听到其他蛙说起大海的故事，蛙子意识到自己的见识太狭窄了。这个故事告诉我们，要开阔眼界，勇敢探索更广阔的世界。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324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9DF036-35C5-4EFB-9843-205E16672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5AA9EC-49B1-4007-A1B5-651E27024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图片包含 天空, 户外, 船&#10;&#10;已生成极高可信度的说明">
            <a:extLst>
              <a:ext uri="{FF2B5EF4-FFF2-40B4-BE49-F238E27FC236}">
                <a16:creationId xmlns:a16="http://schemas.microsoft.com/office/drawing/2014/main" id="{B7F2498D-F96A-49DF-87FC-1216924C4A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5DC7317B-3E0C-443F-81F2-8A2D98E7F159}"/>
              </a:ext>
            </a:extLst>
          </p:cNvPr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18">
            <a:extLst>
              <a:ext uri="{FF2B5EF4-FFF2-40B4-BE49-F238E27FC236}">
                <a16:creationId xmlns:a16="http://schemas.microsoft.com/office/drawing/2014/main" id="{B27BF12F-65D2-47FB-A520-780EBAE94F25}"/>
              </a:ext>
            </a:extLst>
          </p:cNvPr>
          <p:cNvSpPr/>
          <p:nvPr/>
        </p:nvSpPr>
        <p:spPr>
          <a:xfrm>
            <a:off x="1412240" y="629285"/>
            <a:ext cx="7491730" cy="618490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altLang="zh-CN" sz="2400" dirty="0"/>
              <a:t>《</a:t>
            </a:r>
            <a:r>
              <a:rPr lang="zh-CN" altLang="en-US" sz="2400" dirty="0"/>
              <a:t>狐假虎威</a:t>
            </a:r>
            <a:r>
              <a:rPr lang="en-US" altLang="zh-CN" sz="2400" dirty="0"/>
              <a:t>》</a:t>
            </a:r>
            <a:endParaRPr lang="zh-CN" altLang="en-US" sz="4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A05FA3D-22A2-4347-AFD8-E33405020AAD}"/>
              </a:ext>
            </a:extLst>
          </p:cNvPr>
          <p:cNvSpPr txBox="1"/>
          <p:nvPr/>
        </p:nvSpPr>
        <p:spPr>
          <a:xfrm>
            <a:off x="1496695" y="1811020"/>
            <a:ext cx="9862820" cy="1675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一只狐狸假装是一只凶猛的老虎，恐吓其他动物，让它们屈服于自己。然而，一只勇敢的猴子揭穿了狐狸的伪装，让它失去了威严。这个故事告诉我们，不要被表面的威严所迷惑，要善于辨别真伪。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0786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A7223E-7CE4-4086-852A-9E488EA52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8F374A-9163-4BC0-9132-774959398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 descr="图片包含 天空, 户外, 船&#10;&#10;已生成极高可信度的说明">
            <a:extLst>
              <a:ext uri="{FF2B5EF4-FFF2-40B4-BE49-F238E27FC236}">
                <a16:creationId xmlns:a16="http://schemas.microsoft.com/office/drawing/2014/main" id="{EF2AD111-7BA9-4899-B60D-ECDA0DFA2E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2B4D17B-334A-47E5-A8C9-7894FA8D7095}"/>
              </a:ext>
            </a:extLst>
          </p:cNvPr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18">
            <a:extLst>
              <a:ext uri="{FF2B5EF4-FFF2-40B4-BE49-F238E27FC236}">
                <a16:creationId xmlns:a16="http://schemas.microsoft.com/office/drawing/2014/main" id="{5EF35113-C54E-4EBE-B56D-0443ED61FCF7}"/>
              </a:ext>
            </a:extLst>
          </p:cNvPr>
          <p:cNvSpPr/>
          <p:nvPr/>
        </p:nvSpPr>
        <p:spPr>
          <a:xfrm>
            <a:off x="1412240" y="629285"/>
            <a:ext cx="7491730" cy="618490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altLang="zh-CN" sz="2800" dirty="0"/>
              <a:t>《</a:t>
            </a:r>
            <a:r>
              <a:rPr lang="zh-CN" altLang="en-US" sz="2800" dirty="0"/>
              <a:t>乌龟与兔子</a:t>
            </a:r>
            <a:r>
              <a:rPr lang="en-US" altLang="zh-CN" sz="2800" dirty="0"/>
              <a:t>》</a:t>
            </a:r>
            <a:endParaRPr lang="zh-CN" altLang="en-US" sz="48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9AD7C84-E796-47F9-9DCA-386EA204A90B}"/>
              </a:ext>
            </a:extLst>
          </p:cNvPr>
          <p:cNvSpPr txBox="1"/>
          <p:nvPr/>
        </p:nvSpPr>
        <p:spPr>
          <a:xfrm>
            <a:off x="1496695" y="1811020"/>
            <a:ext cx="9862820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兔子自负地认为自己一定能赢过乌龟，在比赛中故意懈怠，结果被乌龟赶超并赢得比赛。这个故事告诉我们，不要嘲笑别人的能力，谦逊和坚持才是成功的关键。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917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E4F212-522D-4E16-8918-F92E4FA4C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CBE71D-F42E-4476-9591-5A5AF28B5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8" name="图片 7" descr="图片包含 天空, 户外, 船&#10;&#10;已生成极高可信度的说明">
            <a:extLst>
              <a:ext uri="{FF2B5EF4-FFF2-40B4-BE49-F238E27FC236}">
                <a16:creationId xmlns:a16="http://schemas.microsoft.com/office/drawing/2014/main" id="{E692F7EB-D23A-4637-810E-B6E470CE3A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7155D90E-C7BB-49E8-A2B7-8736325A1332}"/>
              </a:ext>
            </a:extLst>
          </p:cNvPr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任意多边形 18">
            <a:extLst>
              <a:ext uri="{FF2B5EF4-FFF2-40B4-BE49-F238E27FC236}">
                <a16:creationId xmlns:a16="http://schemas.microsoft.com/office/drawing/2014/main" id="{619F5365-BF25-4160-8665-F93236EF9B70}"/>
              </a:ext>
            </a:extLst>
          </p:cNvPr>
          <p:cNvSpPr/>
          <p:nvPr/>
        </p:nvSpPr>
        <p:spPr>
          <a:xfrm>
            <a:off x="1412240" y="629285"/>
            <a:ext cx="7491730" cy="618490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altLang="zh-CN" sz="2800" dirty="0"/>
              <a:t>《</a:t>
            </a:r>
            <a:r>
              <a:rPr lang="zh-CN" altLang="en-US" sz="2800" dirty="0"/>
              <a:t>大树与小草</a:t>
            </a:r>
            <a:r>
              <a:rPr lang="en-US" altLang="zh-CN" sz="2800" dirty="0"/>
              <a:t>》</a:t>
            </a:r>
            <a:endParaRPr lang="zh-CN" altLang="en-US" sz="48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1B95F4E-C49D-4A8F-B829-3A19B2F9ADCA}"/>
              </a:ext>
            </a:extLst>
          </p:cNvPr>
          <p:cNvSpPr txBox="1"/>
          <p:nvPr/>
        </p:nvSpPr>
        <p:spPr>
          <a:xfrm>
            <a:off x="1496695" y="1811020"/>
            <a:ext cx="9862820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大树自豪地看不起小草，认为自己更重要。然而，当暴风雨来临时，大树因为没有强大的根基而倒下，而小草却顽强地存活下来。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224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61230" y="1538605"/>
            <a:ext cx="27260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/>
              <a:t>车辆管理系统</a:t>
            </a:r>
            <a:r>
              <a:rPr lang="en-US" altLang="zh-CN" sz="900" dirty="0"/>
              <a:t>yuweitek.com</a:t>
            </a:r>
          </a:p>
        </p:txBody>
      </p:sp>
      <p:pic>
        <p:nvPicPr>
          <p:cNvPr id="10" name="图片 9" descr="图片包含 自然, 雨, 天空, 户外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5154" r="5152" b="6569"/>
          <a:stretch>
            <a:fillRect/>
          </a:stretch>
        </p:blipFill>
        <p:spPr>
          <a:xfrm>
            <a:off x="0" y="275492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572317" y="764295"/>
            <a:ext cx="3103880" cy="3630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感</a:t>
            </a:r>
          </a:p>
          <a:p>
            <a:r>
              <a:rPr lang="zh-CN" altLang="en-US" sz="11500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谢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4729480" y="2033270"/>
            <a:ext cx="1795145" cy="1997710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2" name="椭圆 1"/>
          <p:cNvSpPr/>
          <p:nvPr/>
        </p:nvSpPr>
        <p:spPr>
          <a:xfrm>
            <a:off x="3595370" y="116839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  <p:tag name="KSO_WM_SLIDE_MODEL_TYPE" val="cov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628</Words>
  <Application>Microsoft Office PowerPoint</Application>
  <PresentationFormat>宽屏</PresentationFormat>
  <Paragraphs>39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Söhne</vt:lpstr>
      <vt:lpstr>等线</vt:lpstr>
      <vt:lpstr>仿宋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极简点线</dc:title>
  <dc:creator>第一PPT</dc:creator>
  <cp:keywords>www.1ppt.com</cp:keywords>
  <dc:description>www.1ppt.com</dc:description>
  <cp:lastModifiedBy>vincent smith</cp:lastModifiedBy>
  <cp:revision>58</cp:revision>
  <dcterms:created xsi:type="dcterms:W3CDTF">2018-07-10T18:03:00Z</dcterms:created>
  <dcterms:modified xsi:type="dcterms:W3CDTF">2023-06-20T16:10:39Z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  <property fmtid="{D5CDD505-2E9C-101B-9397-08002B2CF9AE}" pid="3" name="KSORubyTemplateID">
    <vt:lpwstr>2</vt:lpwstr>
  </property>
</Properties>
</file>