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072" r:id="rId1"/>
    <p:sldMasterId id="2147484109" r:id="rId2"/>
  </p:sldMasterIdLst>
  <p:notesMasterIdLst>
    <p:notesMasterId r:id="rId3"/>
  </p:notesMasterIdLst>
  <p:sldIdLst>
    <p:sldId id="457" r:id="rId4"/>
    <p:sldId id="462" r:id="rId5"/>
    <p:sldId id="467" r:id="rId6"/>
    <p:sldId id="471" r:id="rId7"/>
    <p:sldId id="474" r:id="rId8"/>
    <p:sldId id="477" r:id="rId9"/>
    <p:sldId id="481" r:id="rId10"/>
    <p:sldId id="485" r:id="rId11"/>
    <p:sldId id="488" r:id="rId12"/>
    <p:sldId id="491" r:id="rId13"/>
    <p:sldId id="494" r:id="rId14"/>
    <p:sldId id="498" r:id="rId15"/>
    <p:sldId id="502" r:id="rId16"/>
    <p:sldId id="505" r:id="rId17"/>
    <p:sldId id="508" r:id="rId18"/>
    <p:sldId id="512" r:id="rId19"/>
    <p:sldId id="516" r:id="rId20"/>
    <p:sldId id="519" r:id="rId21"/>
    <p:sldId id="522" r:id="rId22"/>
    <p:sldId id="526" r:id="rId2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tableStyles" Target="tableStyles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073" r:id="rId1"/>
    <p:sldLayoutId id="2147484074" r:id="rId2"/>
    <p:sldLayoutId id="2147484075" r:id="rId3"/>
    <p:sldLayoutId id="2147484076" r:id="rId4"/>
    <p:sldLayoutId id="2147484077" r:id="rId5"/>
    <p:sldLayoutId id="2147484078" r:id="rId6"/>
    <p:sldLayoutId id="2147484079" r:id="rId7"/>
    <p:sldLayoutId id="2147484080" r:id="rId8"/>
    <p:sldLayoutId id="2147484081" r:id="rId9"/>
    <p:sldLayoutId id="2147484082" r:id="rId10"/>
    <p:sldLayoutId id="214748408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110" r:id="rId1"/>
    <p:sldLayoutId id="2147484111" r:id="rId2"/>
    <p:sldLayoutId id="2147484112" r:id="rId3"/>
    <p:sldLayoutId id="2147484113" r:id="rId4"/>
    <p:sldLayoutId id="2147484114" r:id="rId5"/>
    <p:sldLayoutId id="2147484115" r:id="rId6"/>
    <p:sldLayoutId id="2147484116" r:id="rId7"/>
    <p:sldLayoutId id="2147484117" r:id="rId8"/>
    <p:sldLayoutId id="2147484118" r:id="rId9"/>
    <p:sldLayoutId id="2147484119" r:id="rId10"/>
    <p:sldLayoutId id="2147484120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slideLayout" Target="../slideLayouts/slideLayout14.xml"/><Relationship Id="rId1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tags" Target="../tags/tag123.xml"/><Relationship Id="rId10" Type="http://schemas.openxmlformats.org/officeDocument/2006/relationships/tags" Target="../tags/tag124.xml"/><Relationship Id="rId11" Type="http://schemas.openxmlformats.org/officeDocument/2006/relationships/tags" Target="../tags/tag125.xml"/><Relationship Id="rId12" Type="http://schemas.openxmlformats.org/officeDocument/2006/relationships/tags" Target="../tags/tag126.xml"/><Relationship Id="rId13" Type="http://schemas.openxmlformats.org/officeDocument/2006/relationships/tags" Target="../tags/tag127.xml"/><Relationship Id="rId14" Type="http://schemas.openxmlformats.org/officeDocument/2006/relationships/tags" Target="../tags/tag128.xml"/><Relationship Id="rId15" Type="http://schemas.openxmlformats.org/officeDocument/2006/relationships/tags" Target="../tags/tag129.xml"/><Relationship Id="rId16" Type="http://schemas.openxmlformats.org/officeDocument/2006/relationships/tags" Target="../tags/tag130.xml"/><Relationship Id="rId17" Type="http://schemas.openxmlformats.org/officeDocument/2006/relationships/tags" Target="../tags/tag131.xml"/><Relationship Id="rId18" Type="http://schemas.openxmlformats.org/officeDocument/2006/relationships/tags" Target="../tags/tag132.xml"/><Relationship Id="rId19" Type="http://schemas.openxmlformats.org/officeDocument/2006/relationships/tags" Target="../tags/tag133.xml"/><Relationship Id="rId20" Type="http://schemas.openxmlformats.org/officeDocument/2006/relationships/tags" Target="../tags/tag134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tags" Target="../tags/tag147.xml"/><Relationship Id="rId14" Type="http://schemas.openxmlformats.org/officeDocument/2006/relationships/tags" Target="../tags/tag148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tags" Target="../tags/tag214.xml"/><Relationship Id="rId14" Type="http://schemas.openxmlformats.org/officeDocument/2006/relationships/tags" Target="../tags/tag215.xml"/><Relationship Id="rId15" Type="http://schemas.openxmlformats.org/officeDocument/2006/relationships/tags" Target="../tags/tag216.xml"/><Relationship Id="rId16" Type="http://schemas.openxmlformats.org/officeDocument/2006/relationships/tags" Target="../tags/tag217.xml"/><Relationship Id="rId17" Type="http://schemas.openxmlformats.org/officeDocument/2006/relationships/tags" Target="../tags/tag218.xml"/><Relationship Id="rId18" Type="http://schemas.openxmlformats.org/officeDocument/2006/relationships/tags" Target="../tags/tag219.xml"/><Relationship Id="rId19" Type="http://schemas.openxmlformats.org/officeDocument/2006/relationships/tags" Target="../tags/tag220.xml"/><Relationship Id="rId20" Type="http://schemas.openxmlformats.org/officeDocument/2006/relationships/tags" Target="../tags/tag221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tags" Target="../tags/tag246.xml"/><Relationship Id="rId14" Type="http://schemas.openxmlformats.org/officeDocument/2006/relationships/tags" Target="../tags/tag247.xml"/><Relationship Id="rId15" Type="http://schemas.openxmlformats.org/officeDocument/2006/relationships/tags" Target="../tags/tag248.xml"/><Relationship Id="rId16" Type="http://schemas.openxmlformats.org/officeDocument/2006/relationships/tags" Target="../tags/tag249.xml"/><Relationship Id="rId17" Type="http://schemas.openxmlformats.org/officeDocument/2006/relationships/tags" Target="../tags/tag250.xml"/><Relationship Id="rId18" Type="http://schemas.openxmlformats.org/officeDocument/2006/relationships/tags" Target="../tags/tag251.xml"/><Relationship Id="rId19" Type="http://schemas.openxmlformats.org/officeDocument/2006/relationships/tags" Target="../tags/tag252.xml"/><Relationship Id="rId20" Type="http://schemas.openxmlformats.org/officeDocument/2006/relationships/tags" Target="../tags/tag253.xml"/><Relationship Id="rId21" Type="http://schemas.openxmlformats.org/officeDocument/2006/relationships/tags" Target="../tags/tag254.xml"/><Relationship Id="rId22" Type="http://schemas.openxmlformats.org/officeDocument/2006/relationships/tags" Target="../tags/tag255.xml"/><Relationship Id="rId23" Type="http://schemas.openxmlformats.org/officeDocument/2006/relationships/tags" Target="../tags/tag256.xml"/><Relationship Id="rId24" Type="http://schemas.openxmlformats.org/officeDocument/2006/relationships/tags" Target="../tags/tag257.xml"/><Relationship Id="rId25" Type="http://schemas.openxmlformats.org/officeDocument/2006/relationships/tags" Target="../tags/tag258.xml"/><Relationship Id="rId26" Type="http://schemas.openxmlformats.org/officeDocument/2006/relationships/tags" Target="../tags/tag259.xml"/><Relationship Id="rId27" Type="http://schemas.openxmlformats.org/officeDocument/2006/relationships/tags" Target="../tags/tag260.xml"/><Relationship Id="rId28" Type="http://schemas.openxmlformats.org/officeDocument/2006/relationships/tags" Target="../tags/tag261.xml"/><Relationship Id="rId29" Type="http://schemas.openxmlformats.org/officeDocument/2006/relationships/tags" Target="../tags/tag262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p>
            <a:r>
              <a:rPr altLang="en-US" dirty="0" lang="zh-CN"/>
              <a:t>小学教育的创新模式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240272" y="2070708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170680" y="1742440"/>
            <a:ext cx="2904490" cy="13430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小学教育现状与挑战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432447" y="2070708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362950" y="1821180"/>
            <a:ext cx="2904490" cy="13430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小学教育创新模式的探索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240272" y="3802768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170680" y="3474085"/>
            <a:ext cx="2904490" cy="13430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小学教育创新模式的实践与效果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432447" y="3802768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362950" y="3474085"/>
            <a:ext cx="2904490" cy="13430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小学教育创新模式的推广与展望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0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小学教育现状与挑战</a:t>
            </a:r>
            <a:endParaRPr altLang="en-US" dirty="0" lang="zh-CN"/>
          </a:p>
        </p:txBody>
      </p:sp>
      <p:sp>
        <p:nvSpPr>
          <p:cNvPr id="104886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当前小学教育的特点</a:t>
            </a:r>
            <a:endParaRPr altLang="en-US" lang="zh-CN"/>
          </a:p>
        </p:txBody>
      </p:sp>
      <p:sp>
        <p:nvSpPr>
          <p:cNvPr id="104891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8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6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重视基础知识的学习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提倡个性化教育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3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8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6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注重家庭教育和社会教育的结合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强调综合素质的培养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小学教育面临的主要挑战</a:t>
            </a:r>
            <a:endParaRPr altLang="en-US" lang="zh-CN"/>
          </a:p>
        </p:txBody>
      </p:sp>
      <p:sp>
        <p:nvSpPr>
          <p:cNvPr id="1048988" name="弧形 58"/>
          <p:cNvSpPr/>
          <p:nvPr>
            <p:custDataLst>
              <p:tags r:id="rId1"/>
            </p:custDataLst>
          </p:nvPr>
        </p:nvSpPr>
        <p:spPr>
          <a:xfrm>
            <a:off x="8107509" y="203445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0" name="弧形 57"/>
          <p:cNvSpPr/>
          <p:nvPr>
            <p:custDataLst>
              <p:tags r:id="rId2"/>
            </p:custDataLst>
          </p:nvPr>
        </p:nvSpPr>
        <p:spPr>
          <a:xfrm>
            <a:off x="608330" y="203445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2" name="椭圆 22"/>
          <p:cNvSpPr/>
          <p:nvPr>
            <p:custDataLst>
              <p:tags r:id="rId3"/>
            </p:custDataLst>
          </p:nvPr>
        </p:nvSpPr>
        <p:spPr>
          <a:xfrm>
            <a:off x="8448679" y="231001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4" name="椭圆 23"/>
          <p:cNvSpPr/>
          <p:nvPr>
            <p:custDataLst>
              <p:tags r:id="rId4"/>
            </p:custDataLst>
          </p:nvPr>
        </p:nvSpPr>
        <p:spPr>
          <a:xfrm>
            <a:off x="8834838" y="236812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6" name="正文"/>
          <p:cNvSpPr txBox="1"/>
          <p:nvPr>
            <p:custDataLst>
              <p:tags r:id="rId5"/>
            </p:custDataLst>
          </p:nvPr>
        </p:nvSpPr>
        <p:spPr>
          <a:xfrm>
            <a:off x="8901385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教育资源分配不均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98" name="椭圆 24"/>
          <p:cNvSpPr/>
          <p:nvPr>
            <p:custDataLst>
              <p:tags r:id="rId6"/>
            </p:custDataLst>
          </p:nvPr>
        </p:nvSpPr>
        <p:spPr>
          <a:xfrm>
            <a:off x="6016437" y="231001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0" name="椭圆 25"/>
          <p:cNvSpPr/>
          <p:nvPr>
            <p:custDataLst>
              <p:tags r:id="rId7"/>
            </p:custDataLst>
          </p:nvPr>
        </p:nvSpPr>
        <p:spPr>
          <a:xfrm>
            <a:off x="6401659" y="236812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2" name="正文"/>
          <p:cNvSpPr txBox="1"/>
          <p:nvPr>
            <p:custDataLst>
              <p:tags r:id="rId8"/>
            </p:custDataLst>
          </p:nvPr>
        </p:nvSpPr>
        <p:spPr>
          <a:xfrm>
            <a:off x="6469143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家庭教育缺失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椭圆 7"/>
          <p:cNvSpPr/>
          <p:nvPr>
            <p:custDataLst>
              <p:tags r:id="rId9"/>
            </p:custDataLst>
          </p:nvPr>
        </p:nvSpPr>
        <p:spPr>
          <a:xfrm>
            <a:off x="3584195" y="231001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6" name="椭圆 9"/>
          <p:cNvSpPr/>
          <p:nvPr>
            <p:custDataLst>
              <p:tags r:id="rId10"/>
            </p:custDataLst>
          </p:nvPr>
        </p:nvSpPr>
        <p:spPr>
          <a:xfrm>
            <a:off x="3969417" y="236812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8" name="正文"/>
          <p:cNvSpPr txBox="1"/>
          <p:nvPr>
            <p:custDataLst>
              <p:tags r:id="rId11"/>
            </p:custDataLst>
          </p:nvPr>
        </p:nvSpPr>
        <p:spPr>
          <a:xfrm>
            <a:off x="4036901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教师教学方法传统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10" name="椭圆 5"/>
          <p:cNvSpPr/>
          <p:nvPr>
            <p:custDataLst>
              <p:tags r:id="rId12"/>
            </p:custDataLst>
          </p:nvPr>
        </p:nvSpPr>
        <p:spPr>
          <a:xfrm>
            <a:off x="875455" y="231001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2" name="椭圆 4"/>
          <p:cNvSpPr/>
          <p:nvPr>
            <p:custDataLst>
              <p:tags r:id="rId13"/>
            </p:custDataLst>
          </p:nvPr>
        </p:nvSpPr>
        <p:spPr>
          <a:xfrm>
            <a:off x="1260677" y="236812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4" name="正文"/>
          <p:cNvSpPr txBox="1"/>
          <p:nvPr>
            <p:custDataLst>
              <p:tags r:id="rId14"/>
            </p:custDataLst>
          </p:nvPr>
        </p:nvSpPr>
        <p:spPr>
          <a:xfrm>
            <a:off x="1328161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学生学习动力不足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传统教育模式的局限性</a:t>
            </a:r>
            <a:endParaRPr altLang="en-US" lang="zh-CN"/>
          </a:p>
        </p:txBody>
      </p:sp>
      <p:sp>
        <p:nvSpPr>
          <p:cNvPr id="1049050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缺乏个性化教育：传统教育模式难以满足学生的个性化需求，无法充分挖掘学生的潜力和特长。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4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6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知识更新滞后：传统教育模式的知识更新速度较慢，难以跟上时代发展的步伐，影响学生未来的竞争力。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0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2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忽视实践能力：传统教育模式过于注重理论知识的传授，忽视了学生的实践能力和创新能力的培养。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6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8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教育资源不均衡：传统教育模式下，教育资源分配不均衡，导致部分地区和学校的教育质量低下。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2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6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小学教育创新模式的探索</a:t>
            </a:r>
            <a:endParaRPr altLang="en-US" dirty="0" lang="zh-CN"/>
          </a:p>
        </p:txBody>
      </p:sp>
      <p:sp>
        <p:nvSpPr>
          <p:cNvPr id="104910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个性化教育模式的探索</a:t>
            </a:r>
            <a:endParaRPr altLang="en-US" lang="zh-CN"/>
          </a:p>
        </p:txBody>
      </p:sp>
      <p:cxnSp>
        <p:nvCxnSpPr>
          <p:cNvPr id="3145859" name="直接连接符 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3069417" y="1971623"/>
            <a:ext cx="0" cy="2591028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861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6065862" y="1971623"/>
            <a:ext cx="0" cy="2591028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863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9062307" y="1971623"/>
            <a:ext cx="0" cy="2591028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9156" name="标题 2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550850" y="1831936"/>
            <a:ext cx="2141432" cy="1229894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</a:rPr>
              <a:t>单击添加标题</a:t>
            </a:r>
            <a:endParaRPr altLang="en-US" sz="1800" lang="zh-CN">
              <a:solidFill>
                <a:schemeClr val="accent1"/>
              </a:solidFill>
            </a:endParaRPr>
          </a:p>
        </p:txBody>
      </p:sp>
      <p:sp>
        <p:nvSpPr>
          <p:cNvPr id="1049158" name="正文"/>
          <p:cNvSpPr txBox="1"/>
          <p:nvPr>
            <p:custDataLst>
              <p:tags r:id="rId5"/>
            </p:custDataLst>
          </p:nvPr>
        </p:nvSpPr>
        <p:spPr>
          <a:xfrm>
            <a:off x="3550850" y="3165133"/>
            <a:ext cx="2141432" cy="2541651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dirty="0" lang="zh-CN">
                <a:sym typeface="+mn-ea"/>
              </a:rPr>
              <a:t>特点：个性化教育模式注重学生的个性发展，强调因材施教，尊重学生的兴趣和特长，提供个性化的学习路径和多元化的评价体系。</a:t>
            </a:r>
            <a:endParaRPr altLang="en-US" dirty="0" lang="zh-CN">
              <a:sym typeface="+mn-ea"/>
            </a:endParaRPr>
          </a:p>
        </p:txBody>
      </p:sp>
      <p:sp>
        <p:nvSpPr>
          <p:cNvPr id="1049160" name="标题 22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9435888" y="1831936"/>
            <a:ext cx="2141432" cy="1229894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  <a:latin typeface="+mj-ea"/>
              </a:rPr>
              <a:t>单击添加标题</a:t>
            </a:r>
            <a:endParaRPr altLang="en-US" sz="1800" lang="zh-CN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49162" name="正文"/>
          <p:cNvSpPr txBox="1"/>
          <p:nvPr>
            <p:custDataLst>
              <p:tags r:id="rId7"/>
            </p:custDataLst>
          </p:nvPr>
        </p:nvSpPr>
        <p:spPr>
          <a:xfrm>
            <a:off x="9435888" y="3165783"/>
            <a:ext cx="2141432" cy="2541001"/>
          </a:xfrm>
          <a:prstGeom prst="rect"/>
          <a:noFill/>
        </p:spPr>
        <p:txBody>
          <a:bodyPr anchor="t" anchorCtr="0" bIns="46990" lIns="0" rIns="0" rtlCol="0" tIns="0" wrap="square">
            <a:normAutofit fontScale="91667"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lang="zh-CN">
                <a:sym typeface="+mn-ea"/>
              </a:rPr>
              <a:t>优势与挑战：个性化教育模式能够充分挖掘学生的潜能，促进其全面发展，提高教育质量。然而，个性化教育模式需要教师具备较高的专业素养和教育理念，同时也需要学校、家庭和社会各方面的支持和配合。</a:t>
            </a:r>
            <a:endParaRPr altLang="en-US" lang="zh-CN">
              <a:sym typeface="+mn-ea"/>
            </a:endParaRPr>
          </a:p>
        </p:txBody>
      </p:sp>
      <p:sp>
        <p:nvSpPr>
          <p:cNvPr id="1049164" name="标题 22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6493369" y="1831936"/>
            <a:ext cx="2141432" cy="1229894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  <a:latin typeface="+mj-ea"/>
              </a:rPr>
              <a:t>单击添加标题</a:t>
            </a:r>
            <a:endParaRPr altLang="en-US" sz="1800" lang="zh-CN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49166" name="正文"/>
          <p:cNvSpPr txBox="1"/>
          <p:nvPr>
            <p:custDataLst>
              <p:tags r:id="rId9"/>
            </p:custDataLst>
          </p:nvPr>
        </p:nvSpPr>
        <p:spPr>
          <a:xfrm>
            <a:off x="6493369" y="3165783"/>
            <a:ext cx="2141432" cy="2541001"/>
          </a:xfrm>
          <a:prstGeom prst="rect"/>
          <a:noFill/>
        </p:spPr>
        <p:txBody>
          <a:bodyPr anchor="t" anchorCtr="0" bIns="46990" lIns="0" rIns="0" rtlCol="0" tIns="0" wrap="square">
            <a:normAutofit fontScale="91667"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lang="zh-CN">
                <a:sym typeface="+mn-ea"/>
              </a:rPr>
              <a:t>实施方式：个性化教育模式可以通过制定个性化的学习计划、采用多样化的教学方法、提供丰富的学习资源等方式来实现。同时，需要建立完善的评价体系，及时反馈学生的学习情况，调整教学策略。</a:t>
            </a:r>
            <a:endParaRPr altLang="en-US" lang="zh-CN">
              <a:sym typeface="+mn-ea"/>
            </a:endParaRPr>
          </a:p>
        </p:txBody>
      </p:sp>
      <p:sp>
        <p:nvSpPr>
          <p:cNvPr id="1049168" name="正文"/>
          <p:cNvSpPr txBox="1"/>
          <p:nvPr>
            <p:custDataLst>
              <p:tags r:id="rId10"/>
            </p:custDataLst>
          </p:nvPr>
        </p:nvSpPr>
        <p:spPr>
          <a:xfrm>
            <a:off x="608330" y="3165133"/>
            <a:ext cx="2141432" cy="2541651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dirty="0" lang="zh-CN">
                <a:sym typeface="+mn-ea"/>
              </a:rPr>
              <a:t>定义：个性化教育模式是一种以学生的个性差异为基础，通过灵活多样的教学方法和个性化的学习计划，充分挖掘学生的潜能，促进其全面发展的教育模式。</a:t>
            </a:r>
            <a:endParaRPr altLang="en-US" dirty="0" lang="zh-CN">
              <a:sym typeface="+mn-ea"/>
            </a:endParaRPr>
          </a:p>
        </p:txBody>
      </p:sp>
      <p:sp>
        <p:nvSpPr>
          <p:cNvPr id="1049170" name="标题 22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608330" y="1831936"/>
            <a:ext cx="2141432" cy="1229894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</a:rPr>
              <a:t>单击添加标题</a:t>
            </a:r>
            <a:endParaRPr altLang="en-US" sz="1800" lang="zh-CN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多元化教育评价体系的探索</a:t>
            </a:r>
            <a:endParaRPr altLang="en-US" lang="zh-CN"/>
          </a:p>
        </p:txBody>
      </p:sp>
      <p:sp>
        <p:nvSpPr>
          <p:cNvPr id="1049206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8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0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2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引入多种评价方式：如表现性评价、过程性评价等，以全面了解学生的学习状况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6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建立多元评价标准：关注学生的综合素质和个性发展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强调评价的激励作用：通过积极的反馈激发学生的内在动力和学习兴趣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促进教师专业成长：通过教育评价体系改革提升教师的教育教学水平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信息技术在小学教育中的应用与创新</a:t>
            </a:r>
            <a:endParaRPr altLang="en-US" lang="zh-CN"/>
          </a:p>
        </p:txBody>
      </p:sp>
      <p:sp>
        <p:nvSpPr>
          <p:cNvPr id="1049256" name="正文"/>
          <p:cNvSpPr txBox="1"/>
          <p:nvPr>
            <p:custDataLst>
              <p:tags r:id="rId1"/>
            </p:custDataLst>
          </p:nvPr>
        </p:nvSpPr>
        <p:spPr>
          <a:xfrm>
            <a:off x="2266284" y="1289050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信息技术在小学教育中的应用：提供丰富的教育资源和多样化的教学方式，如在线课程、数字化教材和多媒体教学。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正文"/>
          <p:cNvSpPr txBox="1"/>
          <p:nvPr>
            <p:custDataLst>
              <p:tags r:id="rId2"/>
            </p:custDataLst>
          </p:nvPr>
        </p:nvSpPr>
        <p:spPr>
          <a:xfrm>
            <a:off x="2266284" y="2605345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信息技术对小学教育的创新：促进个性化学习和自主学习，实现翻转课堂和混合式学习等新型教学模式。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正文"/>
          <p:cNvSpPr txBox="1"/>
          <p:nvPr>
            <p:custDataLst>
              <p:tags r:id="rId3"/>
            </p:custDataLst>
          </p:nvPr>
        </p:nvSpPr>
        <p:spPr>
          <a:xfrm>
            <a:off x="2266284" y="3921641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信息技术在小学教育中的创新实践：例如利用虚拟现实技术进行情境教学，利用人工智能技术进行智能评估和学习分析。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正文"/>
          <p:cNvSpPr txBox="1"/>
          <p:nvPr>
            <p:custDataLst>
              <p:tags r:id="rId4"/>
            </p:custDataLst>
          </p:nvPr>
        </p:nvSpPr>
        <p:spPr>
          <a:xfrm>
            <a:off x="2266284" y="5237936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信息技术在小学教育中的创新挑战与展望：如数据隐私、教育公平和技术依赖等问题，以及未来在人工智能、云计算和物联网等新兴技术领域的发展前景。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创新课程与教材的开发与实施</a:t>
            </a:r>
            <a:endParaRPr altLang="en-US" lang="zh-CN"/>
          </a:p>
        </p:txBody>
      </p:sp>
      <p:sp>
        <p:nvSpPr>
          <p:cNvPr id="1049298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创新课程设计：结合学生特点，开发具有趣味性和实用性的课程，激发学生的学习兴趣和主动性。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教材编写：根据课程设计，编写符合学生认知规律的教材，注重知识结构的系统性和连贯性。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实施方式：采用多样化的教学方式，如小组合作、探究式学习等，培养学生的协作精神和创新能力。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评估与反馈：建立有效的评估机制，及时收集学生和教师的反馈，不断优化课程和教材的设计。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小学教育创新模式的实践与效果</a:t>
            </a:r>
            <a:endParaRPr altLang="en-US" dirty="0" lang="zh-CN"/>
          </a:p>
        </p:txBody>
      </p:sp>
      <p:sp>
        <p:nvSpPr>
          <p:cNvPr id="104935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创新模式实践的案例分析</a:t>
            </a:r>
            <a:endParaRPr altLang="en-US" lang="zh-CN"/>
          </a:p>
        </p:txBody>
      </p:sp>
      <p:sp>
        <p:nvSpPr>
          <p:cNvPr id="10494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创新模式：翻转课堂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效果分析：提高学生学习兴趣和能力，提升教学质量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结论：小学教育创新模式具有实践价值和推广意义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实践案例：某小学的数学翻转课堂实践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创新模式实践的效果评估</a:t>
            </a:r>
            <a:endParaRPr altLang="en-US" lang="zh-CN"/>
          </a:p>
        </p:txBody>
      </p:sp>
      <p:sp>
        <p:nvSpPr>
          <p:cNvPr id="1049478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0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2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提高学生的学习兴趣和积极性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84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6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8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增强学生的创新能力和实践能力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90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2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4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提升教师的教学水平和专业素养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96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8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0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促进学校的教育教学质量的提高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创新模式实践的挑战与对策</a:t>
            </a:r>
            <a:endParaRPr altLang="en-US" lang="zh-CN"/>
          </a:p>
        </p:txBody>
      </p:sp>
      <p:sp>
        <p:nvSpPr>
          <p:cNvPr id="1049536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8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0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2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4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1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6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8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0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2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2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4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6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8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0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2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4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66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68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70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72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挑战：传统教育观念的束缚，教师和家长的不理解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对策：合理配置和利用资源，提高资源利用效率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挑战：教育资源的不足，如师资、设施等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对策：加强宣传和沟通，提高教师和家长的认识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小学教育创新模式的推广与展望</a:t>
            </a:r>
            <a:endParaRPr altLang="en-US" dirty="0" lang="zh-CN"/>
          </a:p>
        </p:txBody>
      </p:sp>
      <p:sp>
        <p:nvSpPr>
          <p:cNvPr id="104961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创新模式推广的意义与价值</a:t>
            </a:r>
            <a:endParaRPr altLang="en-US" lang="zh-CN"/>
          </a:p>
        </p:txBody>
      </p:sp>
      <p:sp>
        <p:nvSpPr>
          <p:cNvPr id="1049662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提升教育质量：创新模式有助于提高学生的学习兴趣和能力，从而提高教育质量。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培养创新人才：创新模式注重培养学生的创新思维和实践能力，有助于培养创新人才。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促进教育公平：通过推广创新模式，可以让更多的学生受益于优质教育资源，促进教育公平。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推动教育改革：创新模式的推广可以促进教育改革，推动教育行业的进步和发展。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创新模式推广的策略与方法</a:t>
            </a:r>
            <a:endParaRPr altLang="en-US" lang="zh-CN"/>
          </a:p>
        </p:txBody>
      </p:sp>
      <p:sp>
        <p:nvSpPr>
          <p:cNvPr id="1049720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2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4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建立示范学校，展示创新模式的优势和成果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8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0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加强教师培训，提高教师对创新模式的认识和应用能力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4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6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开展教育交流活动，分享创新模式的经验和做法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0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2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制定政策支持，鼓励学校和教师积极尝试和推广创新模式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未来小学教育的发展趋势与展望</a:t>
            </a:r>
            <a:endParaRPr altLang="en-US" lang="zh-CN"/>
          </a:p>
        </p:txBody>
      </p:sp>
      <p:sp>
        <p:nvSpPr>
          <p:cNvPr id="1049778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人工智能与教育的深度融合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个性化教育的普及与实践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跨学科教育的探索与推广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终身学习理念的践行与推广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4982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4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4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36"/>
  <p:tag name="KSO_WM_UNIT_TYPE" val="l_h_a"/>
  <p:tag name="KSO_WM_UNIT_ID" val="custom20230280_4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4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36"/>
  <p:tag name="KSO_WM_UNIT_TYPE" val="l_h_a"/>
  <p:tag name="KSO_WM_UNIT_ID" val="custom20230280_4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4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36"/>
  <p:tag name="KSO_WM_UNIT_TYPE" val="l_h_a"/>
  <p:tag name="KSO_WM_UNIT_ID" val="custom20230280_4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4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36"/>
  <p:tag name="KSO_WM_UNIT_TYPE" val="l_h_a"/>
  <p:tag name="KSO_WM_UNIT_ID" val="custom20230280_4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SLIDE_ID" val="custom20230280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4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63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2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3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4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2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2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098_3*l_h_f*1_2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4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4_1"/>
  <p:tag name="KSO_WM_UNIT_VALUE" val="32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098_3*l_h_f*1_4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3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3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098_3*l_h_f*1_3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098_3*l_h_f*1_1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1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1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0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201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6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65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2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296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2024-01-03T11:37:11Z</dcterms:created>
  <dcterms:modified xsi:type="dcterms:W3CDTF">2024-01-03T11:37:11Z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94b59a1971614e139a965d787cbe8c1e_21</vt:lpwstr>
  </property>
</Properties>
</file>