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2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ableStyles" Target="tableStyles.xml"/><Relationship Id="rId36" Type="http://schemas.openxmlformats.org/officeDocument/2006/relationships/tags" Target="tags/tag413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67.xml"/><Relationship Id="rId10" Type="http://schemas.openxmlformats.org/officeDocument/2006/relationships/tags" Target="../tags/tag68.xml"/><Relationship Id="rId11" Type="http://schemas.openxmlformats.org/officeDocument/2006/relationships/tags" Target="../tags/tag69.xml"/><Relationship Id="rId12" Type="http://schemas.openxmlformats.org/officeDocument/2006/relationships/tags" Target="../tags/tag70.xml"/><Relationship Id="rId13" Type="http://schemas.openxmlformats.org/officeDocument/2006/relationships/tags" Target="../tags/tag71.xml"/><Relationship Id="rId14" Type="http://schemas.openxmlformats.org/officeDocument/2006/relationships/tags" Target="../tags/tag72.xml"/><Relationship Id="rId15" Type="http://schemas.openxmlformats.org/officeDocument/2006/relationships/tags" Target="../tags/tag73.xml"/><Relationship Id="rId16" Type="http://schemas.openxmlformats.org/officeDocument/2006/relationships/tags" Target="../tags/tag74.xml"/><Relationship Id="rId17" Type="http://schemas.openxmlformats.org/officeDocument/2006/relationships/tags" Target="../tags/tag75.xml"/><Relationship Id="rId18" Type="http://schemas.openxmlformats.org/officeDocument/2006/relationships/tags" Target="../tags/tag76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3" Type="http://schemas.openxmlformats.org/officeDocument/2006/relationships/image" Target="../media/image4.png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image" Target="../media/image5.png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3" Type="http://schemas.openxmlformats.org/officeDocument/2006/relationships/image" Target="../media/image6.png"/><Relationship Id="rId4" Type="http://schemas.openxmlformats.org/officeDocument/2006/relationships/tags" Target="../tags/tag85.xml"/><Relationship Id="rId5" Type="http://schemas.openxmlformats.org/officeDocument/2006/relationships/image" Target="../media/image7.png"/><Relationship Id="rId6" Type="http://schemas.openxmlformats.org/officeDocument/2006/relationships/tags" Target="../tags/tag86.xml"/><Relationship Id="rId7" Type="http://schemas.openxmlformats.org/officeDocument/2006/relationships/tags" Target="../tags/tag87.xml"/><Relationship Id="rId8" Type="http://schemas.openxmlformats.org/officeDocument/2006/relationships/tags" Target="../tags/tag88.xml"/><Relationship Id="rId9" Type="http://schemas.openxmlformats.org/officeDocument/2006/relationships/tags" Target="../tags/tag89.xml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tags" Target="../tags/tag92.xml"/><Relationship Id="rId13" Type="http://schemas.openxmlformats.org/officeDocument/2006/relationships/tags" Target="../tags/tag93.xml"/><Relationship Id="rId14" Type="http://schemas.openxmlformats.org/officeDocument/2006/relationships/tags" Target="../tags/tag9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image" Target="../media/image8.png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4.xml"/><Relationship Id="rId3" Type="http://schemas.openxmlformats.org/officeDocument/2006/relationships/image" Target="../media/image4.png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image" Target="../media/image5.png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2.xml"/><Relationship Id="rId3" Type="http://schemas.openxmlformats.org/officeDocument/2006/relationships/image" Target="../media/image4.png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image" Target="../media/image5.png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2.xml"/><Relationship Id="rId3" Type="http://schemas.openxmlformats.org/officeDocument/2006/relationships/image" Target="../media/image4.png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image" Target="../media/image5.png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8.xml"/><Relationship Id="rId3" Type="http://schemas.openxmlformats.org/officeDocument/2006/relationships/image" Target="../media/image5.png"/><Relationship Id="rId4" Type="http://schemas.openxmlformats.org/officeDocument/2006/relationships/tags" Target="../tags/tag129.xml"/><Relationship Id="rId5" Type="http://schemas.openxmlformats.org/officeDocument/2006/relationships/image" Target="../media/image4.png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3.xml"/><Relationship Id="rId3" Type="http://schemas.openxmlformats.org/officeDocument/2006/relationships/image" Target="../media/image4.png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image" Target="../media/image5.png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9.xml"/><Relationship Id="rId3" Type="http://schemas.openxmlformats.org/officeDocument/2006/relationships/image" Target="../media/image4.png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image" Target="../media/image5.png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46.xml"/><Relationship Id="rId3" Type="http://schemas.openxmlformats.org/officeDocument/2006/relationships/image" Target="../media/image1.png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image" Target="../media/image2.png"/><Relationship Id="rId8" Type="http://schemas.openxmlformats.org/officeDocument/2006/relationships/image" Target="../media/image3.svg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3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6" hasCustomPrompt="1"/>
            <p:custDataLst>
              <p:tags r:id="rId6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8" name="联系方式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 dirty="0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pos="1609725" algn="l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3" hasCustomPrompt="1"/>
            <p:custDataLst>
              <p:tags r:id="rId13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59.xml"/><Relationship Id="rId13" Type="http://schemas.openxmlformats.org/officeDocument/2006/relationships/image" Target="../media/image4.png"/><Relationship Id="rId14" Type="http://schemas.openxmlformats.org/officeDocument/2006/relationships/tags" Target="../tags/tag160.xml"/><Relationship Id="rId15" Type="http://schemas.openxmlformats.org/officeDocument/2006/relationships/image" Target="../media/image5.png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以减轻学生课业负担为导向的科学教育方法研究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科学教育方法的现状和问题</a:t>
            </a:r>
            <a:endParaRPr lang="zh-CN" altLang="en-US" sz="2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7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8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9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0000"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减轻学生课业负担的科学教育方法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1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3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科学教育方法改革的具体措施</a:t>
            </a:r>
            <a:endParaRPr lang="zh-CN" altLang="en-US" sz="2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6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7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8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科学教育方法改革的实施方案</a:t>
            </a:r>
            <a:endParaRPr lang="zh-CN" altLang="en-US" sz="2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0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1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2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科学教育方法改革的效果评估</a:t>
            </a:r>
            <a:endParaRPr lang="zh-CN" altLang="en-US" sz="2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科学教育方法的现状和问题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当前科学教育方法的不足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过于注重知识传授，忽视学生实践能力的培养。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教学方法单一，缺乏多样性和趣味性，难以激发学生的学习兴趣。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缺乏对学生个体差异的关注，难以满足不同学生的需求。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评价方式不科学，过于注重考试成绩，忽视学生的全面发展。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学生课业负担过重的表现和影响</a:t>
            </a:r>
            <a:endParaRPr lang="zh-CN" altLang="en-US"/>
          </a:p>
        </p:txBody>
      </p:sp>
      <p:sp>
        <p:nvSpPr>
          <p:cNvPr id="5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表现：作业量过多，学习时间过长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影响：影响学生的身心健康，导致学习效果不佳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科学教育方法改革的必要性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当前科学教育方法存在的问题：过于注重知识传授，忽视实践能力和创新精神的培养。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改革的原因：适应新时代对人才培养的需求，提高学生的综合素质和能力。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改革的迫切性：减轻学生课业负担，提高教育质量，培养具有创新精神和实践能力的人才。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改革的意义：推动教育领域综合改革，促进教育现代化发展，提高国家核心竞争力。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减轻学生课业负担的科学教育方法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调整教学内容和方式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精简课程内容，注重核心知识的传授。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采用多样化的教学方式，如探究式、合作式等，激发学生的学习兴趣和主动性。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引入现代教育技术，如多媒体、网络等，提高教学效果和学生学习效率。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注重实践教学，通过实验、观察等方式，帮助学生理解和掌握科学知识。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创新教学方法和手段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利用信息技术辅助教学，提高课堂效率，减少重复性作业。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引入探究式、项目式学习，培养学生自主学习和合作学习能力。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开展个性化教学，根据学生需求和能力水平进行差异化教学。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强化实践教学，通过实验、观察等方式让学生亲身体验科学知识。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强化实践性和探究性学习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提倡学生在实践中学习和掌握知识，通过实验、观察、调查等方式培养动手能力和解决问题的能力。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引入项目式学习，让学生以小组合作的形式完成实际项目，提高团队协作和沟通能力。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结合生活实际，将知识与生活情境相联系，增强学生的学习兴趣和实用性。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鼓励学生自主探究，培养创新思维和独立思考能力，让他们在探究过程中发现和解决问题。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完善评价体系和标准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制定科学的教育标准，确保教学内容的难度和进度适宜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建立多元化评价体系，关注学生的综合素质和个性发展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引入第三方评价机构，对学校和教师的教学质量进行客观评估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建立学生自我评价机制，鼓励学生自我反思和自主管理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科学教育方法改革的具体措施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制定科学的教育政策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制定合理的课程设置，确保课程内容符合学生实际需求。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优化考试制度，减少单一的分数评价，增加过程性评价。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加强科学教育方法的培训和研讨，提高教师专业素养。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推行分层教学，根据学生能力水平进行差异化教学。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加强教师培训和队伍建设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定期开展教师培训，提高教师的科学教育水平。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加强教师队伍建设，引进优秀人才，优化教师结构。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鼓励教师参加学术交流活动，拓宽视野，吸收先进的教育理念和教学方法。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建立教师评价机制，对教师的科学教育成果进行评估和激励。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推进学校内部管理改革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建立科学的教育评价体系，注重学生的综合素质发展，而非单一的考试成绩。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优化课程设置，结合学生的兴趣和特长，提供多样化的课程选择。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加强教师培训，提高教师的教学水平和教育观念，使其能够更好地引导学生发展。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推进学校管理信息化，提高管理效率，减轻师生负担。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建立家校合作机制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定期开展家长会，加强家校沟通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建立家长志愿者制度，让家长参与学校教育活动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开展家校共育课程，提高家长的教育意识和能力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建立家校合作评价机制，对家校合作效果进行评估和反馈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科学教育方法改革的实施方案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试点先行，逐步推广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选取试点学校，进行科学教育方法改革实验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收集试点学校实施过程中的经验和问题，及时调整改革方案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逐步推广科学教育方法改革，扩大试点范围，覆盖更多学校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总结试点经验，形成可复制的模式，全面推广科学教育方法改革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强化监督和评估机制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制定科学教育方法改革评估标准，对实施效果进行量化评估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建立科学教育方法改革监督小组，定期对实施情况进行检查和评估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建立科学教育方法改革信息反馈机制，及时收集各方意见和建议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强化对科学教育方法改革实施过程的监督，确保各项措施得到有效执行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及时总结经验，不断完善方案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实施过程中，不断收集反馈，了解学生的需求和困难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定期评估方案的效果，调整和完善方案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鼓励教师和学生提出改进意见，共同参与方案的完善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借鉴国内外成功经验，结合实际情况，不断优化方案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加强宣传和推广工作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制定宣传计划：通过各种渠道宣传科学教育方法改革的重要性和实施方案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组织推广活动：开展科学教育方法改革交流会、研讨会等活动，促进经验分享和合作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建立示范学校：选取一些学校作为科学教育方法改革的示范学校，展示改革成果并推广经验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加强培训和指导：对教师进行科学教育方法改革培训和指导，提高教师的专业素养和实践能力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科学教育方法改革的效果评估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评估指标体系的建立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评估指标的选取原则：科学性、可操作性、导向性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评估指标的来源：政策法规、学术研究、实践经验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评估指标体系的构建方法：层次分析法、模糊综合评价法、熵权法等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评估指标体系的实际应用：定期评估、及时调整、不断完善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评估方法和过程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评估指标：学生课业负担减轻程度、科学素养提升程度等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评估方法：问卷调查、课堂观察、学生作品分析等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评估过程：制定评估方案、收集数据、分析数据、撰写评估报告等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评估结果：对科学教育方法改革的效果进行客观、全面的评价，为进一步改进提供依据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评估结果的分析和反馈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评估方法：采用问卷调查、访谈、观察等多种方法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评估内容：学生的课业负担减轻程度、科学素养提升程度等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数据分析：对收集到的数据进行分析，得出科学教育方法改革的效果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反馈调整：根据评估结果，对科学教育方法进行相应的调整和改进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lang="zh-CN" altLang="en-US"/>
              <a:t>持续改进和优化方案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定期评估：对科学教育方法改革的效果进行定期评估，及时发现问题并进行调整。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收集反馈：通过调查、座谈等方式收集学生、教师、家长等各方对改革的意见和建议。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数据分析：对评估数据和反馈意见进行深入分析，找出改革中的瓶颈和问题。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优化方案：根据评估结果和数据分析，制定针对性的优化方案，持续改进科学教育方法。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</a:t>
            </a:r>
            <a:endParaRPr lang="zh-CN" altLang="en-US"/>
          </a:p>
          <a:p>
            <a:r>
              <a:rPr lang="zh-CN" altLang="en-US"/>
              <a:t>您的观看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9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99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4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4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5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5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5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5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&#10;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6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70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  <p:tag name="KSO_WM_UNIT_USESOURCEFORMAT_APPLY" val="0"/>
</p:tagLst>
</file>

<file path=ppt/tags/tag17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5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8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9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1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7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3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TEMPLATE_CATEGORY" val="custom"/>
  <p:tag name="KSO_WM_TEMPLATE_INDEX" val="2023030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6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TEMPLATE_CATEGORY" val="custom"/>
  <p:tag name="KSO_WM_TEMPLATE_INDEX" val="2023030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&#10;您的观看"/>
</p:tagLst>
</file>

<file path=ppt/tags/tag412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ags/tag413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2668</Words>
  <Application>WPS 演示</Application>
  <PresentationFormat>宽屏</PresentationFormat>
  <Paragraphs>267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Normal</vt:lpstr>
      <vt:lpstr>站酷文艺体</vt:lpstr>
      <vt:lpstr>WPS</vt:lpstr>
      <vt:lpstr>Office 主题</vt:lpstr>
      <vt:lpstr>以减轻学生课业负担为导向的科学教育方法研究</vt:lpstr>
      <vt:lpstr>目录</vt:lpstr>
      <vt:lpstr>科学教育方法的现状和问题</vt:lpstr>
      <vt:lpstr>当前科学教育方法的不足</vt:lpstr>
      <vt:lpstr>学生课业负担过重的表现和影响</vt:lpstr>
      <vt:lpstr>科学教育方法改革的必要性</vt:lpstr>
      <vt:lpstr>减轻学生课业负担的科学教育方法</vt:lpstr>
      <vt:lpstr>调整教学内容和方式</vt:lpstr>
      <vt:lpstr>创新教学方法和手段</vt:lpstr>
      <vt:lpstr>强化实践性和探究性学习</vt:lpstr>
      <vt:lpstr>完善评价体系和标准</vt:lpstr>
      <vt:lpstr>科学教育方法改革的具体措施</vt:lpstr>
      <vt:lpstr>制定科学的教育政策</vt:lpstr>
      <vt:lpstr>加强教师培训和队伍建设</vt:lpstr>
      <vt:lpstr>推进学校内部管理改革</vt:lpstr>
      <vt:lpstr>建立家校合作机制</vt:lpstr>
      <vt:lpstr>科学教育方法改革的实施方案</vt:lpstr>
      <vt:lpstr>试点先行，逐步推广</vt:lpstr>
      <vt:lpstr>强化监督和评估机制</vt:lpstr>
      <vt:lpstr>及时总结经验，不断完善方案</vt:lpstr>
      <vt:lpstr>加强宣传和推广工作</vt:lpstr>
      <vt:lpstr>科学教育方法改革的效果评估</vt:lpstr>
      <vt:lpstr>评估指标体系的建立</vt:lpstr>
      <vt:lpstr>评估方法和过程</vt:lpstr>
      <vt:lpstr>评估结果的分析和反馈</vt:lpstr>
      <vt:lpstr>持续改进和优化方案</vt:lpstr>
      <vt:lpstr>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2023-12-29T06:46:25Z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E2E118651F5E4C0CA725B5FB69C61661_11</vt:lpwstr>
  </property>
</Properties>
</file>