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327" r:id="rId1"/>
    <p:sldMasterId id="2147484364" r:id="rId2"/>
  </p:sldMasterIdLst>
  <p:notesMasterIdLst>
    <p:notesMasterId r:id="rId3"/>
  </p:notesMasterIdLst>
  <p:sldIdLst>
    <p:sldId id="565" r:id="rId4"/>
    <p:sldId id="568" r:id="rId5"/>
    <p:sldId id="571" r:id="rId6"/>
    <p:sldId id="574" r:id="rId7"/>
    <p:sldId id="580" r:id="rId9"/>
    <p:sldId id="583" r:id="rId10"/>
    <p:sldId id="586" r:id="rId11"/>
    <p:sldId id="589" r:id="rId12"/>
    <p:sldId id="592" r:id="rId13"/>
    <p:sldId id="598" r:id="rId15"/>
    <p:sldId id="601" r:id="rId16"/>
    <p:sldId id="604" r:id="rId17"/>
    <p:sldId id="607" r:id="rId18"/>
    <p:sldId id="610" r:id="rId19"/>
    <p:sldId id="616" r:id="rId21"/>
    <p:sldId id="619" r:id="rId22"/>
    <p:sldId id="622" r:id="rId23"/>
    <p:sldId id="625" r:id="rId24"/>
    <p:sldId id="628" r:id="rId25"/>
    <p:sldId id="634" r:id="rId27"/>
    <p:sldId id="637" r:id="rId28"/>
    <p:sldId id="640" r:id="rId29"/>
    <p:sldId id="643" r:id="rId30"/>
    <p:sldId id="646" r:id="rId31"/>
    <p:sldId id="652" r:id="rId33"/>
    <p:sldId id="655" r:id="rId34"/>
    <p:sldId id="658" r:id="rId35"/>
    <p:sldId id="661" r:id="rId36"/>
    <p:sldId id="664"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328" r:id="rId1"/>
    <p:sldLayoutId id="2147484329" r:id="rId2"/>
    <p:sldLayoutId id="2147484330" r:id="rId3"/>
    <p:sldLayoutId id="2147484331" r:id="rId4"/>
    <p:sldLayoutId id="2147484332" r:id="rId5"/>
    <p:sldLayoutId id="2147484333" r:id="rId6"/>
    <p:sldLayoutId id="2147484334" r:id="rId7"/>
    <p:sldLayoutId id="2147484335" r:id="rId8"/>
    <p:sldLayoutId id="2147484336" r:id="rId9"/>
    <p:sldLayoutId id="2147484337" r:id="rId10"/>
    <p:sldLayoutId id="214748433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365" r:id="rId1"/>
    <p:sldLayoutId id="2147484366" r:id="rId2"/>
    <p:sldLayoutId id="2147484367" r:id="rId3"/>
    <p:sldLayoutId id="2147484368" r:id="rId4"/>
    <p:sldLayoutId id="2147484369" r:id="rId5"/>
    <p:sldLayoutId id="2147484370" r:id="rId6"/>
    <p:sldLayoutId id="2147484371" r:id="rId7"/>
    <p:sldLayoutId id="2147484372" r:id="rId8"/>
    <p:sldLayoutId id="2147484373" r:id="rId9"/>
    <p:sldLayoutId id="2147484374" r:id="rId10"/>
    <p:sldLayoutId id="214748437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ags" Target="../tags/tag81.xml"/><Relationship Id="rId20" Type="http://schemas.openxmlformats.org/officeDocument/2006/relationships/tags" Target="../tags/tag8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tags" Target="../tags/tag156.xml"/><Relationship Id="rId14" Type="http://schemas.openxmlformats.org/officeDocument/2006/relationships/tags" Target="../tags/tag157.xml"/><Relationship Id="rId15" Type="http://schemas.openxmlformats.org/officeDocument/2006/relationships/tags" Target="../tags/tag158.xml"/><Relationship Id="rId16" Type="http://schemas.openxmlformats.org/officeDocument/2006/relationships/tags" Target="../tags/tag159.xml"/><Relationship Id="rId17" Type="http://schemas.openxmlformats.org/officeDocument/2006/relationships/tags" Target="../tags/tag160.xml"/><Relationship Id="rId18" Type="http://schemas.openxmlformats.org/officeDocument/2006/relationships/tags" Target="../tags/tag161.xml"/><Relationship Id="rId19" Type="http://schemas.openxmlformats.org/officeDocument/2006/relationships/tags" Target="../tags/tag162.xml"/><Relationship Id="rId20" Type="http://schemas.openxmlformats.org/officeDocument/2006/relationships/tags" Target="../tags/tag163.xml"/><Relationship Id="rId21" Type="http://schemas.openxmlformats.org/officeDocument/2006/relationships/tags" Target="../tags/tag164.xml"/><Relationship Id="rId22" Type="http://schemas.openxmlformats.org/officeDocument/2006/relationships/tags" Target="../tags/tag165.xml"/><Relationship Id="rId23" Type="http://schemas.openxmlformats.org/officeDocument/2006/relationships/tags" Target="../tags/tag166.xml"/><Relationship Id="rId24" Type="http://schemas.openxmlformats.org/officeDocument/2006/relationships/tags" Target="../tags/tag167.xml"/><Relationship Id="rId25" Type="http://schemas.openxmlformats.org/officeDocument/2006/relationships/tags" Target="../tags/tag168.xml"/><Relationship Id="rId26" Type="http://schemas.openxmlformats.org/officeDocument/2006/relationships/tags" Target="../tags/tag169.xml"/><Relationship Id="rId27" Type="http://schemas.openxmlformats.org/officeDocument/2006/relationships/tags" Target="../tags/tag170.xml"/><Relationship Id="rId28" Type="http://schemas.openxmlformats.org/officeDocument/2006/relationships/tags" Target="../tags/tag171.xml"/><Relationship Id="rId29" Type="http://schemas.openxmlformats.org/officeDocument/2006/relationships/tags" Target="../tags/tag172.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tags" Target="../tags/tag214.xml"/><Relationship Id="rId16" Type="http://schemas.openxmlformats.org/officeDocument/2006/relationships/tags" Target="../tags/tag215.xml"/><Relationship Id="rId17" Type="http://schemas.openxmlformats.org/officeDocument/2006/relationships/tags" Target="../tags/tag216.xml"/><Relationship Id="rId18" Type="http://schemas.openxmlformats.org/officeDocument/2006/relationships/tags" Target="../tags/tag217.xml"/><Relationship Id="rId19" Type="http://schemas.openxmlformats.org/officeDocument/2006/relationships/tags" Target="../tags/tag218.xml"/><Relationship Id="rId20" Type="http://schemas.openxmlformats.org/officeDocument/2006/relationships/tags" Target="../tags/tag219.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tags" Target="../tags/tag306.xml"/><Relationship Id="rId14" Type="http://schemas.openxmlformats.org/officeDocument/2006/relationships/tags" Target="../tags/tag307.xml"/><Relationship Id="rId1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五种引领2024年美容护肤行业的创新产品趋势</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22809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32715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添加目录项标题</a:t>
            </a:r>
            <a:endParaRPr altLang="en-US" b="1" dirty="0" sz="200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193103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10058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19964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个性化定制护肤品</a:t>
            </a:r>
            <a:endParaRPr altLang="en-US" b="1" dirty="0" sz="200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280352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297307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07213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功能性护肤品</a:t>
            </a:r>
            <a:endParaRPr altLang="en-US" b="1" dirty="0" sz="200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367601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38455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394462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天然有机护肤品</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45485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471805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481711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科技美容产品</a:t>
            </a:r>
            <a:endParaRPr altLang="en-US" b="1" dirty="0" sz="200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420995"/>
            <a:ext cx="6265545" cy="635"/>
          </a:xfrm>
          <a:prstGeom prst="line"/>
          <a:noFill/>
          <a:ln w="12700">
            <a:solidFill>
              <a:schemeClr val="tx1">
                <a:alpha val="70000"/>
              </a:schemeClr>
            </a:solidFill>
            <a:prstDash val="solid"/>
          </a:ln>
        </p:spPr>
        <p:txBody>
          <a:bodyPr/>
          <a:p>
            <a:endParaRPr altLang="en-US" lang="zh-CN"/>
          </a:p>
        </p:txBody>
      </p:sp>
      <p:sp>
        <p:nvSpPr>
          <p:cNvPr id="1048796" name="序号"/>
          <p:cNvSpPr txBox="1"/>
          <p:nvPr>
            <p:custDataLst>
              <p:tags r:id="rId17"/>
            </p:custDataLst>
          </p:nvPr>
        </p:nvSpPr>
        <p:spPr>
          <a:xfrm>
            <a:off x="4340225" y="559054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06</a:t>
            </a:r>
            <a:endParaRPr b="1" dirty="0" sz="4000" lang="en-US">
              <a:solidFill>
                <a:schemeClr val="accent1"/>
              </a:solidFill>
              <a:latin typeface="+mj-ea"/>
              <a:ea typeface="+mj-ea"/>
              <a:cs typeface="微软雅黑" panose="020B0503020204020204" pitchFamily="34" charset="-120"/>
            </a:endParaRPr>
          </a:p>
        </p:txBody>
      </p:sp>
      <p:sp>
        <p:nvSpPr>
          <p:cNvPr id="1048798" name="项标题"/>
          <p:cNvSpPr txBox="1"/>
          <p:nvPr>
            <p:custDataLst>
              <p:tags r:id="rId18"/>
            </p:custDataLst>
          </p:nvPr>
        </p:nvSpPr>
        <p:spPr>
          <a:xfrm>
            <a:off x="6745605" y="568960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跨界合作的美容产品</a:t>
            </a:r>
            <a:endParaRPr altLang="en-US" b="1" dirty="0" sz="2000" lang="zh-CN" spc="300">
              <a:solidFill>
                <a:schemeClr val="tx1">
                  <a:lumMod val="85000"/>
                  <a:lumOff val="15000"/>
                </a:schemeClr>
              </a:solidFill>
              <a:latin typeface="+mj-ea"/>
              <a:ea typeface="+mj-ea"/>
            </a:endParaRPr>
          </a:p>
        </p:txBody>
      </p:sp>
      <p:sp>
        <p:nvSpPr>
          <p:cNvPr id="1048800" name="Line 1"/>
          <p:cNvSpPr/>
          <p:nvPr>
            <p:custDataLst>
              <p:tags r:id="rId19"/>
            </p:custDataLst>
          </p:nvPr>
        </p:nvSpPr>
        <p:spPr>
          <a:xfrm>
            <a:off x="4688840" y="6293485"/>
            <a:ext cx="6265545" cy="635"/>
          </a:xfrm>
          <a:prstGeom prst="line"/>
          <a:noFill/>
          <a:ln w="12700">
            <a:solidFill>
              <a:schemeClr val="tx1">
                <a:alpha val="70000"/>
              </a:schemeClr>
            </a:solidFill>
            <a:prstDash val="solid"/>
          </a:ln>
        </p:spPr>
        <p:txBody>
          <a:bodyPr/>
          <a:p>
            <a:endParaRPr altLang="en-US" lang="zh-CN"/>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2047240" y="2228215"/>
            <a:ext cx="9144000" cy="1931670"/>
          </a:xfrm>
        </p:spPr>
        <p:txBody>
          <a:bodyPr/>
          <a:p>
            <a:r>
              <a:rPr altLang="en-US" lang="zh-CN"/>
              <a:t>添加目录项标题</a:t>
            </a:r>
            <a:endParaRPr altLang="en-US" lang="zh-CN"/>
          </a:p>
        </p:txBody>
      </p:sp>
      <p:sp>
        <p:nvSpPr>
          <p:cNvPr id="1048820"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2047240" y="2228215"/>
            <a:ext cx="9144000" cy="1931670"/>
          </a:xfrm>
        </p:spPr>
        <p:txBody>
          <a:bodyPr/>
          <a:p>
            <a:r>
              <a:rPr altLang="en-US" lang="zh-CN"/>
              <a:t>个性化定制护肤品</a:t>
            </a:r>
            <a:endParaRPr altLang="en-US" lang="zh-CN"/>
          </a:p>
        </p:txBody>
      </p:sp>
      <p:sp>
        <p:nvSpPr>
          <p:cNvPr id="1048844"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94" name="标题 1"/>
          <p:cNvSpPr>
            <a:spLocks noGrp="1"/>
          </p:cNvSpPr>
          <p:nvPr>
            <p:ph type="title"/>
          </p:nvPr>
        </p:nvSpPr>
        <p:spPr/>
        <p:txBody>
          <a:bodyPr/>
          <a:p>
            <a:r>
              <a:rPr altLang="en-US" lang="zh-CN"/>
              <a:t>个性化护肤需求增长</a:t>
            </a:r>
            <a:endParaRPr altLang="en-US" lang="zh-CN"/>
          </a:p>
        </p:txBody>
      </p:sp>
      <p:sp>
        <p:nvSpPr>
          <p:cNvPr id="104889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89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消费者对个性化护肤品的关注度提高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0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0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定制护肤品市场需求的不断增长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0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1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个性化护肤品在美容护肤行业中的占比增加</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1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1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定制护肤品在满足消费者个性化需求方面的优势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52" name="标题 1"/>
          <p:cNvSpPr>
            <a:spLocks noGrp="1"/>
          </p:cNvSpPr>
          <p:nvPr>
            <p:ph type="title"/>
          </p:nvPr>
        </p:nvSpPr>
        <p:spPr/>
        <p:txBody>
          <a:bodyPr/>
          <a:p>
            <a:r>
              <a:rPr altLang="en-US" lang="zh-CN"/>
              <a:t>定制化护肤品市场现状</a:t>
            </a:r>
            <a:endParaRPr altLang="en-US" lang="zh-CN"/>
          </a:p>
        </p:txBody>
      </p:sp>
      <p:sp>
        <p:nvSpPr>
          <p:cNvPr id="1048954"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56" name="正文"/>
          <p:cNvSpPr txBox="1"/>
          <p:nvPr>
            <p:custDataLst>
              <p:tags r:id="rId2"/>
            </p:custDataLst>
          </p:nvPr>
        </p:nvSpPr>
        <p:spPr>
          <a:xfrm>
            <a:off x="1001124" y="3487561"/>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市场规模不断扩大</a:t>
            </a:r>
            <a:endParaRPr altLang="en-US" dirty="0" sz="1600" lang="zh-CN" spc="150">
              <a:solidFill>
                <a:schemeClr val="tx1"/>
              </a:solidFill>
              <a:latin typeface="+mn-ea"/>
            </a:endParaRPr>
          </a:p>
        </p:txBody>
      </p:sp>
      <p:sp>
        <p:nvSpPr>
          <p:cNvPr id="1048958"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60"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法规监管加强</a:t>
            </a:r>
            <a:endParaRPr altLang="en-US" dirty="0" sz="1600" lang="zh-CN" spc="150">
              <a:solidFill>
                <a:schemeClr val="tx1"/>
              </a:solidFill>
              <a:latin typeface="+mn-ea"/>
            </a:endParaRPr>
          </a:p>
        </p:txBody>
      </p:sp>
      <p:sp>
        <p:nvSpPr>
          <p:cNvPr id="1048962"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64" name="正文"/>
          <p:cNvSpPr txBox="1"/>
          <p:nvPr>
            <p:custDataLst>
              <p:tags r:id="rId6"/>
            </p:custDataLst>
          </p:nvPr>
        </p:nvSpPr>
        <p:spPr>
          <a:xfrm>
            <a:off x="3688451" y="348878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消费者需求多样化</a:t>
            </a:r>
            <a:endParaRPr altLang="en-US" dirty="0" sz="1600" lang="zh-CN" spc="150">
              <a:solidFill>
                <a:schemeClr val="tx1"/>
              </a:solidFill>
              <a:latin typeface="+mn-ea"/>
            </a:endParaRPr>
          </a:p>
        </p:txBody>
      </p:sp>
      <p:sp>
        <p:nvSpPr>
          <p:cNvPr id="1048966"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68"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品牌竞争激烈</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02" name="标题 1"/>
          <p:cNvSpPr>
            <a:spLocks noGrp="1"/>
          </p:cNvSpPr>
          <p:nvPr>
            <p:ph type="title"/>
          </p:nvPr>
        </p:nvSpPr>
        <p:spPr/>
        <p:txBody>
          <a:bodyPr/>
          <a:p>
            <a:r>
              <a:rPr altLang="en-US" lang="zh-CN"/>
              <a:t>定制化护肤品的技术创新</a:t>
            </a:r>
            <a:endParaRPr altLang="en-US" lang="zh-CN"/>
          </a:p>
        </p:txBody>
      </p:sp>
      <p:sp>
        <p:nvSpPr>
          <p:cNvPr id="104900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0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1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1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2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定制化护肤品的关键技术和创新点</a:t>
            </a:r>
            <a:endParaRPr altLang="en-US" dirty="0" sz="2400" lang="zh-CN">
              <a:latin typeface="+mn-ea"/>
              <a:ea typeface="+mn-ea"/>
            </a:endParaRPr>
          </a:p>
        </p:txBody>
      </p:sp>
      <p:sp>
        <p:nvSpPr>
          <p:cNvPr id="104902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定制化护肤品的市场前景和未来趋势</a:t>
            </a:r>
            <a:endParaRPr altLang="en-US" dirty="0" sz="2400" lang="zh-CN">
              <a:latin typeface="+mn-ea"/>
              <a:ea typeface="+mn-ea"/>
            </a:endParaRPr>
          </a:p>
        </p:txBody>
      </p:sp>
      <p:sp>
        <p:nvSpPr>
          <p:cNvPr id="104902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个性化定制护肤品的概念和市场需求</a:t>
            </a:r>
            <a:endParaRPr altLang="en-US" dirty="0" sz="2400" lang="zh-CN">
              <a:latin typeface="+mn-ea"/>
              <a:ea typeface="+mn-ea"/>
            </a:endParaRPr>
          </a:p>
        </p:txBody>
      </p:sp>
      <p:sp>
        <p:nvSpPr>
          <p:cNvPr id="104902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定制化护肤品的技术原理和流程</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60" name="标题 1"/>
          <p:cNvSpPr>
            <a:spLocks noGrp="1"/>
          </p:cNvSpPr>
          <p:nvPr>
            <p:ph type="title"/>
          </p:nvPr>
        </p:nvSpPr>
        <p:spPr/>
        <p:txBody>
          <a:bodyPr/>
          <a:p>
            <a:r>
              <a:rPr altLang="en-US" lang="zh-CN"/>
              <a:t>定制化护肤品的市场前景</a:t>
            </a:r>
            <a:endParaRPr altLang="en-US" lang="zh-CN"/>
          </a:p>
        </p:txBody>
      </p:sp>
      <p:sp>
        <p:nvSpPr>
          <p:cNvPr id="104906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消费者需求：个性化、定制化成为新趋势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竞争格局：品牌纷纷推出定制化产品，竞争激烈</a:t>
            </a:r>
            <a:endParaRPr dirty="0" sz="2000" err="1">
              <a:solidFill>
                <a:schemeClr val="tx1">
                  <a:lumMod val="75000"/>
                  <a:lumOff val="25000"/>
                </a:schemeClr>
              </a:solidFill>
              <a:latin typeface="+mn-ea"/>
              <a:ea typeface="+mn-ea"/>
              <a:cs typeface="+mn-ea"/>
              <a:sym typeface="+mn-lt"/>
            </a:endParaRPr>
          </a:p>
        </p:txBody>
      </p:sp>
      <p:sp>
        <p:nvSpPr>
          <p:cNvPr id="104908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8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未来趋势：结合科技手段，实现更精准的个性化定制</a:t>
            </a:r>
            <a:endParaRPr dirty="0" sz="2000" err="1">
              <a:solidFill>
                <a:schemeClr val="tx1">
                  <a:lumMod val="75000"/>
                  <a:lumOff val="25000"/>
                </a:schemeClr>
              </a:solidFill>
              <a:latin typeface="+mn-ea"/>
              <a:ea typeface="+mn-ea"/>
              <a:cs typeface="+mn-ea"/>
              <a:sym typeface="+mn-lt"/>
            </a:endParaRPr>
          </a:p>
        </p:txBody>
      </p:sp>
      <p:sp>
        <p:nvSpPr>
          <p:cNvPr id="10491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市场规模：预计未来几年将持续增长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34" name="标题"/>
          <p:cNvSpPr>
            <a:spLocks noGrp="1"/>
          </p:cNvSpPr>
          <p:nvPr>
            <p:ph type="title"/>
            <p:custDataLst>
              <p:tags r:id="rId1"/>
            </p:custDataLst>
          </p:nvPr>
        </p:nvSpPr>
        <p:spPr>
          <a:xfrm>
            <a:off x="2047240" y="2228215"/>
            <a:ext cx="9144000" cy="1931670"/>
          </a:xfrm>
        </p:spPr>
        <p:txBody>
          <a:bodyPr/>
          <a:p>
            <a:r>
              <a:rPr altLang="en-US" lang="zh-CN"/>
              <a:t>功能性护肤品</a:t>
            </a:r>
            <a:endParaRPr altLang="en-US" lang="zh-CN"/>
          </a:p>
        </p:txBody>
      </p:sp>
      <p:sp>
        <p:nvSpPr>
          <p:cNvPr id="1049136"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86" name="标题 1"/>
          <p:cNvSpPr>
            <a:spLocks noGrp="1"/>
          </p:cNvSpPr>
          <p:nvPr>
            <p:ph type="title"/>
          </p:nvPr>
        </p:nvSpPr>
        <p:spPr/>
        <p:txBody>
          <a:bodyPr/>
          <a:p>
            <a:r>
              <a:rPr altLang="en-US" lang="zh-CN"/>
              <a:t>功能性护肤品的市场需求</a:t>
            </a:r>
            <a:endParaRPr altLang="en-US" lang="zh-CN"/>
          </a:p>
        </p:txBody>
      </p:sp>
      <p:sp>
        <p:nvSpPr>
          <p:cNvPr id="104918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2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2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2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消费者对护肤品的认知和需求升级</a:t>
            </a:r>
            <a:endParaRPr altLang="en-US" dirty="0" sz="1200" lang="zh-CN" spc="150">
              <a:solidFill>
                <a:schemeClr val="tx1">
                  <a:lumMod val="65000"/>
                  <a:lumOff val="35000"/>
                </a:schemeClr>
              </a:solidFill>
              <a:latin typeface="+mn-ea"/>
              <a:sym typeface="+mn-ea"/>
            </a:endParaRPr>
          </a:p>
        </p:txBody>
      </p:sp>
      <p:sp>
        <p:nvSpPr>
          <p:cNvPr id="104922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功能性护肤品的市场竞争格局和品牌影响力</a:t>
            </a:r>
            <a:endParaRPr altLang="en-US" dirty="0" sz="1200" lang="zh-CN" spc="150">
              <a:solidFill>
                <a:schemeClr val="tx1">
                  <a:lumMod val="65000"/>
                  <a:lumOff val="35000"/>
                </a:schemeClr>
              </a:solidFill>
              <a:latin typeface="+mn-ea"/>
              <a:sym typeface="+mn-ea"/>
            </a:endParaRPr>
          </a:p>
        </p:txBody>
      </p:sp>
      <p:sp>
        <p:nvSpPr>
          <p:cNvPr id="104922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功能性护肤品的主要类型和功效</a:t>
            </a:r>
            <a:endParaRPr altLang="en-US" dirty="0" sz="1200" lang="zh-CN" spc="150">
              <a:solidFill>
                <a:schemeClr val="tx1">
                  <a:lumMod val="65000"/>
                  <a:lumOff val="35000"/>
                </a:schemeClr>
              </a:solidFill>
              <a:latin typeface="+mn-ea"/>
              <a:sym typeface="+mn-ea"/>
            </a:endParaRPr>
          </a:p>
        </p:txBody>
      </p:sp>
      <p:sp>
        <p:nvSpPr>
          <p:cNvPr id="104923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功能性护肤品的市场规模和增长趋势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64" name="标题 1"/>
          <p:cNvSpPr>
            <a:spLocks noGrp="1"/>
          </p:cNvSpPr>
          <p:nvPr>
            <p:ph type="title"/>
          </p:nvPr>
        </p:nvSpPr>
        <p:spPr/>
        <p:txBody>
          <a:bodyPr/>
          <a:p>
            <a:r>
              <a:rPr altLang="en-US" lang="zh-CN"/>
              <a:t>功能性护肤品的研发趋势</a:t>
            </a:r>
            <a:endParaRPr altLang="en-US" lang="zh-CN"/>
          </a:p>
        </p:txBody>
      </p:sp>
      <p:sp>
        <p:nvSpPr>
          <p:cNvPr id="104926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7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针对特定肌肤问题的产品研发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7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7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7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结合高科技的创新应用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7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8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8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强调天然、环保的成分选择</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8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8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8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个性化定制的趋势增强</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22" name="标题 1"/>
          <p:cNvSpPr>
            <a:spLocks noGrp="1"/>
          </p:cNvSpPr>
          <p:nvPr>
            <p:ph type="title"/>
          </p:nvPr>
        </p:nvSpPr>
        <p:spPr/>
        <p:txBody>
          <a:bodyPr/>
          <a:p>
            <a:r>
              <a:rPr altLang="en-US" lang="zh-CN"/>
              <a:t>功能性护肤品的主要类型</a:t>
            </a:r>
            <a:endParaRPr altLang="en-US" lang="zh-CN"/>
          </a:p>
        </p:txBody>
      </p:sp>
      <p:sp>
        <p:nvSpPr>
          <p:cNvPr id="1049324" name="矩形 3"/>
          <p:cNvSpPr/>
          <p:nvPr>
            <p:custDataLst>
              <p:tags r:id="rId1"/>
            </p:custDataLst>
          </p:nvPr>
        </p:nvSpPr>
        <p:spPr>
          <a:xfrm>
            <a:off x="1187449" y="1762817"/>
            <a:ext cx="4714719" cy="119024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26" name="矩形 13"/>
          <p:cNvSpPr/>
          <p:nvPr>
            <p:custDataLst>
              <p:tags r:id="rId2"/>
            </p:custDataLst>
          </p:nvPr>
        </p:nvSpPr>
        <p:spPr>
          <a:xfrm>
            <a:off x="838200" y="1762817"/>
            <a:ext cx="170321" cy="119024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328" name="文本框 4"/>
          <p:cNvSpPr txBox="1"/>
          <p:nvPr>
            <p:custDataLst>
              <p:tags r:id="rId3"/>
            </p:custDataLst>
          </p:nvPr>
        </p:nvSpPr>
        <p:spPr>
          <a:xfrm>
            <a:off x="1367608"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抗衰老护肤品：通过补充胶原蛋白、抗氧化剂等成分，帮助皮肤抵抗自由基、延缓衰老。</a:t>
            </a:r>
            <a:endParaRPr altLang="en-US" dirty="0" sz="1400" lang="zh-CN" spc="150">
              <a:solidFill>
                <a:schemeClr val="tx1">
                  <a:lumMod val="85000"/>
                  <a:lumOff val="15000"/>
                </a:schemeClr>
              </a:solidFill>
              <a:latin typeface="+mn-ea"/>
              <a:sym typeface="+mn-ea"/>
            </a:endParaRPr>
          </a:p>
        </p:txBody>
      </p:sp>
      <p:sp>
        <p:nvSpPr>
          <p:cNvPr id="1049330" name="矩形 39"/>
          <p:cNvSpPr/>
          <p:nvPr>
            <p:custDataLst>
              <p:tags r:id="rId4"/>
            </p:custDataLst>
          </p:nvPr>
        </p:nvSpPr>
        <p:spPr>
          <a:xfrm>
            <a:off x="1187449" y="3175801"/>
            <a:ext cx="4714719" cy="119024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32" name="矩形 5"/>
          <p:cNvSpPr/>
          <p:nvPr>
            <p:custDataLst>
              <p:tags r:id="rId5"/>
            </p:custDataLst>
          </p:nvPr>
        </p:nvSpPr>
        <p:spPr>
          <a:xfrm>
            <a:off x="838200" y="3175801"/>
            <a:ext cx="170321" cy="119024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34" name="文本框 41"/>
          <p:cNvSpPr txBox="1"/>
          <p:nvPr>
            <p:custDataLst>
              <p:tags r:id="rId6"/>
            </p:custDataLst>
          </p:nvPr>
        </p:nvSpPr>
        <p:spPr>
          <a:xfrm>
            <a:off x="1367608" y="3278485"/>
            <a:ext cx="4428558" cy="984628"/>
          </a:xfrm>
          <a:prstGeom prst="rect"/>
          <a:noFill/>
        </p:spPr>
        <p:txBody>
          <a:bodyPr anchor="ctr" anchorCtr="0" bIns="45720" lIns="91440" rIns="91440" rtlCol="0" tIns="45720" vert="horz" wrap="square">
            <a:normAutofit fontScale="7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美白护肤品：通过抑制黑色素生成、加速黑色素代谢等途径，改善肤色不均、色斑等问题。</a:t>
            </a:r>
            <a:endParaRPr altLang="en-US" dirty="0" sz="2000" lang="zh-CN" spc="150">
              <a:solidFill>
                <a:schemeClr val="tx1">
                  <a:lumMod val="85000"/>
                  <a:lumOff val="15000"/>
                </a:schemeClr>
              </a:solidFill>
              <a:latin typeface="+mn-ea"/>
              <a:sym typeface="+mn-ea"/>
            </a:endParaRPr>
          </a:p>
        </p:txBody>
      </p:sp>
      <p:sp>
        <p:nvSpPr>
          <p:cNvPr id="1049336" name="矩形 12"/>
          <p:cNvSpPr/>
          <p:nvPr>
            <p:custDataLst>
              <p:tags r:id="rId7"/>
            </p:custDataLst>
          </p:nvPr>
        </p:nvSpPr>
        <p:spPr>
          <a:xfrm>
            <a:off x="1187449" y="4588784"/>
            <a:ext cx="4714719" cy="119024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38" name="矩形 17"/>
          <p:cNvSpPr/>
          <p:nvPr>
            <p:custDataLst>
              <p:tags r:id="rId8"/>
            </p:custDataLst>
          </p:nvPr>
        </p:nvSpPr>
        <p:spPr>
          <a:xfrm>
            <a:off x="838200" y="4588784"/>
            <a:ext cx="170321" cy="119024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40" name="文本框 19"/>
          <p:cNvSpPr txBox="1"/>
          <p:nvPr>
            <p:custDataLst>
              <p:tags r:id="rId9"/>
            </p:custDataLst>
          </p:nvPr>
        </p:nvSpPr>
        <p:spPr>
          <a:xfrm>
            <a:off x="1367608" y="4691469"/>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保湿护肤品：通过补充水分、锁住水分等作用，保持皮肤湿润、光滑。</a:t>
            </a:r>
            <a:endParaRPr altLang="en-US" dirty="0" sz="1400" lang="zh-CN" spc="150">
              <a:solidFill>
                <a:schemeClr val="tx1">
                  <a:lumMod val="85000"/>
                  <a:lumOff val="15000"/>
                </a:schemeClr>
              </a:solidFill>
              <a:latin typeface="+mn-ea"/>
              <a:sym typeface="+mn-ea"/>
            </a:endParaRPr>
          </a:p>
        </p:txBody>
      </p:sp>
      <p:sp>
        <p:nvSpPr>
          <p:cNvPr id="1049342" name="矩形 49"/>
          <p:cNvSpPr/>
          <p:nvPr>
            <p:custDataLst>
              <p:tags r:id="rId10"/>
            </p:custDataLst>
          </p:nvPr>
        </p:nvSpPr>
        <p:spPr>
          <a:xfrm>
            <a:off x="6638935" y="1762817"/>
            <a:ext cx="4714719" cy="119024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44" name="矩形 26"/>
          <p:cNvSpPr/>
          <p:nvPr>
            <p:custDataLst>
              <p:tags r:id="rId11"/>
            </p:custDataLst>
          </p:nvPr>
        </p:nvSpPr>
        <p:spPr>
          <a:xfrm>
            <a:off x="6289686" y="1762817"/>
            <a:ext cx="170321" cy="119024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46" name="文本框 27"/>
          <p:cNvSpPr txBox="1"/>
          <p:nvPr>
            <p:custDataLst>
              <p:tags r:id="rId12"/>
            </p:custDataLst>
          </p:nvPr>
        </p:nvSpPr>
        <p:spPr>
          <a:xfrm>
            <a:off x="6819094"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抗痘护肤品：通过抑制油脂分泌、消炎杀菌等作用，帮助皮肤消除痘痘、粉刺等问题。</a:t>
            </a:r>
            <a:endParaRPr altLang="en-US" dirty="0" sz="1400" lang="zh-CN" spc="150">
              <a:solidFill>
                <a:schemeClr val="tx1">
                  <a:lumMod val="85000"/>
                  <a:lumOff val="15000"/>
                </a:schemeClr>
              </a:solidFill>
              <a:latin typeface="+mn-ea"/>
              <a:sym typeface="+mn-ea"/>
            </a:endParaRPr>
          </a:p>
        </p:txBody>
      </p:sp>
      <p:sp>
        <p:nvSpPr>
          <p:cNvPr id="1049348" name="矩形 64"/>
          <p:cNvSpPr/>
          <p:nvPr>
            <p:custDataLst>
              <p:tags r:id="rId13"/>
            </p:custDataLst>
          </p:nvPr>
        </p:nvSpPr>
        <p:spPr>
          <a:xfrm>
            <a:off x="6638935" y="3175801"/>
            <a:ext cx="4714719" cy="1190244"/>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50" name="矩形 65"/>
          <p:cNvSpPr/>
          <p:nvPr>
            <p:custDataLst>
              <p:tags r:id="rId14"/>
            </p:custDataLst>
          </p:nvPr>
        </p:nvSpPr>
        <p:spPr>
          <a:xfrm>
            <a:off x="6289686" y="3175801"/>
            <a:ext cx="170321" cy="1190244"/>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52" name="文本框 66"/>
          <p:cNvSpPr txBox="1"/>
          <p:nvPr>
            <p:custDataLst>
              <p:tags r:id="rId15"/>
            </p:custDataLst>
          </p:nvPr>
        </p:nvSpPr>
        <p:spPr>
          <a:xfrm>
            <a:off x="6819094" y="3278485"/>
            <a:ext cx="4428558" cy="984628"/>
          </a:xfrm>
          <a:prstGeom prst="rect"/>
          <a:noFill/>
        </p:spPr>
        <p:txBody>
          <a:bodyPr anchor="ctr" anchorCtr="0" bIns="45720" lIns="91440" rIns="91440" rtlCol="0" tIns="45720" vert="horz" wrap="square">
            <a:normAutofit fontScale="7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紧致肌肤护肤品：通过提拉紧致肌肤、增加皮肤弹性等作用，改善皮肤松弛、皱纹等问题。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86" name="标题 1"/>
          <p:cNvSpPr>
            <a:spLocks noGrp="1"/>
          </p:cNvSpPr>
          <p:nvPr>
            <p:ph type="title"/>
          </p:nvPr>
        </p:nvSpPr>
        <p:spPr/>
        <p:txBody>
          <a:bodyPr/>
          <a:p>
            <a:r>
              <a:rPr altLang="en-US" lang="zh-CN"/>
              <a:t>功能性护肤品的市场前景</a:t>
            </a:r>
            <a:endParaRPr altLang="en-US" lang="zh-CN"/>
          </a:p>
        </p:txBody>
      </p:sp>
      <p:sp>
        <p:nvSpPr>
          <p:cNvPr id="104938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功能性护肤品市场规模不断扩大，预计未来几年将持续保持快速增长。</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随着消费者对护肤品的认知不断提高，对功能性护肤品的需求也将不断增加。</a:t>
            </a:r>
            <a:endParaRPr dirty="0" err="1">
              <a:solidFill>
                <a:schemeClr val="tx1">
                  <a:lumMod val="75000"/>
                  <a:lumOff val="25000"/>
                </a:schemeClr>
              </a:solidFill>
              <a:latin typeface="+mn-ea"/>
              <a:ea typeface="+mn-ea"/>
              <a:cs typeface="+mn-ea"/>
              <a:sym typeface="+mn-lt"/>
            </a:endParaRPr>
          </a:p>
        </p:txBody>
      </p:sp>
      <p:sp>
        <p:nvSpPr>
          <p:cNvPr id="104940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1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功能性护肤品市场将面临更加激烈的竞争，企业需要不断创新以保持市场竞争力。</a:t>
            </a:r>
            <a:endParaRPr dirty="0" err="1">
              <a:solidFill>
                <a:schemeClr val="tx1">
                  <a:lumMod val="75000"/>
                  <a:lumOff val="25000"/>
                </a:schemeClr>
              </a:solidFill>
              <a:latin typeface="+mn-ea"/>
              <a:ea typeface="+mn-ea"/>
              <a:cs typeface="+mn-ea"/>
              <a:sym typeface="+mn-lt"/>
            </a:endParaRPr>
          </a:p>
        </p:txBody>
      </p:sp>
      <p:sp>
        <p:nvSpPr>
          <p:cNvPr id="10494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功能性护肤品市场细分领域众多，包括美白、抗衰老、保湿、祛斑等，未来市场将更加细分化。</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60" name="标题"/>
          <p:cNvSpPr>
            <a:spLocks noGrp="1"/>
          </p:cNvSpPr>
          <p:nvPr>
            <p:ph type="title"/>
            <p:custDataLst>
              <p:tags r:id="rId1"/>
            </p:custDataLst>
          </p:nvPr>
        </p:nvSpPr>
        <p:spPr>
          <a:xfrm>
            <a:off x="2047240" y="2228215"/>
            <a:ext cx="9144000" cy="1931670"/>
          </a:xfrm>
        </p:spPr>
        <p:txBody>
          <a:bodyPr/>
          <a:p>
            <a:r>
              <a:rPr altLang="en-US" lang="zh-CN"/>
              <a:t>天然有机护肤品</a:t>
            </a:r>
            <a:endParaRPr altLang="en-US" lang="zh-CN"/>
          </a:p>
        </p:txBody>
      </p:sp>
      <p:sp>
        <p:nvSpPr>
          <p:cNvPr id="1049462"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12" name="标题 1"/>
          <p:cNvSpPr>
            <a:spLocks noGrp="1"/>
          </p:cNvSpPr>
          <p:nvPr>
            <p:ph type="title"/>
          </p:nvPr>
        </p:nvSpPr>
        <p:spPr/>
        <p:txBody>
          <a:bodyPr/>
          <a:p>
            <a:r>
              <a:rPr altLang="en-US" lang="zh-CN"/>
              <a:t>天然有机护肤品的定义和特点</a:t>
            </a:r>
            <a:endParaRPr altLang="en-US" lang="zh-CN"/>
          </a:p>
        </p:txBody>
      </p:sp>
      <p:sp>
        <p:nvSpPr>
          <p:cNvPr id="1049514" name="内容占位符 2"/>
          <p:cNvSpPr>
            <a:spLocks noGrp="1"/>
          </p:cNvSpPr>
          <p:nvPr>
            <p:ph idx="1"/>
          </p:nvPr>
        </p:nvSpPr>
        <p:spPr/>
        <p:txBody>
          <a:bodyPr>
            <a:normAutofit fontScale="62500"/>
          </a:bodyPr>
          <a:p>
            <a:r>
              <a:rPr altLang="en-US" lang="zh-CN"/>
              <a:t>定义：天然有机护肤品是指采用天然有机植物、草药、抗氧化剂等成分制成的护肤品，不含有任何化学合成物、人工色素、香料等有害物质。</a:t>
            </a:r>
            <a:endParaRPr altLang="en-US" lang="zh-CN"/>
          </a:p>
          <a:p>
            <a:r>
              <a:rPr altLang="en-US" lang="zh-CN"/>
              <a:t>特点：天然有机护肤品具有温和、安全、有效的特点，能够深层清洁肌肤、保湿、抗氧化、抗衰老等作用。同时，天然有机护肤品还能够改善肌肤问题，如痘痘、色斑、敏感等。  我正在写一份主题为“五种引领2024年美容护肤行业的创新产品趋势”的PPT,现在准备介绍“个性化定制护肤品”,请帮我生成“个性化定制护肤品的概念和优势”为标题的内容 个性化定制护肤品的概念和优势</a:t>
            </a:r>
            <a:endParaRPr altLang="en-US" lang="zh-CN"/>
          </a:p>
          <a:p>
            <a:pPr lvl="1"/>
            <a:r>
              <a:rPr altLang="en-US" lang="zh-CN"/>
              <a:t>我正在写一份主题为“五种引领2024年美容护肤行业的创新产品趋势”的PPT,现在准备介绍“个性化定制护肤品”,请帮我生成“个性化定制护肤品的概念和优势”为标题的内容</a:t>
            </a:r>
            <a:endParaRPr altLang="en-US" lang="zh-CN"/>
          </a:p>
          <a:p>
            <a:pPr lvl="1"/>
            <a:r>
              <a:rPr altLang="en-US" lang="zh-CN"/>
              <a:t>个性化定制护肤品的概念和优势</a:t>
            </a:r>
            <a:endParaRPr altLang="en-US" lang="zh-CN"/>
          </a:p>
          <a:p>
            <a:r>
              <a:rPr altLang="en-US" lang="zh-CN"/>
              <a:t>概念：个性化定制护肤品是指根据个人的肤质、年龄、性别、地域等因素，量身定制的专属护肤品。</a:t>
            </a:r>
            <a:endParaRPr altLang="en-US" lang="zh-CN"/>
          </a:p>
          <a:p>
            <a:r>
              <a:rPr altLang="en-US" lang="zh-CN"/>
              <a:t>优势：个性化定制护肤品能够更好地满足消费者的需求，提高护肤效果。同时，个性化定制护肤品还能够根据消费者的肤质变化，及时调整配方，保持护肤品的针对性和有效性。  我正在写一份主题为“五种引领2024年美容护肤行业的创新产品趋势”的PPT,现在准备介绍“科技美容产品”,请帮我生成“科技美容产品的种类和应用”为标题的内容 科技美容产品的种类和应用</a:t>
            </a:r>
            <a:endParaRPr altLang="en-US" lang="zh-CN"/>
          </a:p>
          <a:p>
            <a:pPr lvl="1"/>
            <a:r>
              <a:rPr altLang="en-US" lang="zh-CN"/>
              <a:t>我正在写一份主题为“五种引领2024年美容护肤行业的创新产品趋势”的PPT,现在准备介绍“科技美容产品”,请帮我生成“科技美容产品的种类和应用”为标题的内容</a:t>
            </a:r>
            <a:endParaRPr altLang="en-US" lang="zh-CN"/>
          </a:p>
          <a:p>
            <a:pPr lvl="1"/>
            <a:r>
              <a:rPr altLang="en-US" lang="zh-CN"/>
              <a:t>科技美容产品的种类和应用</a:t>
            </a:r>
            <a:endParaRPr altLang="en-US" lang="zh-CN"/>
          </a:p>
          <a:p>
            <a:r>
              <a:rPr altLang="en-US" lang="zh-CN"/>
              <a:t>种类：科技美容产品包括智能美容仪器、激光美容仪、射频美容仪等。</a:t>
            </a:r>
            <a:endParaRPr altLang="en-US" lang="zh-CN"/>
          </a:p>
          <a:p>
            <a:r>
              <a:rPr altLang="en-US" lang="zh-CN"/>
              <a:t>应用：科技美容产品能够通过科技手段，改善肌肤问题，如痘痘、色斑、皱纹等，同时还能促进肌肤的再生和修复。  我正在写一份主题为“五种引领2024年美容护肤行业的创新产品趋势”的PPT,现在准备介绍“绿色环保护肤品”,请帮我生成“绿色环保护肤品的特点和优势”为标题的内容 绿色环保护肤品的特点和优势</a:t>
            </a:r>
            <a:endParaRPr altLang="en-US" lang="zh-CN"/>
          </a:p>
          <a:p>
            <a:pPr lvl="1"/>
            <a:r>
              <a:rPr altLang="en-US" lang="zh-CN"/>
              <a:t>我正在写一份主题为“五种引领2024年美容护肤行业的创新产品趋势”的PPT,现在准备介绍“绿色环保护肤品”,请帮我生成“绿色环保护肤品的特点和优势”为标题的内容</a:t>
            </a:r>
            <a:endParaRPr altLang="en-US" lang="zh-CN"/>
          </a:p>
          <a:p>
            <a:pPr lvl="1"/>
            <a:r>
              <a:rPr altLang="en-US" lang="zh-CN"/>
              <a:t>绿色环保护肤品的特点和优势</a:t>
            </a:r>
            <a:endParaRPr altLang="en-US" lang="zh-CN"/>
          </a:p>
          <a:p>
            <a:r>
              <a:rPr altLang="en-US" lang="zh-CN"/>
              <a:t>特点：绿色环保护肤品采用环保、无污染的原料，不含有任何化学合成物、人工色素、香料等有害物质。同时，绿色环保护肤品还注重包装的环保性，采用可降解的材料。</a:t>
            </a:r>
            <a:endParaRPr altLang="en-US" lang="zh-CN"/>
          </a:p>
          <a:p>
            <a:r>
              <a:rPr altLang="en-US" lang="zh-CN"/>
              <a:t>优势：绿色环保护肤品不仅能够改善肌肤问题，还能够减少对环境的污染。同时，绿色环保护肤品还能够提高消费者的环保意识，促进社会的可持续发展。</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48" name="标题 1"/>
          <p:cNvSpPr>
            <a:spLocks noGrp="1"/>
          </p:cNvSpPr>
          <p:nvPr>
            <p:ph type="title"/>
          </p:nvPr>
        </p:nvSpPr>
        <p:spPr/>
        <p:txBody>
          <a:bodyPr/>
          <a:p>
            <a:r>
              <a:rPr altLang="en-US" lang="zh-CN"/>
              <a:t>天然有机护肤品的市场现状</a:t>
            </a:r>
            <a:endParaRPr altLang="en-US" lang="zh-CN"/>
          </a:p>
        </p:txBody>
      </p:sp>
      <p:sp>
        <p:nvSpPr>
          <p:cNvPr id="104955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市场规模不断扩大</a:t>
            </a:r>
            <a:endParaRPr altLang="en-US" dirty="0" sz="2000" lang="zh-CN" spc="150">
              <a:solidFill>
                <a:schemeClr val="tx1">
                  <a:lumMod val="85000"/>
                  <a:lumOff val="15000"/>
                </a:schemeClr>
              </a:solidFill>
              <a:latin typeface="+mn-ea"/>
              <a:sym typeface="+mn-ea"/>
            </a:endParaRPr>
          </a:p>
        </p:txBody>
      </p:sp>
      <p:sp>
        <p:nvSpPr>
          <p:cNvPr id="104955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消费者需求持续增长</a:t>
            </a:r>
            <a:endParaRPr altLang="en-US" dirty="0" sz="2000" lang="zh-CN" spc="150">
              <a:solidFill>
                <a:schemeClr val="tx1">
                  <a:lumMod val="85000"/>
                  <a:lumOff val="15000"/>
                </a:schemeClr>
              </a:solidFill>
              <a:latin typeface="+mn-ea"/>
              <a:sym typeface="+mn-ea"/>
            </a:endParaRPr>
          </a:p>
        </p:txBody>
      </p:sp>
      <p:sp>
        <p:nvSpPr>
          <p:cNvPr id="104956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品牌竞争日益激烈</a:t>
            </a:r>
            <a:endParaRPr altLang="en-US" dirty="0" sz="2000" lang="zh-CN" spc="150">
              <a:solidFill>
                <a:schemeClr val="tx1">
                  <a:lumMod val="85000"/>
                  <a:lumOff val="15000"/>
                </a:schemeClr>
              </a:solidFill>
              <a:latin typeface="+mn-ea"/>
              <a:sym typeface="+mn-ea"/>
            </a:endParaRPr>
          </a:p>
        </p:txBody>
      </p:sp>
      <p:sp>
        <p:nvSpPr>
          <p:cNvPr id="104956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法规监管逐步加强</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06" name="标题 1"/>
          <p:cNvSpPr>
            <a:spLocks noGrp="1"/>
          </p:cNvSpPr>
          <p:nvPr>
            <p:ph type="title"/>
          </p:nvPr>
        </p:nvSpPr>
        <p:spPr/>
        <p:txBody>
          <a:bodyPr/>
          <a:p>
            <a:r>
              <a:rPr altLang="en-US" lang="zh-CN"/>
              <a:t>天然有机护肤品的主要成分和功效</a:t>
            </a:r>
            <a:endParaRPr altLang="en-US" lang="zh-CN"/>
          </a:p>
        </p:txBody>
      </p:sp>
      <p:sp>
        <p:nvSpPr>
          <p:cNvPr id="1049608" name="矩形 31"/>
          <p:cNvSpPr/>
          <p:nvPr>
            <p:custDataLst>
              <p:tags r:id="rId1"/>
            </p:custDataLst>
          </p:nvPr>
        </p:nvSpPr>
        <p:spPr>
          <a:xfrm>
            <a:off x="838200" y="2009390"/>
            <a:ext cx="10517145" cy="16218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主要成分：天然有机植物提取物、精油、抗氧化剂等</a:t>
            </a:r>
            <a:endParaRPr altLang="en-US" dirty="0" sz="1200" lang="zh-CN" spc="150">
              <a:solidFill>
                <a:schemeClr val="tx1">
                  <a:lumMod val="65000"/>
                  <a:lumOff val="35000"/>
                </a:schemeClr>
              </a:solidFill>
              <a:latin typeface="+mn-ea"/>
              <a:sym typeface="+mn-ea"/>
            </a:endParaRPr>
          </a:p>
        </p:txBody>
      </p:sp>
      <p:sp>
        <p:nvSpPr>
          <p:cNvPr id="1049610" name="矩形 4"/>
          <p:cNvSpPr/>
          <p:nvPr>
            <p:custDataLst>
              <p:tags r:id="rId2"/>
            </p:custDataLst>
          </p:nvPr>
        </p:nvSpPr>
        <p:spPr>
          <a:xfrm>
            <a:off x="838200" y="3910786"/>
            <a:ext cx="10517145" cy="16218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功效：保湿、抗氧化、舒缓肌肤、改善肤质等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44" name="标题 1"/>
          <p:cNvSpPr>
            <a:spLocks noGrp="1"/>
          </p:cNvSpPr>
          <p:nvPr>
            <p:ph type="title"/>
          </p:nvPr>
        </p:nvSpPr>
        <p:spPr/>
        <p:txBody>
          <a:bodyPr/>
          <a:p>
            <a:r>
              <a:rPr altLang="en-US" lang="zh-CN"/>
              <a:t>天然有机护肤品的市场前景</a:t>
            </a:r>
            <a:endParaRPr altLang="en-US" lang="zh-CN"/>
          </a:p>
        </p:txBody>
      </p:sp>
      <p:sp>
        <p:nvSpPr>
          <p:cNvPr id="104964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4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市场需求增长：随着消费者对健康和环保意识的提高，对天然有机护肤品的需求也在不断增加。</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5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5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品牌竞争激烈：市场上存在众多天然有机护肤品品牌，竞争激烈，品牌需要不断提高产品质量和服务水平以吸引消费者。</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5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6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未来发展趋势：未来，天然有机护肤品市场将继续扩大，并逐渐成为美容护肤行业的主流趋势。</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6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6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政策支持：政府对环保和健康产业的支持也将为天然有机护肤品市场的发展提供有力保障。</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02" name="标题"/>
          <p:cNvSpPr>
            <a:spLocks noGrp="1"/>
          </p:cNvSpPr>
          <p:nvPr>
            <p:ph type="title"/>
            <p:custDataLst>
              <p:tags r:id="rId1"/>
            </p:custDataLst>
          </p:nvPr>
        </p:nvSpPr>
        <p:spPr>
          <a:xfrm>
            <a:off x="2047240" y="2228215"/>
            <a:ext cx="9144000" cy="1931670"/>
          </a:xfrm>
        </p:spPr>
        <p:txBody>
          <a:bodyPr/>
          <a:p>
            <a:r>
              <a:rPr altLang="en-US" lang="zh-CN"/>
              <a:t>科技美容产品</a:t>
            </a:r>
            <a:endParaRPr altLang="en-US" lang="zh-CN"/>
          </a:p>
        </p:txBody>
      </p:sp>
      <p:sp>
        <p:nvSpPr>
          <p:cNvPr id="1049704"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54" name="标题 1"/>
          <p:cNvSpPr>
            <a:spLocks noGrp="1"/>
          </p:cNvSpPr>
          <p:nvPr>
            <p:ph type="title"/>
          </p:nvPr>
        </p:nvSpPr>
        <p:spPr/>
        <p:txBody>
          <a:bodyPr/>
          <a:p>
            <a:r>
              <a:rPr altLang="en-US" lang="zh-CN"/>
              <a:t>科技美容产品的定义和分类</a:t>
            </a:r>
            <a:endParaRPr altLang="en-US" lang="zh-CN"/>
          </a:p>
        </p:txBody>
      </p:sp>
      <p:sp>
        <p:nvSpPr>
          <p:cNvPr id="1049756" name="内容占位符 2"/>
          <p:cNvSpPr>
            <a:spLocks noGrp="1"/>
          </p:cNvSpPr>
          <p:nvPr>
            <p:ph idx="1"/>
          </p:nvPr>
        </p:nvSpPr>
        <p:spPr/>
        <p:txBody>
          <a:bodyPr>
            <a:normAutofit fontScale="90000"/>
          </a:bodyPr>
          <a:p>
            <a:r>
              <a:rPr altLang="en-US" lang="zh-CN"/>
              <a:t>定义：科技美容产品是指利用先进的科技技术，如人工智能、大数据、生物技术等，为美容护肤行业提供更高效、更安全、更便捷的产品和服务。</a:t>
            </a:r>
            <a:endParaRPr altLang="en-US" lang="zh-CN"/>
          </a:p>
          <a:p>
            <a:r>
              <a:rPr altLang="en-US" lang="zh-CN"/>
              <a:t>分类：根据科技美容产品的特点和应用领域，可以分为以下几类： （1）智能美容设备：如智能美容仪、智能面膜等，能够通过智能化的操作和数据分析，为消费者提供个性化的美容方案。 （2）生物科技产品：如基因编辑技术、细胞疗法等，能够通过改善肌肤细胞的基因表达和功能，提高肌肤的修复和再生能力。 （3）大数据和人工智能技术：如数据分析和预测模型等，能够通过分析消费者的肤质、使用习惯等数据，为消费者提供更加精准的美容护肤建议。 （4）其他科技美容产品：如纳米技术、光子嫩肤等，能够通过不同的技术手段，改善肌肤的状态和外观。</a:t>
            </a:r>
            <a:endParaRPr altLang="en-US" lang="zh-CN"/>
          </a:p>
          <a:p>
            <a:pPr lvl="1"/>
            <a:r>
              <a:rPr altLang="en-US" lang="zh-CN"/>
              <a:t>（1）智能美容设备：如智能美容仪、智能面膜等，能够通过智能化的操作和数据分析，为消费者提供个性化的美容方案。</a:t>
            </a:r>
            <a:endParaRPr altLang="en-US" lang="zh-CN"/>
          </a:p>
          <a:p>
            <a:pPr lvl="1"/>
            <a:r>
              <a:rPr altLang="en-US" lang="zh-CN"/>
              <a:t>（2）生物科技产品：如基因编辑技术、细胞疗法等，能够通过改善肌肤细胞的基因表达和功能，提高肌肤的修复和再生能力。</a:t>
            </a:r>
            <a:endParaRPr altLang="en-US" lang="zh-CN"/>
          </a:p>
          <a:p>
            <a:pPr lvl="1"/>
            <a:r>
              <a:rPr altLang="en-US" lang="zh-CN"/>
              <a:t>（3）大数据和人工智能技术：如数据分析和预测模型等，能够通过分析消费者的肤质、使用习惯等数据，为消费者提供更加精准的美容护肤建议。</a:t>
            </a:r>
            <a:endParaRPr altLang="en-US" lang="zh-CN"/>
          </a:p>
          <a:p>
            <a:pPr lvl="1"/>
            <a:r>
              <a:rPr altLang="en-US" lang="zh-CN"/>
              <a:t>（4）其他科技美容产品：如纳米技术、光子嫩肤等，能够通过不同的技术手段，改善肌肤的状态和外观。</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790" name="标题 1"/>
          <p:cNvSpPr>
            <a:spLocks noGrp="1"/>
          </p:cNvSpPr>
          <p:nvPr>
            <p:ph type="title"/>
          </p:nvPr>
        </p:nvSpPr>
        <p:spPr/>
        <p:txBody>
          <a:bodyPr/>
          <a:p>
            <a:r>
              <a:rPr altLang="en-US" lang="zh-CN"/>
              <a:t>科技美容产品的市场现状</a:t>
            </a:r>
            <a:endParaRPr altLang="en-US" lang="zh-CN"/>
          </a:p>
        </p:txBody>
      </p:sp>
      <p:sp>
        <p:nvSpPr>
          <p:cNvPr id="104979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市场规模：近年来，科技美容产品市场规模不断扩大，成为美容护肤行业的重要增长点。</a:t>
            </a:r>
            <a:endParaRPr altLang="en-US" dirty="0" sz="1200" lang="zh-CN" spc="150">
              <a:solidFill>
                <a:schemeClr val="tx1">
                  <a:lumMod val="85000"/>
                  <a:lumOff val="15000"/>
                </a:schemeClr>
              </a:solidFill>
              <a:latin typeface="+mn-ea"/>
              <a:sym typeface="+mn-ea"/>
            </a:endParaRPr>
          </a:p>
        </p:txBody>
      </p:sp>
      <p:sp>
        <p:nvSpPr>
          <p:cNvPr id="104979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消费者需求：消费者对科技美容产品的需求日益增长，特别是对智能美容设备和生物科技产品的关注度不断提高。</a:t>
            </a:r>
            <a:endParaRPr altLang="en-US" dirty="0" sz="1200" lang="zh-CN" spc="150">
              <a:solidFill>
                <a:schemeClr val="tx1">
                  <a:lumMod val="85000"/>
                  <a:lumOff val="15000"/>
                </a:schemeClr>
              </a:solidFill>
              <a:latin typeface="+mn-ea"/>
              <a:sym typeface="+mn-ea"/>
            </a:endParaRPr>
          </a:p>
        </p:txBody>
      </p:sp>
      <p:sp>
        <p:nvSpPr>
          <p:cNvPr id="104980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市场竞争：市场上涌现出越来越多的科技美容产品品牌，竞争日益激烈。</a:t>
            </a:r>
            <a:endParaRPr altLang="en-US" dirty="0" sz="1200" lang="zh-CN" spc="150">
              <a:solidFill>
                <a:schemeClr val="tx1">
                  <a:lumMod val="85000"/>
                  <a:lumOff val="15000"/>
                </a:schemeClr>
              </a:solidFill>
              <a:latin typeface="+mn-ea"/>
              <a:sym typeface="+mn-ea"/>
            </a:endParaRPr>
          </a:p>
        </p:txBody>
      </p:sp>
      <p:sp>
        <p:nvSpPr>
          <p:cNvPr id="104980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法规政策：各国政府对科技美容产品的监管力度不断加强，对产品的安全性、有效性等方面提出了更高的要求。</a:t>
            </a:r>
            <a:endParaRPr altLang="en-US" dirty="0" sz="1200" lang="zh-CN" spc="150">
              <a:solidFill>
                <a:schemeClr val="tx1">
                  <a:lumMod val="85000"/>
                  <a:lumOff val="15000"/>
                </a:schemeClr>
              </a:solidFill>
              <a:latin typeface="+mn-ea"/>
              <a:sym typeface="+mn-ea"/>
            </a:endParaRPr>
          </a:p>
        </p:txBody>
      </p:sp>
      <p:sp>
        <p:nvSpPr>
          <p:cNvPr id="104981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48" name="标题 1"/>
          <p:cNvSpPr>
            <a:spLocks noGrp="1"/>
          </p:cNvSpPr>
          <p:nvPr>
            <p:ph type="title"/>
          </p:nvPr>
        </p:nvSpPr>
        <p:spPr/>
        <p:txBody>
          <a:bodyPr/>
          <a:p>
            <a:r>
              <a:rPr altLang="en-US" lang="zh-CN"/>
              <a:t>科技美容产品的主要技术原理和应用领域</a:t>
            </a:r>
            <a:endParaRPr altLang="en-US" lang="zh-CN"/>
          </a:p>
        </p:txBody>
      </p:sp>
      <p:sp>
        <p:nvSpPr>
          <p:cNvPr id="1049850" name="圆角矩形 21"/>
          <p:cNvSpPr/>
          <p:nvPr>
            <p:custDataLst>
              <p:tags r:id="rId1"/>
            </p:custDataLst>
          </p:nvPr>
        </p:nvSpPr>
        <p:spPr>
          <a:xfrm rot="16200000">
            <a:off x="5632862" y="-2242430"/>
            <a:ext cx="926434" cy="105140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2" name="圆角矩形 22"/>
          <p:cNvSpPr/>
          <p:nvPr>
            <p:custDataLst>
              <p:tags r:id="rId2"/>
            </p:custDataLst>
          </p:nvPr>
        </p:nvSpPr>
        <p:spPr>
          <a:xfrm rot="16200000">
            <a:off x="445346" y="2944472"/>
            <a:ext cx="924909" cy="1387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54" name="圆角矩形 5"/>
          <p:cNvSpPr/>
          <p:nvPr>
            <p:custDataLst>
              <p:tags r:id="rId3"/>
            </p:custDataLst>
          </p:nvPr>
        </p:nvSpPr>
        <p:spPr>
          <a:xfrm rot="16200000">
            <a:off x="5633476" y="-729942"/>
            <a:ext cx="926434" cy="10514832"/>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6" name="圆角矩形 6"/>
          <p:cNvSpPr/>
          <p:nvPr>
            <p:custDataLst>
              <p:tags r:id="rId4"/>
            </p:custDataLst>
          </p:nvPr>
        </p:nvSpPr>
        <p:spPr>
          <a:xfrm rot="16200000">
            <a:off x="445960" y="4458188"/>
            <a:ext cx="924909" cy="1387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58" name="文本框 3"/>
          <p:cNvSpPr txBox="1"/>
          <p:nvPr>
            <p:custDataLst>
              <p:tags r:id="rId5"/>
            </p:custDataLst>
          </p:nvPr>
        </p:nvSpPr>
        <p:spPr>
          <a:xfrm>
            <a:off x="1280161" y="2551004"/>
            <a:ext cx="10072584" cy="92643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技术原理：包括射频技术、激光技术、超声波技术等</a:t>
            </a:r>
            <a:endParaRPr altLang="en-US" dirty="0" sz="2400" lang="zh-CN">
              <a:latin typeface="+mn-ea"/>
              <a:ea typeface="+mn-ea"/>
            </a:endParaRPr>
          </a:p>
        </p:txBody>
      </p:sp>
      <p:sp>
        <p:nvSpPr>
          <p:cNvPr id="1049860" name="文本框 4"/>
          <p:cNvSpPr txBox="1"/>
          <p:nvPr>
            <p:custDataLst>
              <p:tags r:id="rId6"/>
            </p:custDataLst>
          </p:nvPr>
        </p:nvSpPr>
        <p:spPr>
          <a:xfrm>
            <a:off x="1280161" y="4065334"/>
            <a:ext cx="10072584" cy="92567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应用领域：皮肤紧致、美白、祛斑、祛痘等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894" name="标题 1"/>
          <p:cNvSpPr>
            <a:spLocks noGrp="1"/>
          </p:cNvSpPr>
          <p:nvPr>
            <p:ph type="title"/>
          </p:nvPr>
        </p:nvSpPr>
        <p:spPr/>
        <p:txBody>
          <a:bodyPr/>
          <a:p>
            <a:r>
              <a:rPr altLang="en-US" lang="zh-CN"/>
              <a:t>科技美容产品的发展趋势和市场前景</a:t>
            </a:r>
            <a:endParaRPr altLang="en-US" lang="zh-CN"/>
          </a:p>
        </p:txBody>
      </p:sp>
      <p:sp>
        <p:nvSpPr>
          <p:cNvPr id="1049896" name="正文"/>
          <p:cNvSpPr txBox="1"/>
          <p:nvPr>
            <p:custDataLst>
              <p:tags r:id="rId1"/>
            </p:custDataLst>
          </p:nvPr>
        </p:nvSpPr>
        <p:spPr>
          <a:xfrm>
            <a:off x="2847421" y="136440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科技美容产品概述：介绍科技美容产品的定义、分类和特点，以及其在美容护肤行业中的地位和作用。</a:t>
            </a:r>
            <a:endParaRPr altLang="en-US" dirty="0" sz="1200" lang="zh-CN" spc="150">
              <a:solidFill>
                <a:schemeClr val="tx1">
                  <a:lumMod val="65000"/>
                  <a:lumOff val="35000"/>
                </a:schemeClr>
              </a:solidFill>
              <a:latin typeface="+mn-ea"/>
              <a:sym typeface="+mn-ea"/>
            </a:endParaRPr>
          </a:p>
        </p:txBody>
      </p:sp>
      <p:sp>
        <p:nvSpPr>
          <p:cNvPr id="1049898" name="正文"/>
          <p:cNvSpPr txBox="1"/>
          <p:nvPr>
            <p:custDataLst>
              <p:tags r:id="rId2"/>
            </p:custDataLst>
          </p:nvPr>
        </p:nvSpPr>
        <p:spPr>
          <a:xfrm>
            <a:off x="2847421" y="235297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科技美容产品的发展趋势：分析科技美容产品的技术发展趋势，包括人工智能、大数据、3D打印等技术对科技美容产品的影响和应用。</a:t>
            </a:r>
            <a:endParaRPr altLang="en-US" dirty="0" sz="1200" lang="zh-CN" spc="150">
              <a:solidFill>
                <a:schemeClr val="tx1">
                  <a:lumMod val="65000"/>
                  <a:lumOff val="35000"/>
                </a:schemeClr>
              </a:solidFill>
              <a:latin typeface="+mn-ea"/>
              <a:sym typeface="+mn-ea"/>
            </a:endParaRPr>
          </a:p>
        </p:txBody>
      </p:sp>
      <p:sp>
        <p:nvSpPr>
          <p:cNvPr id="1049900" name="正文"/>
          <p:cNvSpPr txBox="1"/>
          <p:nvPr>
            <p:custDataLst>
              <p:tags r:id="rId3"/>
            </p:custDataLst>
          </p:nvPr>
        </p:nvSpPr>
        <p:spPr>
          <a:xfrm>
            <a:off x="2847421" y="334153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科技美容产品的市场前景：探讨科技美容产品的市场前景，包括市场规模、增长趋势、竞争格局等方面，以及未来可能出现的市场机会和挑战。</a:t>
            </a:r>
            <a:endParaRPr altLang="en-US" dirty="0" sz="1200" lang="zh-CN" spc="150">
              <a:solidFill>
                <a:schemeClr val="tx1">
                  <a:lumMod val="65000"/>
                  <a:lumOff val="35000"/>
                </a:schemeClr>
              </a:solidFill>
              <a:latin typeface="+mn-ea"/>
              <a:sym typeface="+mn-ea"/>
            </a:endParaRPr>
          </a:p>
        </p:txBody>
      </p:sp>
      <p:sp>
        <p:nvSpPr>
          <p:cNvPr id="1049902" name="正文"/>
          <p:cNvSpPr txBox="1"/>
          <p:nvPr>
            <p:custDataLst>
              <p:tags r:id="rId4"/>
            </p:custDataLst>
          </p:nvPr>
        </p:nvSpPr>
        <p:spPr>
          <a:xfrm>
            <a:off x="2847421" y="433010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科技美容产品的优势和局限性：分析科技美容产品的优势和局限性，包括其效果、安全性、适用人群等方面，以及需要改进和完善的方面。</a:t>
            </a:r>
            <a:endParaRPr altLang="en-US" dirty="0" sz="1200" lang="zh-CN" spc="150">
              <a:solidFill>
                <a:schemeClr val="tx1">
                  <a:lumMod val="65000"/>
                  <a:lumOff val="35000"/>
                </a:schemeClr>
              </a:solidFill>
              <a:latin typeface="+mn-ea"/>
              <a:sym typeface="+mn-ea"/>
            </a:endParaRPr>
          </a:p>
        </p:txBody>
      </p:sp>
      <p:sp>
        <p:nvSpPr>
          <p:cNvPr id="1049904" name="正文"/>
          <p:cNvSpPr txBox="1"/>
          <p:nvPr>
            <p:custDataLst>
              <p:tags r:id="rId5"/>
            </p:custDataLst>
          </p:nvPr>
        </p:nvSpPr>
        <p:spPr>
          <a:xfrm>
            <a:off x="2847421" y="531867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科技美容产品的应用场景：介绍科技美容产品在不同场景中的应用，包括个人护肤、专业美容院、医疗美容机构等场景，以及在不同场景中的具体应用和效果。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38" name="标题"/>
          <p:cNvSpPr>
            <a:spLocks noGrp="1"/>
          </p:cNvSpPr>
          <p:nvPr>
            <p:ph type="title"/>
            <p:custDataLst>
              <p:tags r:id="rId1"/>
            </p:custDataLst>
          </p:nvPr>
        </p:nvSpPr>
        <p:spPr>
          <a:xfrm>
            <a:off x="2047240" y="2228215"/>
            <a:ext cx="9144000" cy="1931670"/>
          </a:xfrm>
        </p:spPr>
        <p:txBody>
          <a:bodyPr/>
          <a:p>
            <a:r>
              <a:rPr altLang="en-US" lang="zh-CN"/>
              <a:t>跨界合作的美容产品</a:t>
            </a:r>
            <a:endParaRPr altLang="en-US" lang="zh-CN"/>
          </a:p>
        </p:txBody>
      </p:sp>
      <p:sp>
        <p:nvSpPr>
          <p:cNvPr id="1049940" name="节编号"/>
          <p:cNvSpPr>
            <a:spLocks noGrp="1"/>
          </p:cNvSpPr>
          <p:nvPr>
            <p:ph type="body" sz="quarter" idx="13"/>
            <p:custDataLst>
              <p:tags r:id="rId2"/>
            </p:custDataLst>
          </p:nvPr>
        </p:nvSpPr>
        <p:spPr>
          <a:xfrm>
            <a:off x="2045335" y="803275"/>
            <a:ext cx="9144000" cy="1405890"/>
          </a:xfrm>
        </p:spPr>
        <p:txBody>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49990" name="标题 1"/>
          <p:cNvSpPr>
            <a:spLocks noGrp="1"/>
          </p:cNvSpPr>
          <p:nvPr>
            <p:ph type="title"/>
          </p:nvPr>
        </p:nvSpPr>
        <p:spPr/>
        <p:txBody>
          <a:bodyPr/>
          <a:p>
            <a:r>
              <a:rPr altLang="en-US" lang="zh-CN"/>
              <a:t>跨界合作的美容产品定义和特点</a:t>
            </a:r>
            <a:endParaRPr altLang="en-US" lang="zh-CN"/>
          </a:p>
        </p:txBody>
      </p:sp>
      <p:sp>
        <p:nvSpPr>
          <p:cNvPr id="1049992" name="文本框 5"/>
          <p:cNvSpPr txBox="1"/>
          <p:nvPr>
            <p:custDataLst>
              <p:tags r:id="rId1"/>
            </p:custDataLst>
          </p:nvPr>
        </p:nvSpPr>
        <p:spPr>
          <a:xfrm>
            <a:off x="1820222" y="1364400"/>
            <a:ext cx="2815021" cy="2466257"/>
          </a:xfrm>
          <a:prstGeom prst="rect"/>
          <a:noFill/>
        </p:spPr>
        <p:txBody>
          <a:bodyPr anchor="ctr" rtlCol="0" wrap="square">
            <a:normAutofit/>
          </a:bodyPr>
          <a:p>
            <a:pPr algn="ctr"/>
            <a:r>
              <a:rPr altLang="zh-CN" b="1" dirty="0" sz="8000" lang="en-US" spc="100">
                <a:gradFill>
                  <a:gsLst>
                    <a:gs pos="34000">
                      <a:schemeClr val="accent1"/>
                    </a:gs>
                    <a:gs pos="67000">
                      <a:schemeClr val="accent1">
                        <a:alpha val="0"/>
                      </a:schemeClr>
                    </a:gs>
                  </a:gsLst>
                  <a:lin ang="5400000" scaled="1"/>
                </a:gradFill>
                <a:latin typeface="+mn-ea"/>
              </a:rPr>
              <a:t>01</a:t>
            </a:r>
            <a:endParaRPr altLang="zh-CN" b="1" dirty="0" sz="8000" lang="en-US" spc="100">
              <a:gradFill>
                <a:gsLst>
                  <a:gs pos="34000">
                    <a:schemeClr val="accent1"/>
                  </a:gs>
                  <a:gs pos="67000">
                    <a:schemeClr val="accent1">
                      <a:alpha val="0"/>
                    </a:schemeClr>
                  </a:gs>
                </a:gsLst>
                <a:lin ang="5400000" scaled="1"/>
              </a:gradFill>
              <a:latin typeface="+mn-ea"/>
            </a:endParaRPr>
          </a:p>
        </p:txBody>
      </p:sp>
      <p:sp>
        <p:nvSpPr>
          <p:cNvPr id="1049994" name="文本框 6"/>
          <p:cNvSpPr txBox="1"/>
          <p:nvPr>
            <p:custDataLst>
              <p:tags r:id="rId2"/>
            </p:custDataLst>
          </p:nvPr>
        </p:nvSpPr>
        <p:spPr>
          <a:xfrm>
            <a:off x="7557525" y="1364400"/>
            <a:ext cx="2815021" cy="2466257"/>
          </a:xfrm>
          <a:prstGeom prst="rect"/>
          <a:noFill/>
        </p:spPr>
        <p:txBody>
          <a:bodyPr anchor="ctr" rtlCol="0" wrap="square">
            <a:normAutofit/>
          </a:bodyPr>
          <a:p>
            <a:pPr algn="ctr"/>
            <a:r>
              <a:rPr altLang="zh-CN" b="1" dirty="0" sz="8000" lang="en-US" spc="100">
                <a:gradFill>
                  <a:gsLst>
                    <a:gs pos="34000">
                      <a:schemeClr val="accent2"/>
                    </a:gs>
                    <a:gs pos="67000">
                      <a:schemeClr val="accent2">
                        <a:alpha val="0"/>
                      </a:schemeClr>
                    </a:gs>
                  </a:gsLst>
                  <a:lin ang="5400000" scaled="1"/>
                </a:gradFill>
                <a:latin typeface="+mn-ea"/>
              </a:rPr>
              <a:t>02</a:t>
            </a:r>
            <a:endParaRPr altLang="zh-CN" b="1" dirty="0" sz="8000" lang="en-US" spc="100">
              <a:gradFill>
                <a:gsLst>
                  <a:gs pos="34000">
                    <a:schemeClr val="accent2"/>
                  </a:gs>
                  <a:gs pos="67000">
                    <a:schemeClr val="accent2">
                      <a:alpha val="0"/>
                    </a:schemeClr>
                  </a:gs>
                </a:gsLst>
                <a:lin ang="5400000" scaled="1"/>
              </a:gradFill>
              <a:latin typeface="+mn-ea"/>
            </a:endParaRPr>
          </a:p>
        </p:txBody>
      </p:sp>
      <p:sp>
        <p:nvSpPr>
          <p:cNvPr id="1049996" name="文本框 176"/>
          <p:cNvSpPr txBox="1"/>
          <p:nvPr>
            <p:custDataLst>
              <p:tags r:id="rId3"/>
            </p:custDataLst>
          </p:nvPr>
        </p:nvSpPr>
        <p:spPr>
          <a:xfrm>
            <a:off x="1229713" y="3206052"/>
            <a:ext cx="3995121" cy="2972147"/>
          </a:xfrm>
          <a:prstGeom prst="rect"/>
          <a:noFill/>
        </p:spPr>
        <p:txBody>
          <a:bodyPr rtlCol="0" wrap="square">
            <a:normAutofit/>
          </a:bodyPr>
          <a:lstStyle>
            <a:defPPr>
              <a:defRPr lang="zh-CN"/>
            </a:defPPr>
            <a:lvl1pPr algn="ctr">
              <a:lnSpc>
                <a:spcPct val="120000"/>
              </a:lnSpc>
              <a:spcBef>
                <a:spcPts val="0"/>
              </a:spcBef>
              <a:spcAft>
                <a:spcPts val="0"/>
              </a:spcAft>
              <a:defRPr b="1">
                <a:latin typeface="Arial" panose="02080604020202020204" pitchFamily="34" charset="0"/>
                <a:ea typeface="微软雅黑" panose="020B0503020204020204" pitchFamily="34" charset="-122"/>
              </a:defRPr>
            </a:lvl1pPr>
          </a:lstStyle>
          <a:p>
            <a:pPr algn="ctr" lvl="0">
              <a:buClrTx/>
              <a:buSzTx/>
              <a:buFontTx/>
            </a:pPr>
            <a:r>
              <a:rPr altLang="en-US" b="0" dirty="0" sz="2400" lang="zh-CN" spc="200">
                <a:latin typeface="+mn-ea"/>
                <a:ea typeface="+mn-ea"/>
                <a:sym typeface="+mn-ea"/>
              </a:rPr>
              <a:t>定义：跨界合作的美容产品是指不同领域的企业或品牌之间进行合作，共同研发、生产和推广美容产品。</a:t>
            </a:r>
            <a:endParaRPr altLang="en-US" b="0" dirty="0" sz="2400" lang="zh-CN" spc="200">
              <a:latin typeface="+mn-ea"/>
              <a:ea typeface="+mn-ea"/>
              <a:sym typeface="+mn-ea"/>
            </a:endParaRPr>
          </a:p>
        </p:txBody>
      </p:sp>
      <p:sp>
        <p:nvSpPr>
          <p:cNvPr id="1049998" name="文本框 177"/>
          <p:cNvSpPr txBox="1"/>
          <p:nvPr>
            <p:custDataLst>
              <p:tags r:id="rId4"/>
            </p:custDataLst>
          </p:nvPr>
        </p:nvSpPr>
        <p:spPr>
          <a:xfrm>
            <a:off x="6967016" y="3206052"/>
            <a:ext cx="3995121" cy="2972147"/>
          </a:xfrm>
          <a:prstGeom prst="rect"/>
          <a:noFill/>
        </p:spPr>
        <p:txBody>
          <a:bodyPr rtlCol="0" wrap="square">
            <a:normAutofit/>
          </a:bodyPr>
          <a:lstStyle>
            <a:defPPr>
              <a:defRPr lang="zh-CN"/>
            </a:defPPr>
            <a:lvl1pPr algn="ctr">
              <a:lnSpc>
                <a:spcPct val="120000"/>
              </a:lnSpc>
              <a:spcBef>
                <a:spcPts val="0"/>
              </a:spcBef>
              <a:spcAft>
                <a:spcPts val="0"/>
              </a:spcAft>
              <a:defRPr b="1">
                <a:latin typeface="Arial" panose="02080604020202020204" pitchFamily="34" charset="0"/>
                <a:ea typeface="微软雅黑" panose="020B0503020204020204" pitchFamily="34" charset="-122"/>
              </a:defRPr>
            </a:lvl1pPr>
          </a:lstStyle>
          <a:p>
            <a:pPr algn="ctr" lvl="0">
              <a:buClrTx/>
              <a:buSzTx/>
              <a:buFontTx/>
            </a:pPr>
            <a:r>
              <a:rPr altLang="en-US" b="0" dirty="0" sz="2400" lang="zh-CN" spc="200">
                <a:latin typeface="+mn-ea"/>
                <a:ea typeface="+mn-ea"/>
                <a:sym typeface="+mn-ea"/>
              </a:rPr>
              <a:t>特点：跨界合作的美容产品通常具有创新性、多元化、个性化等特点，能够满足消费者对美容产品的不同需求，提高产品的竞争力和市场占有率。</a:t>
            </a:r>
            <a:endParaRPr altLang="en-US" b="0" dirty="0" sz="2400" lang="zh-CN" spc="200">
              <a:latin typeface="+mn-ea"/>
              <a:ea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032" name="标题 1"/>
          <p:cNvSpPr>
            <a:spLocks noGrp="1"/>
          </p:cNvSpPr>
          <p:nvPr>
            <p:ph type="title"/>
          </p:nvPr>
        </p:nvSpPr>
        <p:spPr/>
        <p:txBody>
          <a:bodyPr/>
          <a:p>
            <a:r>
              <a:rPr altLang="en-US" lang="zh-CN"/>
              <a:t>跨界合作的美容产品市场现状</a:t>
            </a:r>
            <a:endParaRPr altLang="en-US" lang="zh-CN"/>
          </a:p>
        </p:txBody>
      </p:sp>
      <p:sp>
        <p:nvSpPr>
          <p:cNvPr id="105003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3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跨界合作的美容产品定义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4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4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跨界合作的美容产品市场现状分析</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4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4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跨界合作的美容产品市场趋势预测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5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5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跨界合作的美容产品市场挑战与机遇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090" name="标题 1"/>
          <p:cNvSpPr>
            <a:spLocks noGrp="1"/>
          </p:cNvSpPr>
          <p:nvPr>
            <p:ph type="title"/>
          </p:nvPr>
        </p:nvSpPr>
        <p:spPr/>
        <p:txBody>
          <a:bodyPr/>
          <a:p>
            <a:r>
              <a:rPr altLang="en-US" lang="zh-CN"/>
              <a:t>跨界合作的美容产品主要合作领域和案例</a:t>
            </a:r>
            <a:endParaRPr altLang="en-US" lang="zh-CN"/>
          </a:p>
        </p:txBody>
      </p:sp>
      <p:sp>
        <p:nvSpPr>
          <p:cNvPr id="1050092" name="内容占位符 2"/>
          <p:cNvSpPr>
            <a:spLocks noGrp="1"/>
          </p:cNvSpPr>
          <p:nvPr>
            <p:ph idx="1"/>
          </p:nvPr>
        </p:nvSpPr>
        <p:spPr/>
        <p:txBody>
          <a:bodyPr>
            <a:normAutofit fontScale="56250"/>
          </a:bodyPr>
          <a:p>
            <a:r>
              <a:rPr altLang="en-US" lang="zh-CN"/>
              <a:t>合作领域：科技、艺术、时尚、影视等</a:t>
            </a:r>
            <a:endParaRPr altLang="en-US" lang="zh-CN"/>
          </a:p>
          <a:p>
            <a:r>
              <a:rPr altLang="en-US" lang="zh-CN"/>
              <a:t>案例：与科技公司合作推出智能美容产品，与时尚品牌合作推出限量版美容产品，与影视公司合作推出电影主题美容产品等。  以下是用户提供的信息和标题： 我正在写一份主题为“五种引领2024年美容护肤行业的创新产品趋势”的PPT,现在准备介绍“个性化定制的美容产品”,请帮我生成“个性化定制的美容产品主要特点和优势”为标题的内容 个性化定制的美容产品主要特点和优势</a:t>
            </a:r>
            <a:endParaRPr altLang="en-US" lang="zh-CN"/>
          </a:p>
          <a:p>
            <a:pPr lvl="1"/>
            <a:r>
              <a:rPr altLang="en-US" lang="zh-CN"/>
              <a:t>以下是用户提供的信息和标题：</a:t>
            </a:r>
            <a:endParaRPr altLang="en-US" lang="zh-CN"/>
          </a:p>
          <a:p>
            <a:pPr lvl="1"/>
            <a:r>
              <a:rPr altLang="en-US" lang="zh-CN"/>
              <a:t>我正在写一份主题为“五种引领2024年美容护肤行业的创新产品趋势”的PPT,现在准备介绍“个性化定制的美容产品”,请帮我生成“个性化定制的美容产品主要特点和优势”为标题的内容</a:t>
            </a:r>
            <a:endParaRPr altLang="en-US" lang="zh-CN"/>
          </a:p>
          <a:p>
            <a:pPr lvl="1"/>
            <a:r>
              <a:rPr altLang="en-US" lang="zh-CN"/>
              <a:t>个性化定制的美容产品主要特点和优势</a:t>
            </a:r>
            <a:endParaRPr altLang="en-US" lang="zh-CN"/>
          </a:p>
          <a:p>
            <a:r>
              <a:rPr altLang="en-US" lang="zh-CN"/>
              <a:t>特点：根据个人肤质、需求和偏好量身定制，针对性强，满足个性化需求。</a:t>
            </a:r>
            <a:endParaRPr altLang="en-US" lang="zh-CN"/>
          </a:p>
          <a:p>
            <a:r>
              <a:rPr altLang="en-US" lang="zh-CN"/>
              <a:t>优势：提高护肤效果，减少过敏反应，提高用户满意度。  以下是用户提供的信息和标题： 我正在写一份主题为“五种引领2024年美容护肤行业的创新产品趋势”的PPT,现在准备介绍“绿色环保的美容产品”,请帮我生成“绿色环保的美容产品主要类型和特点”为标题的内容 绿色环保的美容产品主要类型和特点</a:t>
            </a:r>
            <a:endParaRPr altLang="en-US" lang="zh-CN"/>
          </a:p>
          <a:p>
            <a:pPr lvl="1"/>
            <a:r>
              <a:rPr altLang="en-US" lang="zh-CN"/>
              <a:t>以下是用户提供的信息和标题：</a:t>
            </a:r>
            <a:endParaRPr altLang="en-US" lang="zh-CN"/>
          </a:p>
          <a:p>
            <a:pPr lvl="1"/>
            <a:r>
              <a:rPr altLang="en-US" lang="zh-CN"/>
              <a:t>我正在写一份主题为“五种引领2024年美容护肤行业的创新产品趋势”的PPT,现在准备介绍“绿色环保的美容产品”,请帮我生成“绿色环保的美容产品主要类型和特点”为标题的内容</a:t>
            </a:r>
            <a:endParaRPr altLang="en-US" lang="zh-CN"/>
          </a:p>
          <a:p>
            <a:pPr lvl="1"/>
            <a:r>
              <a:rPr altLang="en-US" lang="zh-CN"/>
              <a:t>绿色环保的美容产品主要类型和特点</a:t>
            </a:r>
            <a:endParaRPr altLang="en-US" lang="zh-CN"/>
          </a:p>
          <a:p>
            <a:r>
              <a:rPr altLang="en-US" lang="zh-CN"/>
              <a:t>类型：有机护肤品、无添加护肤品、天然成分护肤品等。</a:t>
            </a:r>
            <a:endParaRPr altLang="en-US" lang="zh-CN"/>
          </a:p>
          <a:p>
            <a:r>
              <a:rPr altLang="en-US" lang="zh-CN"/>
              <a:t>特点：采用天然有机成分，无化学添加物，对皮肤无刺激，环保可持续。  以下是用户提供的信息和标题： 我正在写一份主题为“五种引领2024年美容护肤行业的创新产品趋势”的PPT,现在准备介绍“科技感十足的美容产品”,请帮我生成“科技感十足的美容产品主要功能和特点”为标题的内容 科技感十足的美容产品主要功能和特点</a:t>
            </a:r>
            <a:endParaRPr altLang="en-US" lang="zh-CN"/>
          </a:p>
          <a:p>
            <a:pPr lvl="1"/>
            <a:r>
              <a:rPr altLang="en-US" lang="zh-CN"/>
              <a:t>以下是用户提供的信息和标题：</a:t>
            </a:r>
            <a:endParaRPr altLang="en-US" lang="zh-CN"/>
          </a:p>
          <a:p>
            <a:pPr lvl="1"/>
            <a:r>
              <a:rPr altLang="en-US" lang="zh-CN"/>
              <a:t>我正在写一份主题为“五种引领2024年美容护肤行业的创新产品趋势”的PPT,现在准备介绍“科技感十足的美容产品”,请帮我生成“科技感十足的美容产品主要功能和特点”为标题的内容</a:t>
            </a:r>
            <a:endParaRPr altLang="en-US" lang="zh-CN"/>
          </a:p>
          <a:p>
            <a:pPr lvl="1"/>
            <a:r>
              <a:rPr altLang="en-US" lang="zh-CN"/>
              <a:t>科技感十足的美容产品主要功能和特点</a:t>
            </a:r>
            <a:endParaRPr altLang="en-US" lang="zh-CN"/>
          </a:p>
          <a:p>
            <a:r>
              <a:rPr altLang="en-US" lang="zh-CN"/>
              <a:t>功能：智能识别肤质、智能推荐护肤方案、智能跟踪护肤效果等。</a:t>
            </a:r>
            <a:endParaRPr altLang="en-US" lang="zh-CN"/>
          </a:p>
          <a:p>
            <a:r>
              <a:rPr altLang="en-US" lang="zh-CN"/>
              <a:t>特点：结合人工智能、大数据等先进技术，提高护肤的科学性和精准性，提升用户体验。</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126" name="标题 1"/>
          <p:cNvSpPr>
            <a:spLocks noGrp="1"/>
          </p:cNvSpPr>
          <p:nvPr>
            <p:ph type="title"/>
          </p:nvPr>
        </p:nvSpPr>
        <p:spPr/>
        <p:txBody>
          <a:bodyPr/>
          <a:p>
            <a:r>
              <a:rPr altLang="en-US" lang="zh-CN"/>
              <a:t>跨界合作的美容产品的发展趋势和市场前景</a:t>
            </a:r>
            <a:endParaRPr altLang="en-US" lang="zh-CN"/>
          </a:p>
        </p:txBody>
      </p:sp>
      <p:sp>
        <p:nvSpPr>
          <p:cNvPr id="1050128"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30"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32"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4"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6"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跨界合作的美容产品的挑战与机遇</a:t>
            </a:r>
            <a:endParaRPr altLang="en-US" dirty="0" sz="1200" lang="zh-CN" spc="150">
              <a:solidFill>
                <a:srgbClr val="FFFFFF"/>
              </a:solidFill>
              <a:latin typeface="+mn-ea"/>
              <a:sym typeface="+mn-ea"/>
            </a:endParaRPr>
          </a:p>
        </p:txBody>
      </p:sp>
      <p:sp>
        <p:nvSpPr>
          <p:cNvPr id="1050138"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0"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2"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跨界合作的美容产品的市场前景</a:t>
            </a:r>
            <a:endParaRPr altLang="en-US" dirty="0" sz="1200" lang="zh-CN" spc="150">
              <a:solidFill>
                <a:schemeClr val="tx1">
                  <a:lumMod val="65000"/>
                  <a:lumOff val="35000"/>
                </a:schemeClr>
              </a:solidFill>
              <a:latin typeface="+mn-ea"/>
              <a:sym typeface="+mn-ea"/>
            </a:endParaRPr>
          </a:p>
        </p:txBody>
      </p:sp>
      <p:sp>
        <p:nvSpPr>
          <p:cNvPr id="1050144"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6"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8"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跨界合作的美容产品的发展趋势</a:t>
            </a:r>
            <a:endParaRPr altLang="en-US" dirty="0" sz="1200" lang="zh-CN" spc="150">
              <a:solidFill>
                <a:srgbClr val="FFFFFF"/>
              </a:solidFill>
              <a:latin typeface="+mn-ea"/>
              <a:sym typeface="+mn-ea"/>
            </a:endParaRPr>
          </a:p>
        </p:txBody>
      </p:sp>
      <p:sp>
        <p:nvSpPr>
          <p:cNvPr id="1050150"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2"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4"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跨界合作的美容产品概述</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188"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190"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6*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6*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6*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6*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6*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6*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6*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6*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6*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6*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6*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6*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6*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6*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6*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6*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2_6*l_h_i*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2_6*l_h_a*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1212_6*l_h_i*1_6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SLIDE_ID" val="custom2023121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4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43.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2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22.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255_1*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255_1*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5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51.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UNIT_VALUE" val="8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4*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4*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4*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4*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4*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7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77.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1322_1*l_h_i*1_1_1"/>
  <p:tag name="KSO_WM_TEMPLATE_CATEGORY" val="diagram"/>
  <p:tag name="KSO_WM_TEMPLATE_INDEX" val="20231322"/>
  <p:tag name="KSO_WM_UNIT_LAYERLEVEL" val="1_1_1"/>
  <p:tag name="KSO_WM_TAG_VERSION" val="3.0"/>
  <p:tag name="KSO_WM_BEAUTIFY_FLAG" val="#wm#"/>
  <p:tag name="KSO_WM_DIAGRAM_VERSION" val="3"/>
  <p:tag name="KSO_WM_DIAGRAM_COLOR_TEXT_CAN_REMOVE" val="n"/>
  <p:tag name="KSO_WM_DIAGRAM_MAX_ITEMCNT" val="8"/>
  <p:tag name="KSO_WM_DIAGRAM_MIN_ITEMCNT" val="2"/>
  <p:tag name="KSO_WM_DIAGRAM_VIRTUALLY_FRAME" val="{&quot;height&quot;:366.232125984252,&quot;width&quot;:809.03598425196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700000166893005,&quot;transparency&quot;:1},{&quot;brightness&quot;:0,&quot;colorType&quot;:1,&quot;foreColorIndex&quot;:5,&quot;pos&quot;:0.3400000035762787,&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31322_1*l_h_i*1_2_1"/>
  <p:tag name="KSO_WM_TEMPLATE_CATEGORY" val="diagram"/>
  <p:tag name="KSO_WM_TEMPLATE_INDEX" val="20231322"/>
  <p:tag name="KSO_WM_UNIT_LAYERLEVEL" val="1_1_1"/>
  <p:tag name="KSO_WM_TAG_VERSION" val="3.0"/>
  <p:tag name="KSO_WM_BEAUTIFY_FLAG" val="#wm#"/>
  <p:tag name="KSO_WM_DIAGRAM_VERSION" val="3"/>
  <p:tag name="KSO_WM_DIAGRAM_COLOR_TEXT_CAN_REMOVE" val="n"/>
  <p:tag name="KSO_WM_DIAGRAM_MAX_ITEMCNT" val="8"/>
  <p:tag name="KSO_WM_DIAGRAM_MIN_ITEMCNT" val="2"/>
  <p:tag name="KSO_WM_DIAGRAM_VIRTUALLY_FRAME" val="{&quot;height&quot;:366.232125984252,&quot;width&quot;:809.03598425196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6700000166893005,&quot;transparency&quot;:1},{&quot;brightness&quot;:0,&quot;colorType&quot;:1,&quot;foreColorIndex&quot;:6,&quot;pos&quot;:0.3400000035762787,&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2_1*l_h_f*1_1_1"/>
  <p:tag name="KSO_WM_TEMPLATE_CATEGORY" val="diagram"/>
  <p:tag name="KSO_WM_TEMPLATE_INDEX" val="20231322"/>
  <p:tag name="KSO_WM_UNIT_LAYERLEVEL" val="1_1_1"/>
  <p:tag name="KSO_WM_TAG_VERSION" val="3.0"/>
  <p:tag name="KSO_WM_BEAUTIFY_FLAG" val="#wm#"/>
  <p:tag name="KSO_WM_DIAGRAM_VERSION" val="3"/>
  <p:tag name="KSO_WM_DIAGRAM_COLOR_TEXT_CAN_REMOVE" val="n"/>
  <p:tag name="KSO_WM_UNIT_VALUE" val="45"/>
  <p:tag name="KSO_WM_UNIT_PRESET_TEXT" val="单击此处输入你的正文，文字是您思想的提炼，为了最终演示发布的良好效果。"/>
  <p:tag name="KSO_WM_DIAGRAM_MAX_ITEMCNT" val="8"/>
  <p:tag name="KSO_WM_DIAGRAM_MIN_ITEMCNT" val="2"/>
  <p:tag name="KSO_WM_DIAGRAM_VIRTUALLY_FRAME" val="{&quot;height&quot;:366.232125984252,&quot;width&quot;:809.03598425196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2_1*l_h_f*1_2_1"/>
  <p:tag name="KSO_WM_TEMPLATE_CATEGORY" val="diagram"/>
  <p:tag name="KSO_WM_TEMPLATE_INDEX" val="20231322"/>
  <p:tag name="KSO_WM_UNIT_LAYERLEVEL" val="1_1_1"/>
  <p:tag name="KSO_WM_TAG_VERSION" val="3.0"/>
  <p:tag name="KSO_WM_BEAUTIFY_FLAG" val="#wm#"/>
  <p:tag name="KSO_WM_DIAGRAM_VERSION" val="3"/>
  <p:tag name="KSO_WM_DIAGRAM_COLOR_TEXT_CAN_REMOVE" val="n"/>
  <p:tag name="KSO_WM_UNIT_VALUE" val="45"/>
  <p:tag name="KSO_WM_UNIT_PRESET_TEXT" val="单击此处输入你的正文，文字是您思想的提炼，为了最终演示发布的良好效果。"/>
  <p:tag name="KSO_WM_DIAGRAM_MAX_ITEMCNT" val="8"/>
  <p:tag name="KSO_WM_DIAGRAM_MIN_ITEMCNT" val="2"/>
  <p:tag name="KSO_WM_DIAGRAM_VIRTUALLY_FRAME" val="{&quot;height&quot;:366.232125984252,&quot;width&quot;:809.03598425196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10.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2023-12-17T04:26:07Z</dcterms:created>
  <dcterms:modified xsi:type="dcterms:W3CDTF">2023-12-17T04:26:07Z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eb38f71d0a2b4c0aaf77205e609bc055_21</vt:lpwstr>
  </property>
</Properties>
</file>