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128" r:id="rId1"/>
    <p:sldMasterId id="2147485165" r:id="rId2"/>
  </p:sldMasterIdLst>
  <p:notesMasterIdLst>
    <p:notesMasterId r:id="rId3"/>
  </p:notesMasterIdLst>
  <p:sldIdLst>
    <p:sldId id="930" r:id="rId4"/>
    <p:sldId id="935" r:id="rId5"/>
    <p:sldId id="939" r:id="rId6"/>
    <p:sldId id="942" r:id="rId7"/>
    <p:sldId id="948" r:id="rId9"/>
    <p:sldId id="951" r:id="rId10"/>
    <p:sldId id="954" r:id="rId11"/>
    <p:sldId id="957" r:id="rId12"/>
    <p:sldId id="963" r:id="rId14"/>
    <p:sldId id="966" r:id="rId15"/>
    <p:sldId id="969" r:id="rId16"/>
    <p:sldId id="972" r:id="rId17"/>
    <p:sldId id="975" r:id="rId18"/>
    <p:sldId id="981" r:id="rId20"/>
    <p:sldId id="984" r:id="rId21"/>
    <p:sldId id="987" r:id="rId22"/>
    <p:sldId id="990" r:id="rId23"/>
    <p:sldId id="993" r:id="rId24"/>
    <p:sldId id="999" r:id="rId26"/>
    <p:sldId id="1002" r:id="rId27"/>
    <p:sldId id="1005" r:id="rId28"/>
    <p:sldId id="1008" r:id="rId29"/>
    <p:sldId id="1011" r:id="rId30"/>
    <p:sldId id="1017" r:id="rId32"/>
    <p:sldId id="1020" r:id="rId33"/>
    <p:sldId id="1023" r:id="rId34"/>
    <p:sldId id="1026" r:id="rId35"/>
    <p:sldId id="1029" r:id="rId36"/>
    <p:sldId id="1035" r:id="rId38"/>
    <p:sldId id="1038" r:id="rId39"/>
    <p:sldId id="1041" r:id="rId40"/>
    <p:sldId id="1044" r:id="rId41"/>
    <p:sldId id="1050" r:id="rId43"/>
    <p:sldId id="1053" r:id="rId44"/>
    <p:sldId id="1056" r:id="rId4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3" Type="http://schemas.openxmlformats.org/officeDocument/2006/relationships/slide" Target="slides/slide33.xml"/><Relationship Id="rId44" Type="http://schemas.openxmlformats.org/officeDocument/2006/relationships/slide" Target="slides/slide34.xml"/><Relationship Id="rId45" Type="http://schemas.openxmlformats.org/officeDocument/2006/relationships/slide" Target="slides/slide35.xml"/><Relationship Id="rId46" Type="http://schemas.openxmlformats.org/officeDocument/2006/relationships/tableStyles" Target="tableStyles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tags" Target="../tags/tag22.xml"/><Relationship Id="rId11" Type="http://schemas.openxmlformats.org/officeDocument/2006/relationships/tags" Target="../tags/tag23.xml"/><Relationship Id="rId12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jpeg"/><Relationship Id="rId3" Type="http://schemas.openxmlformats.org/officeDocument/2006/relationships/tags" Target="../tags/tag25.xml"/><Relationship Id="rId4" Type="http://schemas.openxmlformats.org/officeDocument/2006/relationships/image" Target="../media/image5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tags" Target="../tags/tag34.xml"/><Relationship Id="rId14" Type="http://schemas.openxmlformats.org/officeDocument/2006/relationships/tags" Target="../tags/tag35.xml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6.jpeg"/><Relationship Id="rId3" Type="http://schemas.openxmlformats.org/officeDocument/2006/relationships/tags" Target="../tags/tag37.xml"/><Relationship Id="rId4" Type="http://schemas.openxmlformats.org/officeDocument/2006/relationships/image" Target="../media/image7.png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tags" Target="../tags/tag44.xml"/><Relationship Id="rId12" Type="http://schemas.openxmlformats.org/officeDocument/2006/relationships/tags" Target="../tags/tag45.xml"/><Relationship Id="rId13" Type="http://schemas.openxmlformats.org/officeDocument/2006/relationships/tags" Target="../tags/tag46.xml"/><Relationship Id="rId14" Type="http://schemas.openxmlformats.org/officeDocument/2006/relationships/tags" Target="../tags/tag47.xml"/><Relationship Id="rId15" Type="http://schemas.openxmlformats.org/officeDocument/2006/relationships/tags" Target="../tags/tag48.xml"/><Relationship Id="rId16" Type="http://schemas.openxmlformats.org/officeDocument/2006/relationships/tags" Target="../tags/tag49.xml"/><Relationship Id="rId17" Type="http://schemas.openxmlformats.org/officeDocument/2006/relationships/tags" Target="../tags/tag50.xml"/><Relationship Id="rId1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image" Target="../media/image3.jpeg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tags" Target="../tags/tag59.xml"/><Relationship Id="rId11" Type="http://schemas.openxmlformats.org/officeDocument/2006/relationships/tags" Target="../tags/tag60.xml"/><Relationship Id="rId12" Type="http://schemas.openxmlformats.org/officeDocument/2006/relationships/tags" Target="../tags/tag61.xml"/><Relationship Id="rId13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3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3.jpe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image" Target="../media/image3.jpeg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image" Target="../media/image3.jpeg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image" Target="../media/image3.jpeg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jpe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8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5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67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6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8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4" name="副标题"/>
          <p:cNvSpPr txBox="1">
            <a:spLocks noGrp="1"/>
          </p:cNvSpPr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/>
          <a:noFill/>
        </p:spPr>
        <p:txBody>
          <a:bodyPr anchor="b" anchorCtr="0" bIns="0" lIns="71755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86" name="标题"/>
          <p:cNvSpPr txBox="1">
            <a:spLocks noGrp="1"/>
          </p:cNvSpPr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8" name="署名"/>
          <p:cNvSpPr txBox="1"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2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4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6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20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pic>
        <p:nvPicPr>
          <p:cNvPr id="2097163" name="图形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/>
        </p:spPr>
      </p:pic>
      <p:sp>
        <p:nvSpPr>
          <p:cNvPr id="104871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6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avLst/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7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8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0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7000">
                <a:schemeClr val="accent5">
                  <a:alpha val="2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2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6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26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6512560" cy="7302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80000"/>
              </a:lnSpc>
              <a:buClrTx/>
              <a:buSzTx/>
              <a:buFontTx/>
              <a:buNone/>
              <a:defRPr altLang="zh-CN" baseline="0" b="0" cap="none" dirty="0" sz="40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7" descr="图片包含 游戏机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142"/>
            <a:ext cx="12192000" cy="6853716"/>
          </a:xfrm>
          <a:prstGeom prst="rect"/>
        </p:spPr>
      </p:pic>
      <p:pic>
        <p:nvPicPr>
          <p:cNvPr id="209716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/>
        </p:spPr>
      </p:pic>
      <p:sp>
        <p:nvSpPr>
          <p:cNvPr id="1048734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78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0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2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4" name="节编号"/>
          <p:cNvSpPr txBox="1">
            <a:spLocks noGrp="1"/>
          </p:cNvSpPr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/>
          <a:noFill/>
        </p:spPr>
        <p:txBody>
          <a:bodyPr anchor="b" anchorCtr="0" bIns="0" lIns="144145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zh-CN" baseline="0" b="0" cap="all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8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0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/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10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68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4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9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4" name="任意多边形 2"/>
          <p:cNvSpPr/>
          <p:nvPr>
            <p:custDataLst>
              <p:tags r:id="rId10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6" name="任意多边形 3"/>
          <p:cNvSpPr/>
          <p:nvPr>
            <p:custDataLst>
              <p:tags r:id="rId11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0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4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8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任意多边形 2"/>
          <p:cNvSpPr/>
          <p:nvPr>
            <p:custDataLst>
              <p:tags r:id="rId1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2" name="任意多边形 3"/>
          <p:cNvSpPr/>
          <p:nvPr>
            <p:custDataLst>
              <p:tags r:id="rId2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4" name="任意多边形 2"/>
          <p:cNvSpPr/>
          <p:nvPr>
            <p:custDataLst>
              <p:tags r:id="rId3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6" name="任意多边形 3"/>
          <p:cNvSpPr/>
          <p:nvPr>
            <p:custDataLst>
              <p:tags r:id="rId4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75" name="图片 9" descr="黑暗中的灯光  中度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28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32" name="灯片编号占位符 3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3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3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50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330" y="1025080"/>
            <a:ext cx="10969200" cy="450000"/>
          </a:xfrm>
          <a:prstGeom prst="rect"/>
          <a:noFill/>
          <a:ln>
            <a:noFill/>
            <a:prstDash val="sysDash"/>
          </a:ln>
        </p:spPr>
        <p:txBody>
          <a:bodyPr anchor="t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5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54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6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0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2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14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83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868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4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6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/>
          <a:noFill/>
        </p:spPr>
        <p:txBody>
          <a:bodyPr anchor="ctr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0" normalizeH="0" spc="0" strike="noStrike" u="none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defTabSz="914400" eaLnBrk="1" fontAlgn="auto" hangingPunct="1" indent="0" latinLnBrk="0" lvl="0" marL="0" marR="0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80" name="署名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8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8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8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3.xml"/><Relationship Id="rId13" Type="http://schemas.openxmlformats.org/officeDocument/2006/relationships/image" Target="../media/image3.jpeg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tags" Target="../tags/tag127.xml"/><Relationship Id="rId18" Type="http://schemas.openxmlformats.org/officeDocument/2006/relationships/tags" Target="../tags/tag128.xml"/><Relationship Id="rId19" Type="http://schemas.openxmlformats.org/officeDocument/2006/relationships/tags" Target="../tags/tag129.xml"/><Relationship Id="rId20" Type="http://schemas.openxmlformats.org/officeDocument/2006/relationships/tags" Target="../tags/tag130.xml"/><Relationship Id="rId21" Type="http://schemas.openxmlformats.org/officeDocument/2006/relationships/tags" Target="../tags/tag131.xml"/><Relationship Id="rId22" Type="http://schemas.openxmlformats.org/officeDocument/2006/relationships/tags" Target="../tags/tag132.xml"/><Relationship Id="rId23" Type="http://schemas.openxmlformats.org/officeDocument/2006/relationships/tags" Target="../tags/tag133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129" r:id="rId1"/>
    <p:sldLayoutId id="2147485130" r:id="rId2"/>
    <p:sldLayoutId id="2147485131" r:id="rId3"/>
    <p:sldLayoutId id="2147485132" r:id="rId4"/>
    <p:sldLayoutId id="2147485133" r:id="rId5"/>
    <p:sldLayoutId id="2147485134" r:id="rId6"/>
    <p:sldLayoutId id="2147485135" r:id="rId7"/>
    <p:sldLayoutId id="2147485136" r:id="rId8"/>
    <p:sldLayoutId id="2147485137" r:id="rId9"/>
    <p:sldLayoutId id="2147485138" r:id="rId10"/>
    <p:sldLayoutId id="214748513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1" descr="黑暗中的灯光  中度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"/>
          <p:cNvSpPr txBox="1">
            <a:spLocks noGrp="1"/>
          </p:cNvSpPr>
          <p:nvPr>
            <p:ph type="title" idx="2"/>
            <p:custDataLst>
              <p:tags r:id="rId1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p>
            <a:pPr fontAlgn="auto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56" name="任意多边形 2"/>
          <p:cNvSpPr/>
          <p:nvPr>
            <p:custDataLst>
              <p:tags r:id="rId1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8" name="任意多边形 3"/>
          <p:cNvSpPr/>
          <p:nvPr>
            <p:custDataLst>
              <p:tags r:id="rId1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0" name="任意多边形 2"/>
          <p:cNvSpPr/>
          <p:nvPr>
            <p:custDataLst>
              <p:tags r:id="rId1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2" name="任意多边形 3"/>
          <p:cNvSpPr/>
          <p:nvPr>
            <p:custDataLst>
              <p:tags r:id="rId1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4" name="日期占位符 7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8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8" name="灯片编号占位符 9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08330" y="1308847"/>
            <a:ext cx="10968990" cy="48681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2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166" r:id="rId1"/>
    <p:sldLayoutId id="2147485167" r:id="rId2"/>
    <p:sldLayoutId id="2147485168" r:id="rId3"/>
    <p:sldLayoutId id="2147485169" r:id="rId4"/>
    <p:sldLayoutId id="2147485170" r:id="rId5"/>
    <p:sldLayoutId id="2147485171" r:id="rId6"/>
    <p:sldLayoutId id="2147485172" r:id="rId7"/>
    <p:sldLayoutId id="2147485173" r:id="rId8"/>
    <p:sldLayoutId id="2147485174" r:id="rId9"/>
    <p:sldLayoutId id="2147485175" r:id="rId10"/>
    <p:sldLayoutId id="214748517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Proof="1" normalizeH="0" spc="300" strike="noStrike" u="none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MiSans Normal" panose="00000500000000000000" charset="-122"/>
          <a:sym typeface="+mn-ea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tags" Target="../tags/tag200.xml"/><Relationship Id="rId14" Type="http://schemas.openxmlformats.org/officeDocument/2006/relationships/tags" Target="../tags/tag201.xml"/><Relationship Id="rId15" Type="http://schemas.openxmlformats.org/officeDocument/2006/relationships/tags" Target="../tags/tag202.xml"/><Relationship Id="rId16" Type="http://schemas.openxmlformats.org/officeDocument/2006/relationships/tags" Target="../tags/tag203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tags" Target="../tags/tag216.xml"/><Relationship Id="rId14" Type="http://schemas.openxmlformats.org/officeDocument/2006/relationships/tags" Target="../tags/tag217.xml"/><Relationship Id="rId15" Type="http://schemas.openxmlformats.org/officeDocument/2006/relationships/tags" Target="../tags/tag218.xml"/><Relationship Id="rId16" Type="http://schemas.openxmlformats.org/officeDocument/2006/relationships/tags" Target="../tags/tag219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tags" Target="../tags/tag259.xml"/><Relationship Id="rId14" Type="http://schemas.openxmlformats.org/officeDocument/2006/relationships/tags" Target="../tags/tag260.xml"/><Relationship Id="rId1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tags" Target="../tags/tag285.xml"/><Relationship Id="rId14" Type="http://schemas.openxmlformats.org/officeDocument/2006/relationships/tags" Target="../tags/tag286.xml"/><Relationship Id="rId15" Type="http://schemas.openxmlformats.org/officeDocument/2006/relationships/tags" Target="../tags/tag287.xml"/><Relationship Id="rId16" Type="http://schemas.openxmlformats.org/officeDocument/2006/relationships/tags" Target="../tags/tag288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tags" Target="../tags/tag304.xml"/><Relationship Id="rId14" Type="http://schemas.openxmlformats.org/officeDocument/2006/relationships/tags" Target="../tags/tag305.xml"/><Relationship Id="rId15" Type="http://schemas.openxmlformats.org/officeDocument/2006/relationships/tags" Target="../tags/tag306.xml"/><Relationship Id="rId16" Type="http://schemas.openxmlformats.org/officeDocument/2006/relationships/tags" Target="../tags/tag307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tags" Target="../tags/tag320.xml"/><Relationship Id="rId14" Type="http://schemas.openxmlformats.org/officeDocument/2006/relationships/tags" Target="../tags/tag321.xml"/><Relationship Id="rId15" Type="http://schemas.openxmlformats.org/officeDocument/2006/relationships/tags" Target="../tags/tag322.xml"/><Relationship Id="rId16" Type="http://schemas.openxmlformats.org/officeDocument/2006/relationships/tags" Target="../tags/tag323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tags" Target="../tags/tag348.xml"/><Relationship Id="rId14" Type="http://schemas.openxmlformats.org/officeDocument/2006/relationships/tags" Target="../tags/tag349.xml"/><Relationship Id="rId1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tags" Target="../tags/tag363.xml"/><Relationship Id="rId8" Type="http://schemas.openxmlformats.org/officeDocument/2006/relationships/tags" Target="../tags/tag364.xml"/><Relationship Id="rId9" Type="http://schemas.openxmlformats.org/officeDocument/2006/relationships/tags" Target="../tags/tag365.xml"/><Relationship Id="rId10" Type="http://schemas.openxmlformats.org/officeDocument/2006/relationships/tags" Target="../tags/tag366.xml"/><Relationship Id="rId11" Type="http://schemas.openxmlformats.org/officeDocument/2006/relationships/tags" Target="../tags/tag367.xml"/><Relationship Id="rId12" Type="http://schemas.openxmlformats.org/officeDocument/2006/relationships/tags" Target="../tags/tag368.xml"/><Relationship Id="rId13" Type="http://schemas.openxmlformats.org/officeDocument/2006/relationships/tags" Target="../tags/tag369.xml"/><Relationship Id="rId14" Type="http://schemas.openxmlformats.org/officeDocument/2006/relationships/tags" Target="../tags/tag370.xml"/><Relationship Id="rId15" Type="http://schemas.openxmlformats.org/officeDocument/2006/relationships/tags" Target="../tags/tag371.xml"/><Relationship Id="rId16" Type="http://schemas.openxmlformats.org/officeDocument/2006/relationships/tags" Target="../tags/tag372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tags" Target="../tags/tag381.xml"/><Relationship Id="rId10" Type="http://schemas.openxmlformats.org/officeDocument/2006/relationships/tags" Target="../tags/tag382.xml"/><Relationship Id="rId11" Type="http://schemas.openxmlformats.org/officeDocument/2006/relationships/tags" Target="../tags/tag383.xml"/><Relationship Id="rId12" Type="http://schemas.openxmlformats.org/officeDocument/2006/relationships/tags" Target="../tags/tag38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tags" Target="../tags/tag388.xml"/><Relationship Id="rId5" Type="http://schemas.openxmlformats.org/officeDocument/2006/relationships/tags" Target="../tags/tag389.xml"/><Relationship Id="rId6" Type="http://schemas.openxmlformats.org/officeDocument/2006/relationships/tags" Target="../tags/tag390.xml"/><Relationship Id="rId7" Type="http://schemas.openxmlformats.org/officeDocument/2006/relationships/tags" Target="../tags/tag391.xml"/><Relationship Id="rId8" Type="http://schemas.openxmlformats.org/officeDocument/2006/relationships/tags" Target="../tags/tag392.xml"/><Relationship Id="rId9" Type="http://schemas.openxmlformats.org/officeDocument/2006/relationships/tags" Target="../tags/tag393.xml"/><Relationship Id="rId10" Type="http://schemas.openxmlformats.org/officeDocument/2006/relationships/tags" Target="../tags/tag394.xml"/><Relationship Id="rId11" Type="http://schemas.openxmlformats.org/officeDocument/2006/relationships/tags" Target="../tags/tag395.xml"/><Relationship Id="rId12" Type="http://schemas.openxmlformats.org/officeDocument/2006/relationships/tags" Target="../tags/tag396.xml"/><Relationship Id="rId13" Type="http://schemas.openxmlformats.org/officeDocument/2006/relationships/tags" Target="../tags/tag397.xml"/><Relationship Id="rId14" Type="http://schemas.openxmlformats.org/officeDocument/2006/relationships/tags" Target="../tags/tag398.xml"/><Relationship Id="rId15" Type="http://schemas.openxmlformats.org/officeDocument/2006/relationships/tags" Target="../tags/tag399.xml"/><Relationship Id="rId16" Type="http://schemas.openxmlformats.org/officeDocument/2006/relationships/tags" Target="../tags/tag400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1.xml"/><Relationship Id="rId2" Type="http://schemas.openxmlformats.org/officeDocument/2006/relationships/tags" Target="../tags/tag402.xml"/><Relationship Id="rId3" Type="http://schemas.openxmlformats.org/officeDocument/2006/relationships/tags" Target="../tags/tag403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tags" Target="../tags/tag407.xml"/><Relationship Id="rId5" Type="http://schemas.openxmlformats.org/officeDocument/2006/relationships/tags" Target="../tags/tag408.xml"/><Relationship Id="rId6" Type="http://schemas.openxmlformats.org/officeDocument/2006/relationships/tags" Target="../tags/tag409.xml"/><Relationship Id="rId7" Type="http://schemas.openxmlformats.org/officeDocument/2006/relationships/tags" Target="../tags/tag410.xml"/><Relationship Id="rId8" Type="http://schemas.openxmlformats.org/officeDocument/2006/relationships/tags" Target="../tags/tag411.xml"/><Relationship Id="rId9" Type="http://schemas.openxmlformats.org/officeDocument/2006/relationships/tags" Target="../tags/tag412.xml"/><Relationship Id="rId10" Type="http://schemas.openxmlformats.org/officeDocument/2006/relationships/tags" Target="../tags/tag413.xml"/><Relationship Id="rId11" Type="http://schemas.openxmlformats.org/officeDocument/2006/relationships/tags" Target="../tags/tag414.xml"/><Relationship Id="rId12" Type="http://schemas.openxmlformats.org/officeDocument/2006/relationships/tags" Target="../tags/tag415.xml"/><Relationship Id="rId13" Type="http://schemas.openxmlformats.org/officeDocument/2006/relationships/tags" Target="../tags/tag416.xml"/><Relationship Id="rId14" Type="http://schemas.openxmlformats.org/officeDocument/2006/relationships/tags" Target="../tags/tag417.xml"/><Relationship Id="rId15" Type="http://schemas.openxmlformats.org/officeDocument/2006/relationships/tags" Target="../tags/tag418.xml"/><Relationship Id="rId16" Type="http://schemas.openxmlformats.org/officeDocument/2006/relationships/tags" Target="../tags/tag419.xml"/><Relationship Id="rId17" Type="http://schemas.openxmlformats.org/officeDocument/2006/relationships/tags" Target="../tags/tag420.xml"/><Relationship Id="rId18" Type="http://schemas.openxmlformats.org/officeDocument/2006/relationships/tags" Target="../tags/tag421.xml"/><Relationship Id="rId19" Type="http://schemas.openxmlformats.org/officeDocument/2006/relationships/tags" Target="../tags/tag422.xml"/><Relationship Id="rId20" Type="http://schemas.openxmlformats.org/officeDocument/2006/relationships/tags" Target="../tags/tag423.xml"/><Relationship Id="rId21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24.xml"/><Relationship Id="rId2" Type="http://schemas.openxmlformats.org/officeDocument/2006/relationships/tags" Target="../tags/tag425.xml"/><Relationship Id="rId3" Type="http://schemas.openxmlformats.org/officeDocument/2006/relationships/tags" Target="../tags/tag426.xml"/><Relationship Id="rId4" Type="http://schemas.openxmlformats.org/officeDocument/2006/relationships/tags" Target="../tags/tag427.xml"/><Relationship Id="rId5" Type="http://schemas.openxmlformats.org/officeDocument/2006/relationships/tags" Target="../tags/tag428.xml"/><Relationship Id="rId6" Type="http://schemas.openxmlformats.org/officeDocument/2006/relationships/tags" Target="../tags/tag429.xml"/><Relationship Id="rId7" Type="http://schemas.openxmlformats.org/officeDocument/2006/relationships/tags" Target="../tags/tag430.xml"/><Relationship Id="rId8" Type="http://schemas.openxmlformats.org/officeDocument/2006/relationships/tags" Target="../tags/tag431.xml"/><Relationship Id="rId9" Type="http://schemas.openxmlformats.org/officeDocument/2006/relationships/tags" Target="../tags/tag432.xml"/><Relationship Id="rId10" Type="http://schemas.openxmlformats.org/officeDocument/2006/relationships/tags" Target="../tags/tag433.xml"/><Relationship Id="rId11" Type="http://schemas.openxmlformats.org/officeDocument/2006/relationships/tags" Target="../tags/tag434.xml"/><Relationship Id="rId12" Type="http://schemas.openxmlformats.org/officeDocument/2006/relationships/tags" Target="../tags/tag435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36.xml"/><Relationship Id="rId2" Type="http://schemas.openxmlformats.org/officeDocument/2006/relationships/tags" Target="../tags/tag437.xml"/><Relationship Id="rId3" Type="http://schemas.openxmlformats.org/officeDocument/2006/relationships/tags" Target="../tags/tag438.xml"/><Relationship Id="rId4" Type="http://schemas.openxmlformats.org/officeDocument/2006/relationships/tags" Target="../tags/tag439.xml"/><Relationship Id="rId5" Type="http://schemas.openxmlformats.org/officeDocument/2006/relationships/tags" Target="../tags/tag440.xml"/><Relationship Id="rId6" Type="http://schemas.openxmlformats.org/officeDocument/2006/relationships/tags" Target="../tags/tag441.xml"/><Relationship Id="rId7" Type="http://schemas.openxmlformats.org/officeDocument/2006/relationships/tags" Target="../tags/tag442.xml"/><Relationship Id="rId8" Type="http://schemas.openxmlformats.org/officeDocument/2006/relationships/tags" Target="../tags/tag443.xml"/><Relationship Id="rId9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44.xml"/><Relationship Id="rId2" Type="http://schemas.openxmlformats.org/officeDocument/2006/relationships/tags" Target="../tags/tag445.xml"/><Relationship Id="rId3" Type="http://schemas.openxmlformats.org/officeDocument/2006/relationships/tags" Target="../tags/tag446.xml"/><Relationship Id="rId4" Type="http://schemas.openxmlformats.org/officeDocument/2006/relationships/slideLayout" Target="../slideLayouts/slideLayout15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47.xml"/><Relationship Id="rId2" Type="http://schemas.openxmlformats.org/officeDocument/2006/relationships/tags" Target="../tags/tag448.xml"/><Relationship Id="rId3" Type="http://schemas.openxmlformats.org/officeDocument/2006/relationships/tags" Target="../tags/tag449.xml"/><Relationship Id="rId4" Type="http://schemas.openxmlformats.org/officeDocument/2006/relationships/tags" Target="../tags/tag450.xml"/><Relationship Id="rId5" Type="http://schemas.openxmlformats.org/officeDocument/2006/relationships/tags" Target="../tags/tag451.xml"/><Relationship Id="rId6" Type="http://schemas.openxmlformats.org/officeDocument/2006/relationships/tags" Target="../tags/tag452.xml"/><Relationship Id="rId7" Type="http://schemas.openxmlformats.org/officeDocument/2006/relationships/tags" Target="../tags/tag453.xml"/><Relationship Id="rId8" Type="http://schemas.openxmlformats.org/officeDocument/2006/relationships/tags" Target="../tags/tag454.xml"/><Relationship Id="rId9" Type="http://schemas.openxmlformats.org/officeDocument/2006/relationships/tags" Target="../tags/tag455.xml"/><Relationship Id="rId10" Type="http://schemas.openxmlformats.org/officeDocument/2006/relationships/tags" Target="../tags/tag456.xml"/><Relationship Id="rId11" Type="http://schemas.openxmlformats.org/officeDocument/2006/relationships/tags" Target="../tags/tag457.xml"/><Relationship Id="rId12" Type="http://schemas.openxmlformats.org/officeDocument/2006/relationships/tags" Target="../tags/tag458.xml"/><Relationship Id="rId13" Type="http://schemas.openxmlformats.org/officeDocument/2006/relationships/tags" Target="../tags/tag459.xml"/><Relationship Id="rId14" Type="http://schemas.openxmlformats.org/officeDocument/2006/relationships/tags" Target="../tags/tag460.xml"/><Relationship Id="rId15" Type="http://schemas.openxmlformats.org/officeDocument/2006/relationships/tags" Target="../tags/tag461.xml"/><Relationship Id="rId16" Type="http://schemas.openxmlformats.org/officeDocument/2006/relationships/tags" Target="../tags/tag462.xml"/><Relationship Id="rId17" Type="http://schemas.openxmlformats.org/officeDocument/2006/relationships/tags" Target="../tags/tag463.xml"/><Relationship Id="rId18" Type="http://schemas.openxmlformats.org/officeDocument/2006/relationships/tags" Target="../tags/tag464.xml"/><Relationship Id="rId19" Type="http://schemas.openxmlformats.org/officeDocument/2006/relationships/tags" Target="../tags/tag465.xml"/><Relationship Id="rId20" Type="http://schemas.openxmlformats.org/officeDocument/2006/relationships/tags" Target="../tags/tag466.xml"/><Relationship Id="rId21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67.xml"/><Relationship Id="rId2" Type="http://schemas.openxmlformats.org/officeDocument/2006/relationships/tags" Target="../tags/tag468.xml"/><Relationship Id="rId3" Type="http://schemas.openxmlformats.org/officeDocument/2006/relationships/tags" Target="../tags/tag469.xml"/><Relationship Id="rId4" Type="http://schemas.openxmlformats.org/officeDocument/2006/relationships/tags" Target="../tags/tag470.xml"/><Relationship Id="rId5" Type="http://schemas.openxmlformats.org/officeDocument/2006/relationships/tags" Target="../tags/tag471.xml"/><Relationship Id="rId6" Type="http://schemas.openxmlformats.org/officeDocument/2006/relationships/tags" Target="../tags/tag472.xml"/><Relationship Id="rId7" Type="http://schemas.openxmlformats.org/officeDocument/2006/relationships/tags" Target="../tags/tag473.xml"/><Relationship Id="rId8" Type="http://schemas.openxmlformats.org/officeDocument/2006/relationships/tags" Target="../tags/tag474.xml"/><Relationship Id="rId9" Type="http://schemas.openxmlformats.org/officeDocument/2006/relationships/tags" Target="../tags/tag475.xml"/><Relationship Id="rId10" Type="http://schemas.openxmlformats.org/officeDocument/2006/relationships/tags" Target="../tags/tag476.xml"/><Relationship Id="rId11" Type="http://schemas.openxmlformats.org/officeDocument/2006/relationships/tags" Target="../tags/tag477.xml"/><Relationship Id="rId12" Type="http://schemas.openxmlformats.org/officeDocument/2006/relationships/tags" Target="../tags/tag478.xml"/><Relationship Id="rId13" Type="http://schemas.openxmlformats.org/officeDocument/2006/relationships/slideLayout" Target="../slideLayouts/slideLayout13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tags" Target="../tags/tag479.xml"/><Relationship Id="rId2" Type="http://schemas.openxmlformats.org/officeDocument/2006/relationships/tags" Target="../tags/tag480.xml"/><Relationship Id="rId3" Type="http://schemas.openxmlformats.org/officeDocument/2006/relationships/tags" Target="../tags/tag48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0" name="标题 10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启发式教育：数字化校园的变革之路</a:t>
            </a:r>
            <a:endParaRPr altLang="en-US" dirty="0" lang="zh-CN"/>
          </a:p>
        </p:txBody>
      </p:sp>
      <p:sp>
        <p:nvSpPr>
          <p:cNvPr id="1048652" name="文本占位符 1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标题 10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5000"/>
          </a:bodyPr>
          <a:p>
            <a:r>
              <a:rPr altLang="en-US" dirty="0" lang="zh-CN">
                <a:solidFill>
                  <a:schemeClr val="tx1"/>
                </a:solidFill>
              </a:rPr>
              <a:t>目录</a:t>
            </a:r>
            <a:endParaRPr altLang="en-US" dirty="0" lang="zh-CN">
              <a:solidFill>
                <a:schemeClr val="tx1"/>
              </a:solidFill>
            </a:endParaRPr>
          </a:p>
        </p:txBody>
      </p:sp>
      <p:sp>
        <p:nvSpPr>
          <p:cNvPr id="1048912" name="文本占位符 1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914" name="矩形 46"/>
          <p:cNvSpPr/>
          <p:nvPr>
            <p:custDataLst>
              <p:tags r:id="rId3"/>
            </p:custDataLst>
          </p:nvPr>
        </p:nvSpPr>
        <p:spPr>
          <a:xfrm>
            <a:off x="4431665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16" name="序号"/>
          <p:cNvSpPr txBox="1"/>
          <p:nvPr>
            <p:custDataLst>
              <p:tags r:id="rId4"/>
            </p:custDataLst>
          </p:nvPr>
        </p:nvSpPr>
        <p:spPr>
          <a:xfrm>
            <a:off x="4719955" y="153987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5"/>
            </p:custDataLst>
          </p:nvPr>
        </p:nvSpPr>
        <p:spPr>
          <a:xfrm>
            <a:off x="465963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添加目录标题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0" name="矩形 12"/>
          <p:cNvSpPr/>
          <p:nvPr>
            <p:custDataLst>
              <p:tags r:id="rId6"/>
            </p:custDataLst>
          </p:nvPr>
        </p:nvSpPr>
        <p:spPr>
          <a:xfrm>
            <a:off x="4431665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2" name="序号"/>
          <p:cNvSpPr txBox="1"/>
          <p:nvPr>
            <p:custDataLst>
              <p:tags r:id="rId7"/>
            </p:custDataLst>
          </p:nvPr>
        </p:nvSpPr>
        <p:spPr>
          <a:xfrm>
            <a:off x="471995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8"/>
            </p:custDataLst>
          </p:nvPr>
        </p:nvSpPr>
        <p:spPr>
          <a:xfrm>
            <a:off x="465963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引言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6" name="矩形 7"/>
          <p:cNvSpPr/>
          <p:nvPr>
            <p:custDataLst>
              <p:tags r:id="rId9"/>
            </p:custDataLst>
          </p:nvPr>
        </p:nvSpPr>
        <p:spPr>
          <a:xfrm>
            <a:off x="4431665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8" name="序号"/>
          <p:cNvSpPr txBox="1"/>
          <p:nvPr>
            <p:custDataLst>
              <p:tags r:id="rId10"/>
            </p:custDataLst>
          </p:nvPr>
        </p:nvSpPr>
        <p:spPr>
          <a:xfrm>
            <a:off x="471995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11"/>
            </p:custDataLst>
          </p:nvPr>
        </p:nvSpPr>
        <p:spPr>
          <a:xfrm>
            <a:off x="465963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启发式教育的理论基础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2" name="矩形 62"/>
          <p:cNvSpPr/>
          <p:nvPr>
            <p:custDataLst>
              <p:tags r:id="rId12"/>
            </p:custDataLst>
          </p:nvPr>
        </p:nvSpPr>
        <p:spPr>
          <a:xfrm>
            <a:off x="8081010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34" name="序号"/>
          <p:cNvSpPr txBox="1"/>
          <p:nvPr>
            <p:custDataLst>
              <p:tags r:id="rId13"/>
            </p:custDataLst>
          </p:nvPr>
        </p:nvSpPr>
        <p:spPr>
          <a:xfrm>
            <a:off x="8368665" y="158559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6" name="标题"/>
          <p:cNvSpPr txBox="1"/>
          <p:nvPr>
            <p:custDataLst>
              <p:tags r:id="rId14"/>
            </p:custDataLst>
          </p:nvPr>
        </p:nvSpPr>
        <p:spPr>
          <a:xfrm>
            <a:off x="830834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数字化校园的技术支持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矩形 58"/>
          <p:cNvSpPr/>
          <p:nvPr>
            <p:custDataLst>
              <p:tags r:id="rId15"/>
            </p:custDataLst>
          </p:nvPr>
        </p:nvSpPr>
        <p:spPr>
          <a:xfrm>
            <a:off x="8081010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0" name="序号"/>
          <p:cNvSpPr txBox="1"/>
          <p:nvPr>
            <p:custDataLst>
              <p:tags r:id="rId16"/>
            </p:custDataLst>
          </p:nvPr>
        </p:nvSpPr>
        <p:spPr>
          <a:xfrm>
            <a:off x="836866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7"/>
            </p:custDataLst>
          </p:nvPr>
        </p:nvSpPr>
        <p:spPr>
          <a:xfrm>
            <a:off x="830834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启发式教育在数字化校园中的应用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4" name="矩形 54"/>
          <p:cNvSpPr/>
          <p:nvPr>
            <p:custDataLst>
              <p:tags r:id="rId18"/>
            </p:custDataLst>
          </p:nvPr>
        </p:nvSpPr>
        <p:spPr>
          <a:xfrm>
            <a:off x="8081010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6" name="序号"/>
          <p:cNvSpPr txBox="1"/>
          <p:nvPr>
            <p:custDataLst>
              <p:tags r:id="rId19"/>
            </p:custDataLst>
          </p:nvPr>
        </p:nvSpPr>
        <p:spPr>
          <a:xfrm>
            <a:off x="836866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06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8" name="标题"/>
          <p:cNvSpPr txBox="1"/>
          <p:nvPr>
            <p:custDataLst>
              <p:tags r:id="rId20"/>
            </p:custDataLst>
          </p:nvPr>
        </p:nvSpPr>
        <p:spPr>
          <a:xfrm>
            <a:off x="830834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数字化校园中启发式教育的优势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01</a:t>
            </a:r>
            <a:endParaRPr altLang="en-US" lang="zh-CN"/>
          </a:p>
        </p:txBody>
      </p:sp>
      <p:sp>
        <p:nvSpPr>
          <p:cNvPr id="104901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02</a:t>
            </a:r>
            <a:endParaRPr altLang="en-US" lang="zh-CN"/>
          </a:p>
        </p:txBody>
      </p:sp>
      <p:sp>
        <p:nvSpPr>
          <p:cNvPr id="104908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引言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625"/>
          </a:bodyPr>
          <a:p>
            <a:r>
              <a:rPr altLang="en-US" lang="zh-CN"/>
              <a:t>启发式教育的定义与特点</a:t>
            </a:r>
            <a:endParaRPr altLang="en-US" lang="zh-CN"/>
          </a:p>
        </p:txBody>
      </p:sp>
      <p:sp>
        <p:nvSpPr>
          <p:cNvPr id="1049216" name="内容占位符 2"/>
          <p:cNvSpPr>
            <a:spLocks noGrp="1"/>
          </p:cNvSpPr>
          <p:nvPr>
            <p:ph idx="2"/>
          </p:nvPr>
        </p:nvSpPr>
        <p:spPr/>
        <p:txBody>
          <a:bodyPr/>
          <a:p>
            <a:r>
              <a:rPr altLang="en-US" lang="zh-CN"/>
              <a:t>定义：启发式教育是一种以学生为中心的教学方式，通过引导学生主动思考、探索和发现，激发学生的学习热情和创造力。</a:t>
            </a:r>
            <a:endParaRPr altLang="en-US" lang="zh-CN"/>
          </a:p>
          <a:p>
            <a:r>
              <a:rPr altLang="en-US" lang="zh-CN"/>
              <a:t>特点：启发式教育注重学生的主体性，强调学生的自主学习和合作学习，通过问题引导、情境创设等方式，引导学生主动思考、探索和发现，培养学生的创新思维和实践能力。  以上内容仅供参考，您可以根据您的需求进行修改和调整。</a:t>
            </a:r>
            <a:endParaRPr altLang="en-US" lang="zh-CN"/>
          </a:p>
          <a:p>
            <a:pPr lvl="1"/>
            <a:r>
              <a:rPr altLang="en-US" lang="zh-CN"/>
              <a:t>以上内容仅供参考，您可以根据您的需求进行修改和调整。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数字化校园的发展背景</a:t>
            </a:r>
            <a:endParaRPr altLang="en-US" lang="zh-CN"/>
          </a:p>
        </p:txBody>
      </p:sp>
      <p:sp>
        <p:nvSpPr>
          <p:cNvPr id="1049276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8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0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2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教育改革的需求：传统教育模式存在诸多问题，如资源分配不均、教学方式单一等，数字化校园的建设是教育改革的重要方向。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6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信息技术的发展：计算机、互联网、移动设备的普及，为数字化校园的建设提供了技术支持。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政策推动：政府出台了一系列政策，鼓励和支持数字化校园的建设，为数字化校园的发展提供了政策保障。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社会需求：随着社会的发展，人们对教育的需求越来越高，数字化校园的建设能够满足人们对于优质教育的需求。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启发式教育与数字化校园的结合意义</a:t>
            </a:r>
            <a:endParaRPr altLang="en-US" lang="zh-CN"/>
          </a:p>
        </p:txBody>
      </p:sp>
      <p:sp>
        <p:nvSpPr>
          <p:cNvPr id="1049350" name="矩形 5"/>
          <p:cNvSpPr/>
          <p:nvPr>
            <p:custDataLst>
              <p:tags r:id="rId1"/>
            </p:custDataLst>
          </p:nvPr>
        </p:nvSpPr>
        <p:spPr>
          <a:xfrm>
            <a:off x="608330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2" name="矩形 10"/>
          <p:cNvSpPr/>
          <p:nvPr>
            <p:custDataLst>
              <p:tags r:id="rId2"/>
            </p:custDataLst>
          </p:nvPr>
        </p:nvSpPr>
        <p:spPr>
          <a:xfrm>
            <a:off x="962930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4" name="TextBox 2"/>
          <p:cNvSpPr txBox="1"/>
          <p:nvPr>
            <p:custDataLst>
              <p:tags r:id="rId3"/>
            </p:custDataLst>
          </p:nvPr>
        </p:nvSpPr>
        <p:spPr>
          <a:xfrm>
            <a:off x="763308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启发式教育：一种基于学生主动性和创造性的教育方式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56" name="矩形 6"/>
          <p:cNvSpPr/>
          <p:nvPr>
            <p:custDataLst>
              <p:tags r:id="rId4"/>
            </p:custDataLst>
          </p:nvPr>
        </p:nvSpPr>
        <p:spPr>
          <a:xfrm>
            <a:off x="3406861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8" name="矩形 11"/>
          <p:cNvSpPr/>
          <p:nvPr>
            <p:custDataLst>
              <p:tags r:id="rId5"/>
            </p:custDataLst>
          </p:nvPr>
        </p:nvSpPr>
        <p:spPr>
          <a:xfrm>
            <a:off x="3780593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0" name="TextBox 2"/>
          <p:cNvSpPr txBox="1"/>
          <p:nvPr>
            <p:custDataLst>
              <p:tags r:id="rId6"/>
            </p:custDataLst>
          </p:nvPr>
        </p:nvSpPr>
        <p:spPr>
          <a:xfrm>
            <a:off x="3561201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数字化校园：一种利用信息技术手段提高教育效率和质量的方式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62" name="矩形 33"/>
          <p:cNvSpPr/>
          <p:nvPr>
            <p:custDataLst>
              <p:tags r:id="rId7"/>
            </p:custDataLst>
          </p:nvPr>
        </p:nvSpPr>
        <p:spPr>
          <a:xfrm>
            <a:off x="6200927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4" name="矩形 37"/>
          <p:cNvSpPr/>
          <p:nvPr>
            <p:custDataLst>
              <p:tags r:id="rId8"/>
            </p:custDataLst>
          </p:nvPr>
        </p:nvSpPr>
        <p:spPr>
          <a:xfrm>
            <a:off x="6555527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6" name="TextBox 2"/>
          <p:cNvSpPr txBox="1"/>
          <p:nvPr>
            <p:custDataLst>
              <p:tags r:id="rId9"/>
            </p:custDataLst>
          </p:nvPr>
        </p:nvSpPr>
        <p:spPr>
          <a:xfrm>
            <a:off x="6355905" y="3052122"/>
            <a:ext cx="2278909" cy="1840200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结合意义：启发式教育与数字化校园的结合可以带来更加高效、灵活和个性化的教育体验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68" name="矩形 34"/>
          <p:cNvSpPr/>
          <p:nvPr>
            <p:custDataLst>
              <p:tags r:id="rId10"/>
            </p:custDataLst>
          </p:nvPr>
        </p:nvSpPr>
        <p:spPr>
          <a:xfrm>
            <a:off x="8989253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0" name="矩形 38"/>
          <p:cNvSpPr/>
          <p:nvPr>
            <p:custDataLst>
              <p:tags r:id="rId11"/>
            </p:custDataLst>
          </p:nvPr>
        </p:nvSpPr>
        <p:spPr>
          <a:xfrm>
            <a:off x="9362986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2" name="TextBox 2"/>
          <p:cNvSpPr txBox="1"/>
          <p:nvPr>
            <p:custDataLst>
              <p:tags r:id="rId12"/>
            </p:custDataLst>
          </p:nvPr>
        </p:nvSpPr>
        <p:spPr>
          <a:xfrm>
            <a:off x="9144231" y="3052122"/>
            <a:ext cx="2278909" cy="1840200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未来展望：随着技术的不断发展和进步，启发式教育与数字化校园的结合将会有更加广阔的发展前景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03</a:t>
            </a:r>
            <a:endParaRPr altLang="en-US" lang="zh-CN"/>
          </a:p>
        </p:txBody>
      </p:sp>
      <p:sp>
        <p:nvSpPr>
          <p:cNvPr id="104943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启发式教育的理论基础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建构主义理论</a:t>
            </a:r>
            <a:endParaRPr altLang="en-US" lang="zh-CN"/>
          </a:p>
        </p:txBody>
      </p:sp>
      <p:sp>
        <p:nvSpPr>
          <p:cNvPr id="1049560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建构主义理论对数字化校园的变革影响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2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建构主义理论的基本观点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0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建构主义理论在启发式教育中的应用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建构主义理论在启发式教育中的实践案例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多元智能理论</a:t>
            </a:r>
            <a:endParaRPr altLang="en-US" lang="zh-CN"/>
          </a:p>
        </p:txBody>
      </p:sp>
      <p:sp>
        <p:nvSpPr>
          <p:cNvPr id="1049650" name="矩形: 圆角 1"/>
          <p:cNvSpPr/>
          <p:nvPr>
            <p:custDataLst>
              <p:tags r:id="rId1"/>
            </p:custDataLst>
          </p:nvPr>
        </p:nvSpPr>
        <p:spPr>
          <a:xfrm>
            <a:off x="608330" y="2264972"/>
            <a:ext cx="5418261" cy="139488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652" name="Freeform 7"/>
          <p:cNvSpPr/>
          <p:nvPr>
            <p:custDataLst>
              <p:tags r:id="rId2"/>
            </p:custDataLst>
          </p:nvPr>
        </p:nvSpPr>
        <p:spPr bwMode="auto">
          <a:xfrm flipV="1">
            <a:off x="733353" y="2403322"/>
            <a:ext cx="1476584" cy="1120847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54" name="标题"/>
          <p:cNvSpPr txBox="1"/>
          <p:nvPr>
            <p:custDataLst>
              <p:tags r:id="rId3"/>
            </p:custDataLst>
          </p:nvPr>
        </p:nvSpPr>
        <p:spPr>
          <a:xfrm>
            <a:off x="733353" y="2361436"/>
            <a:ext cx="1146458" cy="120389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56" name="正文"/>
          <p:cNvSpPr txBox="1"/>
          <p:nvPr>
            <p:custDataLst>
              <p:tags r:id="rId4"/>
            </p:custDataLst>
          </p:nvPr>
        </p:nvSpPr>
        <p:spPr>
          <a:xfrm>
            <a:off x="2169526" y="2266242"/>
            <a:ext cx="3857121" cy="139488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定义：多元智能理论是一种认为人类具有多种不同智能的理论，包括语言、逻辑、空间、音乐、身体、人际交往和自我认知等智能</a:t>
            </a:r>
            <a:endParaRPr altLang="en-US" dirty="0" sz="13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658" name="矩形: 圆角 19"/>
          <p:cNvSpPr/>
          <p:nvPr>
            <p:custDataLst>
              <p:tags r:id="rId5"/>
            </p:custDataLst>
          </p:nvPr>
        </p:nvSpPr>
        <p:spPr>
          <a:xfrm>
            <a:off x="6158827" y="2264972"/>
            <a:ext cx="5418261" cy="139488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660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77503" y="2402053"/>
            <a:ext cx="1476584" cy="1120847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62" name="标题"/>
          <p:cNvSpPr txBox="1"/>
          <p:nvPr>
            <p:custDataLst>
              <p:tags r:id="rId7"/>
            </p:custDataLst>
          </p:nvPr>
        </p:nvSpPr>
        <p:spPr>
          <a:xfrm>
            <a:off x="6277503" y="2360802"/>
            <a:ext cx="1146458" cy="120389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64" name="正文"/>
          <p:cNvSpPr txBox="1"/>
          <p:nvPr>
            <p:custDataLst>
              <p:tags r:id="rId8"/>
            </p:custDataLst>
          </p:nvPr>
        </p:nvSpPr>
        <p:spPr>
          <a:xfrm>
            <a:off x="7714311" y="2267511"/>
            <a:ext cx="3857121" cy="139488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特点：强调智能的多样性和个体差异，认为每个个体都有自己独特的智能组合和发展潜力</a:t>
            </a:r>
            <a:endParaRPr altLang="en-US" dirty="0" sz="13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666" name="矩形: 圆角 28"/>
          <p:cNvSpPr/>
          <p:nvPr>
            <p:custDataLst>
              <p:tags r:id="rId9"/>
            </p:custDataLst>
          </p:nvPr>
        </p:nvSpPr>
        <p:spPr>
          <a:xfrm>
            <a:off x="608330" y="3907402"/>
            <a:ext cx="5418261" cy="139488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668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733353" y="4045751"/>
            <a:ext cx="1476584" cy="1120847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70" name="标题"/>
          <p:cNvSpPr txBox="1"/>
          <p:nvPr>
            <p:custDataLst>
              <p:tags r:id="rId11"/>
            </p:custDataLst>
          </p:nvPr>
        </p:nvSpPr>
        <p:spPr>
          <a:xfrm>
            <a:off x="733353" y="4003866"/>
            <a:ext cx="1146458" cy="120389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72" name="正文"/>
          <p:cNvSpPr txBox="1"/>
          <p:nvPr>
            <p:custDataLst>
              <p:tags r:id="rId12"/>
            </p:custDataLst>
          </p:nvPr>
        </p:nvSpPr>
        <p:spPr>
          <a:xfrm>
            <a:off x="2169526" y="3908671"/>
            <a:ext cx="3857121" cy="1394884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75714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与启发式教育的关系：多元智能理论为启发式教育提供了理论基础，它强调在教育过程中关注学生的不同智能类型，采用多种教学方法和评估方式，以促进学生的全面发展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674" name="矩形: 圆角 24"/>
          <p:cNvSpPr/>
          <p:nvPr>
            <p:custDataLst>
              <p:tags r:id="rId13"/>
            </p:custDataLst>
          </p:nvPr>
        </p:nvSpPr>
        <p:spPr>
          <a:xfrm>
            <a:off x="6158827" y="3907402"/>
            <a:ext cx="5418261" cy="139488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676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277503" y="4044482"/>
            <a:ext cx="1476584" cy="1120847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78" name="标题"/>
          <p:cNvSpPr txBox="1"/>
          <p:nvPr>
            <p:custDataLst>
              <p:tags r:id="rId15"/>
            </p:custDataLst>
          </p:nvPr>
        </p:nvSpPr>
        <p:spPr>
          <a:xfrm>
            <a:off x="6277503" y="4002596"/>
            <a:ext cx="1146458" cy="120389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80" name="正文"/>
          <p:cNvSpPr txBox="1"/>
          <p:nvPr>
            <p:custDataLst>
              <p:tags r:id="rId16"/>
            </p:custDataLst>
          </p:nvPr>
        </p:nvSpPr>
        <p:spPr>
          <a:xfrm>
            <a:off x="7714311" y="3909305"/>
            <a:ext cx="3857121" cy="1394884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4615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在数字化校园中的应用：通过数字化校园平台，教师可以利用多元智能理论来设计更加个性化的教学方案，满足不同学生的需求，提高教学效果和学习体验</a:t>
            </a:r>
            <a:endParaRPr altLang="en-US" dirty="0" sz="13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情境认知理论</a:t>
            </a:r>
            <a:endParaRPr altLang="en-US" lang="zh-CN"/>
          </a:p>
        </p:txBody>
      </p:sp>
      <p:sp>
        <p:nvSpPr>
          <p:cNvPr id="1049740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44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8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5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6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与启发式教育的关系：情境认知理论为启发式教育提供了理论基础，启发式教育注重在特定的情境中引导学生思考、发现和解决问题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8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在数字化校园中的应用：通过数字化技术创设各种情境，帮助学生更好地理解和应用知识，提高学习效果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0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定义：情境认知理论认为知识是在特定的情境中通过实践和互动获得的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2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特点：强调情境的重要性，注重知识的应用和实践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案例教学理论</a:t>
            </a:r>
            <a:endParaRPr altLang="en-US" lang="zh-CN"/>
          </a:p>
        </p:txBody>
      </p:sp>
      <p:sp>
        <p:nvSpPr>
          <p:cNvPr id="1049822" name="矩形 3"/>
          <p:cNvSpPr/>
          <p:nvPr>
            <p:custDataLst>
              <p:tags r:id="rId1"/>
            </p:custDataLst>
          </p:nvPr>
        </p:nvSpPr>
        <p:spPr>
          <a:xfrm>
            <a:off x="1450759" y="1319530"/>
            <a:ext cx="9831404" cy="108093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4" name="矩形 13"/>
          <p:cNvSpPr/>
          <p:nvPr>
            <p:custDataLst>
              <p:tags r:id="rId2"/>
            </p:custDataLst>
          </p:nvPr>
        </p:nvSpPr>
        <p:spPr>
          <a:xfrm>
            <a:off x="903550" y="1319530"/>
            <a:ext cx="266624" cy="108093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6" name="文本框 4"/>
          <p:cNvSpPr txBox="1"/>
          <p:nvPr>
            <p:custDataLst>
              <p:tags r:id="rId3"/>
            </p:custDataLst>
          </p:nvPr>
        </p:nvSpPr>
        <p:spPr>
          <a:xfrm>
            <a:off x="1732256" y="1412924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定义：案例教学是一种以案例为基础的教学方法，通过分析、讨论和实践等方式，帮助学生掌握知识和技能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矩形 39"/>
          <p:cNvSpPr/>
          <p:nvPr>
            <p:custDataLst>
              <p:tags r:id="rId4"/>
            </p:custDataLst>
          </p:nvPr>
        </p:nvSpPr>
        <p:spPr>
          <a:xfrm>
            <a:off x="1450759" y="2602708"/>
            <a:ext cx="9831404" cy="108093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0" name="矩形 5"/>
          <p:cNvSpPr/>
          <p:nvPr>
            <p:custDataLst>
              <p:tags r:id="rId5"/>
            </p:custDataLst>
          </p:nvPr>
        </p:nvSpPr>
        <p:spPr>
          <a:xfrm>
            <a:off x="903550" y="2602708"/>
            <a:ext cx="266624" cy="108093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2" name="文本框 41"/>
          <p:cNvSpPr txBox="1"/>
          <p:nvPr>
            <p:custDataLst>
              <p:tags r:id="rId6"/>
            </p:custDataLst>
          </p:nvPr>
        </p:nvSpPr>
        <p:spPr>
          <a:xfrm>
            <a:off x="1732256" y="2696102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特点：具有实践性、互动性和启发性，能够激发学生的学习兴趣和主动性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矩形 12"/>
          <p:cNvSpPr/>
          <p:nvPr>
            <p:custDataLst>
              <p:tags r:id="rId7"/>
            </p:custDataLst>
          </p:nvPr>
        </p:nvSpPr>
        <p:spPr>
          <a:xfrm>
            <a:off x="1450759" y="3885886"/>
            <a:ext cx="9831404" cy="108093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6" name="矩形 17"/>
          <p:cNvSpPr/>
          <p:nvPr>
            <p:custDataLst>
              <p:tags r:id="rId8"/>
            </p:custDataLst>
          </p:nvPr>
        </p:nvSpPr>
        <p:spPr>
          <a:xfrm>
            <a:off x="903550" y="3885886"/>
            <a:ext cx="266624" cy="108093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8" name="文本框 19"/>
          <p:cNvSpPr txBox="1"/>
          <p:nvPr>
            <p:custDataLst>
              <p:tags r:id="rId9"/>
            </p:custDataLst>
          </p:nvPr>
        </p:nvSpPr>
        <p:spPr>
          <a:xfrm>
            <a:off x="1732256" y="3979280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实施步骤：选择案例、介绍案例、分析案例、讨论案例、总结经验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矩形 49"/>
          <p:cNvSpPr/>
          <p:nvPr>
            <p:custDataLst>
              <p:tags r:id="rId10"/>
            </p:custDataLst>
          </p:nvPr>
        </p:nvSpPr>
        <p:spPr>
          <a:xfrm>
            <a:off x="1450759" y="5168407"/>
            <a:ext cx="9831404" cy="108093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2" name="矩形 26"/>
          <p:cNvSpPr/>
          <p:nvPr>
            <p:custDataLst>
              <p:tags r:id="rId11"/>
            </p:custDataLst>
          </p:nvPr>
        </p:nvSpPr>
        <p:spPr>
          <a:xfrm>
            <a:off x="903550" y="5168407"/>
            <a:ext cx="266624" cy="108093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4" name="文本框 27"/>
          <p:cNvSpPr txBox="1"/>
          <p:nvPr>
            <p:custDataLst>
              <p:tags r:id="rId12"/>
            </p:custDataLst>
          </p:nvPr>
        </p:nvSpPr>
        <p:spPr>
          <a:xfrm>
            <a:off x="1732256" y="5261801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优势：能够培养学生的分析能力、判断能力和解决问题的能力，同时也有助于提高教师的教育教学水平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04</a:t>
            </a:r>
            <a:endParaRPr altLang="en-US" lang="zh-CN"/>
          </a:p>
        </p:txBody>
      </p:sp>
      <p:sp>
        <p:nvSpPr>
          <p:cNvPr id="1049904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数字化校园的技术支持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云计算技术</a:t>
            </a:r>
            <a:endParaRPr altLang="en-US" lang="zh-CN"/>
          </a:p>
        </p:txBody>
      </p:sp>
      <p:sp>
        <p:nvSpPr>
          <p:cNvPr id="1050032" name="弧形 58"/>
          <p:cNvSpPr/>
          <p:nvPr>
            <p:custDataLst>
              <p:tags r:id="rId1"/>
            </p:custDataLst>
          </p:nvPr>
        </p:nvSpPr>
        <p:spPr>
          <a:xfrm>
            <a:off x="8107509" y="204969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4" name="弧形 57"/>
          <p:cNvSpPr/>
          <p:nvPr>
            <p:custDataLst>
              <p:tags r:id="rId2"/>
            </p:custDataLst>
          </p:nvPr>
        </p:nvSpPr>
        <p:spPr>
          <a:xfrm>
            <a:off x="608330" y="204969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6" name="椭圆 22"/>
          <p:cNvSpPr/>
          <p:nvPr>
            <p:custDataLst>
              <p:tags r:id="rId3"/>
            </p:custDataLst>
          </p:nvPr>
        </p:nvSpPr>
        <p:spPr>
          <a:xfrm>
            <a:off x="8448679" y="232525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8" name="椭圆 23"/>
          <p:cNvSpPr/>
          <p:nvPr>
            <p:custDataLst>
              <p:tags r:id="rId4"/>
            </p:custDataLst>
          </p:nvPr>
        </p:nvSpPr>
        <p:spPr>
          <a:xfrm>
            <a:off x="8834838" y="238336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0" name="正文"/>
          <p:cNvSpPr txBox="1"/>
          <p:nvPr>
            <p:custDataLst>
              <p:tags r:id="rId5"/>
            </p:custDataLst>
          </p:nvPr>
        </p:nvSpPr>
        <p:spPr>
          <a:xfrm>
            <a:off x="8901385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云计算技术的未来发展趋势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42" name="椭圆 24"/>
          <p:cNvSpPr/>
          <p:nvPr>
            <p:custDataLst>
              <p:tags r:id="rId6"/>
            </p:custDataLst>
          </p:nvPr>
        </p:nvSpPr>
        <p:spPr>
          <a:xfrm>
            <a:off x="6016437" y="232525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4" name="椭圆 25"/>
          <p:cNvSpPr/>
          <p:nvPr>
            <p:custDataLst>
              <p:tags r:id="rId7"/>
            </p:custDataLst>
          </p:nvPr>
        </p:nvSpPr>
        <p:spPr>
          <a:xfrm>
            <a:off x="6401659" y="238336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6" name="正文"/>
          <p:cNvSpPr txBox="1"/>
          <p:nvPr>
            <p:custDataLst>
              <p:tags r:id="rId8"/>
            </p:custDataLst>
          </p:nvPr>
        </p:nvSpPr>
        <p:spPr>
          <a:xfrm>
            <a:off x="6469143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云计算技术对数字化校园的变革影响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椭圆 7"/>
          <p:cNvSpPr/>
          <p:nvPr>
            <p:custDataLst>
              <p:tags r:id="rId9"/>
            </p:custDataLst>
          </p:nvPr>
        </p:nvSpPr>
        <p:spPr>
          <a:xfrm>
            <a:off x="3584195" y="232525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0" name="椭圆 9"/>
          <p:cNvSpPr/>
          <p:nvPr>
            <p:custDataLst>
              <p:tags r:id="rId10"/>
            </p:custDataLst>
          </p:nvPr>
        </p:nvSpPr>
        <p:spPr>
          <a:xfrm>
            <a:off x="3969417" y="238336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2" name="正文"/>
          <p:cNvSpPr txBox="1"/>
          <p:nvPr>
            <p:custDataLst>
              <p:tags r:id="rId11"/>
            </p:custDataLst>
          </p:nvPr>
        </p:nvSpPr>
        <p:spPr>
          <a:xfrm>
            <a:off x="4036901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云计算技术在数字化校园中的应用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54" name="椭圆 5"/>
          <p:cNvSpPr/>
          <p:nvPr>
            <p:custDataLst>
              <p:tags r:id="rId12"/>
            </p:custDataLst>
          </p:nvPr>
        </p:nvSpPr>
        <p:spPr>
          <a:xfrm>
            <a:off x="875455" y="232525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6" name="椭圆 4"/>
          <p:cNvSpPr/>
          <p:nvPr>
            <p:custDataLst>
              <p:tags r:id="rId13"/>
            </p:custDataLst>
          </p:nvPr>
        </p:nvSpPr>
        <p:spPr>
          <a:xfrm>
            <a:off x="1260677" y="238336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8" name="正文"/>
          <p:cNvSpPr txBox="1"/>
          <p:nvPr>
            <p:custDataLst>
              <p:tags r:id="rId14"/>
            </p:custDataLst>
          </p:nvPr>
        </p:nvSpPr>
        <p:spPr>
          <a:xfrm>
            <a:off x="1328161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云计算技术的定义和特点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大数据技术</a:t>
            </a:r>
            <a:endParaRPr altLang="en-US" lang="zh-CN"/>
          </a:p>
        </p:txBody>
      </p:sp>
      <p:sp>
        <p:nvSpPr>
          <p:cNvPr id="1050118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20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22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24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2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数据存储：将收集到的数据存储在云端或本地服务器上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8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数据采集：利用各种传感器、摄像头等设备收集校园内的数据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数据处理：通过数据挖掘、分析等技术对数据进行处理，提取有价值的信息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数据应用：将处理后的数据应用于教学、管理等方面，提高教育质量和效率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人工智能技术</a:t>
            </a:r>
            <a:endParaRPr altLang="en-US" lang="zh-CN"/>
          </a:p>
        </p:txBody>
      </p:sp>
      <p:sp>
        <p:nvSpPr>
          <p:cNvPr id="1050192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智能语音识别：实现语音输入和语音交互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自然语言处理：理解人类语言，提供智能问答和个性化推荐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机器学习：通过数据分析和模式识别，实现自动化决策和预测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深度学习：模拟人脑神经网络，提高机器学习和自然语言处理的性能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物联网技术</a:t>
            </a:r>
            <a:endParaRPr altLang="en-US" lang="zh-CN"/>
          </a:p>
        </p:txBody>
      </p:sp>
      <p:sp>
        <p:nvSpPr>
          <p:cNvPr id="1050258" name="圆角矩形 3"/>
          <p:cNvSpPr/>
          <p:nvPr>
            <p:custDataLst>
              <p:tags r:id="rId1"/>
            </p:custDataLst>
          </p:nvPr>
        </p:nvSpPr>
        <p:spPr>
          <a:xfrm>
            <a:off x="804556" y="1493387"/>
            <a:ext cx="4815484" cy="210006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0" name="正文"/>
          <p:cNvSpPr txBox="1"/>
          <p:nvPr>
            <p:custDataLst>
              <p:tags r:id="rId2"/>
            </p:custDataLst>
          </p:nvPr>
        </p:nvSpPr>
        <p:spPr>
          <a:xfrm>
            <a:off x="1248447" y="2400220"/>
            <a:ext cx="4377308" cy="119259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6375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定义：物联网技术是一种基于互联网的计算方式，通过射频识别、红外感应器、全球定位系统、激光扫描器等信息传感设备，按约定的协议，对任何物品进行信息交换和通信，以实现智能化识别、定位、跟踪、监控和管理的一个网络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262" name="标题"/>
          <p:cNvSpPr txBox="1"/>
          <p:nvPr>
            <p:custDataLst>
              <p:tags r:id="rId3"/>
            </p:custDataLst>
          </p:nvPr>
        </p:nvSpPr>
        <p:spPr>
          <a:xfrm>
            <a:off x="1248447" y="1936643"/>
            <a:ext cx="3577797" cy="45278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264" name="任意多边形: 形状 23"/>
          <p:cNvSpPr>
            <a:spLocks noChangeAspect="1"/>
          </p:cNvSpPr>
          <p:nvPr>
            <p:custDataLst>
              <p:tags r:id="rId4"/>
            </p:custDataLst>
          </p:nvPr>
        </p:nvSpPr>
        <p:spPr>
          <a:xfrm rot="5400000" flipV="1">
            <a:off x="412104" y="2226220"/>
            <a:ext cx="794431" cy="401978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0266" name="圆角矩形 7"/>
          <p:cNvSpPr/>
          <p:nvPr>
            <p:custDataLst>
              <p:tags r:id="rId5"/>
            </p:custDataLst>
          </p:nvPr>
        </p:nvSpPr>
        <p:spPr>
          <a:xfrm>
            <a:off x="6761836" y="1493387"/>
            <a:ext cx="4815484" cy="210006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8" name="正文"/>
          <p:cNvSpPr txBox="1"/>
          <p:nvPr>
            <p:custDataLst>
              <p:tags r:id="rId6"/>
            </p:custDataLst>
          </p:nvPr>
        </p:nvSpPr>
        <p:spPr>
          <a:xfrm>
            <a:off x="7200647" y="2400220"/>
            <a:ext cx="4377308" cy="1192599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1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应用：物联网技术在学校数字化校园建设中有着广泛的应用，如学生考勤、智能照明、智能安防等。</a:t>
            </a:r>
            <a:endParaRPr altLang="en-US" dirty="0" sz="11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270" name="标题"/>
          <p:cNvSpPr txBox="1"/>
          <p:nvPr>
            <p:custDataLst>
              <p:tags r:id="rId7"/>
            </p:custDataLst>
          </p:nvPr>
        </p:nvSpPr>
        <p:spPr>
          <a:xfrm>
            <a:off x="7200647" y="1936643"/>
            <a:ext cx="3577797" cy="45278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272" name="任意多边形: 形状 23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rot="5400000" flipV="1">
            <a:off x="6364303" y="2226220"/>
            <a:ext cx="794431" cy="401978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0274" name="圆角矩形 10"/>
          <p:cNvSpPr/>
          <p:nvPr>
            <p:custDataLst>
              <p:tags r:id="rId9"/>
            </p:custDataLst>
          </p:nvPr>
        </p:nvSpPr>
        <p:spPr>
          <a:xfrm>
            <a:off x="804556" y="3976381"/>
            <a:ext cx="4815484" cy="210006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6" name="正文"/>
          <p:cNvSpPr txBox="1"/>
          <p:nvPr>
            <p:custDataLst>
              <p:tags r:id="rId10"/>
            </p:custDataLst>
          </p:nvPr>
        </p:nvSpPr>
        <p:spPr>
          <a:xfrm>
            <a:off x="1248447" y="4883214"/>
            <a:ext cx="4377308" cy="1192599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1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优势：物联网技术可以提高学校管理的智能化水平，提高工作效率，同时也可以为学生提供更加便捷的学习和生活体验。</a:t>
            </a:r>
            <a:endParaRPr altLang="en-US" dirty="0" sz="11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278" name="标题"/>
          <p:cNvSpPr txBox="1"/>
          <p:nvPr>
            <p:custDataLst>
              <p:tags r:id="rId11"/>
            </p:custDataLst>
          </p:nvPr>
        </p:nvSpPr>
        <p:spPr>
          <a:xfrm>
            <a:off x="1248447" y="4419637"/>
            <a:ext cx="3577797" cy="45278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280" name="任意多边形: 形状 23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rot="5400000" flipV="1">
            <a:off x="412104" y="4709214"/>
            <a:ext cx="794431" cy="401978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0282" name="圆角矩形 9"/>
          <p:cNvSpPr/>
          <p:nvPr>
            <p:custDataLst>
              <p:tags r:id="rId13"/>
            </p:custDataLst>
          </p:nvPr>
        </p:nvSpPr>
        <p:spPr>
          <a:xfrm>
            <a:off x="6756756" y="3976381"/>
            <a:ext cx="4815484" cy="210006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4" name="正文"/>
          <p:cNvSpPr txBox="1"/>
          <p:nvPr>
            <p:custDataLst>
              <p:tags r:id="rId14"/>
            </p:custDataLst>
          </p:nvPr>
        </p:nvSpPr>
        <p:spPr>
          <a:xfrm>
            <a:off x="7200647" y="4883214"/>
            <a:ext cx="4377308" cy="1192599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1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挑战：物联网技术的实施需要考虑到数据安全、隐私保护等问题，需要采取相应的措施来保障数据的安全性和可靠性。</a:t>
            </a:r>
            <a:endParaRPr altLang="en-US" dirty="0" sz="11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286" name="标题"/>
          <p:cNvSpPr txBox="1"/>
          <p:nvPr>
            <p:custDataLst>
              <p:tags r:id="rId15"/>
            </p:custDataLst>
          </p:nvPr>
        </p:nvSpPr>
        <p:spPr>
          <a:xfrm>
            <a:off x="7200647" y="4419637"/>
            <a:ext cx="3577797" cy="45278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288" name="任意多边形: 形状 23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rot="5400000" flipV="1">
            <a:off x="6364303" y="4709214"/>
            <a:ext cx="794431" cy="401978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05</a:t>
            </a:r>
            <a:endParaRPr altLang="en-US" lang="zh-CN"/>
          </a:p>
        </p:txBody>
      </p:sp>
      <p:sp>
        <p:nvSpPr>
          <p:cNvPr id="105034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启发式教育在数字化校园中的应用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个性化教学</a:t>
            </a:r>
            <a:endParaRPr altLang="en-US" lang="zh-CN"/>
          </a:p>
        </p:txBody>
      </p:sp>
      <p:sp>
        <p:nvSpPr>
          <p:cNvPr id="1050476" name="Rectangle 6"/>
          <p:cNvSpPr/>
          <p:nvPr>
            <p:custDataLst>
              <p:tags r:id="rId1"/>
            </p:custDataLst>
          </p:nvPr>
        </p:nvSpPr>
        <p:spPr>
          <a:xfrm>
            <a:off x="810494" y="1704472"/>
            <a:ext cx="10767106" cy="753584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478" name="Rectangle 6"/>
          <p:cNvSpPr/>
          <p:nvPr>
            <p:custDataLst>
              <p:tags r:id="rId2"/>
            </p:custDataLst>
          </p:nvPr>
        </p:nvSpPr>
        <p:spPr>
          <a:xfrm>
            <a:off x="810494" y="2839896"/>
            <a:ext cx="10767106" cy="753584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480" name="Rectangle 6"/>
          <p:cNvSpPr/>
          <p:nvPr>
            <p:custDataLst>
              <p:tags r:id="rId3"/>
            </p:custDataLst>
          </p:nvPr>
        </p:nvSpPr>
        <p:spPr>
          <a:xfrm>
            <a:off x="810494" y="3975957"/>
            <a:ext cx="10767106" cy="753584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482" name="Rectangle 6"/>
          <p:cNvSpPr/>
          <p:nvPr>
            <p:custDataLst>
              <p:tags r:id="rId4"/>
            </p:custDataLst>
          </p:nvPr>
        </p:nvSpPr>
        <p:spPr>
          <a:xfrm>
            <a:off x="810494" y="5111381"/>
            <a:ext cx="10767106" cy="753584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484" name="矩形: 圆角 26"/>
          <p:cNvSpPr/>
          <p:nvPr>
            <p:custDataLst>
              <p:tags r:id="rId5"/>
            </p:custDataLst>
          </p:nvPr>
        </p:nvSpPr>
        <p:spPr>
          <a:xfrm>
            <a:off x="608330" y="2837353"/>
            <a:ext cx="1967178" cy="759595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486" name="矩形: 圆角 27"/>
          <p:cNvSpPr/>
          <p:nvPr>
            <p:custDataLst>
              <p:tags r:id="rId6"/>
            </p:custDataLst>
          </p:nvPr>
        </p:nvSpPr>
        <p:spPr>
          <a:xfrm>
            <a:off x="608330" y="1701929"/>
            <a:ext cx="1967178" cy="759595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488" name="矩形: 圆角 28"/>
          <p:cNvSpPr/>
          <p:nvPr>
            <p:custDataLst>
              <p:tags r:id="rId7"/>
            </p:custDataLst>
          </p:nvPr>
        </p:nvSpPr>
        <p:spPr>
          <a:xfrm>
            <a:off x="608330" y="5108203"/>
            <a:ext cx="1967178" cy="759595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490" name="矩形: 圆角 29"/>
          <p:cNvSpPr/>
          <p:nvPr>
            <p:custDataLst>
              <p:tags r:id="rId8"/>
            </p:custDataLst>
          </p:nvPr>
        </p:nvSpPr>
        <p:spPr>
          <a:xfrm>
            <a:off x="608330" y="3972778"/>
            <a:ext cx="1967178" cy="759595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492" name="正文"/>
          <p:cNvSpPr txBox="1"/>
          <p:nvPr>
            <p:custDataLst>
              <p:tags r:id="rId9"/>
            </p:custDataLst>
          </p:nvPr>
        </p:nvSpPr>
        <p:spPr>
          <a:xfrm>
            <a:off x="2793355" y="1708922"/>
            <a:ext cx="8641539" cy="74548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定义：根据学生的个体差异和需求，采用灵活多样的教学方法和手段，以激发学生的学习兴趣和潜力。</a:t>
            </a:r>
            <a:endParaRPr altLang="en-US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94" name="标题"/>
          <p:cNvSpPr txBox="1"/>
          <p:nvPr>
            <p:custDataLst>
              <p:tags r:id="rId10"/>
            </p:custDataLst>
          </p:nvPr>
        </p:nvSpPr>
        <p:spPr>
          <a:xfrm>
            <a:off x="711955" y="1708922"/>
            <a:ext cx="1760639" cy="74548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496" name="正文"/>
          <p:cNvSpPr txBox="1"/>
          <p:nvPr>
            <p:custDataLst>
              <p:tags r:id="rId11"/>
            </p:custDataLst>
          </p:nvPr>
        </p:nvSpPr>
        <p:spPr>
          <a:xfrm>
            <a:off x="2793355" y="2844346"/>
            <a:ext cx="8641539" cy="74548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优势：能够更好地满足学生的个性化需求，提高教学效果和学习体验，同时也有助于培养学生的创新能力和自主学习能力。</a:t>
            </a:r>
            <a:endParaRPr altLang="en-US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98" name="标题"/>
          <p:cNvSpPr txBox="1"/>
          <p:nvPr>
            <p:custDataLst>
              <p:tags r:id="rId12"/>
            </p:custDataLst>
          </p:nvPr>
        </p:nvSpPr>
        <p:spPr>
          <a:xfrm>
            <a:off x="711955" y="2844346"/>
            <a:ext cx="1760639" cy="74548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500" name="正文"/>
          <p:cNvSpPr txBox="1"/>
          <p:nvPr>
            <p:custDataLst>
              <p:tags r:id="rId13"/>
            </p:custDataLst>
          </p:nvPr>
        </p:nvSpPr>
        <p:spPr>
          <a:xfrm>
            <a:off x="2793355" y="3979771"/>
            <a:ext cx="8641539" cy="74548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应用：通过数字化校园平台，教师可以根据学生的学习情况和兴趣爱好，制定个性化的教学计划和方案，采用多种教学资源和手段，如在线课程、互动教学、小组讨论等，以激发学生的学习兴趣和潜力。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02" name="标题"/>
          <p:cNvSpPr txBox="1"/>
          <p:nvPr>
            <p:custDataLst>
              <p:tags r:id="rId14"/>
            </p:custDataLst>
          </p:nvPr>
        </p:nvSpPr>
        <p:spPr>
          <a:xfrm>
            <a:off x="711955" y="3979771"/>
            <a:ext cx="1760639" cy="74548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504" name="正文"/>
          <p:cNvSpPr txBox="1"/>
          <p:nvPr>
            <p:custDataLst>
              <p:tags r:id="rId15"/>
            </p:custDataLst>
          </p:nvPr>
        </p:nvSpPr>
        <p:spPr>
          <a:xfrm>
            <a:off x="2793355" y="5115196"/>
            <a:ext cx="8641539" cy="74548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实践案例：一些学校已经开始尝试采用个性化教学的方法，如通过在线课程和互动教学平台，根据学生的学习情况和兴趣爱好，制定个性化的学习计划和方案，以提高教学效果和学习体验。</a:t>
            </a:r>
            <a:endParaRPr altLang="en-US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06" name="标题"/>
          <p:cNvSpPr txBox="1"/>
          <p:nvPr>
            <p:custDataLst>
              <p:tags r:id="rId16"/>
            </p:custDataLst>
          </p:nvPr>
        </p:nvSpPr>
        <p:spPr>
          <a:xfrm>
            <a:off x="711955" y="5115196"/>
            <a:ext cx="1760639" cy="74548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协作式学习</a:t>
            </a:r>
            <a:endParaRPr altLang="en-US" lang="zh-CN"/>
          </a:p>
        </p:txBody>
      </p:sp>
      <p:sp>
        <p:nvSpPr>
          <p:cNvPr id="1050566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8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0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2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启发式教育的结合：启发式教育强调学生的主动性和创造性，协作式学习可以帮助学生更好地发挥这些特点，促进学生的全面发展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4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6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8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0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定义：协作式学习是一种基于团队合作的学习方式，学生通过小组讨论、合作完成任务等方式进行学习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2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4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6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8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数字化校园中的应用：在数字化校园中，协作式学习可以通过在线平台、实时通讯工具等方式实现，学生可以在任何时间、任何地点进行学习，提高学习效率和参与度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0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2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4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6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实践案例：介绍一些成功的协作式学习实践案例，如某学校开展的在线协作式学习课程、某公司推出的实时协作工具等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5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探究式学习</a:t>
            </a:r>
            <a:endParaRPr altLang="en-US" lang="zh-CN"/>
          </a:p>
        </p:txBody>
      </p:sp>
      <p:sp>
        <p:nvSpPr>
          <p:cNvPr id="1050656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8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60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2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64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6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6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0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72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应用场景：数字化校园中的在线课程、虚拟实验室、互动教学平台等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74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优势：激发学生的学习兴趣和动力，提高学生的学习效果和综合素质，促进学生的全面发展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76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定义：通过问题引导、自主探究、合作交流等方式，引导学生主动获取知识、培养能力的过程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78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特点：注重学生的主体地位，强调学生的自主学习和合作探究，培养学生的创新思维和实践能力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3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创新性实践</a:t>
            </a:r>
            <a:endParaRPr altLang="en-US" lang="zh-CN"/>
          </a:p>
        </p:txBody>
      </p:sp>
      <p:sp>
        <p:nvSpPr>
          <p:cNvPr id="1050738" name="弧形 58"/>
          <p:cNvSpPr/>
          <p:nvPr>
            <p:custDataLst>
              <p:tags r:id="rId1"/>
            </p:custDataLst>
          </p:nvPr>
        </p:nvSpPr>
        <p:spPr>
          <a:xfrm>
            <a:off x="8107509" y="204969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40" name="弧形 57"/>
          <p:cNvSpPr/>
          <p:nvPr>
            <p:custDataLst>
              <p:tags r:id="rId2"/>
            </p:custDataLst>
          </p:nvPr>
        </p:nvSpPr>
        <p:spPr>
          <a:xfrm>
            <a:off x="608330" y="204969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42" name="椭圆 22"/>
          <p:cNvSpPr/>
          <p:nvPr>
            <p:custDataLst>
              <p:tags r:id="rId3"/>
            </p:custDataLst>
          </p:nvPr>
        </p:nvSpPr>
        <p:spPr>
          <a:xfrm>
            <a:off x="8448679" y="232525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44" name="椭圆 23"/>
          <p:cNvSpPr/>
          <p:nvPr>
            <p:custDataLst>
              <p:tags r:id="rId4"/>
            </p:custDataLst>
          </p:nvPr>
        </p:nvSpPr>
        <p:spPr>
          <a:xfrm>
            <a:off x="8834838" y="238336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46" name="正文"/>
          <p:cNvSpPr txBox="1"/>
          <p:nvPr>
            <p:custDataLst>
              <p:tags r:id="rId5"/>
            </p:custDataLst>
          </p:nvPr>
        </p:nvSpPr>
        <p:spPr>
          <a:xfrm>
            <a:off x="8901385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未来发展趋势预测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748" name="椭圆 24"/>
          <p:cNvSpPr/>
          <p:nvPr>
            <p:custDataLst>
              <p:tags r:id="rId6"/>
            </p:custDataLst>
          </p:nvPr>
        </p:nvSpPr>
        <p:spPr>
          <a:xfrm>
            <a:off x="6016437" y="232525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50" name="椭圆 25"/>
          <p:cNvSpPr/>
          <p:nvPr>
            <p:custDataLst>
              <p:tags r:id="rId7"/>
            </p:custDataLst>
          </p:nvPr>
        </p:nvSpPr>
        <p:spPr>
          <a:xfrm>
            <a:off x="6401659" y="238336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52" name="正文"/>
          <p:cNvSpPr txBox="1"/>
          <p:nvPr>
            <p:custDataLst>
              <p:tags r:id="rId8"/>
            </p:custDataLst>
          </p:nvPr>
        </p:nvSpPr>
        <p:spPr>
          <a:xfrm>
            <a:off x="6469143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创新性实践的挑战与机遇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54" name="椭圆 7"/>
          <p:cNvSpPr/>
          <p:nvPr>
            <p:custDataLst>
              <p:tags r:id="rId9"/>
            </p:custDataLst>
          </p:nvPr>
        </p:nvSpPr>
        <p:spPr>
          <a:xfrm>
            <a:off x="3584195" y="232525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56" name="椭圆 9"/>
          <p:cNvSpPr/>
          <p:nvPr>
            <p:custDataLst>
              <p:tags r:id="rId10"/>
            </p:custDataLst>
          </p:nvPr>
        </p:nvSpPr>
        <p:spPr>
          <a:xfrm>
            <a:off x="3969417" y="238336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58" name="正文"/>
          <p:cNvSpPr txBox="1"/>
          <p:nvPr>
            <p:custDataLst>
              <p:tags r:id="rId11"/>
            </p:custDataLst>
          </p:nvPr>
        </p:nvSpPr>
        <p:spPr>
          <a:xfrm>
            <a:off x="4036901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创新性实践案例分享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760" name="椭圆 5"/>
          <p:cNvSpPr/>
          <p:nvPr>
            <p:custDataLst>
              <p:tags r:id="rId12"/>
            </p:custDataLst>
          </p:nvPr>
        </p:nvSpPr>
        <p:spPr>
          <a:xfrm>
            <a:off x="875455" y="232525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62" name="椭圆 4"/>
          <p:cNvSpPr/>
          <p:nvPr>
            <p:custDataLst>
              <p:tags r:id="rId13"/>
            </p:custDataLst>
          </p:nvPr>
        </p:nvSpPr>
        <p:spPr>
          <a:xfrm>
            <a:off x="1260677" y="238336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64" name="正文"/>
          <p:cNvSpPr txBox="1"/>
          <p:nvPr>
            <p:custDataLst>
              <p:tags r:id="rId14"/>
            </p:custDataLst>
          </p:nvPr>
        </p:nvSpPr>
        <p:spPr>
          <a:xfrm>
            <a:off x="1328161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启发式教育在数字化校园中的应用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22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06</a:t>
            </a:r>
            <a:endParaRPr altLang="en-US" lang="zh-CN"/>
          </a:p>
        </p:txBody>
      </p:sp>
      <p:sp>
        <p:nvSpPr>
          <p:cNvPr id="1050824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数字化校园中启发式教育的优势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5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提高学生学习兴趣与主动性</a:t>
            </a:r>
            <a:endParaRPr altLang="en-US" lang="zh-CN"/>
          </a:p>
        </p:txBody>
      </p:sp>
      <p:sp>
        <p:nvSpPr>
          <p:cNvPr id="1050952" name="正文"/>
          <p:cNvSpPr txBox="1"/>
          <p:nvPr>
            <p:custDataLst>
              <p:tags r:id="rId1"/>
            </p:custDataLst>
          </p:nvPr>
        </p:nvSpPr>
        <p:spPr>
          <a:xfrm>
            <a:off x="2289796" y="1319530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数字化校园提供丰富的学习资源和互动工具，激发学生的学习兴趣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54" name="正文"/>
          <p:cNvSpPr txBox="1"/>
          <p:nvPr>
            <p:custDataLst>
              <p:tags r:id="rId2"/>
            </p:custDataLst>
          </p:nvPr>
        </p:nvSpPr>
        <p:spPr>
          <a:xfrm>
            <a:off x="2289796" y="2627738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启发式教育鼓励学生主动思考和探索，促进自主学习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56" name="正文"/>
          <p:cNvSpPr txBox="1"/>
          <p:nvPr>
            <p:custDataLst>
              <p:tags r:id="rId3"/>
            </p:custDataLst>
          </p:nvPr>
        </p:nvSpPr>
        <p:spPr>
          <a:xfrm>
            <a:off x="2289796" y="3935945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数字化校园中的启发式教育可以个性化定制学习计划，满足学生的不同需求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58" name="正文"/>
          <p:cNvSpPr txBox="1"/>
          <p:nvPr>
            <p:custDataLst>
              <p:tags r:id="rId4"/>
            </p:custDataLst>
          </p:nvPr>
        </p:nvSpPr>
        <p:spPr>
          <a:xfrm>
            <a:off x="2289796" y="5244153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通过数字化校园平台，学生可以随时随地进行学习，提高学习效率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促进教师与学生之间的互动与交流</a:t>
            </a:r>
            <a:endParaRPr altLang="en-US" lang="zh-CN"/>
          </a:p>
        </p:txBody>
      </p:sp>
      <p:sp>
        <p:nvSpPr>
          <p:cNvPr id="1051018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20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22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24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数字化工具帮助教师更好地了解学生的学习需求和问题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26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28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30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32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数字化校园为教师与学生提供了更多的互动机会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34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36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38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40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启发式教育鼓励学生主动思考，促进师生之间的讨论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42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44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46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48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互动与交流有助于提高学生的学习效果和满意度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0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培养学生的创新思维与实践能力</a:t>
            </a:r>
            <a:endParaRPr altLang="en-US" lang="zh-CN"/>
          </a:p>
        </p:txBody>
      </p:sp>
      <p:sp>
        <p:nvSpPr>
          <p:cNvPr id="1051108" name="矩形 15"/>
          <p:cNvSpPr/>
          <p:nvPr>
            <p:custDataLst>
              <p:tags r:id="rId1"/>
            </p:custDataLst>
          </p:nvPr>
        </p:nvSpPr>
        <p:spPr>
          <a:xfrm>
            <a:off x="2291434" y="140323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创新思维：鼓励学生提出新观点、新方法，培养独立思考能力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10" name="任意多边形 17"/>
          <p:cNvSpPr/>
          <p:nvPr>
            <p:custDataLst>
              <p:tags r:id="rId2"/>
            </p:custDataLst>
          </p:nvPr>
        </p:nvSpPr>
        <p:spPr>
          <a:xfrm flipV="1">
            <a:off x="2210266" y="131953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12" name="任意多边形 18"/>
          <p:cNvSpPr/>
          <p:nvPr>
            <p:custDataLst>
              <p:tags r:id="rId3"/>
            </p:custDataLst>
          </p:nvPr>
        </p:nvSpPr>
        <p:spPr>
          <a:xfrm flipH="1">
            <a:off x="8615812" y="190039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14" name="矩形 27"/>
          <p:cNvSpPr/>
          <p:nvPr>
            <p:custDataLst>
              <p:tags r:id="rId4"/>
            </p:custDataLst>
          </p:nvPr>
        </p:nvSpPr>
        <p:spPr>
          <a:xfrm>
            <a:off x="2291434" y="2767880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实践能力：通过实验、项目等方式，让学生将所学知识应用于实际中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16" name="任意多边形 29"/>
          <p:cNvSpPr/>
          <p:nvPr>
            <p:custDataLst>
              <p:tags r:id="rId5"/>
            </p:custDataLst>
          </p:nvPr>
        </p:nvSpPr>
        <p:spPr>
          <a:xfrm flipV="1">
            <a:off x="2210266" y="2684175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18" name="任意多边形 30"/>
          <p:cNvSpPr/>
          <p:nvPr>
            <p:custDataLst>
              <p:tags r:id="rId6"/>
            </p:custDataLst>
          </p:nvPr>
        </p:nvSpPr>
        <p:spPr>
          <a:xfrm flipH="1">
            <a:off x="8615812" y="3265037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20" name="矩形 5"/>
          <p:cNvSpPr/>
          <p:nvPr>
            <p:custDataLst>
              <p:tags r:id="rId7"/>
            </p:custDataLst>
          </p:nvPr>
        </p:nvSpPr>
        <p:spPr>
          <a:xfrm>
            <a:off x="2291434" y="413252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团队合作：培养学生之间的合作精神，共同解决问题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22" name="任意多边形 7"/>
          <p:cNvSpPr/>
          <p:nvPr>
            <p:custDataLst>
              <p:tags r:id="rId8"/>
            </p:custDataLst>
          </p:nvPr>
        </p:nvSpPr>
        <p:spPr>
          <a:xfrm flipV="1">
            <a:off x="2210266" y="404882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24" name="任意多边形 8"/>
          <p:cNvSpPr/>
          <p:nvPr>
            <p:custDataLst>
              <p:tags r:id="rId9"/>
            </p:custDataLst>
          </p:nvPr>
        </p:nvSpPr>
        <p:spPr>
          <a:xfrm flipH="1">
            <a:off x="8615812" y="462968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26" name="矩形 10"/>
          <p:cNvSpPr/>
          <p:nvPr>
            <p:custDataLst>
              <p:tags r:id="rId10"/>
            </p:custDataLst>
          </p:nvPr>
        </p:nvSpPr>
        <p:spPr>
          <a:xfrm>
            <a:off x="2291434" y="5497171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终身学习：引导学生养成自主学习习惯，不断更新知识结构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28" name="任意多边形 12"/>
          <p:cNvSpPr/>
          <p:nvPr>
            <p:custDataLst>
              <p:tags r:id="rId11"/>
            </p:custDataLst>
          </p:nvPr>
        </p:nvSpPr>
        <p:spPr>
          <a:xfrm flipV="1">
            <a:off x="2210266" y="5413466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30" name="任意多边形 13"/>
          <p:cNvSpPr/>
          <p:nvPr>
            <p:custDataLst>
              <p:tags r:id="rId12"/>
            </p:custDataLst>
          </p:nvPr>
        </p:nvSpPr>
        <p:spPr>
          <a:xfrm flipH="1">
            <a:off x="8615812" y="5994328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8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提升教学质量与效果</a:t>
            </a:r>
            <a:endParaRPr altLang="en-US" lang="zh-CN"/>
          </a:p>
        </p:txBody>
      </p:sp>
      <p:sp>
        <p:nvSpPr>
          <p:cNvPr id="1051190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92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94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96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数字化校园能够实现个性化教学，提高教学效果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98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200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202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204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数字化校园为启发式教育提供技术支持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06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208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210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212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启发式教育能够激发学生的学习兴趣和主动性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14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216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218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220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启发式教育能够培养学生的创新思维和实践能力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78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07</a:t>
            </a:r>
            <a:endParaRPr altLang="en-US" lang="zh-CN"/>
          </a:p>
        </p:txBody>
      </p:sp>
      <p:sp>
        <p:nvSpPr>
          <p:cNvPr id="1051280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实践案例分析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40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XX学校的数字化校园建设实践</a:t>
            </a:r>
            <a:endParaRPr altLang="en-US" lang="zh-CN"/>
          </a:p>
        </p:txBody>
      </p:sp>
      <p:sp>
        <p:nvSpPr>
          <p:cNvPr id="1051408" name="Freeform 27"/>
          <p:cNvSpPr/>
          <p:nvPr>
            <p:custDataLst>
              <p:tags r:id="rId1"/>
            </p:custDataLst>
          </p:nvPr>
        </p:nvSpPr>
        <p:spPr bwMode="auto">
          <a:xfrm>
            <a:off x="608330" y="5934672"/>
            <a:ext cx="189810" cy="174458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51410" name="矩形: 圆角 32"/>
          <p:cNvSpPr/>
          <p:nvPr>
            <p:custDataLst>
              <p:tags r:id="rId2"/>
            </p:custDataLst>
          </p:nvPr>
        </p:nvSpPr>
        <p:spPr>
          <a:xfrm flipH="1">
            <a:off x="738343" y="1368680"/>
            <a:ext cx="2241800" cy="4831527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412" name="任意多边形: 形状 33"/>
          <p:cNvSpPr/>
          <p:nvPr>
            <p:custDataLst>
              <p:tags r:id="rId3"/>
            </p:custDataLst>
          </p:nvPr>
        </p:nvSpPr>
        <p:spPr bwMode="auto">
          <a:xfrm>
            <a:off x="608330" y="5123544"/>
            <a:ext cx="2217174" cy="91764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51414" name="正文"/>
          <p:cNvSpPr txBox="1"/>
          <p:nvPr>
            <p:custDataLst>
              <p:tags r:id="rId4"/>
            </p:custDataLst>
          </p:nvPr>
        </p:nvSpPr>
        <p:spPr>
          <a:xfrm>
            <a:off x="873531" y="1459883"/>
            <a:ext cx="1971629" cy="364386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背景介绍：XX学校是一所具有悠久历史和良好教育传统的学校，近年来积极推进数字化校园建设，旨在提高教育质量和效率。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1416" name="标题"/>
          <p:cNvSpPr txBox="1"/>
          <p:nvPr>
            <p:custDataLst>
              <p:tags r:id="rId5"/>
            </p:custDataLst>
          </p:nvPr>
        </p:nvSpPr>
        <p:spPr>
          <a:xfrm>
            <a:off x="678188" y="5173350"/>
            <a:ext cx="2119731" cy="66876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1418" name="Freeform 27"/>
          <p:cNvSpPr/>
          <p:nvPr>
            <p:custDataLst>
              <p:tags r:id="rId6"/>
            </p:custDataLst>
          </p:nvPr>
        </p:nvSpPr>
        <p:spPr bwMode="auto">
          <a:xfrm>
            <a:off x="3473799" y="5934672"/>
            <a:ext cx="189810" cy="174458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51420" name="矩形: 圆角 38"/>
          <p:cNvSpPr/>
          <p:nvPr>
            <p:custDataLst>
              <p:tags r:id="rId7"/>
            </p:custDataLst>
          </p:nvPr>
        </p:nvSpPr>
        <p:spPr>
          <a:xfrm flipH="1">
            <a:off x="3603813" y="1368680"/>
            <a:ext cx="2241800" cy="4831527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422" name="任意多边形: 形状 39"/>
          <p:cNvSpPr/>
          <p:nvPr>
            <p:custDataLst>
              <p:tags r:id="rId8"/>
            </p:custDataLst>
          </p:nvPr>
        </p:nvSpPr>
        <p:spPr bwMode="auto">
          <a:xfrm>
            <a:off x="3473799" y="5123544"/>
            <a:ext cx="2217174" cy="91764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51424" name="正文"/>
          <p:cNvSpPr txBox="1"/>
          <p:nvPr>
            <p:custDataLst>
              <p:tags r:id="rId9"/>
            </p:custDataLst>
          </p:nvPr>
        </p:nvSpPr>
        <p:spPr>
          <a:xfrm>
            <a:off x="3739001" y="1459883"/>
            <a:ext cx="1971629" cy="364386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建设目标：XX学校数字化校园建设的目标是实现教育资源的数字化、信息化和智能化，提高教育教学的效率和质量，促进学校整体发展。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1426" name="标题"/>
          <p:cNvSpPr txBox="1"/>
          <p:nvPr>
            <p:custDataLst>
              <p:tags r:id="rId10"/>
            </p:custDataLst>
          </p:nvPr>
        </p:nvSpPr>
        <p:spPr>
          <a:xfrm>
            <a:off x="3543657" y="5173350"/>
            <a:ext cx="2119731" cy="66876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1428" name="Freeform 27"/>
          <p:cNvSpPr/>
          <p:nvPr>
            <p:custDataLst>
              <p:tags r:id="rId11"/>
            </p:custDataLst>
          </p:nvPr>
        </p:nvSpPr>
        <p:spPr bwMode="auto">
          <a:xfrm>
            <a:off x="6339268" y="5934672"/>
            <a:ext cx="189810" cy="174458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51430" name="矩形: 圆角 68"/>
          <p:cNvSpPr/>
          <p:nvPr>
            <p:custDataLst>
              <p:tags r:id="rId12"/>
            </p:custDataLst>
          </p:nvPr>
        </p:nvSpPr>
        <p:spPr>
          <a:xfrm flipH="1">
            <a:off x="6469282" y="1368680"/>
            <a:ext cx="2241800" cy="4831527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432" name="任意多边形: 形状 69"/>
          <p:cNvSpPr/>
          <p:nvPr>
            <p:custDataLst>
              <p:tags r:id="rId13"/>
            </p:custDataLst>
          </p:nvPr>
        </p:nvSpPr>
        <p:spPr bwMode="auto">
          <a:xfrm>
            <a:off x="6339268" y="5123544"/>
            <a:ext cx="2217174" cy="91764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51434" name="正文"/>
          <p:cNvSpPr txBox="1"/>
          <p:nvPr>
            <p:custDataLst>
              <p:tags r:id="rId14"/>
            </p:custDataLst>
          </p:nvPr>
        </p:nvSpPr>
        <p:spPr>
          <a:xfrm>
            <a:off x="6604470" y="1459883"/>
            <a:ext cx="1971629" cy="364386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建设内容：XX学校数字化校园建设包括多个方面，如校园网络建设、数字化教学资源建设、数字化教学平台建设等。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1436" name="标题"/>
          <p:cNvSpPr txBox="1"/>
          <p:nvPr>
            <p:custDataLst>
              <p:tags r:id="rId15"/>
            </p:custDataLst>
          </p:nvPr>
        </p:nvSpPr>
        <p:spPr>
          <a:xfrm>
            <a:off x="6409126" y="5173350"/>
            <a:ext cx="2119731" cy="66876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1438" name="Freeform 27"/>
          <p:cNvSpPr/>
          <p:nvPr>
            <p:custDataLst>
              <p:tags r:id="rId16"/>
            </p:custDataLst>
          </p:nvPr>
        </p:nvSpPr>
        <p:spPr bwMode="auto">
          <a:xfrm>
            <a:off x="9204738" y="5934672"/>
            <a:ext cx="189810" cy="174458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51440" name="矩形: 圆角 74"/>
          <p:cNvSpPr/>
          <p:nvPr>
            <p:custDataLst>
              <p:tags r:id="rId17"/>
            </p:custDataLst>
          </p:nvPr>
        </p:nvSpPr>
        <p:spPr>
          <a:xfrm flipH="1">
            <a:off x="9335398" y="1368680"/>
            <a:ext cx="2241800" cy="4831527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442" name="任意多边形: 形状 75"/>
          <p:cNvSpPr/>
          <p:nvPr>
            <p:custDataLst>
              <p:tags r:id="rId18"/>
            </p:custDataLst>
          </p:nvPr>
        </p:nvSpPr>
        <p:spPr bwMode="auto">
          <a:xfrm>
            <a:off x="9204738" y="5123544"/>
            <a:ext cx="2217174" cy="91764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51444" name="正文"/>
          <p:cNvSpPr txBox="1"/>
          <p:nvPr>
            <p:custDataLst>
              <p:tags r:id="rId19"/>
            </p:custDataLst>
          </p:nvPr>
        </p:nvSpPr>
        <p:spPr>
          <a:xfrm>
            <a:off x="9469939" y="1459883"/>
            <a:ext cx="1971629" cy="3643868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实践效果：通过数字化校园建设，XX学校实现了教育资源的共享和优化配置，提高了教育教学的效率和质量，同时也为学校的发展注入了新的动力。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1446" name="标题"/>
          <p:cNvSpPr txBox="1"/>
          <p:nvPr>
            <p:custDataLst>
              <p:tags r:id="rId20"/>
            </p:custDataLst>
          </p:nvPr>
        </p:nvSpPr>
        <p:spPr>
          <a:xfrm>
            <a:off x="9275242" y="5173350"/>
            <a:ext cx="2119731" cy="66876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0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XX学校的启发式教育实践</a:t>
            </a:r>
            <a:endParaRPr altLang="en-US" lang="zh-CN"/>
          </a:p>
        </p:txBody>
      </p:sp>
      <p:sp>
        <p:nvSpPr>
          <p:cNvPr id="1051506" name="矩形 5"/>
          <p:cNvSpPr/>
          <p:nvPr>
            <p:custDataLst>
              <p:tags r:id="rId1"/>
            </p:custDataLst>
          </p:nvPr>
        </p:nvSpPr>
        <p:spPr>
          <a:xfrm>
            <a:off x="608330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508" name="矩形 10"/>
          <p:cNvSpPr/>
          <p:nvPr>
            <p:custDataLst>
              <p:tags r:id="rId2"/>
            </p:custDataLst>
          </p:nvPr>
        </p:nvSpPr>
        <p:spPr>
          <a:xfrm>
            <a:off x="962930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510" name="TextBox 2"/>
          <p:cNvSpPr txBox="1"/>
          <p:nvPr>
            <p:custDataLst>
              <p:tags r:id="rId3"/>
            </p:custDataLst>
          </p:nvPr>
        </p:nvSpPr>
        <p:spPr>
          <a:xfrm>
            <a:off x="763308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实践背景：介绍XX学校的背景和启发式教育的理念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512" name="矩形 6"/>
          <p:cNvSpPr/>
          <p:nvPr>
            <p:custDataLst>
              <p:tags r:id="rId4"/>
            </p:custDataLst>
          </p:nvPr>
        </p:nvSpPr>
        <p:spPr>
          <a:xfrm>
            <a:off x="3406861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514" name="矩形 11"/>
          <p:cNvSpPr/>
          <p:nvPr>
            <p:custDataLst>
              <p:tags r:id="rId5"/>
            </p:custDataLst>
          </p:nvPr>
        </p:nvSpPr>
        <p:spPr>
          <a:xfrm>
            <a:off x="3780593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516" name="TextBox 2"/>
          <p:cNvSpPr txBox="1"/>
          <p:nvPr>
            <p:custDataLst>
              <p:tags r:id="rId6"/>
            </p:custDataLst>
          </p:nvPr>
        </p:nvSpPr>
        <p:spPr>
          <a:xfrm>
            <a:off x="3561201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实践目标：明确XX学校实施启发式教育的目标和期望成果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518" name="矩形 33"/>
          <p:cNvSpPr/>
          <p:nvPr>
            <p:custDataLst>
              <p:tags r:id="rId7"/>
            </p:custDataLst>
          </p:nvPr>
        </p:nvSpPr>
        <p:spPr>
          <a:xfrm>
            <a:off x="6200927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520" name="矩形 37"/>
          <p:cNvSpPr/>
          <p:nvPr>
            <p:custDataLst>
              <p:tags r:id="rId8"/>
            </p:custDataLst>
          </p:nvPr>
        </p:nvSpPr>
        <p:spPr>
          <a:xfrm>
            <a:off x="6555527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522" name="TextBox 2"/>
          <p:cNvSpPr txBox="1"/>
          <p:nvPr>
            <p:custDataLst>
              <p:tags r:id="rId9"/>
            </p:custDataLst>
          </p:nvPr>
        </p:nvSpPr>
        <p:spPr>
          <a:xfrm>
            <a:off x="6355905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实践过程：详细描述XX学校在实施启发式教育过程中的具体措施和活动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524" name="矩形 34"/>
          <p:cNvSpPr/>
          <p:nvPr>
            <p:custDataLst>
              <p:tags r:id="rId10"/>
            </p:custDataLst>
          </p:nvPr>
        </p:nvSpPr>
        <p:spPr>
          <a:xfrm>
            <a:off x="8989253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526" name="矩形 38"/>
          <p:cNvSpPr/>
          <p:nvPr>
            <p:custDataLst>
              <p:tags r:id="rId11"/>
            </p:custDataLst>
          </p:nvPr>
        </p:nvSpPr>
        <p:spPr>
          <a:xfrm>
            <a:off x="9362986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528" name="TextBox 2"/>
          <p:cNvSpPr txBox="1"/>
          <p:nvPr>
            <p:custDataLst>
              <p:tags r:id="rId12"/>
            </p:custDataLst>
          </p:nvPr>
        </p:nvSpPr>
        <p:spPr>
          <a:xfrm>
            <a:off x="9144231" y="3052122"/>
            <a:ext cx="2278909" cy="1840200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实践成果：总结XX学校实施启发式教育的成果和影响，包括学生、教师和学校层面的变化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8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XX学校的数字化校园与启发式教育的结合实践</a:t>
            </a:r>
            <a:endParaRPr altLang="en-US" lang="zh-CN"/>
          </a:p>
        </p:txBody>
      </p:sp>
      <p:sp>
        <p:nvSpPr>
          <p:cNvPr id="1051588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590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592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594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59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启发式教育理念与实践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598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数字化校园建设背景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60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数字化校园与启发式教育的结合实践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60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实践成果与未来展望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6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08</a:t>
            </a:r>
            <a:endParaRPr altLang="en-US" lang="zh-CN"/>
          </a:p>
        </p:txBody>
      </p:sp>
      <p:sp>
        <p:nvSpPr>
          <p:cNvPr id="105166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结论与展望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8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结论：启发式教育是数字化校园的重要变革方向</a:t>
            </a:r>
            <a:endParaRPr altLang="en-US" lang="zh-CN"/>
          </a:p>
        </p:txBody>
      </p:sp>
      <p:sp>
        <p:nvSpPr>
          <p:cNvPr id="105179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9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94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96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9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80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802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80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8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启发式教育在数字化校园中的重要性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8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启发式教育在数字化校园中的实践与成果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81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81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814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816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81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82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822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824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8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展望未来，启发式教育将继续推动数字化校园的变革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8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数字化校园为启发式教育提供了新的机遇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88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展望：未来数字化校园将更加注重学生的个性化发展与创新能力的培养</a:t>
            </a:r>
            <a:endParaRPr altLang="en-US" lang="zh-CN"/>
          </a:p>
        </p:txBody>
      </p:sp>
      <p:sp>
        <p:nvSpPr>
          <p:cNvPr id="1051888" name="矩形 5"/>
          <p:cNvSpPr/>
          <p:nvPr>
            <p:custDataLst>
              <p:tags r:id="rId1"/>
            </p:custDataLst>
          </p:nvPr>
        </p:nvSpPr>
        <p:spPr>
          <a:xfrm>
            <a:off x="608330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890" name="矩形 10"/>
          <p:cNvSpPr/>
          <p:nvPr>
            <p:custDataLst>
              <p:tags r:id="rId2"/>
            </p:custDataLst>
          </p:nvPr>
        </p:nvSpPr>
        <p:spPr>
          <a:xfrm>
            <a:off x="962930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892" name="TextBox 2"/>
          <p:cNvSpPr txBox="1"/>
          <p:nvPr>
            <p:custDataLst>
              <p:tags r:id="rId3"/>
            </p:custDataLst>
          </p:nvPr>
        </p:nvSpPr>
        <p:spPr>
          <a:xfrm>
            <a:off x="763308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未来数字化校园将更加注重学生的个性化发展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894" name="矩形 6"/>
          <p:cNvSpPr/>
          <p:nvPr>
            <p:custDataLst>
              <p:tags r:id="rId4"/>
            </p:custDataLst>
          </p:nvPr>
        </p:nvSpPr>
        <p:spPr>
          <a:xfrm>
            <a:off x="3406861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896" name="矩形 11"/>
          <p:cNvSpPr/>
          <p:nvPr>
            <p:custDataLst>
              <p:tags r:id="rId5"/>
            </p:custDataLst>
          </p:nvPr>
        </p:nvSpPr>
        <p:spPr>
          <a:xfrm>
            <a:off x="3780593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898" name="TextBox 2"/>
          <p:cNvSpPr txBox="1"/>
          <p:nvPr>
            <p:custDataLst>
              <p:tags r:id="rId6"/>
            </p:custDataLst>
          </p:nvPr>
        </p:nvSpPr>
        <p:spPr>
          <a:xfrm>
            <a:off x="3561201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未来数字化校园将更加注重创新能力的培养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900" name="矩形 33"/>
          <p:cNvSpPr/>
          <p:nvPr>
            <p:custDataLst>
              <p:tags r:id="rId7"/>
            </p:custDataLst>
          </p:nvPr>
        </p:nvSpPr>
        <p:spPr>
          <a:xfrm>
            <a:off x="6200927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902" name="矩形 37"/>
          <p:cNvSpPr/>
          <p:nvPr>
            <p:custDataLst>
              <p:tags r:id="rId8"/>
            </p:custDataLst>
          </p:nvPr>
        </p:nvSpPr>
        <p:spPr>
          <a:xfrm>
            <a:off x="6555527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904" name="TextBox 2"/>
          <p:cNvSpPr txBox="1"/>
          <p:nvPr>
            <p:custDataLst>
              <p:tags r:id="rId9"/>
            </p:custDataLst>
          </p:nvPr>
        </p:nvSpPr>
        <p:spPr>
          <a:xfrm>
            <a:off x="6355905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未来数字化校园将更加注重学生的全面发展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906" name="矩形 34"/>
          <p:cNvSpPr/>
          <p:nvPr>
            <p:custDataLst>
              <p:tags r:id="rId10"/>
            </p:custDataLst>
          </p:nvPr>
        </p:nvSpPr>
        <p:spPr>
          <a:xfrm>
            <a:off x="8989253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908" name="矩形 38"/>
          <p:cNvSpPr/>
          <p:nvPr>
            <p:custDataLst>
              <p:tags r:id="rId11"/>
            </p:custDataLst>
          </p:nvPr>
        </p:nvSpPr>
        <p:spPr>
          <a:xfrm>
            <a:off x="9362986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910" name="TextBox 2"/>
          <p:cNvSpPr txBox="1"/>
          <p:nvPr>
            <p:custDataLst>
              <p:tags r:id="rId12"/>
            </p:custDataLst>
          </p:nvPr>
        </p:nvSpPr>
        <p:spPr>
          <a:xfrm>
            <a:off x="9144231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未来数字化校园将更加注重学生的综合素质培养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6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197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43.xml><?xml version="1.0" encoding="utf-8"?>
<p:tagLst xmlns:p="http://schemas.openxmlformats.org/presentationml/2006/main">
  <p:tag name="KSO_WM_UNIT_PRESET_TEXT" val="PART 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45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CONTENT_GROUP_TYPE" val="contentchip"/>
  <p:tag name="KSO_WM_UNIT_TYPE" val="i"/>
  <p:tag name="KSO_WM_UNIT_INDEX" val="8"/>
</p:tagLst>
</file>

<file path=ppt/tags/tag46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CONTENT_GROUP_TYPE" val="contentchip"/>
  <p:tag name="KSO_WM_UNIT_TYPE" val="i"/>
  <p:tag name="KSO_WM_UNIT_INDEX" val="9"/>
</p:tagLst>
</file>

<file path=ppt/tags/tag4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CONTENT_GROUP_TYPE" val="contentchip"/>
  <p:tag name="KSO_WM_UNIT_TYPE" val="i"/>
  <p:tag name="KSO_WM_UNIT_INDEX" val="10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273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73"/>
</p:tagLst>
</file>

<file path=ppt/tags/tag13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3"/>
  <p:tag name="KSO_WM_SPECIAL_SOURCE" val="bdnull"/>
  <p:tag name="KSO_WM_TEMPLATE_THUMBS_INDEX" val="1、9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1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1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3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1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137.xml><?xml version="1.0" encoding="utf-8"?>
<p:tagLst xmlns:p="http://schemas.openxmlformats.org/presentationml/2006/main">
  <p:tag name="KSO_WM_SLIDE_ID" val="custom2023027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3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4.25&quot;,&quot;top&quot;:&quot;125.7&quot;,&quot;width&quot;:&quot;613.8&quot;,&quot;height&quot;:&quot;293.2&quot;}"/>
</p:tagLst>
</file>

<file path=ppt/tags/tag138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6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6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1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73_6*l_h_i*1_1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2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73_6*l_h_i*1_2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3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73_6*l_h_i*1_3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4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73_6*l_h_i*1_4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5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73_6*l_h_i*1_5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6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73_6*l_h_i*1_6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SLIDE_ID" val="custom2023027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73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1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2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4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3"/>
</p:tagLst>
</file>

<file path=ppt/tags/tag1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87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3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3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3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3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3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3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3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3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3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3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3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3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3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3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3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3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4"/>
</p:tagLst>
</file>

<file path=ppt/tags/tag2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46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0_3*l_h_f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0_3*l_h_a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0_3*l_h_f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0_3*l_h_a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0_3*l_h_f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0_3*l_h_a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0_3*l_h_f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0_3*l_h_a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5"/>
</p:tagLst>
</file>

<file path=ppt/tags/tag2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9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6"/>
</p:tagLst>
</file>

<file path=ppt/tags/tag3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52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7"/>
</p:tagLst>
</file>

<file path=ppt/tags/tag4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403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4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55_3*l_h_i*1_1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5_3*l_h_i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5_3*l_h_i*1_1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5_3*l_h_f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5_3*l_h_a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55_3*l_h_i*1_2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5_3*l_h_i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5_3*l_h_i*1_2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5_3*l_h_f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5_3*l_h_a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55_3*l_h_i*1_3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5_3*l_h_i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5_3*l_h_i*1_3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5_3*l_h_f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5_3*l_h_a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55_3*l_h_i*1_4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5_3*l_h_i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5_3*l_h_i*1_4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5_3*l_h_f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5_3*l_h_a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8"/>
</p:tagLst>
</file>

<file path=ppt/tags/tag4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446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4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9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8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9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481.xml><?xml version="1.0" encoding="utf-8"?>
<p:tagLst xmlns:p="http://schemas.openxmlformats.org/presentationml/2006/main">
  <p:tag name="KSO_WM_SLIDE_ID" val="custom2023027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3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.25&quot;,&quot;top&quot;:&quot;125.7&quot;,&quot;width&quot;:&quot;613.8&quot;,&quot;height&quot;:&quot;293.2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3">
      <a:dk1>
        <a:srgbClr val="000000"/>
      </a:dk1>
      <a:lt1>
        <a:srgbClr val="FFFFFF"/>
      </a:lt1>
      <a:dk2>
        <a:srgbClr val="001558"/>
      </a:dk2>
      <a:lt2>
        <a:srgbClr val="EBF0FF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2023-12-16T01:45:09Z</dcterms:created>
  <dcterms:modified xsi:type="dcterms:W3CDTF">2023-12-16T01:45:09Z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e54a65c2b4f94845b851c8a7cd9de75e_21</vt:lpwstr>
  </property>
</Properties>
</file>