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27" r:id="rId1"/>
    <p:sldMasterId id="2147486364" r:id="rId2"/>
  </p:sldMasterIdLst>
  <p:notesMasterIdLst>
    <p:notesMasterId r:id="rId3"/>
  </p:notesMasterIdLst>
  <p:sldIdLst>
    <p:sldId id="1451" r:id="rId4"/>
    <p:sldId id="1454" r:id="rId5"/>
    <p:sldId id="1457" r:id="rId6"/>
    <p:sldId id="1460" r:id="rId7"/>
    <p:sldId id="1463" r:id="rId8"/>
    <p:sldId id="1466" r:id="rId9"/>
    <p:sldId id="1469" r:id="rId10"/>
    <p:sldId id="1472" r:id="rId11"/>
    <p:sldId id="1475" r:id="rId12"/>
    <p:sldId id="1478" r:id="rId13"/>
    <p:sldId id="1481" r:id="rId14"/>
    <p:sldId id="1484" r:id="rId15"/>
    <p:sldId id="1487" r:id="rId16"/>
    <p:sldId id="1490" r:id="rId17"/>
    <p:sldId id="1493" r:id="rId18"/>
    <p:sldId id="1496" r:id="rId19"/>
    <p:sldId id="1499" r:id="rId20"/>
    <p:sldId id="1502" r:id="rId21"/>
    <p:sldId id="1505" r:id="rId22"/>
    <p:sldId id="1508" r:id="rId23"/>
    <p:sldId id="1511" r:id="rId24"/>
    <p:sldId id="1514" r:id="rId25"/>
    <p:sldId id="1517" r:id="rId26"/>
    <p:sldId id="1520" r:id="rId27"/>
    <p:sldId id="1523" r:id="rId28"/>
    <p:sldId id="1526" r:id="rId29"/>
    <p:sldId id="1529" r:id="rId30"/>
    <p:sldId id="153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28" r:id="rId1"/>
    <p:sldLayoutId id="2147486329" r:id="rId2"/>
    <p:sldLayoutId id="2147486330" r:id="rId3"/>
    <p:sldLayoutId id="2147486331" r:id="rId4"/>
    <p:sldLayoutId id="2147486332" r:id="rId5"/>
    <p:sldLayoutId id="2147486333" r:id="rId6"/>
    <p:sldLayoutId id="2147486334" r:id="rId7"/>
    <p:sldLayoutId id="2147486335" r:id="rId8"/>
    <p:sldLayoutId id="2147486336" r:id="rId9"/>
    <p:sldLayoutId id="2147486337" r:id="rId10"/>
    <p:sldLayoutId id="21474863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65" r:id="rId1"/>
    <p:sldLayoutId id="2147486366" r:id="rId2"/>
    <p:sldLayoutId id="2147486367" r:id="rId3"/>
    <p:sldLayoutId id="2147486368" r:id="rId4"/>
    <p:sldLayoutId id="2147486369" r:id="rId5"/>
    <p:sldLayoutId id="2147486370" r:id="rId6"/>
    <p:sldLayoutId id="2147486371" r:id="rId7"/>
    <p:sldLayoutId id="2147486372" r:id="rId8"/>
    <p:sldLayoutId id="2147486373" r:id="rId9"/>
    <p:sldLayoutId id="2147486374" r:id="rId10"/>
    <p:sldLayoutId id="21474863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初中教育2024：促进学生的民主参与和社会活动能力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初中教育的发展趋势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如何促进学生的民主参与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如何提升学生的社会活动能力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初中教育2024的实践与探索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未来展望与建议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初中教育的发展趋势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民主参与的重要性</a:t>
            </a:r>
            <a:endParaRPr altLang="en-US" lang="zh-CN"/>
          </a:p>
        </p:txBody>
      </p:sp>
      <p:sp>
        <p:nvSpPr>
          <p:cNvPr id="10488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培养学生领导才能：通过民主参与，学生可以有机会发挥自己的领导才能，学会如何组织和协调团队成员，提高他们的领导能力。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提升学生社会责任感：通过民主参与，学生可以更好地了解社会问题，并积极参与到解决这些问题的过程中，从而培养他们的社会责任感。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增强学生团队合作能力：在民主参与的过程中，学生需要与他人合作，共同讨论和解决问题，这有助于提高他们的团队合作能力。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促进教育公平：民主参与有助于打破传统的教育不平等现象，使每个学生都有机会参与到教育决策中，从而提高教育的公平性。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社会活动能力培养的意义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增强学生的综合素质：通过参与社会活动，学生可以锻炼自己的组织、协调、沟通等能力，提高综合素质。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培养学生的社会责任感：参与社会活动可以让学生更好地了解社会，增强社会责任感和公民意识。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拓宽学生的视野：通过参与社会活动，学生可以接触到更广阔的世界，了解不同领域的知识和信息，拓宽自己的视野。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促进学生的个人成长：参与社会活动可以让学生更好地认识自己，发现自己的潜力和特长，促进个人成长。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初中教育与民主参与和社会活动的关联</a:t>
            </a:r>
            <a:endParaRPr altLang="en-US" lang="zh-CN"/>
          </a:p>
        </p:txBody>
      </p:sp>
      <p:sp>
        <p:nvSpPr>
          <p:cNvPr id="10490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初中教育重视培养学生的民主参与意识，鼓励学生参与学校和社区的决策。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初中教育强调社会活动的重要性，通过丰富的实践活动培养学生的社会责任感。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初中教育致力于营造民主的学校氛围，促进师生之间的平等交流与合作。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初中教育关注学生的个性化发展，鼓励学生发挥自己的特长和兴趣，积极参与社会活动。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初中教育未来的发展方向</a:t>
            </a:r>
            <a:endParaRPr altLang="en-US" lang="zh-CN"/>
          </a:p>
        </p:txBody>
      </p:sp>
      <p:sp>
        <p:nvSpPr>
          <p:cNvPr id="10490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增强学生的民主参与和社会活动能力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注重培养学生的创新能力和批判性思维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推进个性化教育，满足学生的多样化需求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加强与社区和企业的合作，为学生提供更多的实践机会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如何促进学生的民主参与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培养学生的民主意识</a:t>
            </a:r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尊重学生的意见和观点，鼓励他们发表自己的看法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引导学生参与班级和学校的决策，让他们感受到自己的价值和影响力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通过课堂讨论和辩论等形式，培养学生的批判性思维和独立思考能力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强调团队合作和协商的重要性，让学生学会倾听和尊重他人的意见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提升学生的参与能力</a:t>
            </a:r>
            <a:endParaRPr altLang="en-US" lang="zh-CN"/>
          </a:p>
        </p:txBody>
      </p:sp>
      <p:sp>
        <p:nvSpPr>
          <p:cNvPr id="10492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培养学生的民主意识：通过课堂教学、校园文化活动等方式，引导学生认识到自己在校园、社会中的权利和义务，增强他们的民主意识。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提高学生的参与能力：鼓励学生参与班级、学校的各项活动，让他们在实践中锻炼自己的组织、协调、沟通能力，提高参与能力。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强化学生的责任感：引导学生认识到自己的行为对班级、学校、社会的影响，让他们在参与活动中感受到责任感和使命感。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建立良好的参与机制：学校应该建立一套完善的参与机制，保障学生的参与权利，鼓励学生提出自己的意见和建议，促进学校管理的民主化。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建立民主参与的机制和平台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开展民主生活会，鼓励学生发表意见和建议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建立学生代表制度，让学生参与学校决策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建立学生自治组织，提高学生的自我管理能力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利用网络平台，拓宽学生参与渠道和方式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引导学生积极参与社会活动</a:t>
            </a:r>
            <a:endParaRPr altLang="en-US" lang="zh-CN"/>
          </a:p>
        </p:txBody>
      </p:sp>
      <p:sp>
        <p:nvSpPr>
          <p:cNvPr id="10493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组织学生参与社区服务活动，增强社会责任感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开展模拟选举、公民论坛等实践活动，让学生了解民主运作方式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鼓励学生参与学校管理，如学生会、社团等组织，培养其领导力和团队合作能力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通过课堂讨论、辩论等形式，培养学生的表达能力和批判性思维，促进其积极参与民主生活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如何提升学生的社会活动能力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培养学生的社会责任感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引导学生关注社会问题，提高解决问题的能力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鼓励学生参与社会活动，增强社会意识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培养学生的团队合作和领导能力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通过志愿服务等途径，培养学生的社会责任感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提高学生的团队合作能力</a:t>
            </a:r>
            <a:endParaRPr altLang="en-US" lang="zh-CN"/>
          </a:p>
        </p:txBody>
      </p:sp>
      <p:sp>
        <p:nvSpPr>
          <p:cNvPr id="10495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组织团队建设活动，增强学生之间的信任与合作意识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鼓励学生在团队中发挥各自的优势，实现共同目标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培养学生的沟通协调能力，提高团队协作效率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引导学生学会倾听与尊重他人，促进团队和谐发展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增强学生的组织协调能力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沟通交流：鼓励学生多沟通交流，提高语言表达能力，有助于更好地协调组织活动。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组织活动：通过组织各类社会活动，培养学生的组织协调能力和团队合作精神。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任务分工：在活动中，引导学生进行合理的任务分工，发挥各自的优势，提升组织协调能力。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领导能力：培养学生的领导能力，使其在组织活动中能够更好地发挥协调作用。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提升学生的社会活动经验</a:t>
            </a:r>
            <a:endParaRPr altLang="en-US" lang="zh-CN"/>
          </a:p>
        </p:txBody>
      </p:sp>
      <p:sp>
        <p:nvSpPr>
          <p:cNvPr id="10496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组织学生参与社会实践活动，如志愿服务、社区服务等，以增强学生的社会责任感和团队合作能力。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开展模拟社会活动，让学生在模拟场景中扮演不同角色，了解社会运作规则和人际关系处理。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加强学校与社区的合作，鼓励学生参与社区项目，提高学生对社会问题的关注度和解决能力。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开展社会教育课程，引导学生了解社会现象、社会问题和社会发展动态，培养学生的社会观察力和分析能力。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初中教育2024的实践与探索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497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某初中开展的模拟政协活动，引导学生关注社会问题并提出解决方案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某校初中学生参与的社区服务项目，如环保、助老等，培养学生的社会责任感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某初中开设的模拟联合国课程，提高学生的国际视野和跨文化交流能力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某校初中学生参与的创新创业项目，如科技、文化等，培养学生的创新意识和实践能力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教育改革与创新</a:t>
            </a:r>
            <a:endParaRPr altLang="en-US" lang="zh-CN"/>
          </a:p>
        </p:txBody>
      </p:sp>
      <p:sp>
        <p:nvSpPr>
          <p:cNvPr id="10498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初中教育2024的实践与探索：通过创新教育模式和教学方法，培养学生的民主参与和社会活动能力。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课程设置改革：增加社会实践和民主参与方面的课程，提高学生的实际操作和团队协作能力。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教育评价改革：建立以学生综合素质为核心的教育评价体系，关注学生的全面发展。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教师培训与专业发展：加强教师培训，提高教师的教育教学水平和创新能力，为教育改革提供有力保障。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教师角色与能力要求</a:t>
            </a:r>
            <a:endParaRPr altLang="en-US" lang="zh-CN"/>
          </a:p>
        </p:txBody>
      </p:sp>
      <p:sp>
        <p:nvSpPr>
          <p:cNvPr id="10498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教师作为引导者：引导学生参与社会活动，培养民主意识。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教师作为组织者：组织学生进行有意义的实践活动，提高社会活动能力。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教师作为合作者：与学生共同探索，促进学生的创新思维和批判性思维。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教师作为评估者：对学生的社会活动表现进行及时反馈和指导，帮助学生不断进步。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学生评价与反馈机制</a:t>
            </a:r>
            <a:endParaRPr altLang="en-US" lang="zh-CN"/>
          </a:p>
        </p:txBody>
      </p:sp>
      <p:sp>
        <p:nvSpPr>
          <p:cNvPr id="10499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建立学生评价系统，以评估学生的学习成果和进步情况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定期收集学生反馈，了解他们对课程和教学的满意度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制定有效的激励机制，鼓励学生积极参与评价和反馈活动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根据学生评价和反馈结果，调整和改进教学方法和策略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未来展望与建议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未来教育发展趋势</a:t>
            </a:r>
            <a:endParaRPr altLang="en-US" lang="zh-CN"/>
          </a:p>
        </p:txBody>
      </p:sp>
      <p:sp>
        <p:nvSpPr>
          <p:cNvPr id="10500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个性化教育：根据学生的兴趣和特长进行个性化培养，促进学生全面发展。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数字化教育：利用信息技术手段，提高教育效率和教学质量。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社区化教育：加强学校与社区的合作，让学生在实践中学习，增强社会责任感。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国际化教育：加强国际交流与合作，拓宽学生的国际视野，提高跨文化交流能力。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提升学生民主参与和社会活动能力的建议</a:t>
            </a:r>
            <a:endParaRPr altLang="en-US" lang="zh-CN"/>
          </a:p>
        </p:txBody>
      </p:sp>
      <p:sp>
        <p:nvSpPr>
          <p:cNvPr id="10500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增加实践课程：通过参与社会活动，培养学生的民主意识和团队协作能力。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强化公民教育：引导学生了解民主制度和社会规则，培养其公民责任感。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创新教学方式：采用项目式学习、翻转课堂等新型教学方式，提高学生的主动性和创造性。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建立评价机制：制定针对学生民主参与和社会活动能力的评价标准，激励学生积极参与。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教育政策与法规的完善</a:t>
            </a:r>
            <a:endParaRPr altLang="en-US" lang="zh-CN"/>
          </a:p>
        </p:txBody>
      </p:sp>
      <p:sp>
        <p:nvSpPr>
          <p:cNvPr id="10501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制定相关政策，鼓励学生参与社会活动，提高社会责任感。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完善教育法律法规，保障学生民主权利，促进教育公平。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建立有效的监督机制，确保政策与法规的实施效果。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加强政策宣传与教育，提高师生法律意识与素养。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社会各界的支持与合作</a:t>
            </a:r>
            <a:endParaRPr altLang="en-US" lang="zh-CN"/>
          </a:p>
        </p:txBody>
      </p:sp>
      <p:sp>
        <p:nvSpPr>
          <p:cNvPr id="10502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政府政策支持：制定相关政策，鼓励企业、社区和家庭参与学生社会活动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学校与社区合作：建立学校与社区的合作关系，共同开展社会活动，为学生提供实践机会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企业社会责任：企业通过赞助或提供实习机会等方式，支持学生参与社会活动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家庭支持：家长应鼓励孩子参与社会活动，培养其社会责任感和公民意识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7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2023-12-31T17:53:42Z</dcterms:created>
  <dcterms:modified xsi:type="dcterms:W3CDTF">2023-12-31T17:53:42Z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959991bb94084b32891632cb7ecfad7a_21</vt:lpwstr>
  </property>
</Properties>
</file>