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94" r:id="rId5"/>
    <p:sldId id="293" r:id="rId6"/>
    <p:sldId id="364" r:id="rId7"/>
    <p:sldId id="258" r:id="rId8"/>
    <p:sldId id="354" r:id="rId9"/>
    <p:sldId id="362" r:id="rId10"/>
    <p:sldId id="349" r:id="rId11"/>
    <p:sldId id="358" r:id="rId12"/>
    <p:sldId id="365" r:id="rId13"/>
  </p:sldIdLst>
  <p:sldSz cx="12190095" cy="685800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2" userDrawn="1">
          <p15:clr>
            <a:srgbClr val="A4A3A4"/>
          </p15:clr>
        </p15:guide>
        <p15:guide id="2" pos="385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47CFFF"/>
    <a:srgbClr val="81DEFF"/>
    <a:srgbClr val="1657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58" d="100"/>
          <a:sy n="58" d="100"/>
        </p:scale>
        <p:origin x="-84" y="-1086"/>
      </p:cViewPr>
      <p:guideLst>
        <p:guide orient="horz" pos="2172"/>
        <p:guide pos="3859"/>
      </p:guideLst>
    </p:cSldViewPr>
  </p:slideViewPr>
  <p:notesTextViewPr>
    <p:cViewPr>
      <p:scale>
        <a:sx n="100" d="100"/>
        <a:sy n="100" d="100"/>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gs" Target="tags/tag48.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0"/>
          <c:dPt>
            <c:idx val="0"/>
            <c:bubble3D val="0"/>
            <c:spPr>
              <a:solidFill>
                <a:srgbClr val="00B0F0"/>
              </a:solidFill>
            </c:spPr>
          </c:dPt>
          <c:dPt>
            <c:idx val="1"/>
            <c:bubble3D val="0"/>
            <c:spPr>
              <a:solidFill>
                <a:srgbClr val="0070C0"/>
              </a:solidFill>
            </c:spPr>
          </c:dPt>
          <c:dPt>
            <c:idx val="2"/>
            <c:bubble3D val="0"/>
            <c:spPr>
              <a:solidFill>
                <a:srgbClr val="81DEFF"/>
              </a:solidFill>
            </c:spPr>
          </c:dPt>
          <c:dPt>
            <c:idx val="3"/>
            <c:bubble3D val="0"/>
            <c:spPr>
              <a:solidFill>
                <a:srgbClr val="47CFFF"/>
              </a:solidFill>
            </c:spPr>
          </c:dPt>
          <c:dLbls>
            <c:spPr>
              <a:no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bg1"/>
                    </a:solidFill>
                    <a:latin typeface="+mn-lt"/>
                    <a:ea typeface="+mn-ea"/>
                    <a:cs typeface="+mn-cs"/>
                  </a:defRPr>
                </a:pPr>
              </a:p>
            </c:txPr>
            <c:showLegendKey val="0"/>
            <c:showVal val="1"/>
            <c:showCatName val="1"/>
            <c:showSerName val="0"/>
            <c:showPercent val="0"/>
            <c:showBubbleSize val="0"/>
            <c:separator> </c:separator>
            <c:showLeaderLines val="1"/>
            <c:extLst>
              <c:ext xmlns:c15="http://schemas.microsoft.com/office/drawing/2012/chart" uri="{CE6537A1-D6FC-4f65-9D91-7224C49458BB}">
                <c15:layout/>
                <c15:showLeaderLines val="1"/>
                <c15:leaderLines/>
              </c:ext>
            </c:extLst>
          </c:dLbls>
          <c:cat>
            <c:numRef>
              <c:f>Sheet1!$A$2:$A$5</c:f>
              <c:numCache>
                <c:formatCode>General</c:formatCode>
                <c:ptCount val="4"/>
              </c:numCache>
            </c:numRef>
          </c:cat>
          <c:val>
            <c:numRef>
              <c:f>Sheet1!$B$2:$B$5</c:f>
              <c:numCache>
                <c:formatCode>General</c:formatCode>
                <c:ptCount val="4"/>
                <c:pt idx="0">
                  <c:v>60</c:v>
                </c:pt>
                <c:pt idx="1">
                  <c:v>20</c:v>
                </c:pt>
                <c:pt idx="2">
                  <c:v>12</c:v>
                </c:pt>
                <c:pt idx="3">
                  <c:v>8</c:v>
                </c:pt>
              </c:numCache>
            </c:numRef>
          </c:val>
        </c:ser>
        <c:dLbls>
          <c:showLegendKey val="0"/>
          <c:showVal val="1"/>
          <c:showCatName val="1"/>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F688DD-FEDD-40F7-B7F7-6703B1F20D3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D4745C-0275-4ACE-A443-4A9DCE3714D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2AD4745C-0275-4ACE-A443-4A9DCE3714D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AD4745C-0275-4ACE-A443-4A9DCE3714D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AD4745C-0275-4ACE-A443-4A9DCE3714D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AD4745C-0275-4ACE-A443-4A9DCE3714D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AD4745C-0275-4ACE-A443-4A9DCE3714D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AD4745C-0275-4ACE-A443-4A9DCE3714D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AD4745C-0275-4ACE-A443-4A9DCE3714D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AD4745C-0275-4ACE-A443-4A9DCE3714D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AD4745C-0275-4ACE-A443-4A9DCE3714D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2AD4745C-0275-4ACE-A443-4A9DCE3714D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第一节">
    <p:spTree>
      <p:nvGrpSpPr>
        <p:cNvPr id="1" name=""/>
        <p:cNvGrpSpPr/>
        <p:nvPr/>
      </p:nvGrpSpPr>
      <p:grpSpPr>
        <a:xfrm>
          <a:off x="0" y="0"/>
          <a:ext cx="0" cy="0"/>
          <a:chOff x="0" y="0"/>
          <a:chExt cx="0" cy="0"/>
        </a:xfrm>
      </p:grpSpPr>
      <p:sp>
        <p:nvSpPr>
          <p:cNvPr id="58" name="矩形 57"/>
          <p:cNvSpPr/>
          <p:nvPr userDrawn="1"/>
        </p:nvSpPr>
        <p:spPr>
          <a:xfrm>
            <a:off x="0" y="1198956"/>
            <a:ext cx="12189600" cy="154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spcBef>
                <a:spcPts val="0"/>
              </a:spcBef>
              <a:spcAft>
                <a:spcPts val="0"/>
              </a:spcAft>
              <a:defRPr/>
            </a:pPr>
            <a:endParaRPr lang="zh-CN" altLang="en-US" dirty="0">
              <a:ea typeface="微软雅黑" panose="020B0503020204020204" pitchFamily="34" charset="-122"/>
            </a:endParaRPr>
          </a:p>
        </p:txBody>
      </p:sp>
      <p:grpSp>
        <p:nvGrpSpPr>
          <p:cNvPr id="78" name="组合 77"/>
          <p:cNvGrpSpPr/>
          <p:nvPr userDrawn="1"/>
        </p:nvGrpSpPr>
        <p:grpSpPr>
          <a:xfrm>
            <a:off x="6956347" y="285728"/>
            <a:ext cx="996247" cy="1000132"/>
            <a:chOff x="6170529" y="285728"/>
            <a:chExt cx="996247" cy="1000132"/>
          </a:xfrm>
        </p:grpSpPr>
        <p:grpSp>
          <p:nvGrpSpPr>
            <p:cNvPr id="30" name="组合 31"/>
            <p:cNvGrpSpPr/>
            <p:nvPr userDrawn="1"/>
          </p:nvGrpSpPr>
          <p:grpSpPr>
            <a:xfrm>
              <a:off x="6369783" y="285728"/>
              <a:ext cx="597719" cy="597720"/>
              <a:chOff x="6501056" y="1873013"/>
              <a:chExt cx="696763" cy="696763"/>
            </a:xfrm>
          </p:grpSpPr>
          <p:sp>
            <p:nvSpPr>
              <p:cNvPr id="32" name="椭圆 31"/>
              <p:cNvSpPr/>
              <p:nvPr userDrawn="1"/>
            </p:nvSpPr>
            <p:spPr>
              <a:xfrm>
                <a:off x="6501056" y="1873013"/>
                <a:ext cx="696763" cy="696763"/>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33" name="组合 113"/>
              <p:cNvGrpSpPr>
                <a:grpSpLocks noChangeAspect="1"/>
              </p:cNvGrpSpPr>
              <p:nvPr/>
            </p:nvGrpSpPr>
            <p:grpSpPr>
              <a:xfrm>
                <a:off x="6616028" y="1996256"/>
                <a:ext cx="466830" cy="450242"/>
                <a:chOff x="7019925" y="5499100"/>
                <a:chExt cx="312738" cy="301626"/>
              </a:xfrm>
              <a:solidFill>
                <a:srgbClr val="BBBE2C"/>
              </a:solidFill>
            </p:grpSpPr>
            <p:sp>
              <p:nvSpPr>
                <p:cNvPr id="34"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35"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grpSp>
        <p:sp>
          <p:nvSpPr>
            <p:cNvPr id="31" name="矩形 30"/>
            <p:cNvSpPr/>
            <p:nvPr/>
          </p:nvSpPr>
          <p:spPr>
            <a:xfrm>
              <a:off x="6170529"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01</a:t>
              </a:r>
              <a:r>
                <a:rPr lang="zh-CN" altLang="en-US" dirty="0" smtClean="0">
                  <a:solidFill>
                    <a:schemeClr val="tx1">
                      <a:lumMod val="75000"/>
                      <a:lumOff val="25000"/>
                    </a:schemeClr>
                  </a:solidFill>
                </a:rPr>
                <a:t> </a:t>
              </a:r>
              <a:endParaRPr lang="zh-CN" altLang="en-US" dirty="0"/>
            </a:p>
          </p:txBody>
        </p:sp>
      </p:grpSp>
      <p:grpSp>
        <p:nvGrpSpPr>
          <p:cNvPr id="79" name="组合 78"/>
          <p:cNvGrpSpPr/>
          <p:nvPr userDrawn="1"/>
        </p:nvGrpSpPr>
        <p:grpSpPr>
          <a:xfrm>
            <a:off x="7956479" y="285728"/>
            <a:ext cx="996247" cy="1000132"/>
            <a:chOff x="7367116" y="285728"/>
            <a:chExt cx="996247" cy="1000132"/>
          </a:xfrm>
        </p:grpSpPr>
        <p:grpSp>
          <p:nvGrpSpPr>
            <p:cNvPr id="37" name="组合 36"/>
            <p:cNvGrpSpPr/>
            <p:nvPr/>
          </p:nvGrpSpPr>
          <p:grpSpPr>
            <a:xfrm>
              <a:off x="7566379" y="285728"/>
              <a:ext cx="597720" cy="597720"/>
              <a:chOff x="6501056" y="2921024"/>
              <a:chExt cx="696763" cy="696763"/>
            </a:xfrm>
          </p:grpSpPr>
          <p:sp>
            <p:nvSpPr>
              <p:cNvPr id="39" name="椭圆 38"/>
              <p:cNvSpPr/>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40" name="组合 118"/>
              <p:cNvGrpSpPr>
                <a:grpSpLocks noChangeAspect="1"/>
              </p:cNvGrpSpPr>
              <p:nvPr/>
            </p:nvGrpSpPr>
            <p:grpSpPr>
              <a:xfrm>
                <a:off x="6636672" y="3066937"/>
                <a:ext cx="455384" cy="390650"/>
                <a:chOff x="5084763" y="971550"/>
                <a:chExt cx="323850" cy="277813"/>
              </a:xfrm>
              <a:solidFill>
                <a:srgbClr val="4ABAB5"/>
              </a:solidFill>
            </p:grpSpPr>
            <p:sp>
              <p:nvSpPr>
                <p:cNvPr id="41"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sp>
              <p:nvSpPr>
                <p:cNvPr id="42"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sp>
              <p:nvSpPr>
                <p:cNvPr id="4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grpSp>
        </p:grpSp>
        <p:sp>
          <p:nvSpPr>
            <p:cNvPr id="38" name="矩形 37"/>
            <p:cNvSpPr/>
            <p:nvPr/>
          </p:nvSpPr>
          <p:spPr>
            <a:xfrm>
              <a:off x="7367116"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02</a:t>
              </a:r>
              <a:r>
                <a:rPr lang="zh-CN" altLang="en-US" dirty="0" smtClean="0">
                  <a:solidFill>
                    <a:schemeClr val="tx1">
                      <a:lumMod val="75000"/>
                      <a:lumOff val="25000"/>
                    </a:schemeClr>
                  </a:solidFill>
                </a:rPr>
                <a:t> </a:t>
              </a:r>
              <a:endParaRPr lang="zh-CN" altLang="en-US" dirty="0"/>
            </a:p>
          </p:txBody>
        </p:sp>
      </p:grpSp>
      <p:grpSp>
        <p:nvGrpSpPr>
          <p:cNvPr id="80" name="组合 79"/>
          <p:cNvGrpSpPr/>
          <p:nvPr userDrawn="1"/>
        </p:nvGrpSpPr>
        <p:grpSpPr>
          <a:xfrm>
            <a:off x="8956611" y="285728"/>
            <a:ext cx="996247" cy="1000132"/>
            <a:chOff x="8563703" y="285728"/>
            <a:chExt cx="996247" cy="1000132"/>
          </a:xfrm>
        </p:grpSpPr>
        <p:grpSp>
          <p:nvGrpSpPr>
            <p:cNvPr id="45" name="组合 55"/>
            <p:cNvGrpSpPr/>
            <p:nvPr/>
          </p:nvGrpSpPr>
          <p:grpSpPr>
            <a:xfrm>
              <a:off x="8762966" y="285728"/>
              <a:ext cx="597720" cy="597720"/>
              <a:chOff x="6494501" y="4230044"/>
              <a:chExt cx="696763" cy="696763"/>
            </a:xfrm>
          </p:grpSpPr>
          <p:sp>
            <p:nvSpPr>
              <p:cNvPr id="47" name="椭圆 46"/>
              <p:cNvSpPr/>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48" name="任意多边形 47"/>
              <p:cNvSpPr/>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noAutofit/>
              </a:bodyPr>
              <a:lstStyle/>
              <a:p>
                <a:endParaRPr lang="zh-CN" altLang="en-US"/>
              </a:p>
            </p:txBody>
          </p:sp>
        </p:grpSp>
        <p:sp>
          <p:nvSpPr>
            <p:cNvPr id="46" name="矩形 45"/>
            <p:cNvSpPr/>
            <p:nvPr/>
          </p:nvSpPr>
          <p:spPr>
            <a:xfrm>
              <a:off x="8563703"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03</a:t>
              </a:r>
              <a:r>
                <a:rPr lang="zh-CN" altLang="en-US" dirty="0" smtClean="0">
                  <a:solidFill>
                    <a:schemeClr val="tx1">
                      <a:lumMod val="75000"/>
                      <a:lumOff val="25000"/>
                    </a:schemeClr>
                  </a:solidFill>
                </a:rPr>
                <a:t> </a:t>
              </a:r>
              <a:endParaRPr lang="zh-CN" altLang="en-US" dirty="0"/>
            </a:p>
          </p:txBody>
        </p:sp>
      </p:grpSp>
      <p:grpSp>
        <p:nvGrpSpPr>
          <p:cNvPr id="81" name="组合 80"/>
          <p:cNvGrpSpPr/>
          <p:nvPr userDrawn="1"/>
        </p:nvGrpSpPr>
        <p:grpSpPr>
          <a:xfrm>
            <a:off x="9956743" y="285728"/>
            <a:ext cx="996247" cy="1000132"/>
            <a:chOff x="9760290" y="285728"/>
            <a:chExt cx="996247" cy="1000132"/>
          </a:xfrm>
        </p:grpSpPr>
        <p:grpSp>
          <p:nvGrpSpPr>
            <p:cNvPr id="50" name="组合 43"/>
            <p:cNvGrpSpPr/>
            <p:nvPr/>
          </p:nvGrpSpPr>
          <p:grpSpPr>
            <a:xfrm>
              <a:off x="9959553" y="285728"/>
              <a:ext cx="597720" cy="597720"/>
              <a:chOff x="4840168" y="3971584"/>
              <a:chExt cx="522572" cy="522572"/>
            </a:xfrm>
          </p:grpSpPr>
          <p:sp>
            <p:nvSpPr>
              <p:cNvPr id="52" name="椭圆 51"/>
              <p:cNvSpPr/>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68" name="组合 137"/>
              <p:cNvGrpSpPr/>
              <p:nvPr/>
            </p:nvGrpSpPr>
            <p:grpSpPr>
              <a:xfrm>
                <a:off x="4981489" y="4078661"/>
                <a:ext cx="239931" cy="308418"/>
                <a:chOff x="731016" y="1671338"/>
                <a:chExt cx="366231" cy="470769"/>
              </a:xfrm>
              <a:solidFill>
                <a:srgbClr val="B91F38"/>
              </a:solidFill>
            </p:grpSpPr>
            <p:sp>
              <p:nvSpPr>
                <p:cNvPr id="69" name="Freeform 108"/>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70"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71"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72"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grpSp>
        </p:grpSp>
        <p:sp>
          <p:nvSpPr>
            <p:cNvPr id="51" name="矩形 50"/>
            <p:cNvSpPr/>
            <p:nvPr/>
          </p:nvSpPr>
          <p:spPr>
            <a:xfrm>
              <a:off x="9760290"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04</a:t>
              </a:r>
              <a:r>
                <a:rPr lang="zh-CN" altLang="en-US" dirty="0" smtClean="0">
                  <a:solidFill>
                    <a:schemeClr val="tx1">
                      <a:lumMod val="75000"/>
                      <a:lumOff val="25000"/>
                    </a:schemeClr>
                  </a:solidFill>
                </a:rPr>
                <a:t> </a:t>
              </a:r>
              <a:endParaRPr lang="zh-CN" altLang="en-US" dirty="0"/>
            </a:p>
          </p:txBody>
        </p:sp>
      </p:grpSp>
      <p:grpSp>
        <p:nvGrpSpPr>
          <p:cNvPr id="82" name="组合 81"/>
          <p:cNvGrpSpPr/>
          <p:nvPr userDrawn="1"/>
        </p:nvGrpSpPr>
        <p:grpSpPr>
          <a:xfrm>
            <a:off x="10956875" y="285728"/>
            <a:ext cx="996247" cy="1000132"/>
            <a:chOff x="10956875" y="285728"/>
            <a:chExt cx="996247" cy="1000132"/>
          </a:xfrm>
        </p:grpSpPr>
        <p:grpSp>
          <p:nvGrpSpPr>
            <p:cNvPr id="74" name="组合 66"/>
            <p:cNvGrpSpPr/>
            <p:nvPr/>
          </p:nvGrpSpPr>
          <p:grpSpPr>
            <a:xfrm>
              <a:off x="11156138" y="285728"/>
              <a:ext cx="597720" cy="597720"/>
              <a:chOff x="9881420" y="2714620"/>
              <a:chExt cx="784512" cy="784512"/>
            </a:xfrm>
          </p:grpSpPr>
          <p:sp>
            <p:nvSpPr>
              <p:cNvPr id="76" name="椭圆 75"/>
              <p:cNvSpPr/>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77" name="Freeform 9"/>
              <p:cNvSpPr>
                <a:spLocks noEditPoints="1"/>
              </p:cNvSpPr>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grpSp>
        <p:sp>
          <p:nvSpPr>
            <p:cNvPr id="75" name="矩形 74"/>
            <p:cNvSpPr/>
            <p:nvPr/>
          </p:nvSpPr>
          <p:spPr>
            <a:xfrm>
              <a:off x="10956875"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05</a:t>
              </a:r>
              <a:r>
                <a:rPr lang="zh-CN" altLang="en-US" dirty="0" smtClean="0">
                  <a:solidFill>
                    <a:schemeClr val="tx1">
                      <a:lumMod val="75000"/>
                      <a:lumOff val="25000"/>
                    </a:schemeClr>
                  </a:solidFill>
                </a:rPr>
                <a:t> </a:t>
              </a:r>
              <a:endParaRPr lang="zh-CN" altLang="en-US" dirty="0"/>
            </a:p>
          </p:txBody>
        </p:sp>
      </p:grpSp>
      <p:sp>
        <p:nvSpPr>
          <p:cNvPr id="83" name="TextBox 82"/>
          <p:cNvSpPr txBox="1"/>
          <p:nvPr userDrawn="1"/>
        </p:nvSpPr>
        <p:spPr>
          <a:xfrm>
            <a:off x="398518" y="476888"/>
            <a:ext cx="2339102" cy="523220"/>
          </a:xfrm>
          <a:prstGeom prst="rect">
            <a:avLst/>
          </a:prstGeom>
          <a:noFill/>
        </p:spPr>
        <p:txBody>
          <a:bodyPr wrap="none" rtlCol="0">
            <a:spAutoFit/>
          </a:bodyPr>
          <a:lstStyle/>
          <a:p>
            <a:r>
              <a:rPr lang="zh-CN" altLang="en-US" sz="2800" dirty="0" smtClean="0">
                <a:solidFill>
                  <a:schemeClr val="tx1">
                    <a:lumMod val="65000"/>
                    <a:lumOff val="35000"/>
                  </a:schemeClr>
                </a:solidFill>
                <a:latin typeface="方正兰亭粗黑_GBK" pitchFamily="2" charset="-122"/>
                <a:ea typeface="方正兰亭粗黑_GBK" pitchFamily="2" charset="-122"/>
              </a:rPr>
              <a:t>年度工作概括</a:t>
            </a:r>
            <a:endParaRPr lang="zh-CN" altLang="en-US" sz="2800" dirty="0">
              <a:solidFill>
                <a:schemeClr val="tx1">
                  <a:lumMod val="65000"/>
                  <a:lumOff val="35000"/>
                </a:schemeClr>
              </a:solidFill>
              <a:latin typeface="方正兰亭粗黑_GBK" pitchFamily="2" charset="-122"/>
              <a:ea typeface="方正兰亭粗黑_GBK" pitchFamily="2" charset="-122"/>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第二节">
    <p:spTree>
      <p:nvGrpSpPr>
        <p:cNvPr id="1" name=""/>
        <p:cNvGrpSpPr/>
        <p:nvPr/>
      </p:nvGrpSpPr>
      <p:grpSpPr>
        <a:xfrm>
          <a:off x="0" y="0"/>
          <a:ext cx="0" cy="0"/>
          <a:chOff x="0" y="0"/>
          <a:chExt cx="0" cy="0"/>
        </a:xfrm>
      </p:grpSpPr>
      <p:sp>
        <p:nvSpPr>
          <p:cNvPr id="29" name="矩形 28"/>
          <p:cNvSpPr/>
          <p:nvPr userDrawn="1"/>
        </p:nvSpPr>
        <p:spPr>
          <a:xfrm>
            <a:off x="0" y="1198956"/>
            <a:ext cx="12189600" cy="154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spcBef>
                <a:spcPts val="0"/>
              </a:spcBef>
              <a:spcAft>
                <a:spcPts val="0"/>
              </a:spcAft>
              <a:defRPr/>
            </a:pPr>
            <a:endParaRPr lang="zh-CN" altLang="en-US" dirty="0">
              <a:ea typeface="微软雅黑" panose="020B0503020204020204" pitchFamily="34" charset="-122"/>
            </a:endParaRPr>
          </a:p>
        </p:txBody>
      </p:sp>
      <p:grpSp>
        <p:nvGrpSpPr>
          <p:cNvPr id="30" name="组合 29"/>
          <p:cNvGrpSpPr/>
          <p:nvPr userDrawn="1"/>
        </p:nvGrpSpPr>
        <p:grpSpPr>
          <a:xfrm>
            <a:off x="6956347" y="285728"/>
            <a:ext cx="996247" cy="1000132"/>
            <a:chOff x="6170529" y="285728"/>
            <a:chExt cx="996247" cy="1000132"/>
          </a:xfrm>
        </p:grpSpPr>
        <p:grpSp>
          <p:nvGrpSpPr>
            <p:cNvPr id="32" name="组合 31"/>
            <p:cNvGrpSpPr/>
            <p:nvPr/>
          </p:nvGrpSpPr>
          <p:grpSpPr>
            <a:xfrm>
              <a:off x="6369792" y="285728"/>
              <a:ext cx="597720" cy="597720"/>
              <a:chOff x="6501056" y="1873013"/>
              <a:chExt cx="696763" cy="696763"/>
            </a:xfrm>
          </p:grpSpPr>
          <p:sp>
            <p:nvSpPr>
              <p:cNvPr id="35" name="椭圆 34"/>
              <p:cNvSpPr/>
              <p:nvPr/>
            </p:nvSpPr>
            <p:spPr>
              <a:xfrm>
                <a:off x="6501056" y="1873013"/>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36" name="组合 113"/>
              <p:cNvGrpSpPr>
                <a:grpSpLocks noChangeAspect="1"/>
              </p:cNvGrpSpPr>
              <p:nvPr/>
            </p:nvGrpSpPr>
            <p:grpSpPr>
              <a:xfrm>
                <a:off x="6616022" y="1996255"/>
                <a:ext cx="466830" cy="450242"/>
                <a:chOff x="7019925" y="5499100"/>
                <a:chExt cx="312738" cy="301626"/>
              </a:xfrm>
              <a:solidFill>
                <a:srgbClr val="BBBE2C"/>
              </a:solidFill>
            </p:grpSpPr>
            <p:sp>
              <p:nvSpPr>
                <p:cNvPr id="37"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38"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grpSp>
        <p:sp>
          <p:nvSpPr>
            <p:cNvPr id="34" name="矩形 33"/>
            <p:cNvSpPr/>
            <p:nvPr/>
          </p:nvSpPr>
          <p:spPr>
            <a:xfrm>
              <a:off x="6170529"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01</a:t>
              </a:r>
              <a:r>
                <a:rPr lang="zh-CN" altLang="en-US" dirty="0" smtClean="0">
                  <a:solidFill>
                    <a:schemeClr val="tx1">
                      <a:lumMod val="75000"/>
                      <a:lumOff val="25000"/>
                    </a:schemeClr>
                  </a:solidFill>
                </a:rPr>
                <a:t> </a:t>
              </a:r>
              <a:endParaRPr lang="zh-CN" altLang="en-US" dirty="0"/>
            </a:p>
          </p:txBody>
        </p:sp>
      </p:grpSp>
      <p:grpSp>
        <p:nvGrpSpPr>
          <p:cNvPr id="39" name="组合 38"/>
          <p:cNvGrpSpPr/>
          <p:nvPr userDrawn="1"/>
        </p:nvGrpSpPr>
        <p:grpSpPr>
          <a:xfrm>
            <a:off x="7956479" y="285728"/>
            <a:ext cx="996247" cy="1000132"/>
            <a:chOff x="7367116" y="285728"/>
            <a:chExt cx="996247" cy="1000132"/>
          </a:xfrm>
        </p:grpSpPr>
        <p:grpSp>
          <p:nvGrpSpPr>
            <p:cNvPr id="40" name="组合 36"/>
            <p:cNvGrpSpPr/>
            <p:nvPr userDrawn="1"/>
          </p:nvGrpSpPr>
          <p:grpSpPr>
            <a:xfrm>
              <a:off x="7566370" y="285728"/>
              <a:ext cx="597719" cy="597720"/>
              <a:chOff x="6501056" y="2921024"/>
              <a:chExt cx="696763" cy="696763"/>
            </a:xfrm>
          </p:grpSpPr>
          <p:sp>
            <p:nvSpPr>
              <p:cNvPr id="42" name="椭圆 41"/>
              <p:cNvSpPr/>
              <p:nvPr userDrawn="1"/>
            </p:nvSpPr>
            <p:spPr>
              <a:xfrm>
                <a:off x="6501056" y="2921024"/>
                <a:ext cx="696763" cy="696763"/>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43" name="组合 118"/>
              <p:cNvGrpSpPr>
                <a:grpSpLocks noChangeAspect="1"/>
              </p:cNvGrpSpPr>
              <p:nvPr/>
            </p:nvGrpSpPr>
            <p:grpSpPr>
              <a:xfrm>
                <a:off x="6636679" y="3066938"/>
                <a:ext cx="455384" cy="390650"/>
                <a:chOff x="5084763" y="971550"/>
                <a:chExt cx="323850" cy="277813"/>
              </a:xfrm>
              <a:solidFill>
                <a:srgbClr val="4ABAB5"/>
              </a:solidFill>
            </p:grpSpPr>
            <p:sp>
              <p:nvSpPr>
                <p:cNvPr id="44"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sp>
              <p:nvSpPr>
                <p:cNvPr id="45"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sp>
              <p:nvSpPr>
                <p:cNvPr id="4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grpSp>
        </p:grpSp>
        <p:sp>
          <p:nvSpPr>
            <p:cNvPr id="41" name="矩形 40"/>
            <p:cNvSpPr/>
            <p:nvPr/>
          </p:nvSpPr>
          <p:spPr>
            <a:xfrm>
              <a:off x="7367116"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02</a:t>
              </a:r>
              <a:r>
                <a:rPr lang="zh-CN" altLang="en-US" dirty="0" smtClean="0">
                  <a:solidFill>
                    <a:schemeClr val="tx1">
                      <a:lumMod val="75000"/>
                      <a:lumOff val="25000"/>
                    </a:schemeClr>
                  </a:solidFill>
                </a:rPr>
                <a:t> </a:t>
              </a:r>
              <a:endParaRPr lang="zh-CN" altLang="en-US" dirty="0"/>
            </a:p>
          </p:txBody>
        </p:sp>
      </p:grpSp>
      <p:grpSp>
        <p:nvGrpSpPr>
          <p:cNvPr id="47" name="组合 46"/>
          <p:cNvGrpSpPr/>
          <p:nvPr userDrawn="1"/>
        </p:nvGrpSpPr>
        <p:grpSpPr>
          <a:xfrm>
            <a:off x="8956611" y="285728"/>
            <a:ext cx="996247" cy="1000132"/>
            <a:chOff x="8563703" y="285728"/>
            <a:chExt cx="996247" cy="1000132"/>
          </a:xfrm>
        </p:grpSpPr>
        <p:grpSp>
          <p:nvGrpSpPr>
            <p:cNvPr id="48" name="组合 55"/>
            <p:cNvGrpSpPr/>
            <p:nvPr/>
          </p:nvGrpSpPr>
          <p:grpSpPr>
            <a:xfrm>
              <a:off x="8762966" y="285728"/>
              <a:ext cx="597720" cy="597720"/>
              <a:chOff x="6494501" y="4230044"/>
              <a:chExt cx="696763" cy="696763"/>
            </a:xfrm>
          </p:grpSpPr>
          <p:sp>
            <p:nvSpPr>
              <p:cNvPr id="50" name="椭圆 49"/>
              <p:cNvSpPr/>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51" name="任意多边形 50"/>
              <p:cNvSpPr/>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noAutofit/>
              </a:bodyPr>
              <a:lstStyle/>
              <a:p>
                <a:endParaRPr lang="zh-CN" altLang="en-US"/>
              </a:p>
            </p:txBody>
          </p:sp>
        </p:grpSp>
        <p:sp>
          <p:nvSpPr>
            <p:cNvPr id="49" name="矩形 48"/>
            <p:cNvSpPr/>
            <p:nvPr/>
          </p:nvSpPr>
          <p:spPr>
            <a:xfrm>
              <a:off x="8563703"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03</a:t>
              </a:r>
              <a:r>
                <a:rPr lang="zh-CN" altLang="en-US" dirty="0" smtClean="0">
                  <a:solidFill>
                    <a:schemeClr val="tx1">
                      <a:lumMod val="75000"/>
                      <a:lumOff val="25000"/>
                    </a:schemeClr>
                  </a:solidFill>
                </a:rPr>
                <a:t> </a:t>
              </a:r>
              <a:endParaRPr lang="zh-CN" altLang="en-US" dirty="0"/>
            </a:p>
          </p:txBody>
        </p:sp>
      </p:grpSp>
      <p:grpSp>
        <p:nvGrpSpPr>
          <p:cNvPr id="52" name="组合 51"/>
          <p:cNvGrpSpPr/>
          <p:nvPr userDrawn="1"/>
        </p:nvGrpSpPr>
        <p:grpSpPr>
          <a:xfrm>
            <a:off x="9956743" y="285728"/>
            <a:ext cx="996247" cy="1000132"/>
            <a:chOff x="9760290" y="285728"/>
            <a:chExt cx="996247" cy="1000132"/>
          </a:xfrm>
        </p:grpSpPr>
        <p:grpSp>
          <p:nvGrpSpPr>
            <p:cNvPr id="53" name="组合 43"/>
            <p:cNvGrpSpPr/>
            <p:nvPr/>
          </p:nvGrpSpPr>
          <p:grpSpPr>
            <a:xfrm>
              <a:off x="9959553" y="285728"/>
              <a:ext cx="597720" cy="597720"/>
              <a:chOff x="4840168" y="3971584"/>
              <a:chExt cx="522572" cy="522572"/>
            </a:xfrm>
          </p:grpSpPr>
          <p:sp>
            <p:nvSpPr>
              <p:cNvPr id="55" name="椭圆 54"/>
              <p:cNvSpPr/>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56" name="组合 137"/>
              <p:cNvGrpSpPr/>
              <p:nvPr/>
            </p:nvGrpSpPr>
            <p:grpSpPr>
              <a:xfrm>
                <a:off x="4981489" y="4078661"/>
                <a:ext cx="239931" cy="308418"/>
                <a:chOff x="731016" y="1671338"/>
                <a:chExt cx="366231" cy="470769"/>
              </a:xfrm>
              <a:solidFill>
                <a:srgbClr val="B91F38"/>
              </a:solidFill>
            </p:grpSpPr>
            <p:sp>
              <p:nvSpPr>
                <p:cNvPr id="57" name="Freeform 108"/>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58"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59"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85"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grpSp>
        </p:grpSp>
        <p:sp>
          <p:nvSpPr>
            <p:cNvPr id="54" name="矩形 53"/>
            <p:cNvSpPr/>
            <p:nvPr/>
          </p:nvSpPr>
          <p:spPr>
            <a:xfrm>
              <a:off x="9760290"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04</a:t>
              </a:r>
              <a:r>
                <a:rPr lang="zh-CN" altLang="en-US" dirty="0" smtClean="0">
                  <a:solidFill>
                    <a:schemeClr val="tx1">
                      <a:lumMod val="75000"/>
                      <a:lumOff val="25000"/>
                    </a:schemeClr>
                  </a:solidFill>
                </a:rPr>
                <a:t> </a:t>
              </a:r>
              <a:endParaRPr lang="zh-CN" altLang="en-US" dirty="0"/>
            </a:p>
          </p:txBody>
        </p:sp>
      </p:grpSp>
      <p:grpSp>
        <p:nvGrpSpPr>
          <p:cNvPr id="86" name="组合 85"/>
          <p:cNvGrpSpPr/>
          <p:nvPr userDrawn="1"/>
        </p:nvGrpSpPr>
        <p:grpSpPr>
          <a:xfrm>
            <a:off x="10956875" y="285728"/>
            <a:ext cx="996247" cy="1000132"/>
            <a:chOff x="10956875" y="285728"/>
            <a:chExt cx="996247" cy="1000132"/>
          </a:xfrm>
        </p:grpSpPr>
        <p:grpSp>
          <p:nvGrpSpPr>
            <p:cNvPr id="87" name="组合 66"/>
            <p:cNvGrpSpPr/>
            <p:nvPr/>
          </p:nvGrpSpPr>
          <p:grpSpPr>
            <a:xfrm>
              <a:off x="11156138" y="285728"/>
              <a:ext cx="597720" cy="597720"/>
              <a:chOff x="9881420" y="2714620"/>
              <a:chExt cx="784512" cy="784512"/>
            </a:xfrm>
          </p:grpSpPr>
          <p:sp>
            <p:nvSpPr>
              <p:cNvPr id="89" name="椭圆 88"/>
              <p:cNvSpPr/>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90" name="Freeform 9"/>
              <p:cNvSpPr>
                <a:spLocks noEditPoints="1"/>
              </p:cNvSpPr>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grpSp>
        <p:sp>
          <p:nvSpPr>
            <p:cNvPr id="88" name="矩形 87"/>
            <p:cNvSpPr/>
            <p:nvPr/>
          </p:nvSpPr>
          <p:spPr>
            <a:xfrm>
              <a:off x="10956875"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05</a:t>
              </a:r>
              <a:r>
                <a:rPr lang="zh-CN" altLang="en-US" dirty="0" smtClean="0">
                  <a:solidFill>
                    <a:schemeClr val="tx1">
                      <a:lumMod val="75000"/>
                      <a:lumOff val="25000"/>
                    </a:schemeClr>
                  </a:solidFill>
                </a:rPr>
                <a:t> </a:t>
              </a:r>
              <a:endParaRPr lang="zh-CN" altLang="en-US" dirty="0"/>
            </a:p>
          </p:txBody>
        </p:sp>
      </p:grpSp>
      <p:sp>
        <p:nvSpPr>
          <p:cNvPr id="91" name="TextBox 90"/>
          <p:cNvSpPr txBox="1"/>
          <p:nvPr userDrawn="1"/>
        </p:nvSpPr>
        <p:spPr>
          <a:xfrm>
            <a:off x="398518" y="476888"/>
            <a:ext cx="2339102" cy="523220"/>
          </a:xfrm>
          <a:prstGeom prst="rect">
            <a:avLst/>
          </a:prstGeom>
          <a:noFill/>
        </p:spPr>
        <p:txBody>
          <a:bodyPr wrap="none" rtlCol="0">
            <a:spAutoFit/>
          </a:bodyPr>
          <a:lstStyle/>
          <a:p>
            <a:r>
              <a:rPr lang="zh-CN" altLang="en-US" sz="2800" dirty="0" smtClean="0">
                <a:solidFill>
                  <a:schemeClr val="tx1">
                    <a:lumMod val="65000"/>
                    <a:lumOff val="35000"/>
                  </a:schemeClr>
                </a:solidFill>
                <a:latin typeface="方正兰亭粗黑_GBK" pitchFamily="2" charset="-122"/>
                <a:ea typeface="方正兰亭粗黑_GBK" pitchFamily="2" charset="-122"/>
              </a:rPr>
              <a:t>工作完成情况</a:t>
            </a:r>
            <a:endParaRPr lang="zh-CN" altLang="en-US" sz="2800" dirty="0">
              <a:solidFill>
                <a:schemeClr val="tx1">
                  <a:lumMod val="65000"/>
                  <a:lumOff val="35000"/>
                </a:schemeClr>
              </a:solidFill>
              <a:latin typeface="方正兰亭粗黑_GBK" pitchFamily="2" charset="-122"/>
              <a:ea typeface="方正兰亭粗黑_GBK" pitchFamily="2" charset="-122"/>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第三节">
    <p:spTree>
      <p:nvGrpSpPr>
        <p:cNvPr id="1" name=""/>
        <p:cNvGrpSpPr/>
        <p:nvPr/>
      </p:nvGrpSpPr>
      <p:grpSpPr>
        <a:xfrm>
          <a:off x="0" y="0"/>
          <a:ext cx="0" cy="0"/>
          <a:chOff x="0" y="0"/>
          <a:chExt cx="0" cy="0"/>
        </a:xfrm>
      </p:grpSpPr>
      <p:sp>
        <p:nvSpPr>
          <p:cNvPr id="31" name="矩形 30"/>
          <p:cNvSpPr/>
          <p:nvPr userDrawn="1"/>
        </p:nvSpPr>
        <p:spPr>
          <a:xfrm>
            <a:off x="0" y="1198956"/>
            <a:ext cx="12189600" cy="154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spcBef>
                <a:spcPts val="0"/>
              </a:spcBef>
              <a:spcAft>
                <a:spcPts val="0"/>
              </a:spcAft>
              <a:defRPr/>
            </a:pPr>
            <a:endParaRPr lang="zh-CN" altLang="en-US" dirty="0">
              <a:ea typeface="微软雅黑" panose="020B0503020204020204" pitchFamily="34" charset="-122"/>
            </a:endParaRPr>
          </a:p>
        </p:txBody>
      </p:sp>
      <p:grpSp>
        <p:nvGrpSpPr>
          <p:cNvPr id="34" name="组合 33"/>
          <p:cNvGrpSpPr/>
          <p:nvPr userDrawn="1"/>
        </p:nvGrpSpPr>
        <p:grpSpPr>
          <a:xfrm>
            <a:off x="6956347" y="285728"/>
            <a:ext cx="996247" cy="1000132"/>
            <a:chOff x="6170529" y="285728"/>
            <a:chExt cx="996247" cy="1000132"/>
          </a:xfrm>
        </p:grpSpPr>
        <p:grpSp>
          <p:nvGrpSpPr>
            <p:cNvPr id="35" name="组合 31"/>
            <p:cNvGrpSpPr/>
            <p:nvPr/>
          </p:nvGrpSpPr>
          <p:grpSpPr>
            <a:xfrm>
              <a:off x="6369792" y="285728"/>
              <a:ext cx="597720" cy="597720"/>
              <a:chOff x="6501056" y="1873013"/>
              <a:chExt cx="696763" cy="696763"/>
            </a:xfrm>
          </p:grpSpPr>
          <p:sp>
            <p:nvSpPr>
              <p:cNvPr id="37" name="椭圆 36"/>
              <p:cNvSpPr/>
              <p:nvPr/>
            </p:nvSpPr>
            <p:spPr>
              <a:xfrm>
                <a:off x="6501056" y="1873013"/>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38" name="组合 113"/>
              <p:cNvGrpSpPr>
                <a:grpSpLocks noChangeAspect="1"/>
              </p:cNvGrpSpPr>
              <p:nvPr/>
            </p:nvGrpSpPr>
            <p:grpSpPr>
              <a:xfrm>
                <a:off x="6616022" y="1996255"/>
                <a:ext cx="466830" cy="450242"/>
                <a:chOff x="7019925" y="5499100"/>
                <a:chExt cx="312738" cy="301626"/>
              </a:xfrm>
              <a:solidFill>
                <a:srgbClr val="BBBE2C"/>
              </a:solidFill>
            </p:grpSpPr>
            <p:sp>
              <p:nvSpPr>
                <p:cNvPr id="39"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40"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grpSp>
        <p:sp>
          <p:nvSpPr>
            <p:cNvPr id="36" name="矩形 35"/>
            <p:cNvSpPr/>
            <p:nvPr/>
          </p:nvSpPr>
          <p:spPr>
            <a:xfrm>
              <a:off x="6170529"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01</a:t>
              </a:r>
              <a:r>
                <a:rPr lang="zh-CN" altLang="en-US" dirty="0" smtClean="0">
                  <a:solidFill>
                    <a:schemeClr val="tx1">
                      <a:lumMod val="75000"/>
                      <a:lumOff val="25000"/>
                    </a:schemeClr>
                  </a:solidFill>
                </a:rPr>
                <a:t> </a:t>
              </a:r>
              <a:endParaRPr lang="zh-CN" altLang="en-US" dirty="0"/>
            </a:p>
          </p:txBody>
        </p:sp>
      </p:grpSp>
      <p:grpSp>
        <p:nvGrpSpPr>
          <p:cNvPr id="41" name="组合 40"/>
          <p:cNvGrpSpPr/>
          <p:nvPr userDrawn="1"/>
        </p:nvGrpSpPr>
        <p:grpSpPr>
          <a:xfrm>
            <a:off x="7956479" y="285728"/>
            <a:ext cx="996247" cy="1000132"/>
            <a:chOff x="7367116" y="285728"/>
            <a:chExt cx="996247" cy="1000132"/>
          </a:xfrm>
        </p:grpSpPr>
        <p:grpSp>
          <p:nvGrpSpPr>
            <p:cNvPr id="42" name="组合 36"/>
            <p:cNvGrpSpPr/>
            <p:nvPr/>
          </p:nvGrpSpPr>
          <p:grpSpPr>
            <a:xfrm>
              <a:off x="7566379" y="285728"/>
              <a:ext cx="597720" cy="597720"/>
              <a:chOff x="6501056" y="2921024"/>
              <a:chExt cx="696763" cy="696763"/>
            </a:xfrm>
          </p:grpSpPr>
          <p:sp>
            <p:nvSpPr>
              <p:cNvPr id="44" name="椭圆 43"/>
              <p:cNvSpPr/>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45" name="组合 118"/>
              <p:cNvGrpSpPr>
                <a:grpSpLocks noChangeAspect="1"/>
              </p:cNvGrpSpPr>
              <p:nvPr/>
            </p:nvGrpSpPr>
            <p:grpSpPr>
              <a:xfrm>
                <a:off x="6636672" y="3066937"/>
                <a:ext cx="455384" cy="390650"/>
                <a:chOff x="5084763" y="971550"/>
                <a:chExt cx="323850" cy="277813"/>
              </a:xfrm>
              <a:solidFill>
                <a:srgbClr val="4ABAB5"/>
              </a:solidFill>
            </p:grpSpPr>
            <p:sp>
              <p:nvSpPr>
                <p:cNvPr id="46"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sp>
              <p:nvSpPr>
                <p:cNvPr id="47"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sp>
              <p:nvSpPr>
                <p:cNvPr id="48"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grpSp>
        </p:grpSp>
        <p:sp>
          <p:nvSpPr>
            <p:cNvPr id="43" name="矩形 42"/>
            <p:cNvSpPr/>
            <p:nvPr/>
          </p:nvSpPr>
          <p:spPr>
            <a:xfrm>
              <a:off x="7367116"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02</a:t>
              </a:r>
              <a:r>
                <a:rPr lang="zh-CN" altLang="en-US" dirty="0" smtClean="0">
                  <a:solidFill>
                    <a:schemeClr val="tx1">
                      <a:lumMod val="75000"/>
                      <a:lumOff val="25000"/>
                    </a:schemeClr>
                  </a:solidFill>
                </a:rPr>
                <a:t> </a:t>
              </a:r>
              <a:endParaRPr lang="zh-CN" altLang="en-US" dirty="0"/>
            </a:p>
          </p:txBody>
        </p:sp>
      </p:grpSp>
      <p:grpSp>
        <p:nvGrpSpPr>
          <p:cNvPr id="49" name="组合 48"/>
          <p:cNvGrpSpPr/>
          <p:nvPr userDrawn="1"/>
        </p:nvGrpSpPr>
        <p:grpSpPr>
          <a:xfrm>
            <a:off x="8956611" y="285722"/>
            <a:ext cx="996247" cy="1000138"/>
            <a:chOff x="8563703" y="285722"/>
            <a:chExt cx="996247" cy="1000138"/>
          </a:xfrm>
        </p:grpSpPr>
        <p:grpSp>
          <p:nvGrpSpPr>
            <p:cNvPr id="50" name="组合 55"/>
            <p:cNvGrpSpPr/>
            <p:nvPr userDrawn="1"/>
          </p:nvGrpSpPr>
          <p:grpSpPr>
            <a:xfrm>
              <a:off x="8762966" y="285722"/>
              <a:ext cx="597720" cy="597719"/>
              <a:chOff x="6494501" y="4230044"/>
              <a:chExt cx="696763" cy="696763"/>
            </a:xfrm>
          </p:grpSpPr>
          <p:sp>
            <p:nvSpPr>
              <p:cNvPr id="52" name="椭圆 51"/>
              <p:cNvSpPr/>
              <p:nvPr userDrawn="1"/>
            </p:nvSpPr>
            <p:spPr>
              <a:xfrm>
                <a:off x="6494501" y="4230044"/>
                <a:ext cx="696763" cy="696763"/>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53" name="任意多边形 52"/>
              <p:cNvSpPr/>
              <p:nvPr/>
            </p:nvSpPr>
            <p:spPr bwMode="auto">
              <a:xfrm>
                <a:off x="6609466" y="4389665"/>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noAutofit/>
              </a:bodyPr>
              <a:lstStyle/>
              <a:p>
                <a:endParaRPr lang="zh-CN" altLang="en-US"/>
              </a:p>
            </p:txBody>
          </p:sp>
        </p:grpSp>
        <p:sp>
          <p:nvSpPr>
            <p:cNvPr id="51" name="矩形 50"/>
            <p:cNvSpPr/>
            <p:nvPr/>
          </p:nvSpPr>
          <p:spPr>
            <a:xfrm>
              <a:off x="8563703"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03</a:t>
              </a:r>
              <a:r>
                <a:rPr lang="zh-CN" altLang="en-US" dirty="0" smtClean="0">
                  <a:solidFill>
                    <a:schemeClr val="tx1">
                      <a:lumMod val="75000"/>
                      <a:lumOff val="25000"/>
                    </a:schemeClr>
                  </a:solidFill>
                </a:rPr>
                <a:t> </a:t>
              </a:r>
              <a:endParaRPr lang="zh-CN" altLang="en-US" dirty="0"/>
            </a:p>
          </p:txBody>
        </p:sp>
      </p:grpSp>
      <p:grpSp>
        <p:nvGrpSpPr>
          <p:cNvPr id="54" name="组合 53"/>
          <p:cNvGrpSpPr/>
          <p:nvPr userDrawn="1"/>
        </p:nvGrpSpPr>
        <p:grpSpPr>
          <a:xfrm>
            <a:off x="9956743" y="285728"/>
            <a:ext cx="996247" cy="1000132"/>
            <a:chOff x="9760290" y="285728"/>
            <a:chExt cx="996247" cy="1000132"/>
          </a:xfrm>
        </p:grpSpPr>
        <p:grpSp>
          <p:nvGrpSpPr>
            <p:cNvPr id="55" name="组合 43"/>
            <p:cNvGrpSpPr/>
            <p:nvPr/>
          </p:nvGrpSpPr>
          <p:grpSpPr>
            <a:xfrm>
              <a:off x="9959553" y="285728"/>
              <a:ext cx="597720" cy="597720"/>
              <a:chOff x="4840168" y="3971584"/>
              <a:chExt cx="522572" cy="522572"/>
            </a:xfrm>
          </p:grpSpPr>
          <p:sp>
            <p:nvSpPr>
              <p:cNvPr id="57" name="椭圆 56"/>
              <p:cNvSpPr/>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58" name="组合 137"/>
              <p:cNvGrpSpPr/>
              <p:nvPr/>
            </p:nvGrpSpPr>
            <p:grpSpPr>
              <a:xfrm>
                <a:off x="4981489" y="4078661"/>
                <a:ext cx="239931" cy="308418"/>
                <a:chOff x="731016" y="1671338"/>
                <a:chExt cx="366231" cy="470769"/>
              </a:xfrm>
              <a:solidFill>
                <a:srgbClr val="B91F38"/>
              </a:solidFill>
            </p:grpSpPr>
            <p:sp>
              <p:nvSpPr>
                <p:cNvPr id="59" name="Freeform 108"/>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83"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84"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85"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grpSp>
        </p:grpSp>
        <p:sp>
          <p:nvSpPr>
            <p:cNvPr id="56" name="矩形 55"/>
            <p:cNvSpPr/>
            <p:nvPr/>
          </p:nvSpPr>
          <p:spPr>
            <a:xfrm>
              <a:off x="9760290"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04</a:t>
              </a:r>
              <a:r>
                <a:rPr lang="zh-CN" altLang="en-US" dirty="0" smtClean="0">
                  <a:solidFill>
                    <a:schemeClr val="tx1">
                      <a:lumMod val="75000"/>
                      <a:lumOff val="25000"/>
                    </a:schemeClr>
                  </a:solidFill>
                </a:rPr>
                <a:t> </a:t>
              </a:r>
              <a:endParaRPr lang="zh-CN" altLang="en-US" dirty="0"/>
            </a:p>
          </p:txBody>
        </p:sp>
      </p:grpSp>
      <p:grpSp>
        <p:nvGrpSpPr>
          <p:cNvPr id="86" name="组合 85"/>
          <p:cNvGrpSpPr/>
          <p:nvPr userDrawn="1"/>
        </p:nvGrpSpPr>
        <p:grpSpPr>
          <a:xfrm>
            <a:off x="10956875" y="285728"/>
            <a:ext cx="996247" cy="1000132"/>
            <a:chOff x="10956875" y="285728"/>
            <a:chExt cx="996247" cy="1000132"/>
          </a:xfrm>
        </p:grpSpPr>
        <p:grpSp>
          <p:nvGrpSpPr>
            <p:cNvPr id="87" name="组合 66"/>
            <p:cNvGrpSpPr/>
            <p:nvPr/>
          </p:nvGrpSpPr>
          <p:grpSpPr>
            <a:xfrm>
              <a:off x="11156138" y="285728"/>
              <a:ext cx="597720" cy="597720"/>
              <a:chOff x="9881420" y="2714620"/>
              <a:chExt cx="784512" cy="784512"/>
            </a:xfrm>
          </p:grpSpPr>
          <p:sp>
            <p:nvSpPr>
              <p:cNvPr id="89" name="椭圆 88"/>
              <p:cNvSpPr/>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90" name="Freeform 9"/>
              <p:cNvSpPr>
                <a:spLocks noEditPoints="1"/>
              </p:cNvSpPr>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grpSp>
        <p:sp>
          <p:nvSpPr>
            <p:cNvPr id="88" name="矩形 87"/>
            <p:cNvSpPr/>
            <p:nvPr/>
          </p:nvSpPr>
          <p:spPr>
            <a:xfrm>
              <a:off x="10956875"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05</a:t>
              </a:r>
              <a:r>
                <a:rPr lang="zh-CN" altLang="en-US" dirty="0" smtClean="0">
                  <a:solidFill>
                    <a:schemeClr val="tx1">
                      <a:lumMod val="75000"/>
                      <a:lumOff val="25000"/>
                    </a:schemeClr>
                  </a:solidFill>
                </a:rPr>
                <a:t> </a:t>
              </a:r>
              <a:endParaRPr lang="zh-CN" altLang="en-US" dirty="0"/>
            </a:p>
          </p:txBody>
        </p:sp>
      </p:grpSp>
      <p:sp>
        <p:nvSpPr>
          <p:cNvPr id="91" name="TextBox 90"/>
          <p:cNvSpPr txBox="1"/>
          <p:nvPr userDrawn="1"/>
        </p:nvSpPr>
        <p:spPr>
          <a:xfrm>
            <a:off x="398518" y="476888"/>
            <a:ext cx="2339102" cy="523220"/>
          </a:xfrm>
          <a:prstGeom prst="rect">
            <a:avLst/>
          </a:prstGeom>
          <a:noFill/>
        </p:spPr>
        <p:txBody>
          <a:bodyPr wrap="none" rtlCol="0">
            <a:spAutoFit/>
          </a:bodyPr>
          <a:lstStyle/>
          <a:p>
            <a:r>
              <a:rPr lang="zh-CN" altLang="en-US" sz="2800" dirty="0" smtClean="0">
                <a:solidFill>
                  <a:schemeClr val="tx1">
                    <a:lumMod val="65000"/>
                    <a:lumOff val="35000"/>
                  </a:schemeClr>
                </a:solidFill>
                <a:latin typeface="方正兰亭粗黑_GBK" pitchFamily="2" charset="-122"/>
                <a:ea typeface="方正兰亭粗黑_GBK" pitchFamily="2" charset="-122"/>
              </a:rPr>
              <a:t>项目成果展示</a:t>
            </a:r>
            <a:endParaRPr lang="zh-CN" altLang="en-US" sz="2800" dirty="0">
              <a:solidFill>
                <a:schemeClr val="tx1">
                  <a:lumMod val="65000"/>
                  <a:lumOff val="35000"/>
                </a:schemeClr>
              </a:solidFill>
              <a:latin typeface="方正兰亭粗黑_GBK" pitchFamily="2" charset="-122"/>
              <a:ea typeface="方正兰亭粗黑_GBK" pitchFamily="2" charset="-122"/>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第四节">
    <p:spTree>
      <p:nvGrpSpPr>
        <p:cNvPr id="1" name=""/>
        <p:cNvGrpSpPr/>
        <p:nvPr/>
      </p:nvGrpSpPr>
      <p:grpSpPr>
        <a:xfrm>
          <a:off x="0" y="0"/>
          <a:ext cx="0" cy="0"/>
          <a:chOff x="0" y="0"/>
          <a:chExt cx="0" cy="0"/>
        </a:xfrm>
      </p:grpSpPr>
      <p:sp>
        <p:nvSpPr>
          <p:cNvPr id="32" name="矩形 31"/>
          <p:cNvSpPr/>
          <p:nvPr userDrawn="1"/>
        </p:nvSpPr>
        <p:spPr>
          <a:xfrm>
            <a:off x="0" y="1198956"/>
            <a:ext cx="12189600" cy="154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spcBef>
                <a:spcPts val="0"/>
              </a:spcBef>
              <a:spcAft>
                <a:spcPts val="0"/>
              </a:spcAft>
              <a:defRPr/>
            </a:pPr>
            <a:endParaRPr lang="zh-CN" altLang="en-US" dirty="0">
              <a:ea typeface="微软雅黑" panose="020B0503020204020204" pitchFamily="34" charset="-122"/>
            </a:endParaRPr>
          </a:p>
        </p:txBody>
      </p:sp>
      <p:grpSp>
        <p:nvGrpSpPr>
          <p:cNvPr id="34" name="组合 33"/>
          <p:cNvGrpSpPr/>
          <p:nvPr userDrawn="1"/>
        </p:nvGrpSpPr>
        <p:grpSpPr>
          <a:xfrm>
            <a:off x="6956347" y="285728"/>
            <a:ext cx="996247" cy="1000132"/>
            <a:chOff x="6170529" y="285728"/>
            <a:chExt cx="996247" cy="1000132"/>
          </a:xfrm>
        </p:grpSpPr>
        <p:grpSp>
          <p:nvGrpSpPr>
            <p:cNvPr id="35" name="组合 31"/>
            <p:cNvGrpSpPr/>
            <p:nvPr/>
          </p:nvGrpSpPr>
          <p:grpSpPr>
            <a:xfrm>
              <a:off x="6369792" y="285728"/>
              <a:ext cx="597720" cy="597720"/>
              <a:chOff x="6501056" y="1873013"/>
              <a:chExt cx="696763" cy="696763"/>
            </a:xfrm>
          </p:grpSpPr>
          <p:sp>
            <p:nvSpPr>
              <p:cNvPr id="37" name="椭圆 36"/>
              <p:cNvSpPr/>
              <p:nvPr/>
            </p:nvSpPr>
            <p:spPr>
              <a:xfrm>
                <a:off x="6501056" y="1873013"/>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38" name="组合 113"/>
              <p:cNvGrpSpPr>
                <a:grpSpLocks noChangeAspect="1"/>
              </p:cNvGrpSpPr>
              <p:nvPr/>
            </p:nvGrpSpPr>
            <p:grpSpPr>
              <a:xfrm>
                <a:off x="6616022" y="1996255"/>
                <a:ext cx="466830" cy="450242"/>
                <a:chOff x="7019925" y="5499100"/>
                <a:chExt cx="312738" cy="301626"/>
              </a:xfrm>
              <a:solidFill>
                <a:srgbClr val="BBBE2C"/>
              </a:solidFill>
            </p:grpSpPr>
            <p:sp>
              <p:nvSpPr>
                <p:cNvPr id="39"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40"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grpSp>
        <p:sp>
          <p:nvSpPr>
            <p:cNvPr id="36" name="矩形 35"/>
            <p:cNvSpPr/>
            <p:nvPr/>
          </p:nvSpPr>
          <p:spPr>
            <a:xfrm>
              <a:off x="6170529"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01</a:t>
              </a:r>
              <a:r>
                <a:rPr lang="zh-CN" altLang="en-US" dirty="0" smtClean="0">
                  <a:solidFill>
                    <a:schemeClr val="tx1">
                      <a:lumMod val="75000"/>
                      <a:lumOff val="25000"/>
                    </a:schemeClr>
                  </a:solidFill>
                </a:rPr>
                <a:t> </a:t>
              </a:r>
              <a:endParaRPr lang="zh-CN" altLang="en-US" dirty="0"/>
            </a:p>
          </p:txBody>
        </p:sp>
      </p:grpSp>
      <p:grpSp>
        <p:nvGrpSpPr>
          <p:cNvPr id="41" name="组合 40"/>
          <p:cNvGrpSpPr/>
          <p:nvPr userDrawn="1"/>
        </p:nvGrpSpPr>
        <p:grpSpPr>
          <a:xfrm>
            <a:off x="7956479" y="285728"/>
            <a:ext cx="996247" cy="1000132"/>
            <a:chOff x="7367116" y="285728"/>
            <a:chExt cx="996247" cy="1000132"/>
          </a:xfrm>
        </p:grpSpPr>
        <p:grpSp>
          <p:nvGrpSpPr>
            <p:cNvPr id="42" name="组合 36"/>
            <p:cNvGrpSpPr/>
            <p:nvPr/>
          </p:nvGrpSpPr>
          <p:grpSpPr>
            <a:xfrm>
              <a:off x="7566379" y="285728"/>
              <a:ext cx="597720" cy="597720"/>
              <a:chOff x="6501056" y="2921024"/>
              <a:chExt cx="696763" cy="696763"/>
            </a:xfrm>
          </p:grpSpPr>
          <p:sp>
            <p:nvSpPr>
              <p:cNvPr id="44" name="椭圆 43"/>
              <p:cNvSpPr/>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45" name="组合 118"/>
              <p:cNvGrpSpPr>
                <a:grpSpLocks noChangeAspect="1"/>
              </p:cNvGrpSpPr>
              <p:nvPr/>
            </p:nvGrpSpPr>
            <p:grpSpPr>
              <a:xfrm>
                <a:off x="6636672" y="3066937"/>
                <a:ext cx="455384" cy="390650"/>
                <a:chOff x="5084763" y="971550"/>
                <a:chExt cx="323850" cy="277813"/>
              </a:xfrm>
              <a:solidFill>
                <a:srgbClr val="4ABAB5"/>
              </a:solidFill>
            </p:grpSpPr>
            <p:sp>
              <p:nvSpPr>
                <p:cNvPr id="46"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sp>
              <p:nvSpPr>
                <p:cNvPr id="47"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sp>
              <p:nvSpPr>
                <p:cNvPr id="48"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grpSp>
        </p:grpSp>
        <p:sp>
          <p:nvSpPr>
            <p:cNvPr id="43" name="矩形 42"/>
            <p:cNvSpPr/>
            <p:nvPr/>
          </p:nvSpPr>
          <p:spPr>
            <a:xfrm>
              <a:off x="7367116"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02</a:t>
              </a:r>
              <a:r>
                <a:rPr lang="zh-CN" altLang="en-US" dirty="0" smtClean="0">
                  <a:solidFill>
                    <a:schemeClr val="tx1">
                      <a:lumMod val="75000"/>
                      <a:lumOff val="25000"/>
                    </a:schemeClr>
                  </a:solidFill>
                </a:rPr>
                <a:t> </a:t>
              </a:r>
              <a:endParaRPr lang="zh-CN" altLang="en-US" dirty="0"/>
            </a:p>
          </p:txBody>
        </p:sp>
      </p:grpSp>
      <p:grpSp>
        <p:nvGrpSpPr>
          <p:cNvPr id="49" name="组合 48"/>
          <p:cNvGrpSpPr/>
          <p:nvPr userDrawn="1"/>
        </p:nvGrpSpPr>
        <p:grpSpPr>
          <a:xfrm>
            <a:off x="8956611" y="285728"/>
            <a:ext cx="996247" cy="1000132"/>
            <a:chOff x="8563703" y="285728"/>
            <a:chExt cx="996247" cy="1000132"/>
          </a:xfrm>
        </p:grpSpPr>
        <p:grpSp>
          <p:nvGrpSpPr>
            <p:cNvPr id="50" name="组合 55"/>
            <p:cNvGrpSpPr/>
            <p:nvPr/>
          </p:nvGrpSpPr>
          <p:grpSpPr>
            <a:xfrm>
              <a:off x="8762966" y="285728"/>
              <a:ext cx="597720" cy="597720"/>
              <a:chOff x="6494501" y="4230044"/>
              <a:chExt cx="696763" cy="696763"/>
            </a:xfrm>
          </p:grpSpPr>
          <p:sp>
            <p:nvSpPr>
              <p:cNvPr id="52" name="椭圆 51"/>
              <p:cNvSpPr/>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53" name="任意多边形 52"/>
              <p:cNvSpPr/>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noAutofit/>
              </a:bodyPr>
              <a:lstStyle/>
              <a:p>
                <a:endParaRPr lang="zh-CN" altLang="en-US"/>
              </a:p>
            </p:txBody>
          </p:sp>
        </p:grpSp>
        <p:sp>
          <p:nvSpPr>
            <p:cNvPr id="51" name="矩形 50"/>
            <p:cNvSpPr/>
            <p:nvPr/>
          </p:nvSpPr>
          <p:spPr>
            <a:xfrm>
              <a:off x="8563703"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03</a:t>
              </a:r>
              <a:r>
                <a:rPr lang="zh-CN" altLang="en-US" dirty="0" smtClean="0">
                  <a:solidFill>
                    <a:schemeClr val="tx1">
                      <a:lumMod val="75000"/>
                      <a:lumOff val="25000"/>
                    </a:schemeClr>
                  </a:solidFill>
                </a:rPr>
                <a:t> </a:t>
              </a:r>
              <a:endParaRPr lang="zh-CN" altLang="en-US" dirty="0"/>
            </a:p>
          </p:txBody>
        </p:sp>
      </p:grpSp>
      <p:grpSp>
        <p:nvGrpSpPr>
          <p:cNvPr id="54" name="组合 53"/>
          <p:cNvGrpSpPr/>
          <p:nvPr userDrawn="1"/>
        </p:nvGrpSpPr>
        <p:grpSpPr>
          <a:xfrm>
            <a:off x="9956743" y="285728"/>
            <a:ext cx="996247" cy="1000132"/>
            <a:chOff x="9760290" y="285728"/>
            <a:chExt cx="996247" cy="1000132"/>
          </a:xfrm>
        </p:grpSpPr>
        <p:grpSp>
          <p:nvGrpSpPr>
            <p:cNvPr id="55" name="组合 43"/>
            <p:cNvGrpSpPr/>
            <p:nvPr userDrawn="1"/>
          </p:nvGrpSpPr>
          <p:grpSpPr>
            <a:xfrm>
              <a:off x="9959552" y="285728"/>
              <a:ext cx="597720" cy="597720"/>
              <a:chOff x="4840168" y="3971584"/>
              <a:chExt cx="522572" cy="522572"/>
            </a:xfrm>
          </p:grpSpPr>
          <p:sp>
            <p:nvSpPr>
              <p:cNvPr id="57" name="椭圆 56"/>
              <p:cNvSpPr/>
              <p:nvPr userDrawn="1"/>
            </p:nvSpPr>
            <p:spPr>
              <a:xfrm>
                <a:off x="4840168" y="3971584"/>
                <a:ext cx="522572" cy="522572"/>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58" name="组合 137"/>
              <p:cNvGrpSpPr/>
              <p:nvPr/>
            </p:nvGrpSpPr>
            <p:grpSpPr>
              <a:xfrm>
                <a:off x="4981491" y="4078658"/>
                <a:ext cx="239931" cy="308418"/>
                <a:chOff x="731016" y="1671338"/>
                <a:chExt cx="366231" cy="470769"/>
              </a:xfrm>
              <a:solidFill>
                <a:srgbClr val="B91F38"/>
              </a:solidFill>
            </p:grpSpPr>
            <p:sp>
              <p:nvSpPr>
                <p:cNvPr id="59" name="Freeform 108"/>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83"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84"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85"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grpSp>
        </p:grpSp>
        <p:sp>
          <p:nvSpPr>
            <p:cNvPr id="56" name="矩形 55"/>
            <p:cNvSpPr/>
            <p:nvPr/>
          </p:nvSpPr>
          <p:spPr>
            <a:xfrm>
              <a:off x="9760290"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04</a:t>
              </a:r>
              <a:r>
                <a:rPr lang="zh-CN" altLang="en-US" dirty="0" smtClean="0">
                  <a:solidFill>
                    <a:schemeClr val="tx1">
                      <a:lumMod val="75000"/>
                      <a:lumOff val="25000"/>
                    </a:schemeClr>
                  </a:solidFill>
                </a:rPr>
                <a:t> </a:t>
              </a:r>
              <a:endParaRPr lang="zh-CN" altLang="en-US" dirty="0"/>
            </a:p>
          </p:txBody>
        </p:sp>
      </p:grpSp>
      <p:grpSp>
        <p:nvGrpSpPr>
          <p:cNvPr id="86" name="组合 85"/>
          <p:cNvGrpSpPr/>
          <p:nvPr userDrawn="1"/>
        </p:nvGrpSpPr>
        <p:grpSpPr>
          <a:xfrm>
            <a:off x="10956875" y="285728"/>
            <a:ext cx="996247" cy="1000132"/>
            <a:chOff x="10956875" y="285728"/>
            <a:chExt cx="996247" cy="1000132"/>
          </a:xfrm>
        </p:grpSpPr>
        <p:grpSp>
          <p:nvGrpSpPr>
            <p:cNvPr id="87" name="组合 66"/>
            <p:cNvGrpSpPr/>
            <p:nvPr/>
          </p:nvGrpSpPr>
          <p:grpSpPr>
            <a:xfrm>
              <a:off x="11156138" y="285728"/>
              <a:ext cx="597720" cy="597720"/>
              <a:chOff x="9881420" y="2714620"/>
              <a:chExt cx="784512" cy="784512"/>
            </a:xfrm>
          </p:grpSpPr>
          <p:sp>
            <p:nvSpPr>
              <p:cNvPr id="89" name="椭圆 88"/>
              <p:cNvSpPr/>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90" name="Freeform 9"/>
              <p:cNvSpPr>
                <a:spLocks noEditPoints="1"/>
              </p:cNvSpPr>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grpSp>
        <p:sp>
          <p:nvSpPr>
            <p:cNvPr id="88" name="矩形 87"/>
            <p:cNvSpPr/>
            <p:nvPr/>
          </p:nvSpPr>
          <p:spPr>
            <a:xfrm>
              <a:off x="10956875"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05</a:t>
              </a:r>
              <a:r>
                <a:rPr lang="zh-CN" altLang="en-US" dirty="0" smtClean="0">
                  <a:solidFill>
                    <a:schemeClr val="tx1">
                      <a:lumMod val="75000"/>
                      <a:lumOff val="25000"/>
                    </a:schemeClr>
                  </a:solidFill>
                </a:rPr>
                <a:t> </a:t>
              </a:r>
              <a:endParaRPr lang="zh-CN" altLang="en-US" dirty="0"/>
            </a:p>
          </p:txBody>
        </p:sp>
      </p:grpSp>
      <p:sp>
        <p:nvSpPr>
          <p:cNvPr id="91" name="TextBox 90"/>
          <p:cNvSpPr txBox="1"/>
          <p:nvPr userDrawn="1"/>
        </p:nvSpPr>
        <p:spPr>
          <a:xfrm>
            <a:off x="398518" y="476888"/>
            <a:ext cx="2339102" cy="523220"/>
          </a:xfrm>
          <a:prstGeom prst="rect">
            <a:avLst/>
          </a:prstGeom>
          <a:noFill/>
        </p:spPr>
        <p:txBody>
          <a:bodyPr wrap="none" rtlCol="0">
            <a:spAutoFit/>
          </a:bodyPr>
          <a:lstStyle/>
          <a:p>
            <a:r>
              <a:rPr lang="zh-CN" altLang="en-US" sz="2800" dirty="0" smtClean="0">
                <a:solidFill>
                  <a:schemeClr val="tx1">
                    <a:lumMod val="65000"/>
                    <a:lumOff val="35000"/>
                  </a:schemeClr>
                </a:solidFill>
                <a:latin typeface="方正兰亭粗黑_GBK" pitchFamily="2" charset="-122"/>
                <a:ea typeface="方正兰亭粗黑_GBK" pitchFamily="2" charset="-122"/>
              </a:rPr>
              <a:t>工作不足之处</a:t>
            </a:r>
            <a:endParaRPr lang="zh-CN" altLang="en-US" sz="2800" dirty="0">
              <a:solidFill>
                <a:schemeClr val="tx1">
                  <a:lumMod val="65000"/>
                  <a:lumOff val="35000"/>
                </a:schemeClr>
              </a:solidFill>
              <a:latin typeface="方正兰亭粗黑_GBK" pitchFamily="2" charset="-122"/>
              <a:ea typeface="方正兰亭粗黑_GBK" pitchFamily="2" charset="-122"/>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第五节">
    <p:spTree>
      <p:nvGrpSpPr>
        <p:cNvPr id="1" name=""/>
        <p:cNvGrpSpPr/>
        <p:nvPr/>
      </p:nvGrpSpPr>
      <p:grpSpPr>
        <a:xfrm>
          <a:off x="0" y="0"/>
          <a:ext cx="0" cy="0"/>
          <a:chOff x="0" y="0"/>
          <a:chExt cx="0" cy="0"/>
        </a:xfrm>
      </p:grpSpPr>
      <p:sp>
        <p:nvSpPr>
          <p:cNvPr id="31" name="矩形 30"/>
          <p:cNvSpPr/>
          <p:nvPr userDrawn="1"/>
        </p:nvSpPr>
        <p:spPr>
          <a:xfrm>
            <a:off x="0" y="1198956"/>
            <a:ext cx="12189600" cy="154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spcBef>
                <a:spcPts val="0"/>
              </a:spcBef>
              <a:spcAft>
                <a:spcPts val="0"/>
              </a:spcAft>
              <a:defRPr/>
            </a:pPr>
            <a:endParaRPr lang="zh-CN" altLang="en-US" dirty="0">
              <a:ea typeface="微软雅黑" panose="020B0503020204020204" pitchFamily="34" charset="-122"/>
            </a:endParaRPr>
          </a:p>
        </p:txBody>
      </p:sp>
      <p:grpSp>
        <p:nvGrpSpPr>
          <p:cNvPr id="34" name="组合 33"/>
          <p:cNvGrpSpPr/>
          <p:nvPr userDrawn="1"/>
        </p:nvGrpSpPr>
        <p:grpSpPr>
          <a:xfrm>
            <a:off x="6956347" y="285728"/>
            <a:ext cx="996247" cy="1000132"/>
            <a:chOff x="6170529" y="285728"/>
            <a:chExt cx="996247" cy="1000132"/>
          </a:xfrm>
        </p:grpSpPr>
        <p:grpSp>
          <p:nvGrpSpPr>
            <p:cNvPr id="35" name="组合 31"/>
            <p:cNvGrpSpPr/>
            <p:nvPr/>
          </p:nvGrpSpPr>
          <p:grpSpPr>
            <a:xfrm>
              <a:off x="6369792" y="285728"/>
              <a:ext cx="597720" cy="597720"/>
              <a:chOff x="6501056" y="1873013"/>
              <a:chExt cx="696763" cy="696763"/>
            </a:xfrm>
          </p:grpSpPr>
          <p:sp>
            <p:nvSpPr>
              <p:cNvPr id="37" name="椭圆 36"/>
              <p:cNvSpPr/>
              <p:nvPr/>
            </p:nvSpPr>
            <p:spPr>
              <a:xfrm>
                <a:off x="6501056" y="1873013"/>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38" name="组合 113"/>
              <p:cNvGrpSpPr>
                <a:grpSpLocks noChangeAspect="1"/>
              </p:cNvGrpSpPr>
              <p:nvPr/>
            </p:nvGrpSpPr>
            <p:grpSpPr>
              <a:xfrm>
                <a:off x="6616022" y="1996255"/>
                <a:ext cx="466830" cy="450242"/>
                <a:chOff x="7019925" y="5499100"/>
                <a:chExt cx="312738" cy="301626"/>
              </a:xfrm>
              <a:solidFill>
                <a:srgbClr val="BBBE2C"/>
              </a:solidFill>
            </p:grpSpPr>
            <p:sp>
              <p:nvSpPr>
                <p:cNvPr id="39"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40"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grpSp>
        <p:sp>
          <p:nvSpPr>
            <p:cNvPr id="36" name="矩形 35"/>
            <p:cNvSpPr/>
            <p:nvPr/>
          </p:nvSpPr>
          <p:spPr>
            <a:xfrm>
              <a:off x="6170529"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01</a:t>
              </a:r>
              <a:r>
                <a:rPr lang="zh-CN" altLang="en-US" dirty="0" smtClean="0">
                  <a:solidFill>
                    <a:schemeClr val="tx1">
                      <a:lumMod val="75000"/>
                      <a:lumOff val="25000"/>
                    </a:schemeClr>
                  </a:solidFill>
                </a:rPr>
                <a:t> </a:t>
              </a:r>
              <a:endParaRPr lang="zh-CN" altLang="en-US" dirty="0"/>
            </a:p>
          </p:txBody>
        </p:sp>
      </p:grpSp>
      <p:grpSp>
        <p:nvGrpSpPr>
          <p:cNvPr id="41" name="组合 40"/>
          <p:cNvGrpSpPr/>
          <p:nvPr userDrawn="1"/>
        </p:nvGrpSpPr>
        <p:grpSpPr>
          <a:xfrm>
            <a:off x="7956479" y="285728"/>
            <a:ext cx="996247" cy="1000132"/>
            <a:chOff x="7367116" y="285728"/>
            <a:chExt cx="996247" cy="1000132"/>
          </a:xfrm>
        </p:grpSpPr>
        <p:grpSp>
          <p:nvGrpSpPr>
            <p:cNvPr id="42" name="组合 36"/>
            <p:cNvGrpSpPr/>
            <p:nvPr/>
          </p:nvGrpSpPr>
          <p:grpSpPr>
            <a:xfrm>
              <a:off x="7566379" y="285728"/>
              <a:ext cx="597720" cy="597720"/>
              <a:chOff x="6501056" y="2921024"/>
              <a:chExt cx="696763" cy="696763"/>
            </a:xfrm>
          </p:grpSpPr>
          <p:sp>
            <p:nvSpPr>
              <p:cNvPr id="44" name="椭圆 43"/>
              <p:cNvSpPr/>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45" name="组合 118"/>
              <p:cNvGrpSpPr>
                <a:grpSpLocks noChangeAspect="1"/>
              </p:cNvGrpSpPr>
              <p:nvPr/>
            </p:nvGrpSpPr>
            <p:grpSpPr>
              <a:xfrm>
                <a:off x="6636672" y="3066937"/>
                <a:ext cx="455384" cy="390650"/>
                <a:chOff x="5084763" y="971550"/>
                <a:chExt cx="323850" cy="277813"/>
              </a:xfrm>
              <a:solidFill>
                <a:srgbClr val="4ABAB5"/>
              </a:solidFill>
            </p:grpSpPr>
            <p:sp>
              <p:nvSpPr>
                <p:cNvPr id="46"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sp>
              <p:nvSpPr>
                <p:cNvPr id="47"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sp>
              <p:nvSpPr>
                <p:cNvPr id="48"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grpSp>
        </p:grpSp>
        <p:sp>
          <p:nvSpPr>
            <p:cNvPr id="43" name="矩形 42"/>
            <p:cNvSpPr/>
            <p:nvPr/>
          </p:nvSpPr>
          <p:spPr>
            <a:xfrm>
              <a:off x="7367116"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02</a:t>
              </a:r>
              <a:r>
                <a:rPr lang="zh-CN" altLang="en-US" dirty="0" smtClean="0">
                  <a:solidFill>
                    <a:schemeClr val="tx1">
                      <a:lumMod val="75000"/>
                      <a:lumOff val="25000"/>
                    </a:schemeClr>
                  </a:solidFill>
                </a:rPr>
                <a:t> </a:t>
              </a:r>
              <a:endParaRPr lang="zh-CN" altLang="en-US" dirty="0"/>
            </a:p>
          </p:txBody>
        </p:sp>
      </p:grpSp>
      <p:grpSp>
        <p:nvGrpSpPr>
          <p:cNvPr id="49" name="组合 48"/>
          <p:cNvGrpSpPr/>
          <p:nvPr userDrawn="1"/>
        </p:nvGrpSpPr>
        <p:grpSpPr>
          <a:xfrm>
            <a:off x="8956611" y="285728"/>
            <a:ext cx="996247" cy="1000132"/>
            <a:chOff x="8563703" y="285728"/>
            <a:chExt cx="996247" cy="1000132"/>
          </a:xfrm>
        </p:grpSpPr>
        <p:grpSp>
          <p:nvGrpSpPr>
            <p:cNvPr id="50" name="组合 55"/>
            <p:cNvGrpSpPr/>
            <p:nvPr/>
          </p:nvGrpSpPr>
          <p:grpSpPr>
            <a:xfrm>
              <a:off x="8762966" y="285728"/>
              <a:ext cx="597720" cy="597720"/>
              <a:chOff x="6494501" y="4230044"/>
              <a:chExt cx="696763" cy="696763"/>
            </a:xfrm>
          </p:grpSpPr>
          <p:sp>
            <p:nvSpPr>
              <p:cNvPr id="52" name="椭圆 51"/>
              <p:cNvSpPr/>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53" name="任意多边形 52"/>
              <p:cNvSpPr/>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noAutofit/>
              </a:bodyPr>
              <a:lstStyle/>
              <a:p>
                <a:endParaRPr lang="zh-CN" altLang="en-US"/>
              </a:p>
            </p:txBody>
          </p:sp>
        </p:grpSp>
        <p:sp>
          <p:nvSpPr>
            <p:cNvPr id="51" name="矩形 50"/>
            <p:cNvSpPr/>
            <p:nvPr/>
          </p:nvSpPr>
          <p:spPr>
            <a:xfrm>
              <a:off x="8563703"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03</a:t>
              </a:r>
              <a:r>
                <a:rPr lang="zh-CN" altLang="en-US" dirty="0" smtClean="0">
                  <a:solidFill>
                    <a:schemeClr val="tx1">
                      <a:lumMod val="75000"/>
                      <a:lumOff val="25000"/>
                    </a:schemeClr>
                  </a:solidFill>
                </a:rPr>
                <a:t> </a:t>
              </a:r>
              <a:endParaRPr lang="zh-CN" altLang="en-US" dirty="0"/>
            </a:p>
          </p:txBody>
        </p:sp>
      </p:grpSp>
      <p:grpSp>
        <p:nvGrpSpPr>
          <p:cNvPr id="54" name="组合 53"/>
          <p:cNvGrpSpPr/>
          <p:nvPr userDrawn="1"/>
        </p:nvGrpSpPr>
        <p:grpSpPr>
          <a:xfrm>
            <a:off x="9956743" y="285728"/>
            <a:ext cx="996247" cy="1000132"/>
            <a:chOff x="9760290" y="285728"/>
            <a:chExt cx="996247" cy="1000132"/>
          </a:xfrm>
        </p:grpSpPr>
        <p:grpSp>
          <p:nvGrpSpPr>
            <p:cNvPr id="55" name="组合 43"/>
            <p:cNvGrpSpPr/>
            <p:nvPr/>
          </p:nvGrpSpPr>
          <p:grpSpPr>
            <a:xfrm>
              <a:off x="9959553" y="285728"/>
              <a:ext cx="597720" cy="597720"/>
              <a:chOff x="4840168" y="3971584"/>
              <a:chExt cx="522572" cy="522572"/>
            </a:xfrm>
          </p:grpSpPr>
          <p:sp>
            <p:nvSpPr>
              <p:cNvPr id="57" name="椭圆 56"/>
              <p:cNvSpPr/>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58" name="组合 137"/>
              <p:cNvGrpSpPr/>
              <p:nvPr/>
            </p:nvGrpSpPr>
            <p:grpSpPr>
              <a:xfrm>
                <a:off x="4981489" y="4078661"/>
                <a:ext cx="239931" cy="308418"/>
                <a:chOff x="731016" y="1671338"/>
                <a:chExt cx="366231" cy="470769"/>
              </a:xfrm>
              <a:solidFill>
                <a:srgbClr val="B91F38"/>
              </a:solidFill>
            </p:grpSpPr>
            <p:sp>
              <p:nvSpPr>
                <p:cNvPr id="59" name="Freeform 108"/>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83"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84"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85"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grpSp>
        </p:grpSp>
        <p:sp>
          <p:nvSpPr>
            <p:cNvPr id="56" name="矩形 55"/>
            <p:cNvSpPr/>
            <p:nvPr/>
          </p:nvSpPr>
          <p:spPr>
            <a:xfrm>
              <a:off x="9760290"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04</a:t>
              </a:r>
              <a:r>
                <a:rPr lang="zh-CN" altLang="en-US" dirty="0" smtClean="0">
                  <a:solidFill>
                    <a:schemeClr val="tx1">
                      <a:lumMod val="75000"/>
                      <a:lumOff val="25000"/>
                    </a:schemeClr>
                  </a:solidFill>
                </a:rPr>
                <a:t> </a:t>
              </a:r>
              <a:endParaRPr lang="zh-CN" altLang="en-US" dirty="0"/>
            </a:p>
          </p:txBody>
        </p:sp>
      </p:grpSp>
      <p:grpSp>
        <p:nvGrpSpPr>
          <p:cNvPr id="86" name="组合 85"/>
          <p:cNvGrpSpPr/>
          <p:nvPr userDrawn="1"/>
        </p:nvGrpSpPr>
        <p:grpSpPr>
          <a:xfrm>
            <a:off x="10956875" y="285728"/>
            <a:ext cx="996247" cy="1000132"/>
            <a:chOff x="10956875" y="285728"/>
            <a:chExt cx="996247" cy="1000132"/>
          </a:xfrm>
        </p:grpSpPr>
        <p:grpSp>
          <p:nvGrpSpPr>
            <p:cNvPr id="87" name="组合 66"/>
            <p:cNvGrpSpPr/>
            <p:nvPr userDrawn="1"/>
          </p:nvGrpSpPr>
          <p:grpSpPr>
            <a:xfrm>
              <a:off x="11156125" y="285728"/>
              <a:ext cx="597719" cy="597720"/>
              <a:chOff x="9881420" y="2714620"/>
              <a:chExt cx="784512" cy="784512"/>
            </a:xfrm>
          </p:grpSpPr>
          <p:sp>
            <p:nvSpPr>
              <p:cNvPr id="89" name="椭圆 88"/>
              <p:cNvSpPr/>
              <p:nvPr userDrawn="1"/>
            </p:nvSpPr>
            <p:spPr>
              <a:xfrm>
                <a:off x="9881420" y="2714620"/>
                <a:ext cx="784512" cy="784512"/>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90" name="Freeform 9"/>
              <p:cNvSpPr>
                <a:spLocks noEditPoints="1"/>
              </p:cNvSpPr>
              <p:nvPr/>
            </p:nvSpPr>
            <p:spPr bwMode="auto">
              <a:xfrm>
                <a:off x="10009320" y="2843475"/>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grpSp>
        <p:sp>
          <p:nvSpPr>
            <p:cNvPr id="88" name="矩形 87"/>
            <p:cNvSpPr/>
            <p:nvPr/>
          </p:nvSpPr>
          <p:spPr>
            <a:xfrm>
              <a:off x="10956875" y="916528"/>
              <a:ext cx="996247" cy="369332"/>
            </a:xfrm>
            <a:prstGeom prst="rect">
              <a:avLst/>
            </a:prstGeom>
          </p:spPr>
          <p:txBody>
            <a:bodyPr wrap="square">
              <a:spAutoFit/>
            </a:bodyPr>
            <a:lstStyle/>
            <a:p>
              <a:pPr algn="ctr"/>
              <a:r>
                <a:rPr lang="en-US" altLang="zh-CN" dirty="0" smtClean="0">
                  <a:solidFill>
                    <a:schemeClr val="tx1">
                      <a:lumMod val="75000"/>
                      <a:lumOff val="25000"/>
                    </a:schemeClr>
                  </a:solidFill>
                </a:rPr>
                <a:t>PART 05</a:t>
              </a:r>
              <a:r>
                <a:rPr lang="zh-CN" altLang="en-US" dirty="0" smtClean="0">
                  <a:solidFill>
                    <a:schemeClr val="tx1">
                      <a:lumMod val="75000"/>
                      <a:lumOff val="25000"/>
                    </a:schemeClr>
                  </a:solidFill>
                </a:rPr>
                <a:t> </a:t>
              </a:r>
              <a:endParaRPr lang="zh-CN" altLang="en-US" dirty="0"/>
            </a:p>
          </p:txBody>
        </p:sp>
      </p:grpSp>
      <p:sp>
        <p:nvSpPr>
          <p:cNvPr id="91" name="TextBox 90"/>
          <p:cNvSpPr txBox="1"/>
          <p:nvPr userDrawn="1"/>
        </p:nvSpPr>
        <p:spPr>
          <a:xfrm>
            <a:off x="398518" y="476888"/>
            <a:ext cx="2339102" cy="523220"/>
          </a:xfrm>
          <a:prstGeom prst="rect">
            <a:avLst/>
          </a:prstGeom>
          <a:noFill/>
        </p:spPr>
        <p:txBody>
          <a:bodyPr wrap="none" rtlCol="0">
            <a:spAutoFit/>
          </a:bodyPr>
          <a:lstStyle/>
          <a:p>
            <a:r>
              <a:rPr lang="zh-CN" altLang="en-US" sz="2800" dirty="0" smtClean="0">
                <a:solidFill>
                  <a:schemeClr val="tx1">
                    <a:lumMod val="65000"/>
                    <a:lumOff val="35000"/>
                  </a:schemeClr>
                </a:solidFill>
                <a:latin typeface="方正兰亭粗黑_GBK" pitchFamily="2" charset="-122"/>
                <a:ea typeface="方正兰亭粗黑_GBK" pitchFamily="2" charset="-122"/>
              </a:rPr>
              <a:t>明年工作计划</a:t>
            </a:r>
            <a:endParaRPr lang="zh-CN" altLang="en-US" sz="2800" dirty="0">
              <a:solidFill>
                <a:schemeClr val="tx1">
                  <a:lumMod val="65000"/>
                  <a:lumOff val="35000"/>
                </a:schemeClr>
              </a:solidFill>
              <a:latin typeface="方正兰亭粗黑_GBK" pitchFamily="2" charset="-122"/>
              <a:ea typeface="方正兰亭粗黑_GBK" pitchFamily="2" charset="-122"/>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6" name="矩形 5"/>
          <p:cNvSpPr/>
          <p:nvPr userDrawn="1"/>
        </p:nvSpPr>
        <p:spPr>
          <a:xfrm>
            <a:off x="550590" y="5301208"/>
            <a:ext cx="775136" cy="246221"/>
          </a:xfrm>
          <a:prstGeom prst="rect">
            <a:avLst/>
          </a:prstGeom>
        </p:spPr>
        <p:txBody>
          <a:bodyPr wrap="square">
            <a:spAutoFit/>
          </a:bodyPr>
          <a:lstStyle/>
          <a:p>
            <a:pPr lvl="0"/>
            <a:r>
              <a:rPr lang="en-US" altLang="zh-CN" sz="100" dirty="0">
                <a:solidFill>
                  <a:schemeClr val="bg2"/>
                </a:solidFill>
              </a:rPr>
              <a:t>PPT</a:t>
            </a:r>
            <a:r>
              <a:rPr lang="zh-CN" altLang="en-US" sz="100" dirty="0">
                <a:solidFill>
                  <a:schemeClr val="bg2"/>
                </a:solidFill>
              </a:rPr>
              <a:t>模板下载：</a:t>
            </a:r>
            <a:r>
              <a:rPr lang="en-US" altLang="zh-CN" sz="100" dirty="0">
                <a:solidFill>
                  <a:schemeClr val="bg2"/>
                </a:solidFill>
              </a:rPr>
              <a:t>www.1ppt.com/moban/     </a:t>
            </a:r>
            <a:r>
              <a:rPr lang="zh-CN" altLang="en-US" sz="100" dirty="0">
                <a:solidFill>
                  <a:schemeClr val="bg2"/>
                </a:solidFill>
              </a:rPr>
              <a:t>行业</a:t>
            </a:r>
            <a:r>
              <a:rPr lang="en-US" altLang="zh-CN" sz="100" dirty="0">
                <a:solidFill>
                  <a:schemeClr val="bg2"/>
                </a:solidFill>
              </a:rPr>
              <a:t>PPT</a:t>
            </a:r>
            <a:r>
              <a:rPr lang="zh-CN" altLang="en-US" sz="100" dirty="0">
                <a:solidFill>
                  <a:schemeClr val="bg2"/>
                </a:solidFill>
              </a:rPr>
              <a:t>模板：</a:t>
            </a:r>
            <a:r>
              <a:rPr lang="en-US" altLang="zh-CN" sz="100" dirty="0">
                <a:solidFill>
                  <a:schemeClr val="bg2"/>
                </a:solidFill>
              </a:rPr>
              <a:t>www.1ppt.com/hangye/ </a:t>
            </a:r>
            <a:endParaRPr lang="en-US" altLang="zh-CN" sz="100" dirty="0">
              <a:solidFill>
                <a:schemeClr val="bg2"/>
              </a:solidFill>
            </a:endParaRPr>
          </a:p>
          <a:p>
            <a:pPr lvl="0"/>
            <a:r>
              <a:rPr lang="zh-CN" altLang="en-US" sz="100" dirty="0">
                <a:solidFill>
                  <a:schemeClr val="bg2"/>
                </a:solidFill>
              </a:rPr>
              <a:t>节日</a:t>
            </a:r>
            <a:r>
              <a:rPr lang="en-US" altLang="zh-CN" sz="100" dirty="0">
                <a:solidFill>
                  <a:schemeClr val="bg2"/>
                </a:solidFill>
              </a:rPr>
              <a:t>PPT</a:t>
            </a:r>
            <a:r>
              <a:rPr lang="zh-CN" altLang="en-US" sz="100" dirty="0">
                <a:solidFill>
                  <a:schemeClr val="bg2"/>
                </a:solidFill>
              </a:rPr>
              <a:t>模板：</a:t>
            </a:r>
            <a:r>
              <a:rPr lang="en-US" altLang="zh-CN" sz="100" dirty="0">
                <a:solidFill>
                  <a:schemeClr val="bg2"/>
                </a:solidFill>
              </a:rPr>
              <a:t>www.1ppt.com/jieri/           PPT</a:t>
            </a:r>
            <a:r>
              <a:rPr lang="zh-CN" altLang="en-US" sz="100" dirty="0">
                <a:solidFill>
                  <a:schemeClr val="bg2"/>
                </a:solidFill>
              </a:rPr>
              <a:t>素材下载：</a:t>
            </a:r>
            <a:r>
              <a:rPr lang="en-US" altLang="zh-CN" sz="100" dirty="0">
                <a:solidFill>
                  <a:schemeClr val="bg2"/>
                </a:solidFill>
              </a:rPr>
              <a:t>www.1ppt.com/sucai/</a:t>
            </a:r>
            <a:endParaRPr lang="en-US" altLang="zh-CN" sz="100" dirty="0">
              <a:solidFill>
                <a:schemeClr val="bg2"/>
              </a:solidFill>
            </a:endParaRPr>
          </a:p>
          <a:p>
            <a:pPr lvl="0"/>
            <a:r>
              <a:rPr lang="en-US" altLang="zh-CN" sz="100" dirty="0">
                <a:solidFill>
                  <a:schemeClr val="bg2"/>
                </a:solidFill>
              </a:rPr>
              <a:t>PPT</a:t>
            </a:r>
            <a:r>
              <a:rPr lang="zh-CN" altLang="en-US" sz="100" dirty="0">
                <a:solidFill>
                  <a:schemeClr val="bg2"/>
                </a:solidFill>
              </a:rPr>
              <a:t>背景图片：</a:t>
            </a:r>
            <a:r>
              <a:rPr lang="en-US" altLang="zh-CN" sz="100" dirty="0">
                <a:solidFill>
                  <a:schemeClr val="bg2"/>
                </a:solidFill>
              </a:rPr>
              <a:t>www.1ppt.com/beijing/      PPT</a:t>
            </a:r>
            <a:r>
              <a:rPr lang="zh-CN" altLang="en-US" sz="100" dirty="0">
                <a:solidFill>
                  <a:schemeClr val="bg2"/>
                </a:solidFill>
              </a:rPr>
              <a:t>图表下载：</a:t>
            </a:r>
            <a:r>
              <a:rPr lang="en-US" altLang="zh-CN" sz="100" dirty="0">
                <a:solidFill>
                  <a:schemeClr val="bg2"/>
                </a:solidFill>
              </a:rPr>
              <a:t>www.1ppt.com/tubiao/      </a:t>
            </a:r>
            <a:endParaRPr lang="en-US" altLang="zh-CN" sz="100" dirty="0">
              <a:solidFill>
                <a:schemeClr val="bg2"/>
              </a:solidFill>
            </a:endParaRPr>
          </a:p>
          <a:p>
            <a:pPr lvl="0"/>
            <a:r>
              <a:rPr lang="zh-CN" altLang="en-US" sz="100" dirty="0">
                <a:solidFill>
                  <a:schemeClr val="bg2"/>
                </a:solidFill>
              </a:rPr>
              <a:t>优秀</a:t>
            </a:r>
            <a:r>
              <a:rPr lang="en-US" altLang="zh-CN" sz="100" dirty="0">
                <a:solidFill>
                  <a:schemeClr val="bg2"/>
                </a:solidFill>
              </a:rPr>
              <a:t>PPT</a:t>
            </a:r>
            <a:r>
              <a:rPr lang="zh-CN" altLang="en-US" sz="100" dirty="0">
                <a:solidFill>
                  <a:schemeClr val="bg2"/>
                </a:solidFill>
              </a:rPr>
              <a:t>下载：</a:t>
            </a:r>
            <a:r>
              <a:rPr lang="en-US" altLang="zh-CN" sz="100" dirty="0">
                <a:solidFill>
                  <a:schemeClr val="bg2"/>
                </a:solidFill>
              </a:rPr>
              <a:t>www.1ppt.com/xiazai/        PPT</a:t>
            </a:r>
            <a:r>
              <a:rPr lang="zh-CN" altLang="en-US" sz="100" dirty="0">
                <a:solidFill>
                  <a:schemeClr val="bg2"/>
                </a:solidFill>
              </a:rPr>
              <a:t>教程： </a:t>
            </a:r>
            <a:r>
              <a:rPr lang="en-US" altLang="zh-CN" sz="100" dirty="0">
                <a:solidFill>
                  <a:schemeClr val="bg2"/>
                </a:solidFill>
              </a:rPr>
              <a:t>www.1ppt.com/powerpoint/      </a:t>
            </a:r>
            <a:endParaRPr lang="en-US" altLang="zh-CN" sz="100" dirty="0">
              <a:solidFill>
                <a:schemeClr val="bg2"/>
              </a:solidFill>
            </a:endParaRPr>
          </a:p>
          <a:p>
            <a:pPr lvl="0"/>
            <a:r>
              <a:rPr lang="en-US" altLang="zh-CN" sz="100" dirty="0">
                <a:solidFill>
                  <a:schemeClr val="bg2"/>
                </a:solidFill>
              </a:rPr>
              <a:t>Word</a:t>
            </a:r>
            <a:r>
              <a:rPr lang="zh-CN" altLang="en-US" sz="100" dirty="0">
                <a:solidFill>
                  <a:schemeClr val="bg2"/>
                </a:solidFill>
              </a:rPr>
              <a:t>教程： </a:t>
            </a:r>
            <a:r>
              <a:rPr lang="en-US" altLang="zh-CN" sz="100" dirty="0">
                <a:solidFill>
                  <a:schemeClr val="bg2"/>
                </a:solidFill>
              </a:rPr>
              <a:t>www.1ppt.com/word/              Excel</a:t>
            </a:r>
            <a:r>
              <a:rPr lang="zh-CN" altLang="en-US" sz="100" dirty="0">
                <a:solidFill>
                  <a:schemeClr val="bg2"/>
                </a:solidFill>
              </a:rPr>
              <a:t>教程：</a:t>
            </a:r>
            <a:r>
              <a:rPr lang="en-US" altLang="zh-CN" sz="100" dirty="0">
                <a:solidFill>
                  <a:schemeClr val="bg2"/>
                </a:solidFill>
              </a:rPr>
              <a:t>www.1ppt.com/excel/  </a:t>
            </a:r>
            <a:endParaRPr lang="en-US" altLang="zh-CN" sz="100" dirty="0">
              <a:solidFill>
                <a:schemeClr val="bg2"/>
              </a:solidFill>
            </a:endParaRPr>
          </a:p>
          <a:p>
            <a:pPr lvl="0"/>
            <a:r>
              <a:rPr lang="zh-CN" altLang="en-US" sz="100" dirty="0">
                <a:solidFill>
                  <a:schemeClr val="bg2"/>
                </a:solidFill>
              </a:rPr>
              <a:t>资料下载：</a:t>
            </a:r>
            <a:r>
              <a:rPr lang="en-US" altLang="zh-CN" sz="100" dirty="0">
                <a:solidFill>
                  <a:schemeClr val="bg2"/>
                </a:solidFill>
              </a:rPr>
              <a:t>www.1ppt.com/ziliao/                PPT</a:t>
            </a:r>
            <a:r>
              <a:rPr lang="zh-CN" altLang="en-US" sz="100" dirty="0">
                <a:solidFill>
                  <a:schemeClr val="bg2"/>
                </a:solidFill>
              </a:rPr>
              <a:t>课件下载：</a:t>
            </a:r>
            <a:r>
              <a:rPr lang="en-US" altLang="zh-CN" sz="100" dirty="0">
                <a:solidFill>
                  <a:schemeClr val="bg2"/>
                </a:solidFill>
              </a:rPr>
              <a:t>www.1ppt.com/kejian/ </a:t>
            </a:r>
            <a:endParaRPr lang="en-US" altLang="zh-CN" sz="100" dirty="0">
              <a:solidFill>
                <a:schemeClr val="bg2"/>
              </a:solidFill>
            </a:endParaRPr>
          </a:p>
          <a:p>
            <a:pPr lvl="0"/>
            <a:r>
              <a:rPr lang="zh-CN" altLang="en-US" sz="100" dirty="0">
                <a:solidFill>
                  <a:schemeClr val="bg2"/>
                </a:solidFill>
              </a:rPr>
              <a:t>范文下载：</a:t>
            </a:r>
            <a:r>
              <a:rPr lang="en-US" altLang="zh-CN" sz="100" dirty="0">
                <a:solidFill>
                  <a:schemeClr val="bg2"/>
                </a:solidFill>
              </a:rPr>
              <a:t>www.1ppt.com/fanwen/             </a:t>
            </a:r>
            <a:r>
              <a:rPr lang="zh-CN" altLang="en-US" sz="100" dirty="0">
                <a:solidFill>
                  <a:schemeClr val="bg2"/>
                </a:solidFill>
              </a:rPr>
              <a:t>试卷下载：</a:t>
            </a:r>
            <a:r>
              <a:rPr lang="en-US" altLang="zh-CN" sz="100" dirty="0">
                <a:solidFill>
                  <a:schemeClr val="bg2"/>
                </a:solidFill>
              </a:rPr>
              <a:t>www.1ppt.com/shiti/  </a:t>
            </a:r>
            <a:endParaRPr lang="en-US" altLang="zh-CN" sz="100" dirty="0">
              <a:solidFill>
                <a:schemeClr val="bg2"/>
              </a:solidFill>
            </a:endParaRPr>
          </a:p>
          <a:p>
            <a:pPr lvl="0"/>
            <a:r>
              <a:rPr lang="zh-CN" altLang="en-US" sz="100" dirty="0">
                <a:solidFill>
                  <a:schemeClr val="bg2"/>
                </a:solidFill>
              </a:rPr>
              <a:t>教案下载：</a:t>
            </a:r>
            <a:r>
              <a:rPr lang="en-US" altLang="zh-CN" sz="100" dirty="0">
                <a:solidFill>
                  <a:schemeClr val="bg2"/>
                </a:solidFill>
              </a:rPr>
              <a:t>www.1ppt.com/jiaoan/  </a:t>
            </a:r>
            <a:r>
              <a:rPr lang="en-US" altLang="zh-CN" sz="100" dirty="0" smtClean="0">
                <a:solidFill>
                  <a:schemeClr val="bg2"/>
                </a:solidFill>
              </a:rPr>
              <a:t>      </a:t>
            </a:r>
            <a:endParaRPr lang="en-US" altLang="zh-CN" sz="100" dirty="0">
              <a:solidFill>
                <a:schemeClr val="bg2"/>
              </a:solidFill>
            </a:endParaRPr>
          </a:p>
          <a:p>
            <a:pPr lvl="0"/>
            <a:r>
              <a:rPr lang="zh-CN" altLang="en-US" sz="100" dirty="0" smtClean="0">
                <a:solidFill>
                  <a:schemeClr val="bg2"/>
                </a:solidFill>
              </a:rPr>
              <a:t>字体下载：</a:t>
            </a:r>
            <a:r>
              <a:rPr lang="en-US" altLang="zh-CN" sz="100" dirty="0" smtClean="0">
                <a:solidFill>
                  <a:schemeClr val="bg2"/>
                </a:solidFill>
              </a:rPr>
              <a:t>www.1ppt.com/ziti/</a:t>
            </a:r>
            <a:endParaRPr lang="en-US" altLang="zh-CN" sz="100" dirty="0">
              <a:solidFill>
                <a:schemeClr val="bg2"/>
              </a:solidFill>
            </a:endParaRPr>
          </a:p>
          <a:p>
            <a:pPr lvl="0"/>
            <a:r>
              <a:rPr lang="en-US" altLang="zh-CN" sz="100" dirty="0">
                <a:solidFill>
                  <a:schemeClr val="bg2"/>
                </a:solidFill>
              </a:rPr>
              <a:t> </a:t>
            </a:r>
            <a:endParaRPr lang="zh-CN" altLang="en-US" sz="100" dirty="0">
              <a:solidFill>
                <a:schemeClr val="bg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image" Target="../media/image1.png"/><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7" Type="http://schemas.openxmlformats.org/officeDocument/2006/relationships/notesSlide" Target="../notesSlides/notesSlide2.xml"/><Relationship Id="rId26" Type="http://schemas.openxmlformats.org/officeDocument/2006/relationships/slideLayout" Target="../slideLayouts/slideLayout2.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tags" Target="../tags/tag26.xml"/><Relationship Id="rId2" Type="http://schemas.openxmlformats.org/officeDocument/2006/relationships/image" Target="../media/image5.pn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9" Type="http://schemas.openxmlformats.org/officeDocument/2006/relationships/tags" Target="../tags/tag35.xml"/><Relationship Id="rId8" Type="http://schemas.openxmlformats.org/officeDocument/2006/relationships/tags" Target="../tags/tag34.xml"/><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9" Type="http://schemas.openxmlformats.org/officeDocument/2006/relationships/notesSlide" Target="../notesSlides/notesSlide5.xml"/><Relationship Id="rId18" Type="http://schemas.openxmlformats.org/officeDocument/2006/relationships/slideLayout" Target="../slideLayouts/slideLayout3.xml"/><Relationship Id="rId17" Type="http://schemas.openxmlformats.org/officeDocument/2006/relationships/tags" Target="../tags/tag42.xml"/><Relationship Id="rId16" Type="http://schemas.openxmlformats.org/officeDocument/2006/relationships/tags" Target="../tags/tag41.xml"/><Relationship Id="rId15" Type="http://schemas.openxmlformats.org/officeDocument/2006/relationships/image" Target="../media/image5.png"/><Relationship Id="rId14" Type="http://schemas.openxmlformats.org/officeDocument/2006/relationships/tags" Target="../tags/tag40.xml"/><Relationship Id="rId13" Type="http://schemas.openxmlformats.org/officeDocument/2006/relationships/tags" Target="../tags/tag39.xml"/><Relationship Id="rId12" Type="http://schemas.openxmlformats.org/officeDocument/2006/relationships/tags" Target="../tags/tag38.xml"/><Relationship Id="rId11" Type="http://schemas.openxmlformats.org/officeDocument/2006/relationships/tags" Target="../tags/tag37.xml"/><Relationship Id="rId10" Type="http://schemas.openxmlformats.org/officeDocument/2006/relationships/tags" Target="../tags/tag36.xml"/><Relationship Id="rId1" Type="http://schemas.openxmlformats.org/officeDocument/2006/relationships/tags" Target="../tags/tag27.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5.xml"/><Relationship Id="rId4" Type="http://schemas.openxmlformats.org/officeDocument/2006/relationships/image" Target="../media/image6.jpeg"/><Relationship Id="rId3" Type="http://schemas.openxmlformats.org/officeDocument/2006/relationships/tags" Target="../tags/tag43.xml"/><Relationship Id="rId2" Type="http://schemas.openxmlformats.org/officeDocument/2006/relationships/image" Target="../media/image5.png"/><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ags" Target="../tags/tag44.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3.xml"/><Relationship Id="rId3" Type="http://schemas.openxmlformats.org/officeDocument/2006/relationships/tags" Target="../tags/tag46.xml"/><Relationship Id="rId2" Type="http://schemas.openxmlformats.org/officeDocument/2006/relationships/image" Target="../media/image5.png"/><Relationship Id="rId1" Type="http://schemas.openxmlformats.org/officeDocument/2006/relationships/tags" Target="../tags/tag45.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6.xml"/><Relationship Id="rId3" Type="http://schemas.openxmlformats.org/officeDocument/2006/relationships/image" Target="../media/image7.jpeg"/><Relationship Id="rId2" Type="http://schemas.openxmlformats.org/officeDocument/2006/relationships/tags" Target="../tags/tag47.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a:off x="12190413" y="3571876"/>
            <a:ext cx="859420" cy="0"/>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5400000" flipH="1" flipV="1">
            <a:off x="5534570" y="7347198"/>
            <a:ext cx="2192842" cy="1214446"/>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166644" y="-1460580"/>
            <a:ext cx="843143" cy="146058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9" name="文本框 21"/>
          <p:cNvSpPr txBox="1"/>
          <p:nvPr/>
        </p:nvSpPr>
        <p:spPr bwMode="auto">
          <a:xfrm>
            <a:off x="478790" y="2637155"/>
            <a:ext cx="6397625" cy="1322070"/>
          </a:xfrm>
          <a:prstGeom prst="rect">
            <a:avLst/>
          </a:prstGeom>
          <a:noFill/>
        </p:spPr>
        <p:txBody>
          <a:bodyPr wrap="square">
            <a:spAutoFit/>
          </a:bodyPr>
          <a:lstStyle/>
          <a:p>
            <a:pPr fontAlgn="auto">
              <a:spcBef>
                <a:spcPts val="0"/>
              </a:spcBef>
              <a:spcAft>
                <a:spcPts val="0"/>
              </a:spcAft>
              <a:defRPr/>
            </a:pPr>
            <a:r>
              <a:rPr lang="zh-CN" altLang="en-US" sz="8000" b="1" spc="100" dirty="0" smtClean="0">
                <a:solidFill>
                  <a:srgbClr val="0070C0"/>
                </a:solidFill>
                <a:latin typeface="华文新魏" panose="02010800040101010101" charset="-122"/>
                <a:ea typeface="华文新魏" panose="02010800040101010101" charset="-122"/>
                <a:cs typeface="华文新魏" panose="02010800040101010101" charset="-122"/>
              </a:rPr>
              <a:t>煤矿用挖掘机</a:t>
            </a:r>
            <a:endParaRPr lang="zh-CN" altLang="en-US" sz="8000" b="1" spc="100" dirty="0" smtClean="0">
              <a:solidFill>
                <a:srgbClr val="0070C0"/>
              </a:solidFill>
              <a:latin typeface="华文新魏" panose="02010800040101010101" charset="-122"/>
              <a:ea typeface="华文新魏" panose="02010800040101010101" charset="-122"/>
              <a:cs typeface="华文新魏" panose="02010800040101010101" charset="-122"/>
            </a:endParaRPr>
          </a:p>
        </p:txBody>
      </p:sp>
      <p:sp>
        <p:nvSpPr>
          <p:cNvPr id="61" name="文本框 26"/>
          <p:cNvSpPr txBox="1">
            <a:spLocks noChangeArrowheads="1"/>
          </p:cNvSpPr>
          <p:nvPr/>
        </p:nvSpPr>
        <p:spPr bwMode="auto">
          <a:xfrm>
            <a:off x="1126295" y="5095550"/>
            <a:ext cx="3037556" cy="460375"/>
          </a:xfrm>
          <a:prstGeom prst="rect">
            <a:avLst/>
          </a:prstGeom>
          <a:noFill/>
          <a:ln w="9525">
            <a:noFill/>
            <a:miter lim="800000"/>
          </a:ln>
        </p:spPr>
        <p:txBody>
          <a:bodyPr>
            <a:spAutoFit/>
          </a:bodyPr>
          <a:lstStyle/>
          <a:p>
            <a:r>
              <a:rPr lang="zh-CN" altLang="en-US" sz="2400" dirty="0" smtClean="0">
                <a:solidFill>
                  <a:srgbClr val="7F7F7F"/>
                </a:solidFill>
                <a:latin typeface="华文新魏" panose="02010800040101010101" charset="-122"/>
                <a:ea typeface="华文新魏" panose="02010800040101010101" charset="-122"/>
                <a:cs typeface="方正正纤黑简体"/>
              </a:rPr>
              <a:t>山东矿安机电</a:t>
            </a:r>
            <a:endParaRPr lang="zh-CN" altLang="en-US" sz="2400" dirty="0" smtClean="0">
              <a:solidFill>
                <a:srgbClr val="7F7F7F"/>
              </a:solidFill>
              <a:latin typeface="华文新魏" panose="02010800040101010101" charset="-122"/>
              <a:ea typeface="华文新魏" panose="02010800040101010101" charset="-122"/>
              <a:cs typeface="方正正纤黑简体"/>
            </a:endParaRPr>
          </a:p>
        </p:txBody>
      </p:sp>
      <p:sp>
        <p:nvSpPr>
          <p:cNvPr id="42" name="Freeform 5"/>
          <p:cNvSpPr/>
          <p:nvPr/>
        </p:nvSpPr>
        <p:spPr bwMode="auto">
          <a:xfrm rot="10800000">
            <a:off x="7023901" y="2697855"/>
            <a:ext cx="1931273" cy="171284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FFFF"/>
              </a:solidFill>
              <a:sym typeface="Arial" panose="020B0604020202020204" pitchFamily="34" charset="0"/>
            </a:endParaRPr>
          </a:p>
        </p:txBody>
      </p:sp>
      <p:sp>
        <p:nvSpPr>
          <p:cNvPr id="43" name="Freeform 5"/>
          <p:cNvSpPr/>
          <p:nvPr/>
        </p:nvSpPr>
        <p:spPr bwMode="auto">
          <a:xfrm rot="10800000">
            <a:off x="7205924" y="2859856"/>
            <a:ext cx="1567224" cy="138884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FFFF"/>
              </a:solidFill>
              <a:sym typeface="Arial" panose="020B0604020202020204" pitchFamily="34" charset="0"/>
            </a:endParaRPr>
          </a:p>
        </p:txBody>
      </p:sp>
      <p:sp>
        <p:nvSpPr>
          <p:cNvPr id="44" name="Freeform 5"/>
          <p:cNvSpPr/>
          <p:nvPr/>
        </p:nvSpPr>
        <p:spPr bwMode="auto">
          <a:xfrm rot="10800000">
            <a:off x="8660293" y="1762251"/>
            <a:ext cx="1931271" cy="171102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FFFF"/>
              </a:solidFill>
              <a:sym typeface="Arial" panose="020B0604020202020204" pitchFamily="34" charset="0"/>
            </a:endParaRPr>
          </a:p>
        </p:txBody>
      </p:sp>
      <p:sp>
        <p:nvSpPr>
          <p:cNvPr id="50" name="Freeform 5"/>
          <p:cNvSpPr/>
          <p:nvPr/>
        </p:nvSpPr>
        <p:spPr bwMode="auto">
          <a:xfrm rot="10800000">
            <a:off x="8842317" y="1924254"/>
            <a:ext cx="1567224" cy="138702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noFill/>
              <a:sym typeface="Arial" panose="020B0604020202020204" pitchFamily="34" charset="0"/>
            </a:endParaRPr>
          </a:p>
        </p:txBody>
      </p:sp>
      <p:sp>
        <p:nvSpPr>
          <p:cNvPr id="51" name="Freeform 5"/>
          <p:cNvSpPr/>
          <p:nvPr/>
        </p:nvSpPr>
        <p:spPr bwMode="auto">
          <a:xfrm rot="10800000">
            <a:off x="8660293" y="3635275"/>
            <a:ext cx="1931271" cy="171102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FFFF"/>
              </a:solidFill>
              <a:sym typeface="Arial" panose="020B0604020202020204" pitchFamily="34" charset="0"/>
            </a:endParaRPr>
          </a:p>
        </p:txBody>
      </p:sp>
      <p:sp>
        <p:nvSpPr>
          <p:cNvPr id="52" name="Freeform 5"/>
          <p:cNvSpPr/>
          <p:nvPr/>
        </p:nvSpPr>
        <p:spPr bwMode="auto">
          <a:xfrm rot="10800000">
            <a:off x="8842317" y="3797276"/>
            <a:ext cx="1567224" cy="138702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chemeClr val="bg1">
                <a:lumMod val="7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FFFF"/>
              </a:solidFill>
              <a:sym typeface="Arial" panose="020B0604020202020204" pitchFamily="34" charset="0"/>
            </a:endParaRPr>
          </a:p>
        </p:txBody>
      </p:sp>
      <p:sp>
        <p:nvSpPr>
          <p:cNvPr id="53" name="Freeform 5"/>
          <p:cNvSpPr/>
          <p:nvPr/>
        </p:nvSpPr>
        <p:spPr bwMode="auto">
          <a:xfrm rot="10800000">
            <a:off x="7615476" y="1516521"/>
            <a:ext cx="1150390" cy="102115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chemeClr val="accen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FFFF"/>
              </a:solidFill>
              <a:sym typeface="Arial" panose="020B0604020202020204" pitchFamily="34" charset="0"/>
            </a:endParaRPr>
          </a:p>
        </p:txBody>
      </p:sp>
      <p:sp>
        <p:nvSpPr>
          <p:cNvPr id="54" name="Freeform 5"/>
          <p:cNvSpPr/>
          <p:nvPr/>
        </p:nvSpPr>
        <p:spPr bwMode="auto">
          <a:xfrm rot="10800000">
            <a:off x="7615476" y="4572699"/>
            <a:ext cx="1150390" cy="102115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chemeClr val="accent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FFFF"/>
              </a:solidFill>
              <a:sym typeface="Arial" panose="020B0604020202020204" pitchFamily="34" charset="0"/>
            </a:endParaRPr>
          </a:p>
        </p:txBody>
      </p:sp>
      <p:sp>
        <p:nvSpPr>
          <p:cNvPr id="55" name="Freeform 5"/>
          <p:cNvSpPr/>
          <p:nvPr/>
        </p:nvSpPr>
        <p:spPr bwMode="auto">
          <a:xfrm rot="10800000">
            <a:off x="10271201" y="3047340"/>
            <a:ext cx="1150390" cy="102115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chemeClr val="accent3"/>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FFFF"/>
              </a:solidFill>
              <a:sym typeface="Arial" panose="020B0604020202020204" pitchFamily="34" charset="0"/>
            </a:endParaRPr>
          </a:p>
        </p:txBody>
      </p:sp>
      <p:grpSp>
        <p:nvGrpSpPr>
          <p:cNvPr id="62" name="组合 32"/>
          <p:cNvGrpSpPr/>
          <p:nvPr/>
        </p:nvGrpSpPr>
        <p:grpSpPr>
          <a:xfrm>
            <a:off x="8013815" y="1870661"/>
            <a:ext cx="368370" cy="313348"/>
            <a:chOff x="6339462" y="3747511"/>
            <a:chExt cx="907547" cy="772010"/>
          </a:xfrm>
          <a:solidFill>
            <a:schemeClr val="accent1"/>
          </a:solidFill>
        </p:grpSpPr>
        <p:sp>
          <p:nvSpPr>
            <p:cNvPr id="63" name="Rectangle 130"/>
            <p:cNvSpPr>
              <a:spLocks noChangeArrowheads="1"/>
            </p:cNvSpPr>
            <p:nvPr/>
          </p:nvSpPr>
          <p:spPr bwMode="auto">
            <a:xfrm>
              <a:off x="6339462" y="4489161"/>
              <a:ext cx="881523" cy="30360"/>
            </a:xfrm>
            <a:prstGeom prst="rect">
              <a:avLst/>
            </a:pr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64" name="Freeform 131"/>
            <p:cNvSpPr/>
            <p:nvPr/>
          </p:nvSpPr>
          <p:spPr bwMode="auto">
            <a:xfrm>
              <a:off x="6398014" y="4350373"/>
              <a:ext cx="123608" cy="114934"/>
            </a:xfrm>
            <a:custGeom>
              <a:avLst/>
              <a:gdLst>
                <a:gd name="T0" fmla="*/ 43 w 48"/>
                <a:gd name="T1" fmla="*/ 45 h 45"/>
                <a:gd name="T2" fmla="*/ 48 w 48"/>
                <a:gd name="T3" fmla="*/ 39 h 45"/>
                <a:gd name="T4" fmla="*/ 48 w 48"/>
                <a:gd name="T5" fmla="*/ 0 h 45"/>
                <a:gd name="T6" fmla="*/ 0 w 48"/>
                <a:gd name="T7" fmla="*/ 8 h 45"/>
                <a:gd name="T8" fmla="*/ 0 w 48"/>
                <a:gd name="T9" fmla="*/ 39 h 45"/>
                <a:gd name="T10" fmla="*/ 6 w 48"/>
                <a:gd name="T11" fmla="*/ 45 h 45"/>
                <a:gd name="T12" fmla="*/ 43 w 48"/>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48" h="45">
                  <a:moveTo>
                    <a:pt x="43" y="45"/>
                  </a:moveTo>
                  <a:cubicBezTo>
                    <a:pt x="46" y="45"/>
                    <a:pt x="48" y="42"/>
                    <a:pt x="48" y="39"/>
                  </a:cubicBezTo>
                  <a:cubicBezTo>
                    <a:pt x="48" y="0"/>
                    <a:pt x="48" y="0"/>
                    <a:pt x="48" y="0"/>
                  </a:cubicBezTo>
                  <a:cubicBezTo>
                    <a:pt x="29" y="5"/>
                    <a:pt x="12" y="7"/>
                    <a:pt x="0" y="8"/>
                  </a:cubicBezTo>
                  <a:cubicBezTo>
                    <a:pt x="0" y="39"/>
                    <a:pt x="0" y="39"/>
                    <a:pt x="0" y="39"/>
                  </a:cubicBezTo>
                  <a:cubicBezTo>
                    <a:pt x="0" y="42"/>
                    <a:pt x="3" y="45"/>
                    <a:pt x="6" y="45"/>
                  </a:cubicBezTo>
                  <a:lnTo>
                    <a:pt x="43" y="45"/>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65" name="Freeform 132"/>
            <p:cNvSpPr/>
            <p:nvPr/>
          </p:nvSpPr>
          <p:spPr bwMode="auto">
            <a:xfrm>
              <a:off x="6557403" y="4299411"/>
              <a:ext cx="122524" cy="165896"/>
            </a:xfrm>
            <a:custGeom>
              <a:avLst/>
              <a:gdLst>
                <a:gd name="T0" fmla="*/ 43 w 48"/>
                <a:gd name="T1" fmla="*/ 65 h 65"/>
                <a:gd name="T2" fmla="*/ 48 w 48"/>
                <a:gd name="T3" fmla="*/ 59 h 65"/>
                <a:gd name="T4" fmla="*/ 48 w 48"/>
                <a:gd name="T5" fmla="*/ 0 h 65"/>
                <a:gd name="T6" fmla="*/ 44 w 48"/>
                <a:gd name="T7" fmla="*/ 2 h 65"/>
                <a:gd name="T8" fmla="*/ 0 w 48"/>
                <a:gd name="T9" fmla="*/ 16 h 65"/>
                <a:gd name="T10" fmla="*/ 0 w 48"/>
                <a:gd name="T11" fmla="*/ 59 h 65"/>
                <a:gd name="T12" fmla="*/ 6 w 48"/>
                <a:gd name="T13" fmla="*/ 65 h 65"/>
                <a:gd name="T14" fmla="*/ 43 w 48"/>
                <a:gd name="T15" fmla="*/ 6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65">
                  <a:moveTo>
                    <a:pt x="43" y="65"/>
                  </a:moveTo>
                  <a:cubicBezTo>
                    <a:pt x="46" y="65"/>
                    <a:pt x="48" y="62"/>
                    <a:pt x="48" y="59"/>
                  </a:cubicBezTo>
                  <a:cubicBezTo>
                    <a:pt x="48" y="0"/>
                    <a:pt x="48" y="0"/>
                    <a:pt x="48" y="0"/>
                  </a:cubicBezTo>
                  <a:cubicBezTo>
                    <a:pt x="47" y="1"/>
                    <a:pt x="46" y="1"/>
                    <a:pt x="44" y="2"/>
                  </a:cubicBezTo>
                  <a:cubicBezTo>
                    <a:pt x="29" y="8"/>
                    <a:pt x="14" y="13"/>
                    <a:pt x="0" y="16"/>
                  </a:cubicBezTo>
                  <a:cubicBezTo>
                    <a:pt x="0" y="59"/>
                    <a:pt x="0" y="59"/>
                    <a:pt x="0" y="59"/>
                  </a:cubicBezTo>
                  <a:cubicBezTo>
                    <a:pt x="0" y="62"/>
                    <a:pt x="3" y="65"/>
                    <a:pt x="6" y="65"/>
                  </a:cubicBezTo>
                  <a:lnTo>
                    <a:pt x="43" y="65"/>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66" name="Freeform 133"/>
            <p:cNvSpPr/>
            <p:nvPr/>
          </p:nvSpPr>
          <p:spPr bwMode="auto">
            <a:xfrm>
              <a:off x="6715709" y="4219174"/>
              <a:ext cx="123608" cy="246133"/>
            </a:xfrm>
            <a:custGeom>
              <a:avLst/>
              <a:gdLst>
                <a:gd name="T0" fmla="*/ 43 w 48"/>
                <a:gd name="T1" fmla="*/ 96 h 96"/>
                <a:gd name="T2" fmla="*/ 48 w 48"/>
                <a:gd name="T3" fmla="*/ 90 h 96"/>
                <a:gd name="T4" fmla="*/ 48 w 48"/>
                <a:gd name="T5" fmla="*/ 0 h 96"/>
                <a:gd name="T6" fmla="*/ 0 w 48"/>
                <a:gd name="T7" fmla="*/ 25 h 96"/>
                <a:gd name="T8" fmla="*/ 0 w 48"/>
                <a:gd name="T9" fmla="*/ 90 h 96"/>
                <a:gd name="T10" fmla="*/ 6 w 48"/>
                <a:gd name="T11" fmla="*/ 96 h 96"/>
                <a:gd name="T12" fmla="*/ 43 w 48"/>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48" h="96">
                  <a:moveTo>
                    <a:pt x="43" y="96"/>
                  </a:moveTo>
                  <a:cubicBezTo>
                    <a:pt x="46" y="96"/>
                    <a:pt x="48" y="93"/>
                    <a:pt x="48" y="90"/>
                  </a:cubicBezTo>
                  <a:cubicBezTo>
                    <a:pt x="48" y="0"/>
                    <a:pt x="48" y="0"/>
                    <a:pt x="48" y="0"/>
                  </a:cubicBezTo>
                  <a:cubicBezTo>
                    <a:pt x="33" y="10"/>
                    <a:pt x="17" y="18"/>
                    <a:pt x="0" y="25"/>
                  </a:cubicBezTo>
                  <a:cubicBezTo>
                    <a:pt x="0" y="90"/>
                    <a:pt x="0" y="90"/>
                    <a:pt x="0" y="90"/>
                  </a:cubicBezTo>
                  <a:cubicBezTo>
                    <a:pt x="0" y="93"/>
                    <a:pt x="3" y="96"/>
                    <a:pt x="6" y="96"/>
                  </a:cubicBezTo>
                  <a:lnTo>
                    <a:pt x="43" y="96"/>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67" name="Freeform 134"/>
            <p:cNvSpPr/>
            <p:nvPr/>
          </p:nvSpPr>
          <p:spPr bwMode="auto">
            <a:xfrm>
              <a:off x="6875099" y="4100987"/>
              <a:ext cx="123608" cy="364319"/>
            </a:xfrm>
            <a:custGeom>
              <a:avLst/>
              <a:gdLst>
                <a:gd name="T0" fmla="*/ 43 w 48"/>
                <a:gd name="T1" fmla="*/ 142 h 142"/>
                <a:gd name="T2" fmla="*/ 48 w 48"/>
                <a:gd name="T3" fmla="*/ 136 h 142"/>
                <a:gd name="T4" fmla="*/ 48 w 48"/>
                <a:gd name="T5" fmla="*/ 0 h 142"/>
                <a:gd name="T6" fmla="*/ 32 w 48"/>
                <a:gd name="T7" fmla="*/ 14 h 142"/>
                <a:gd name="T8" fmla="*/ 0 w 48"/>
                <a:gd name="T9" fmla="*/ 37 h 142"/>
                <a:gd name="T10" fmla="*/ 0 w 48"/>
                <a:gd name="T11" fmla="*/ 136 h 142"/>
                <a:gd name="T12" fmla="*/ 6 w 48"/>
                <a:gd name="T13" fmla="*/ 142 h 142"/>
                <a:gd name="T14" fmla="*/ 43 w 48"/>
                <a:gd name="T15" fmla="*/ 142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42">
                  <a:moveTo>
                    <a:pt x="43" y="142"/>
                  </a:moveTo>
                  <a:cubicBezTo>
                    <a:pt x="46" y="142"/>
                    <a:pt x="48" y="139"/>
                    <a:pt x="48" y="136"/>
                  </a:cubicBezTo>
                  <a:cubicBezTo>
                    <a:pt x="48" y="0"/>
                    <a:pt x="48" y="0"/>
                    <a:pt x="48" y="0"/>
                  </a:cubicBezTo>
                  <a:cubicBezTo>
                    <a:pt x="43" y="5"/>
                    <a:pt x="37" y="10"/>
                    <a:pt x="32" y="14"/>
                  </a:cubicBezTo>
                  <a:cubicBezTo>
                    <a:pt x="21" y="23"/>
                    <a:pt x="11" y="30"/>
                    <a:pt x="0" y="37"/>
                  </a:cubicBezTo>
                  <a:cubicBezTo>
                    <a:pt x="0" y="136"/>
                    <a:pt x="0" y="136"/>
                    <a:pt x="0" y="136"/>
                  </a:cubicBezTo>
                  <a:cubicBezTo>
                    <a:pt x="0" y="139"/>
                    <a:pt x="3" y="142"/>
                    <a:pt x="6" y="142"/>
                  </a:cubicBezTo>
                  <a:lnTo>
                    <a:pt x="43" y="142"/>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68" name="Freeform 135"/>
            <p:cNvSpPr/>
            <p:nvPr/>
          </p:nvSpPr>
          <p:spPr bwMode="auto">
            <a:xfrm>
              <a:off x="7034488" y="3927502"/>
              <a:ext cx="122524" cy="537805"/>
            </a:xfrm>
            <a:custGeom>
              <a:avLst/>
              <a:gdLst>
                <a:gd name="T0" fmla="*/ 43 w 48"/>
                <a:gd name="T1" fmla="*/ 210 h 210"/>
                <a:gd name="T2" fmla="*/ 48 w 48"/>
                <a:gd name="T3" fmla="*/ 204 h 210"/>
                <a:gd name="T4" fmla="*/ 48 w 48"/>
                <a:gd name="T5" fmla="*/ 0 h 210"/>
                <a:gd name="T6" fmla="*/ 0 w 48"/>
                <a:gd name="T7" fmla="*/ 56 h 210"/>
                <a:gd name="T8" fmla="*/ 0 w 48"/>
                <a:gd name="T9" fmla="*/ 204 h 210"/>
                <a:gd name="T10" fmla="*/ 6 w 48"/>
                <a:gd name="T11" fmla="*/ 210 h 210"/>
                <a:gd name="T12" fmla="*/ 43 w 48"/>
                <a:gd name="T13" fmla="*/ 210 h 210"/>
              </a:gdLst>
              <a:ahLst/>
              <a:cxnLst>
                <a:cxn ang="0">
                  <a:pos x="T0" y="T1"/>
                </a:cxn>
                <a:cxn ang="0">
                  <a:pos x="T2" y="T3"/>
                </a:cxn>
                <a:cxn ang="0">
                  <a:pos x="T4" y="T5"/>
                </a:cxn>
                <a:cxn ang="0">
                  <a:pos x="T6" y="T7"/>
                </a:cxn>
                <a:cxn ang="0">
                  <a:pos x="T8" y="T9"/>
                </a:cxn>
                <a:cxn ang="0">
                  <a:pos x="T10" y="T11"/>
                </a:cxn>
                <a:cxn ang="0">
                  <a:pos x="T12" y="T13"/>
                </a:cxn>
              </a:cxnLst>
              <a:rect l="0" t="0" r="r" b="b"/>
              <a:pathLst>
                <a:path w="48" h="210">
                  <a:moveTo>
                    <a:pt x="43" y="210"/>
                  </a:moveTo>
                  <a:cubicBezTo>
                    <a:pt x="46" y="210"/>
                    <a:pt x="48" y="207"/>
                    <a:pt x="48" y="204"/>
                  </a:cubicBezTo>
                  <a:cubicBezTo>
                    <a:pt x="48" y="0"/>
                    <a:pt x="48" y="0"/>
                    <a:pt x="48" y="0"/>
                  </a:cubicBezTo>
                  <a:cubicBezTo>
                    <a:pt x="33" y="20"/>
                    <a:pt x="17" y="39"/>
                    <a:pt x="0" y="56"/>
                  </a:cubicBezTo>
                  <a:cubicBezTo>
                    <a:pt x="0" y="204"/>
                    <a:pt x="0" y="204"/>
                    <a:pt x="0" y="204"/>
                  </a:cubicBezTo>
                  <a:cubicBezTo>
                    <a:pt x="0" y="207"/>
                    <a:pt x="3" y="210"/>
                    <a:pt x="6" y="210"/>
                  </a:cubicBezTo>
                  <a:lnTo>
                    <a:pt x="43" y="210"/>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69" name="Freeform 136"/>
            <p:cNvSpPr/>
            <p:nvPr/>
          </p:nvSpPr>
          <p:spPr bwMode="auto">
            <a:xfrm>
              <a:off x="6343800" y="3747511"/>
              <a:ext cx="903209" cy="587682"/>
            </a:xfrm>
            <a:custGeom>
              <a:avLst/>
              <a:gdLst>
                <a:gd name="T0" fmla="*/ 350 w 352"/>
                <a:gd name="T1" fmla="*/ 58 h 229"/>
                <a:gd name="T2" fmla="*/ 335 w 352"/>
                <a:gd name="T3" fmla="*/ 8 h 229"/>
                <a:gd name="T4" fmla="*/ 322 w 352"/>
                <a:gd name="T5" fmla="*/ 2 h 229"/>
                <a:gd name="T6" fmla="*/ 273 w 352"/>
                <a:gd name="T7" fmla="*/ 17 h 229"/>
                <a:gd name="T8" fmla="*/ 266 w 352"/>
                <a:gd name="T9" fmla="*/ 30 h 229"/>
                <a:gd name="T10" fmla="*/ 279 w 352"/>
                <a:gd name="T11" fmla="*/ 36 h 229"/>
                <a:gd name="T12" fmla="*/ 304 w 352"/>
                <a:gd name="T13" fmla="*/ 29 h 229"/>
                <a:gd name="T14" fmla="*/ 219 w 352"/>
                <a:gd name="T15" fmla="*/ 121 h 229"/>
                <a:gd name="T16" fmla="*/ 71 w 352"/>
                <a:gd name="T17" fmla="*/ 194 h 229"/>
                <a:gd name="T18" fmla="*/ 0 w 352"/>
                <a:gd name="T19" fmla="*/ 205 h 229"/>
                <a:gd name="T20" fmla="*/ 0 w 352"/>
                <a:gd name="T21" fmla="*/ 205 h 229"/>
                <a:gd name="T22" fmla="*/ 0 w 352"/>
                <a:gd name="T23" fmla="*/ 229 h 229"/>
                <a:gd name="T24" fmla="*/ 0 w 352"/>
                <a:gd name="T25" fmla="*/ 229 h 229"/>
                <a:gd name="T26" fmla="*/ 125 w 352"/>
                <a:gd name="T27" fmla="*/ 202 h 229"/>
                <a:gd name="T28" fmla="*/ 234 w 352"/>
                <a:gd name="T29" fmla="*/ 139 h 229"/>
                <a:gd name="T30" fmla="*/ 324 w 352"/>
                <a:gd name="T31" fmla="*/ 41 h 229"/>
                <a:gd name="T32" fmla="*/ 331 w 352"/>
                <a:gd name="T33" fmla="*/ 64 h 229"/>
                <a:gd name="T34" fmla="*/ 344 w 352"/>
                <a:gd name="T35" fmla="*/ 70 h 229"/>
                <a:gd name="T36" fmla="*/ 350 w 352"/>
                <a:gd name="T37" fmla="*/ 5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2" h="229">
                  <a:moveTo>
                    <a:pt x="350" y="58"/>
                  </a:moveTo>
                  <a:cubicBezTo>
                    <a:pt x="335" y="8"/>
                    <a:pt x="335" y="8"/>
                    <a:pt x="335" y="8"/>
                  </a:cubicBezTo>
                  <a:cubicBezTo>
                    <a:pt x="333" y="3"/>
                    <a:pt x="327" y="0"/>
                    <a:pt x="322" y="2"/>
                  </a:cubicBezTo>
                  <a:cubicBezTo>
                    <a:pt x="273" y="17"/>
                    <a:pt x="273" y="17"/>
                    <a:pt x="273" y="17"/>
                  </a:cubicBezTo>
                  <a:cubicBezTo>
                    <a:pt x="268" y="19"/>
                    <a:pt x="265" y="25"/>
                    <a:pt x="266" y="30"/>
                  </a:cubicBezTo>
                  <a:cubicBezTo>
                    <a:pt x="268" y="35"/>
                    <a:pt x="274" y="38"/>
                    <a:pt x="279" y="36"/>
                  </a:cubicBezTo>
                  <a:cubicBezTo>
                    <a:pt x="304" y="29"/>
                    <a:pt x="304" y="29"/>
                    <a:pt x="304" y="29"/>
                  </a:cubicBezTo>
                  <a:cubicBezTo>
                    <a:pt x="278" y="67"/>
                    <a:pt x="249" y="97"/>
                    <a:pt x="219" y="121"/>
                  </a:cubicBezTo>
                  <a:cubicBezTo>
                    <a:pt x="166" y="163"/>
                    <a:pt x="112" y="184"/>
                    <a:pt x="71" y="194"/>
                  </a:cubicBezTo>
                  <a:cubicBezTo>
                    <a:pt x="29" y="205"/>
                    <a:pt x="1" y="205"/>
                    <a:pt x="0" y="205"/>
                  </a:cubicBezTo>
                  <a:cubicBezTo>
                    <a:pt x="0" y="205"/>
                    <a:pt x="0" y="205"/>
                    <a:pt x="0" y="205"/>
                  </a:cubicBezTo>
                  <a:cubicBezTo>
                    <a:pt x="0" y="229"/>
                    <a:pt x="0" y="229"/>
                    <a:pt x="0" y="229"/>
                  </a:cubicBezTo>
                  <a:cubicBezTo>
                    <a:pt x="0" y="229"/>
                    <a:pt x="0" y="229"/>
                    <a:pt x="0" y="229"/>
                  </a:cubicBezTo>
                  <a:cubicBezTo>
                    <a:pt x="3" y="229"/>
                    <a:pt x="56" y="229"/>
                    <a:pt x="125" y="202"/>
                  </a:cubicBezTo>
                  <a:cubicBezTo>
                    <a:pt x="159" y="189"/>
                    <a:pt x="197" y="169"/>
                    <a:pt x="234" y="139"/>
                  </a:cubicBezTo>
                  <a:cubicBezTo>
                    <a:pt x="265" y="114"/>
                    <a:pt x="296" y="82"/>
                    <a:pt x="324" y="41"/>
                  </a:cubicBezTo>
                  <a:cubicBezTo>
                    <a:pt x="331" y="64"/>
                    <a:pt x="331" y="64"/>
                    <a:pt x="331" y="64"/>
                  </a:cubicBezTo>
                  <a:cubicBezTo>
                    <a:pt x="333" y="69"/>
                    <a:pt x="339" y="72"/>
                    <a:pt x="344" y="70"/>
                  </a:cubicBezTo>
                  <a:cubicBezTo>
                    <a:pt x="349" y="69"/>
                    <a:pt x="352" y="63"/>
                    <a:pt x="350" y="58"/>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70" name="Freeform 137"/>
            <p:cNvSpPr/>
            <p:nvPr/>
          </p:nvSpPr>
          <p:spPr bwMode="auto">
            <a:xfrm>
              <a:off x="6375243" y="3837506"/>
              <a:ext cx="217941" cy="353477"/>
            </a:xfrm>
            <a:custGeom>
              <a:avLst/>
              <a:gdLst>
                <a:gd name="T0" fmla="*/ 57 w 85"/>
                <a:gd name="T1" fmla="*/ 104 h 138"/>
                <a:gd name="T2" fmla="*/ 45 w 85"/>
                <a:gd name="T3" fmla="*/ 108 h 138"/>
                <a:gd name="T4" fmla="*/ 30 w 85"/>
                <a:gd name="T5" fmla="*/ 105 h 138"/>
                <a:gd name="T6" fmla="*/ 20 w 85"/>
                <a:gd name="T7" fmla="*/ 100 h 138"/>
                <a:gd name="T8" fmla="*/ 19 w 85"/>
                <a:gd name="T9" fmla="*/ 98 h 138"/>
                <a:gd name="T10" fmla="*/ 19 w 85"/>
                <a:gd name="T11" fmla="*/ 98 h 138"/>
                <a:gd name="T12" fmla="*/ 19 w 85"/>
                <a:gd name="T13" fmla="*/ 98 h 138"/>
                <a:gd name="T14" fmla="*/ 19 w 85"/>
                <a:gd name="T15" fmla="*/ 97 h 138"/>
                <a:gd name="T16" fmla="*/ 13 w 85"/>
                <a:gd name="T17" fmla="*/ 94 h 138"/>
                <a:gd name="T18" fmla="*/ 3 w 85"/>
                <a:gd name="T19" fmla="*/ 101 h 138"/>
                <a:gd name="T20" fmla="*/ 3 w 85"/>
                <a:gd name="T21" fmla="*/ 109 h 138"/>
                <a:gd name="T22" fmla="*/ 33 w 85"/>
                <a:gd name="T23" fmla="*/ 125 h 138"/>
                <a:gd name="T24" fmla="*/ 33 w 85"/>
                <a:gd name="T25" fmla="*/ 135 h 138"/>
                <a:gd name="T26" fmla="*/ 36 w 85"/>
                <a:gd name="T27" fmla="*/ 138 h 138"/>
                <a:gd name="T28" fmla="*/ 46 w 85"/>
                <a:gd name="T29" fmla="*/ 138 h 138"/>
                <a:gd name="T30" fmla="*/ 49 w 85"/>
                <a:gd name="T31" fmla="*/ 135 h 138"/>
                <a:gd name="T32" fmla="*/ 49 w 85"/>
                <a:gd name="T33" fmla="*/ 126 h 138"/>
                <a:gd name="T34" fmla="*/ 72 w 85"/>
                <a:gd name="T35" fmla="*/ 118 h 138"/>
                <a:gd name="T36" fmla="*/ 81 w 85"/>
                <a:gd name="T37" fmla="*/ 86 h 138"/>
                <a:gd name="T38" fmla="*/ 49 w 85"/>
                <a:gd name="T39" fmla="*/ 62 h 138"/>
                <a:gd name="T40" fmla="*/ 47 w 85"/>
                <a:gd name="T41" fmla="*/ 61 h 138"/>
                <a:gd name="T42" fmla="*/ 35 w 85"/>
                <a:gd name="T43" fmla="*/ 56 h 138"/>
                <a:gd name="T44" fmla="*/ 34 w 85"/>
                <a:gd name="T45" fmla="*/ 56 h 138"/>
                <a:gd name="T46" fmla="*/ 25 w 85"/>
                <a:gd name="T47" fmla="*/ 49 h 138"/>
                <a:gd name="T48" fmla="*/ 27 w 85"/>
                <a:gd name="T49" fmla="*/ 36 h 138"/>
                <a:gd name="T50" fmla="*/ 41 w 85"/>
                <a:gd name="T51" fmla="*/ 31 h 138"/>
                <a:gd name="T52" fmla="*/ 51 w 85"/>
                <a:gd name="T53" fmla="*/ 32 h 138"/>
                <a:gd name="T54" fmla="*/ 61 w 85"/>
                <a:gd name="T55" fmla="*/ 39 h 138"/>
                <a:gd name="T56" fmla="*/ 62 w 85"/>
                <a:gd name="T57" fmla="*/ 40 h 138"/>
                <a:gd name="T58" fmla="*/ 62 w 85"/>
                <a:gd name="T59" fmla="*/ 40 h 138"/>
                <a:gd name="T60" fmla="*/ 62 w 85"/>
                <a:gd name="T61" fmla="*/ 41 h 138"/>
                <a:gd name="T62" fmla="*/ 68 w 85"/>
                <a:gd name="T63" fmla="*/ 44 h 138"/>
                <a:gd name="T64" fmla="*/ 78 w 85"/>
                <a:gd name="T65" fmla="*/ 38 h 138"/>
                <a:gd name="T66" fmla="*/ 78 w 85"/>
                <a:gd name="T67" fmla="*/ 29 h 138"/>
                <a:gd name="T68" fmla="*/ 56 w 85"/>
                <a:gd name="T69" fmla="*/ 14 h 138"/>
                <a:gd name="T70" fmla="*/ 49 w 85"/>
                <a:gd name="T71" fmla="*/ 13 h 138"/>
                <a:gd name="T72" fmla="*/ 49 w 85"/>
                <a:gd name="T73" fmla="*/ 3 h 138"/>
                <a:gd name="T74" fmla="*/ 46 w 85"/>
                <a:gd name="T75" fmla="*/ 0 h 138"/>
                <a:gd name="T76" fmla="*/ 36 w 85"/>
                <a:gd name="T77" fmla="*/ 0 h 138"/>
                <a:gd name="T78" fmla="*/ 33 w 85"/>
                <a:gd name="T79" fmla="*/ 3 h 138"/>
                <a:gd name="T80" fmla="*/ 33 w 85"/>
                <a:gd name="T81" fmla="*/ 13 h 138"/>
                <a:gd name="T82" fmla="*/ 12 w 85"/>
                <a:gd name="T83" fmla="*/ 24 h 138"/>
                <a:gd name="T84" fmla="*/ 5 w 85"/>
                <a:gd name="T85" fmla="*/ 56 h 138"/>
                <a:gd name="T86" fmla="*/ 17 w 85"/>
                <a:gd name="T87" fmla="*/ 68 h 138"/>
                <a:gd name="T88" fmla="*/ 47 w 85"/>
                <a:gd name="T89" fmla="*/ 83 h 138"/>
                <a:gd name="T90" fmla="*/ 51 w 85"/>
                <a:gd name="T91" fmla="*/ 85 h 138"/>
                <a:gd name="T92" fmla="*/ 59 w 85"/>
                <a:gd name="T93" fmla="*/ 92 h 138"/>
                <a:gd name="T94" fmla="*/ 57 w 85"/>
                <a:gd name="T95" fmla="*/ 10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 h="138">
                  <a:moveTo>
                    <a:pt x="57" y="104"/>
                  </a:moveTo>
                  <a:cubicBezTo>
                    <a:pt x="54" y="107"/>
                    <a:pt x="50" y="108"/>
                    <a:pt x="45" y="108"/>
                  </a:cubicBezTo>
                  <a:cubicBezTo>
                    <a:pt x="40" y="108"/>
                    <a:pt x="35" y="107"/>
                    <a:pt x="30" y="105"/>
                  </a:cubicBezTo>
                  <a:cubicBezTo>
                    <a:pt x="27" y="104"/>
                    <a:pt x="23" y="102"/>
                    <a:pt x="20" y="100"/>
                  </a:cubicBezTo>
                  <a:cubicBezTo>
                    <a:pt x="20" y="99"/>
                    <a:pt x="20" y="99"/>
                    <a:pt x="19" y="98"/>
                  </a:cubicBezTo>
                  <a:cubicBezTo>
                    <a:pt x="19" y="98"/>
                    <a:pt x="19" y="98"/>
                    <a:pt x="19" y="98"/>
                  </a:cubicBezTo>
                  <a:cubicBezTo>
                    <a:pt x="19" y="98"/>
                    <a:pt x="19" y="98"/>
                    <a:pt x="19" y="98"/>
                  </a:cubicBezTo>
                  <a:cubicBezTo>
                    <a:pt x="19" y="97"/>
                    <a:pt x="19" y="97"/>
                    <a:pt x="19" y="97"/>
                  </a:cubicBezTo>
                  <a:cubicBezTo>
                    <a:pt x="17" y="95"/>
                    <a:pt x="15" y="94"/>
                    <a:pt x="13" y="94"/>
                  </a:cubicBezTo>
                  <a:cubicBezTo>
                    <a:pt x="9" y="94"/>
                    <a:pt x="5" y="97"/>
                    <a:pt x="3" y="101"/>
                  </a:cubicBezTo>
                  <a:cubicBezTo>
                    <a:pt x="1" y="104"/>
                    <a:pt x="1" y="107"/>
                    <a:pt x="3" y="109"/>
                  </a:cubicBezTo>
                  <a:cubicBezTo>
                    <a:pt x="8" y="118"/>
                    <a:pt x="21" y="123"/>
                    <a:pt x="33" y="125"/>
                  </a:cubicBezTo>
                  <a:cubicBezTo>
                    <a:pt x="33" y="135"/>
                    <a:pt x="33" y="135"/>
                    <a:pt x="33" y="135"/>
                  </a:cubicBezTo>
                  <a:cubicBezTo>
                    <a:pt x="33" y="137"/>
                    <a:pt x="35" y="138"/>
                    <a:pt x="36" y="138"/>
                  </a:cubicBezTo>
                  <a:cubicBezTo>
                    <a:pt x="46" y="138"/>
                    <a:pt x="46" y="138"/>
                    <a:pt x="46" y="138"/>
                  </a:cubicBezTo>
                  <a:cubicBezTo>
                    <a:pt x="47" y="138"/>
                    <a:pt x="49" y="137"/>
                    <a:pt x="49" y="135"/>
                  </a:cubicBezTo>
                  <a:cubicBezTo>
                    <a:pt x="49" y="126"/>
                    <a:pt x="49" y="126"/>
                    <a:pt x="49" y="126"/>
                  </a:cubicBezTo>
                  <a:cubicBezTo>
                    <a:pt x="59" y="125"/>
                    <a:pt x="67" y="122"/>
                    <a:pt x="72" y="118"/>
                  </a:cubicBezTo>
                  <a:cubicBezTo>
                    <a:pt x="81" y="109"/>
                    <a:pt x="85" y="97"/>
                    <a:pt x="81" y="86"/>
                  </a:cubicBezTo>
                  <a:cubicBezTo>
                    <a:pt x="77" y="74"/>
                    <a:pt x="61" y="67"/>
                    <a:pt x="49" y="62"/>
                  </a:cubicBezTo>
                  <a:cubicBezTo>
                    <a:pt x="47" y="61"/>
                    <a:pt x="47" y="61"/>
                    <a:pt x="47" y="61"/>
                  </a:cubicBezTo>
                  <a:cubicBezTo>
                    <a:pt x="43" y="59"/>
                    <a:pt x="37" y="57"/>
                    <a:pt x="35" y="56"/>
                  </a:cubicBezTo>
                  <a:cubicBezTo>
                    <a:pt x="34" y="56"/>
                    <a:pt x="34" y="56"/>
                    <a:pt x="34" y="56"/>
                  </a:cubicBezTo>
                  <a:cubicBezTo>
                    <a:pt x="30" y="54"/>
                    <a:pt x="27" y="52"/>
                    <a:pt x="25" y="49"/>
                  </a:cubicBezTo>
                  <a:cubicBezTo>
                    <a:pt x="23" y="45"/>
                    <a:pt x="23" y="39"/>
                    <a:pt x="27" y="36"/>
                  </a:cubicBezTo>
                  <a:cubicBezTo>
                    <a:pt x="32" y="32"/>
                    <a:pt x="37" y="31"/>
                    <a:pt x="41" y="31"/>
                  </a:cubicBezTo>
                  <a:cubicBezTo>
                    <a:pt x="44" y="31"/>
                    <a:pt x="48" y="31"/>
                    <a:pt x="51" y="32"/>
                  </a:cubicBezTo>
                  <a:cubicBezTo>
                    <a:pt x="54" y="33"/>
                    <a:pt x="58" y="36"/>
                    <a:pt x="61" y="39"/>
                  </a:cubicBezTo>
                  <a:cubicBezTo>
                    <a:pt x="61" y="39"/>
                    <a:pt x="61" y="39"/>
                    <a:pt x="62" y="40"/>
                  </a:cubicBezTo>
                  <a:cubicBezTo>
                    <a:pt x="62" y="40"/>
                    <a:pt x="62" y="40"/>
                    <a:pt x="62" y="40"/>
                  </a:cubicBezTo>
                  <a:cubicBezTo>
                    <a:pt x="62" y="41"/>
                    <a:pt x="62" y="41"/>
                    <a:pt x="62" y="41"/>
                  </a:cubicBezTo>
                  <a:cubicBezTo>
                    <a:pt x="64" y="43"/>
                    <a:pt x="66" y="44"/>
                    <a:pt x="68" y="44"/>
                  </a:cubicBezTo>
                  <a:cubicBezTo>
                    <a:pt x="72" y="44"/>
                    <a:pt x="76" y="41"/>
                    <a:pt x="78" y="38"/>
                  </a:cubicBezTo>
                  <a:cubicBezTo>
                    <a:pt x="80" y="35"/>
                    <a:pt x="80" y="32"/>
                    <a:pt x="78" y="29"/>
                  </a:cubicBezTo>
                  <a:cubicBezTo>
                    <a:pt x="74" y="22"/>
                    <a:pt x="64" y="17"/>
                    <a:pt x="56" y="14"/>
                  </a:cubicBezTo>
                  <a:cubicBezTo>
                    <a:pt x="54" y="14"/>
                    <a:pt x="51" y="13"/>
                    <a:pt x="49" y="13"/>
                  </a:cubicBezTo>
                  <a:cubicBezTo>
                    <a:pt x="49" y="3"/>
                    <a:pt x="49" y="3"/>
                    <a:pt x="49" y="3"/>
                  </a:cubicBezTo>
                  <a:cubicBezTo>
                    <a:pt x="49" y="1"/>
                    <a:pt x="47" y="0"/>
                    <a:pt x="46" y="0"/>
                  </a:cubicBezTo>
                  <a:cubicBezTo>
                    <a:pt x="36" y="0"/>
                    <a:pt x="36" y="0"/>
                    <a:pt x="36" y="0"/>
                  </a:cubicBezTo>
                  <a:cubicBezTo>
                    <a:pt x="35" y="0"/>
                    <a:pt x="33" y="1"/>
                    <a:pt x="33" y="3"/>
                  </a:cubicBezTo>
                  <a:cubicBezTo>
                    <a:pt x="33" y="13"/>
                    <a:pt x="33" y="13"/>
                    <a:pt x="33" y="13"/>
                  </a:cubicBezTo>
                  <a:cubicBezTo>
                    <a:pt x="25" y="15"/>
                    <a:pt x="17" y="18"/>
                    <a:pt x="12" y="24"/>
                  </a:cubicBezTo>
                  <a:cubicBezTo>
                    <a:pt x="3" y="32"/>
                    <a:pt x="0" y="45"/>
                    <a:pt x="5" y="56"/>
                  </a:cubicBezTo>
                  <a:cubicBezTo>
                    <a:pt x="8" y="62"/>
                    <a:pt x="12" y="66"/>
                    <a:pt x="17" y="68"/>
                  </a:cubicBezTo>
                  <a:cubicBezTo>
                    <a:pt x="20" y="70"/>
                    <a:pt x="38" y="79"/>
                    <a:pt x="47" y="83"/>
                  </a:cubicBezTo>
                  <a:cubicBezTo>
                    <a:pt x="51" y="85"/>
                    <a:pt x="51" y="85"/>
                    <a:pt x="51" y="85"/>
                  </a:cubicBezTo>
                  <a:cubicBezTo>
                    <a:pt x="55" y="87"/>
                    <a:pt x="58" y="89"/>
                    <a:pt x="59" y="92"/>
                  </a:cubicBezTo>
                  <a:cubicBezTo>
                    <a:pt x="61" y="96"/>
                    <a:pt x="60" y="102"/>
                    <a:pt x="57" y="104"/>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grpSp>
      <p:grpSp>
        <p:nvGrpSpPr>
          <p:cNvPr id="71" name="组合 42"/>
          <p:cNvGrpSpPr/>
          <p:nvPr/>
        </p:nvGrpSpPr>
        <p:grpSpPr>
          <a:xfrm>
            <a:off x="8016850" y="4925696"/>
            <a:ext cx="364409" cy="314237"/>
            <a:chOff x="3548515" y="964154"/>
            <a:chExt cx="897787" cy="774179"/>
          </a:xfrm>
          <a:solidFill>
            <a:schemeClr val="accent2"/>
          </a:solidFill>
        </p:grpSpPr>
        <p:sp>
          <p:nvSpPr>
            <p:cNvPr id="72" name="Freeform 222"/>
            <p:cNvSpPr/>
            <p:nvPr/>
          </p:nvSpPr>
          <p:spPr bwMode="auto">
            <a:xfrm>
              <a:off x="3548515" y="964154"/>
              <a:ext cx="897787" cy="774179"/>
            </a:xfrm>
            <a:custGeom>
              <a:avLst/>
              <a:gdLst>
                <a:gd name="T0" fmla="*/ 28 w 828"/>
                <a:gd name="T1" fmla="*/ 686 h 714"/>
                <a:gd name="T2" fmla="*/ 28 w 828"/>
                <a:gd name="T3" fmla="*/ 605 h 714"/>
                <a:gd name="T4" fmla="*/ 66 w 828"/>
                <a:gd name="T5" fmla="*/ 605 h 714"/>
                <a:gd name="T6" fmla="*/ 66 w 828"/>
                <a:gd name="T7" fmla="*/ 577 h 714"/>
                <a:gd name="T8" fmla="*/ 28 w 828"/>
                <a:gd name="T9" fmla="*/ 577 h 714"/>
                <a:gd name="T10" fmla="*/ 28 w 828"/>
                <a:gd name="T11" fmla="*/ 435 h 714"/>
                <a:gd name="T12" fmla="*/ 66 w 828"/>
                <a:gd name="T13" fmla="*/ 435 h 714"/>
                <a:gd name="T14" fmla="*/ 66 w 828"/>
                <a:gd name="T15" fmla="*/ 407 h 714"/>
                <a:gd name="T16" fmla="*/ 28 w 828"/>
                <a:gd name="T17" fmla="*/ 407 h 714"/>
                <a:gd name="T18" fmla="*/ 28 w 828"/>
                <a:gd name="T19" fmla="*/ 265 h 714"/>
                <a:gd name="T20" fmla="*/ 66 w 828"/>
                <a:gd name="T21" fmla="*/ 265 h 714"/>
                <a:gd name="T22" fmla="*/ 66 w 828"/>
                <a:gd name="T23" fmla="*/ 236 h 714"/>
                <a:gd name="T24" fmla="*/ 28 w 828"/>
                <a:gd name="T25" fmla="*/ 236 h 714"/>
                <a:gd name="T26" fmla="*/ 28 w 828"/>
                <a:gd name="T27" fmla="*/ 94 h 714"/>
                <a:gd name="T28" fmla="*/ 66 w 828"/>
                <a:gd name="T29" fmla="*/ 94 h 714"/>
                <a:gd name="T30" fmla="*/ 66 w 828"/>
                <a:gd name="T31" fmla="*/ 66 h 714"/>
                <a:gd name="T32" fmla="*/ 28 w 828"/>
                <a:gd name="T33" fmla="*/ 66 h 714"/>
                <a:gd name="T34" fmla="*/ 28 w 828"/>
                <a:gd name="T35" fmla="*/ 0 h 714"/>
                <a:gd name="T36" fmla="*/ 0 w 828"/>
                <a:gd name="T37" fmla="*/ 0 h 714"/>
                <a:gd name="T38" fmla="*/ 0 w 828"/>
                <a:gd name="T39" fmla="*/ 714 h 714"/>
                <a:gd name="T40" fmla="*/ 828 w 828"/>
                <a:gd name="T41" fmla="*/ 714 h 714"/>
                <a:gd name="T42" fmla="*/ 828 w 828"/>
                <a:gd name="T43" fmla="*/ 686 h 714"/>
                <a:gd name="T44" fmla="*/ 28 w 828"/>
                <a:gd name="T45" fmla="*/ 686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8" h="714">
                  <a:moveTo>
                    <a:pt x="28" y="686"/>
                  </a:moveTo>
                  <a:lnTo>
                    <a:pt x="28" y="605"/>
                  </a:lnTo>
                  <a:lnTo>
                    <a:pt x="66" y="605"/>
                  </a:lnTo>
                  <a:lnTo>
                    <a:pt x="66" y="577"/>
                  </a:lnTo>
                  <a:lnTo>
                    <a:pt x="28" y="577"/>
                  </a:lnTo>
                  <a:lnTo>
                    <a:pt x="28" y="435"/>
                  </a:lnTo>
                  <a:lnTo>
                    <a:pt x="66" y="435"/>
                  </a:lnTo>
                  <a:lnTo>
                    <a:pt x="66" y="407"/>
                  </a:lnTo>
                  <a:lnTo>
                    <a:pt x="28" y="407"/>
                  </a:lnTo>
                  <a:lnTo>
                    <a:pt x="28" y="265"/>
                  </a:lnTo>
                  <a:lnTo>
                    <a:pt x="66" y="265"/>
                  </a:lnTo>
                  <a:lnTo>
                    <a:pt x="66" y="236"/>
                  </a:lnTo>
                  <a:lnTo>
                    <a:pt x="28" y="236"/>
                  </a:lnTo>
                  <a:lnTo>
                    <a:pt x="28" y="94"/>
                  </a:lnTo>
                  <a:lnTo>
                    <a:pt x="66" y="94"/>
                  </a:lnTo>
                  <a:lnTo>
                    <a:pt x="66" y="66"/>
                  </a:lnTo>
                  <a:lnTo>
                    <a:pt x="28" y="66"/>
                  </a:lnTo>
                  <a:lnTo>
                    <a:pt x="28" y="0"/>
                  </a:lnTo>
                  <a:lnTo>
                    <a:pt x="0" y="0"/>
                  </a:lnTo>
                  <a:lnTo>
                    <a:pt x="0" y="714"/>
                  </a:lnTo>
                  <a:lnTo>
                    <a:pt x="828" y="714"/>
                  </a:lnTo>
                  <a:lnTo>
                    <a:pt x="828" y="686"/>
                  </a:lnTo>
                  <a:lnTo>
                    <a:pt x="28" y="686"/>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73" name="Freeform 223"/>
            <p:cNvSpPr/>
            <p:nvPr/>
          </p:nvSpPr>
          <p:spPr bwMode="auto">
            <a:xfrm>
              <a:off x="3681882" y="1381603"/>
              <a:ext cx="125777" cy="303599"/>
            </a:xfrm>
            <a:custGeom>
              <a:avLst/>
              <a:gdLst>
                <a:gd name="T0" fmla="*/ 6 w 49"/>
                <a:gd name="T1" fmla="*/ 118 h 118"/>
                <a:gd name="T2" fmla="*/ 43 w 49"/>
                <a:gd name="T3" fmla="*/ 118 h 118"/>
                <a:gd name="T4" fmla="*/ 49 w 49"/>
                <a:gd name="T5" fmla="*/ 112 h 118"/>
                <a:gd name="T6" fmla="*/ 49 w 49"/>
                <a:gd name="T7" fmla="*/ 6 h 118"/>
                <a:gd name="T8" fmla="*/ 43 w 49"/>
                <a:gd name="T9" fmla="*/ 0 h 118"/>
                <a:gd name="T10" fmla="*/ 6 w 49"/>
                <a:gd name="T11" fmla="*/ 0 h 118"/>
                <a:gd name="T12" fmla="*/ 0 w 49"/>
                <a:gd name="T13" fmla="*/ 6 h 118"/>
                <a:gd name="T14" fmla="*/ 0 w 49"/>
                <a:gd name="T15" fmla="*/ 112 h 118"/>
                <a:gd name="T16" fmla="*/ 6 w 49"/>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18">
                  <a:moveTo>
                    <a:pt x="6" y="118"/>
                  </a:moveTo>
                  <a:cubicBezTo>
                    <a:pt x="43" y="118"/>
                    <a:pt x="43" y="118"/>
                    <a:pt x="43" y="118"/>
                  </a:cubicBezTo>
                  <a:cubicBezTo>
                    <a:pt x="46" y="118"/>
                    <a:pt x="49" y="115"/>
                    <a:pt x="49" y="112"/>
                  </a:cubicBezTo>
                  <a:cubicBezTo>
                    <a:pt x="49" y="6"/>
                    <a:pt x="49" y="6"/>
                    <a:pt x="49" y="6"/>
                  </a:cubicBezTo>
                  <a:cubicBezTo>
                    <a:pt x="49" y="3"/>
                    <a:pt x="46" y="0"/>
                    <a:pt x="43" y="0"/>
                  </a:cubicBezTo>
                  <a:cubicBezTo>
                    <a:pt x="6" y="0"/>
                    <a:pt x="6" y="0"/>
                    <a:pt x="6" y="0"/>
                  </a:cubicBezTo>
                  <a:cubicBezTo>
                    <a:pt x="3" y="0"/>
                    <a:pt x="0" y="3"/>
                    <a:pt x="0" y="6"/>
                  </a:cubicBezTo>
                  <a:cubicBezTo>
                    <a:pt x="0" y="112"/>
                    <a:pt x="0" y="112"/>
                    <a:pt x="0" y="112"/>
                  </a:cubicBezTo>
                  <a:cubicBezTo>
                    <a:pt x="0" y="115"/>
                    <a:pt x="3" y="118"/>
                    <a:pt x="6" y="118"/>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74" name="Freeform 224"/>
            <p:cNvSpPr/>
            <p:nvPr/>
          </p:nvSpPr>
          <p:spPr bwMode="auto">
            <a:xfrm>
              <a:off x="3879222" y="1274259"/>
              <a:ext cx="123608" cy="410944"/>
            </a:xfrm>
            <a:custGeom>
              <a:avLst/>
              <a:gdLst>
                <a:gd name="T0" fmla="*/ 5 w 48"/>
                <a:gd name="T1" fmla="*/ 160 h 160"/>
                <a:gd name="T2" fmla="*/ 43 w 48"/>
                <a:gd name="T3" fmla="*/ 160 h 160"/>
                <a:gd name="T4" fmla="*/ 48 w 48"/>
                <a:gd name="T5" fmla="*/ 154 h 160"/>
                <a:gd name="T6" fmla="*/ 48 w 48"/>
                <a:gd name="T7" fmla="*/ 6 h 160"/>
                <a:gd name="T8" fmla="*/ 43 w 48"/>
                <a:gd name="T9" fmla="*/ 0 h 160"/>
                <a:gd name="T10" fmla="*/ 5 w 48"/>
                <a:gd name="T11" fmla="*/ 0 h 160"/>
                <a:gd name="T12" fmla="*/ 0 w 48"/>
                <a:gd name="T13" fmla="*/ 6 h 160"/>
                <a:gd name="T14" fmla="*/ 0 w 48"/>
                <a:gd name="T15" fmla="*/ 154 h 160"/>
                <a:gd name="T16" fmla="*/ 5 w 48"/>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60">
                  <a:moveTo>
                    <a:pt x="5" y="160"/>
                  </a:moveTo>
                  <a:cubicBezTo>
                    <a:pt x="43" y="160"/>
                    <a:pt x="43" y="160"/>
                    <a:pt x="43" y="160"/>
                  </a:cubicBezTo>
                  <a:cubicBezTo>
                    <a:pt x="46" y="160"/>
                    <a:pt x="48" y="157"/>
                    <a:pt x="48" y="154"/>
                  </a:cubicBezTo>
                  <a:cubicBezTo>
                    <a:pt x="48" y="6"/>
                    <a:pt x="48" y="6"/>
                    <a:pt x="48" y="6"/>
                  </a:cubicBezTo>
                  <a:cubicBezTo>
                    <a:pt x="48" y="2"/>
                    <a:pt x="46" y="0"/>
                    <a:pt x="43" y="0"/>
                  </a:cubicBezTo>
                  <a:cubicBezTo>
                    <a:pt x="5" y="0"/>
                    <a:pt x="5" y="0"/>
                    <a:pt x="5" y="0"/>
                  </a:cubicBezTo>
                  <a:cubicBezTo>
                    <a:pt x="2" y="0"/>
                    <a:pt x="0" y="2"/>
                    <a:pt x="0" y="6"/>
                  </a:cubicBezTo>
                  <a:cubicBezTo>
                    <a:pt x="0" y="154"/>
                    <a:pt x="0" y="154"/>
                    <a:pt x="0" y="154"/>
                  </a:cubicBezTo>
                  <a:cubicBezTo>
                    <a:pt x="0" y="157"/>
                    <a:pt x="2" y="160"/>
                    <a:pt x="5" y="160"/>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75" name="Freeform 225"/>
            <p:cNvSpPr/>
            <p:nvPr/>
          </p:nvSpPr>
          <p:spPr bwMode="auto">
            <a:xfrm>
              <a:off x="4074393" y="1166915"/>
              <a:ext cx="125777" cy="518288"/>
            </a:xfrm>
            <a:custGeom>
              <a:avLst/>
              <a:gdLst>
                <a:gd name="T0" fmla="*/ 6 w 49"/>
                <a:gd name="T1" fmla="*/ 202 h 202"/>
                <a:gd name="T2" fmla="*/ 43 w 49"/>
                <a:gd name="T3" fmla="*/ 202 h 202"/>
                <a:gd name="T4" fmla="*/ 49 w 49"/>
                <a:gd name="T5" fmla="*/ 196 h 202"/>
                <a:gd name="T6" fmla="*/ 49 w 49"/>
                <a:gd name="T7" fmla="*/ 5 h 202"/>
                <a:gd name="T8" fmla="*/ 43 w 49"/>
                <a:gd name="T9" fmla="*/ 0 h 202"/>
                <a:gd name="T10" fmla="*/ 6 w 49"/>
                <a:gd name="T11" fmla="*/ 0 h 202"/>
                <a:gd name="T12" fmla="*/ 0 w 49"/>
                <a:gd name="T13" fmla="*/ 5 h 202"/>
                <a:gd name="T14" fmla="*/ 0 w 49"/>
                <a:gd name="T15" fmla="*/ 196 h 202"/>
                <a:gd name="T16" fmla="*/ 6 w 49"/>
                <a:gd name="T17"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02">
                  <a:moveTo>
                    <a:pt x="6" y="202"/>
                  </a:moveTo>
                  <a:cubicBezTo>
                    <a:pt x="43" y="202"/>
                    <a:pt x="43" y="202"/>
                    <a:pt x="43" y="202"/>
                  </a:cubicBezTo>
                  <a:cubicBezTo>
                    <a:pt x="46" y="202"/>
                    <a:pt x="49" y="199"/>
                    <a:pt x="49" y="196"/>
                  </a:cubicBezTo>
                  <a:cubicBezTo>
                    <a:pt x="49" y="5"/>
                    <a:pt x="49" y="5"/>
                    <a:pt x="49" y="5"/>
                  </a:cubicBezTo>
                  <a:cubicBezTo>
                    <a:pt x="49" y="2"/>
                    <a:pt x="46" y="0"/>
                    <a:pt x="43" y="0"/>
                  </a:cubicBezTo>
                  <a:cubicBezTo>
                    <a:pt x="6" y="0"/>
                    <a:pt x="6" y="0"/>
                    <a:pt x="6" y="0"/>
                  </a:cubicBezTo>
                  <a:cubicBezTo>
                    <a:pt x="3" y="0"/>
                    <a:pt x="0" y="2"/>
                    <a:pt x="0" y="5"/>
                  </a:cubicBezTo>
                  <a:cubicBezTo>
                    <a:pt x="0" y="196"/>
                    <a:pt x="0" y="196"/>
                    <a:pt x="0" y="196"/>
                  </a:cubicBezTo>
                  <a:cubicBezTo>
                    <a:pt x="0" y="199"/>
                    <a:pt x="3" y="202"/>
                    <a:pt x="6" y="202"/>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76" name="Freeform 226"/>
            <p:cNvSpPr/>
            <p:nvPr/>
          </p:nvSpPr>
          <p:spPr bwMode="auto">
            <a:xfrm>
              <a:off x="4271732" y="1058486"/>
              <a:ext cx="125777" cy="626716"/>
            </a:xfrm>
            <a:custGeom>
              <a:avLst/>
              <a:gdLst>
                <a:gd name="T0" fmla="*/ 6 w 49"/>
                <a:gd name="T1" fmla="*/ 244 h 244"/>
                <a:gd name="T2" fmla="*/ 43 w 49"/>
                <a:gd name="T3" fmla="*/ 244 h 244"/>
                <a:gd name="T4" fmla="*/ 49 w 49"/>
                <a:gd name="T5" fmla="*/ 238 h 244"/>
                <a:gd name="T6" fmla="*/ 49 w 49"/>
                <a:gd name="T7" fmla="*/ 5 h 244"/>
                <a:gd name="T8" fmla="*/ 43 w 49"/>
                <a:gd name="T9" fmla="*/ 0 h 244"/>
                <a:gd name="T10" fmla="*/ 6 w 49"/>
                <a:gd name="T11" fmla="*/ 0 h 244"/>
                <a:gd name="T12" fmla="*/ 0 w 49"/>
                <a:gd name="T13" fmla="*/ 5 h 244"/>
                <a:gd name="T14" fmla="*/ 0 w 49"/>
                <a:gd name="T15" fmla="*/ 238 h 244"/>
                <a:gd name="T16" fmla="*/ 6 w 49"/>
                <a:gd name="T1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44">
                  <a:moveTo>
                    <a:pt x="6" y="244"/>
                  </a:moveTo>
                  <a:cubicBezTo>
                    <a:pt x="43" y="244"/>
                    <a:pt x="43" y="244"/>
                    <a:pt x="43" y="244"/>
                  </a:cubicBezTo>
                  <a:cubicBezTo>
                    <a:pt x="46" y="244"/>
                    <a:pt x="49" y="241"/>
                    <a:pt x="49" y="238"/>
                  </a:cubicBezTo>
                  <a:cubicBezTo>
                    <a:pt x="49" y="5"/>
                    <a:pt x="49" y="5"/>
                    <a:pt x="49" y="5"/>
                  </a:cubicBezTo>
                  <a:cubicBezTo>
                    <a:pt x="49" y="2"/>
                    <a:pt x="46" y="0"/>
                    <a:pt x="43" y="0"/>
                  </a:cubicBezTo>
                  <a:cubicBezTo>
                    <a:pt x="6" y="0"/>
                    <a:pt x="6" y="0"/>
                    <a:pt x="6" y="0"/>
                  </a:cubicBezTo>
                  <a:cubicBezTo>
                    <a:pt x="3" y="0"/>
                    <a:pt x="0" y="2"/>
                    <a:pt x="0" y="5"/>
                  </a:cubicBezTo>
                  <a:cubicBezTo>
                    <a:pt x="0" y="238"/>
                    <a:pt x="0" y="238"/>
                    <a:pt x="0" y="238"/>
                  </a:cubicBezTo>
                  <a:cubicBezTo>
                    <a:pt x="0" y="241"/>
                    <a:pt x="3" y="244"/>
                    <a:pt x="6" y="244"/>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grpSp>
      <p:grpSp>
        <p:nvGrpSpPr>
          <p:cNvPr id="77" name="组合 48"/>
          <p:cNvGrpSpPr/>
          <p:nvPr/>
        </p:nvGrpSpPr>
        <p:grpSpPr>
          <a:xfrm>
            <a:off x="10660138" y="3398821"/>
            <a:ext cx="364409" cy="312464"/>
            <a:chOff x="3546346" y="2339026"/>
            <a:chExt cx="897787" cy="769842"/>
          </a:xfrm>
          <a:solidFill>
            <a:schemeClr val="accent3"/>
          </a:solidFill>
        </p:grpSpPr>
        <p:sp>
          <p:nvSpPr>
            <p:cNvPr id="78" name="Rectangle 227"/>
            <p:cNvSpPr>
              <a:spLocks noChangeArrowheads="1"/>
            </p:cNvSpPr>
            <p:nvPr/>
          </p:nvSpPr>
          <p:spPr bwMode="auto">
            <a:xfrm>
              <a:off x="3561526" y="3077423"/>
              <a:ext cx="882607" cy="31445"/>
            </a:xfrm>
            <a:prstGeom prst="rect">
              <a:avLst/>
            </a:pr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79"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80"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81"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82"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83"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89"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grpSp>
      <p:grpSp>
        <p:nvGrpSpPr>
          <p:cNvPr id="90" name="组合 57"/>
          <p:cNvGrpSpPr/>
          <p:nvPr/>
        </p:nvGrpSpPr>
        <p:grpSpPr>
          <a:xfrm>
            <a:off x="9448979" y="2412928"/>
            <a:ext cx="374534" cy="371704"/>
            <a:chOff x="7078908" y="5461438"/>
            <a:chExt cx="430461" cy="427208"/>
          </a:xfrm>
          <a:solidFill>
            <a:schemeClr val="bg1">
              <a:lumMod val="50000"/>
            </a:schemeClr>
          </a:solidFill>
        </p:grpSpPr>
        <p:sp>
          <p:nvSpPr>
            <p:cNvPr id="96" name="Freeform 236"/>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97" name="Freeform 237"/>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solidFill>
              <a:srgbClr val="0070C0"/>
            </a:solid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grpSp>
      <p:grpSp>
        <p:nvGrpSpPr>
          <p:cNvPr id="98" name="组合 60"/>
          <p:cNvGrpSpPr/>
          <p:nvPr/>
        </p:nvGrpSpPr>
        <p:grpSpPr>
          <a:xfrm>
            <a:off x="7819445" y="3307859"/>
            <a:ext cx="421704" cy="483972"/>
            <a:chOff x="2733098" y="4187405"/>
            <a:chExt cx="484675" cy="556238"/>
          </a:xfrm>
          <a:solidFill>
            <a:schemeClr val="bg1">
              <a:lumMod val="50000"/>
            </a:schemeClr>
          </a:solidFill>
        </p:grpSpPr>
        <p:sp>
          <p:nvSpPr>
            <p:cNvPr id="99" name="Oval 302"/>
            <p:cNvSpPr>
              <a:spLocks noChangeArrowheads="1"/>
            </p:cNvSpPr>
            <p:nvPr/>
          </p:nvSpPr>
          <p:spPr bwMode="auto">
            <a:xfrm>
              <a:off x="2849117" y="4187405"/>
              <a:ext cx="84574" cy="107344"/>
            </a:xfrm>
            <a:prstGeom prst="ellipse">
              <a:avLst/>
            </a:prstGeom>
            <a:solidFill>
              <a:srgbClr val="0070C0"/>
            </a:solid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00"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solidFill>
              <a:srgbClr val="0070C0"/>
            </a:solid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01"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02"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19"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20"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21"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22"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23"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24"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25"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26"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27"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28"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29"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30"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sp>
          <p:nvSpPr>
            <p:cNvPr id="131" name="Oval 318"/>
            <p:cNvSpPr>
              <a:spLocks noChangeArrowheads="1"/>
            </p:cNvSpPr>
            <p:nvPr/>
          </p:nvSpPr>
          <p:spPr bwMode="auto">
            <a:xfrm>
              <a:off x="2999832" y="4525702"/>
              <a:ext cx="112766" cy="112766"/>
            </a:xfrm>
            <a:prstGeom prst="ellipse">
              <a:avLst/>
            </a:prstGeom>
            <a:grpFill/>
            <a:ln>
              <a:noFill/>
            </a:ln>
          </p:spPr>
          <p:txBody>
            <a:bodyPr/>
            <a:lstStyle/>
            <a:p>
              <a:pPr fontAlgn="auto">
                <a:spcBef>
                  <a:spcPts val="0"/>
                </a:spcBef>
                <a:spcAft>
                  <a:spcPts val="0"/>
                </a:spcAft>
                <a:defRPr/>
              </a:pPr>
              <a:endParaRPr lang="zh-CN" altLang="en-US">
                <a:solidFill>
                  <a:srgbClr val="000000"/>
                </a:solidFill>
                <a:latin typeface="+mn-lt"/>
                <a:ea typeface="+mn-ea"/>
              </a:endParaRPr>
            </a:p>
          </p:txBody>
        </p:sp>
      </p:grpSp>
      <p:grpSp>
        <p:nvGrpSpPr>
          <p:cNvPr id="132" name="组合 90"/>
          <p:cNvGrpSpPr/>
          <p:nvPr/>
        </p:nvGrpSpPr>
        <p:grpSpPr bwMode="auto">
          <a:xfrm>
            <a:off x="9408425" y="4290558"/>
            <a:ext cx="436860" cy="374967"/>
            <a:chOff x="3787022" y="1797643"/>
            <a:chExt cx="550817" cy="473832"/>
          </a:xfrm>
        </p:grpSpPr>
        <p:sp>
          <p:nvSpPr>
            <p:cNvPr id="133" name="Oval 217"/>
            <p:cNvSpPr>
              <a:spLocks noChangeArrowheads="1"/>
            </p:cNvSpPr>
            <p:nvPr/>
          </p:nvSpPr>
          <p:spPr bwMode="auto">
            <a:xfrm>
              <a:off x="4007132" y="1931010"/>
              <a:ext cx="108428" cy="135536"/>
            </a:xfrm>
            <a:prstGeom prst="ellipse">
              <a:avLst/>
            </a:prstGeom>
            <a:solidFill>
              <a:srgbClr val="424953"/>
            </a:solidFill>
            <a:ln w="9525">
              <a:noFill/>
              <a:round/>
            </a:ln>
          </p:spPr>
          <p:txBody>
            <a:bodyPr/>
            <a:lstStyle/>
            <a:p>
              <a:endParaRPr lang="zh-CN" altLang="en-US">
                <a:solidFill>
                  <a:srgbClr val="000000"/>
                </a:solidFill>
                <a:latin typeface="Calibri" panose="020F0502020204030204" pitchFamily="34" charset="0"/>
              </a:endParaRPr>
            </a:p>
          </p:txBody>
        </p:sp>
        <p:sp>
          <p:nvSpPr>
            <p:cNvPr id="134" name="Freeform 218"/>
            <p:cNvSpPr/>
            <p:nvPr/>
          </p:nvSpPr>
          <p:spPr bwMode="auto">
            <a:xfrm>
              <a:off x="4079779" y="2081725"/>
              <a:ext cx="96502" cy="133367"/>
            </a:xfrm>
            <a:custGeom>
              <a:avLst/>
              <a:gdLst>
                <a:gd name="T0" fmla="*/ 91423 w 38"/>
                <a:gd name="T1" fmla="*/ 30777 h 52"/>
                <a:gd name="T2" fmla="*/ 60949 w 38"/>
                <a:gd name="T3" fmla="*/ 2565 h 52"/>
                <a:gd name="T4" fmla="*/ 30474 w 38"/>
                <a:gd name="T5" fmla="*/ 2565 h 52"/>
                <a:gd name="T6" fmla="*/ 50791 w 38"/>
                <a:gd name="T7" fmla="*/ 17953 h 52"/>
                <a:gd name="T8" fmla="*/ 22856 w 38"/>
                <a:gd name="T9" fmla="*/ 33342 h 52"/>
                <a:gd name="T10" fmla="*/ 35553 w 38"/>
                <a:gd name="T11" fmla="*/ 53860 h 52"/>
                <a:gd name="T12" fmla="*/ 0 w 38"/>
                <a:gd name="T13" fmla="*/ 133367 h 52"/>
                <a:gd name="T14" fmla="*/ 0 w 38"/>
                <a:gd name="T15" fmla="*/ 133367 h 52"/>
                <a:gd name="T16" fmla="*/ 96502 w 38"/>
                <a:gd name="T17" fmla="*/ 94896 h 52"/>
                <a:gd name="T18" fmla="*/ 91423 w 38"/>
                <a:gd name="T19" fmla="*/ 3077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52"/>
                <a:gd name="T32" fmla="*/ 38 w 38"/>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solidFill>
              <a:srgbClr val="424953"/>
            </a:solidFill>
            <a:ln w="9525">
              <a:noFill/>
              <a:miter lim="800000"/>
            </a:ln>
          </p:spPr>
          <p:txBody>
            <a:bodyPr/>
            <a:lstStyle/>
            <a:p>
              <a:endParaRPr lang="zh-CN" altLang="en-US">
                <a:solidFill>
                  <a:srgbClr val="000000"/>
                </a:solidFill>
                <a:latin typeface="Calibri" panose="020F0502020204030204" pitchFamily="34" charset="0"/>
              </a:endParaRPr>
            </a:p>
          </p:txBody>
        </p:sp>
        <p:sp>
          <p:nvSpPr>
            <p:cNvPr id="135" name="Freeform 219"/>
            <p:cNvSpPr/>
            <p:nvPr/>
          </p:nvSpPr>
          <p:spPr bwMode="auto">
            <a:xfrm>
              <a:off x="3948581" y="2081725"/>
              <a:ext cx="95417" cy="133367"/>
            </a:xfrm>
            <a:custGeom>
              <a:avLst/>
              <a:gdLst>
                <a:gd name="T0" fmla="*/ 59313 w 37"/>
                <a:gd name="T1" fmla="*/ 53860 h 52"/>
                <a:gd name="T2" fmla="*/ 72207 w 37"/>
                <a:gd name="T3" fmla="*/ 33342 h 52"/>
                <a:gd name="T4" fmla="*/ 43840 w 37"/>
                <a:gd name="T5" fmla="*/ 17953 h 52"/>
                <a:gd name="T6" fmla="*/ 64471 w 37"/>
                <a:gd name="T7" fmla="*/ 0 h 52"/>
                <a:gd name="T8" fmla="*/ 38683 w 37"/>
                <a:gd name="T9" fmla="*/ 2565 h 52"/>
                <a:gd name="T10" fmla="*/ 38683 w 37"/>
                <a:gd name="T11" fmla="*/ 2565 h 52"/>
                <a:gd name="T12" fmla="*/ 5158 w 37"/>
                <a:gd name="T13" fmla="*/ 30777 h 52"/>
                <a:gd name="T14" fmla="*/ 0 w 37"/>
                <a:gd name="T15" fmla="*/ 94896 h 52"/>
                <a:gd name="T16" fmla="*/ 95417 w 37"/>
                <a:gd name="T17" fmla="*/ 133367 h 52"/>
                <a:gd name="T18" fmla="*/ 95417 w 37"/>
                <a:gd name="T19" fmla="*/ 133367 h 52"/>
                <a:gd name="T20" fmla="*/ 59313 w 37"/>
                <a:gd name="T21" fmla="*/ 53860 h 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52"/>
                <a:gd name="T35" fmla="*/ 37 w 37"/>
                <a:gd name="T36" fmla="*/ 52 h 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solidFill>
              <a:srgbClr val="424953"/>
            </a:solidFill>
            <a:ln w="9525">
              <a:noFill/>
              <a:miter lim="800000"/>
            </a:ln>
          </p:spPr>
          <p:txBody>
            <a:bodyPr/>
            <a:lstStyle/>
            <a:p>
              <a:endParaRPr lang="zh-CN" altLang="en-US">
                <a:solidFill>
                  <a:srgbClr val="000000"/>
                </a:solidFill>
                <a:latin typeface="Calibri" panose="020F0502020204030204" pitchFamily="34" charset="0"/>
              </a:endParaRPr>
            </a:p>
          </p:txBody>
        </p:sp>
        <p:sp>
          <p:nvSpPr>
            <p:cNvPr id="136" name="Freeform 220"/>
            <p:cNvSpPr/>
            <p:nvPr/>
          </p:nvSpPr>
          <p:spPr bwMode="auto">
            <a:xfrm>
              <a:off x="4043998" y="2081725"/>
              <a:ext cx="35782" cy="28191"/>
            </a:xfrm>
            <a:custGeom>
              <a:avLst/>
              <a:gdLst>
                <a:gd name="T0" fmla="*/ 30360 w 33"/>
                <a:gd name="T1" fmla="*/ 28191 h 26"/>
                <a:gd name="T2" fmla="*/ 30360 w 33"/>
                <a:gd name="T3" fmla="*/ 28191 h 26"/>
                <a:gd name="T4" fmla="*/ 35782 w 33"/>
                <a:gd name="T5" fmla="*/ 26022 h 26"/>
                <a:gd name="T6" fmla="*/ 30360 w 33"/>
                <a:gd name="T7" fmla="*/ 0 h 26"/>
                <a:gd name="T8" fmla="*/ 7590 w 33"/>
                <a:gd name="T9" fmla="*/ 0 h 26"/>
                <a:gd name="T10" fmla="*/ 0 w 33"/>
                <a:gd name="T11" fmla="*/ 26022 h 26"/>
                <a:gd name="T12" fmla="*/ 4337 w 33"/>
                <a:gd name="T13" fmla="*/ 28191 h 26"/>
                <a:gd name="T14" fmla="*/ 4337 w 33"/>
                <a:gd name="T15" fmla="*/ 28191 h 26"/>
                <a:gd name="T16" fmla="*/ 30360 w 33"/>
                <a:gd name="T17" fmla="*/ 28191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26"/>
                <a:gd name="T29" fmla="*/ 33 w 33"/>
                <a:gd name="T30" fmla="*/ 26 h 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26">
                  <a:moveTo>
                    <a:pt x="28" y="26"/>
                  </a:moveTo>
                  <a:lnTo>
                    <a:pt x="28" y="26"/>
                  </a:lnTo>
                  <a:lnTo>
                    <a:pt x="33" y="24"/>
                  </a:lnTo>
                  <a:lnTo>
                    <a:pt x="28" y="0"/>
                  </a:lnTo>
                  <a:lnTo>
                    <a:pt x="7" y="0"/>
                  </a:lnTo>
                  <a:lnTo>
                    <a:pt x="0" y="24"/>
                  </a:lnTo>
                  <a:lnTo>
                    <a:pt x="4" y="26"/>
                  </a:lnTo>
                  <a:lnTo>
                    <a:pt x="28" y="26"/>
                  </a:lnTo>
                  <a:close/>
                </a:path>
              </a:pathLst>
            </a:custGeom>
            <a:solidFill>
              <a:srgbClr val="424953"/>
            </a:solidFill>
            <a:ln w="9525">
              <a:noFill/>
              <a:miter lim="800000"/>
            </a:ln>
          </p:spPr>
          <p:txBody>
            <a:bodyPr/>
            <a:lstStyle/>
            <a:p>
              <a:endParaRPr lang="zh-CN" altLang="en-US">
                <a:solidFill>
                  <a:srgbClr val="000000"/>
                </a:solidFill>
                <a:latin typeface="Calibri" panose="020F0502020204030204" pitchFamily="34" charset="0"/>
              </a:endParaRPr>
            </a:p>
          </p:txBody>
        </p:sp>
        <p:sp>
          <p:nvSpPr>
            <p:cNvPr id="137" name="Freeform 221"/>
            <p:cNvSpPr/>
            <p:nvPr/>
          </p:nvSpPr>
          <p:spPr bwMode="auto">
            <a:xfrm>
              <a:off x="4043998" y="2109916"/>
              <a:ext cx="35782" cy="108428"/>
            </a:xfrm>
            <a:custGeom>
              <a:avLst/>
              <a:gdLst>
                <a:gd name="T0" fmla="*/ 30670 w 14"/>
                <a:gd name="T1" fmla="*/ 0 h 42"/>
                <a:gd name="T2" fmla="*/ 30670 w 14"/>
                <a:gd name="T3" fmla="*/ 0 h 42"/>
                <a:gd name="T4" fmla="*/ 5112 w 14"/>
                <a:gd name="T5" fmla="*/ 0 h 42"/>
                <a:gd name="T6" fmla="*/ 5112 w 14"/>
                <a:gd name="T7" fmla="*/ 0 h 42"/>
                <a:gd name="T8" fmla="*/ 0 w 14"/>
                <a:gd name="T9" fmla="*/ 105846 h 42"/>
                <a:gd name="T10" fmla="*/ 0 w 14"/>
                <a:gd name="T11" fmla="*/ 105846 h 42"/>
                <a:gd name="T12" fmla="*/ 17891 w 14"/>
                <a:gd name="T13" fmla="*/ 108428 h 42"/>
                <a:gd name="T14" fmla="*/ 35782 w 14"/>
                <a:gd name="T15" fmla="*/ 105846 h 42"/>
                <a:gd name="T16" fmla="*/ 35782 w 14"/>
                <a:gd name="T17" fmla="*/ 105846 h 42"/>
                <a:gd name="T18" fmla="*/ 30670 w 14"/>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42"/>
                <a:gd name="T32" fmla="*/ 14 w 14"/>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solidFill>
              <a:srgbClr val="424953"/>
            </a:solidFill>
            <a:ln w="9525">
              <a:noFill/>
              <a:miter lim="800000"/>
            </a:ln>
          </p:spPr>
          <p:txBody>
            <a:bodyPr/>
            <a:lstStyle/>
            <a:p>
              <a:endParaRPr lang="zh-CN" altLang="en-US">
                <a:solidFill>
                  <a:srgbClr val="000000"/>
                </a:solidFill>
                <a:latin typeface="Calibri" panose="020F0502020204030204" pitchFamily="34" charset="0"/>
              </a:endParaRPr>
            </a:p>
          </p:txBody>
        </p:sp>
        <p:sp>
          <p:nvSpPr>
            <p:cNvPr id="138" name="Freeform 222"/>
            <p:cNvSpPr/>
            <p:nvPr/>
          </p:nvSpPr>
          <p:spPr bwMode="auto">
            <a:xfrm>
              <a:off x="3826056" y="2032933"/>
              <a:ext cx="460821" cy="238542"/>
            </a:xfrm>
            <a:custGeom>
              <a:avLst/>
              <a:gdLst>
                <a:gd name="T0" fmla="*/ 235531 w 180"/>
                <a:gd name="T1" fmla="*/ 238542 h 93"/>
                <a:gd name="T2" fmla="*/ 0 w 180"/>
                <a:gd name="T3" fmla="*/ 0 h 93"/>
                <a:gd name="T4" fmla="*/ 58883 w 180"/>
                <a:gd name="T5" fmla="*/ 0 h 93"/>
                <a:gd name="T6" fmla="*/ 235531 w 180"/>
                <a:gd name="T7" fmla="*/ 179548 h 93"/>
                <a:gd name="T8" fmla="*/ 404498 w 180"/>
                <a:gd name="T9" fmla="*/ 56429 h 93"/>
                <a:gd name="T10" fmla="*/ 460821 w 180"/>
                <a:gd name="T11" fmla="*/ 76949 h 93"/>
                <a:gd name="T12" fmla="*/ 235531 w 180"/>
                <a:gd name="T13" fmla="*/ 238542 h 93"/>
                <a:gd name="T14" fmla="*/ 0 60000 65536"/>
                <a:gd name="T15" fmla="*/ 0 60000 65536"/>
                <a:gd name="T16" fmla="*/ 0 60000 65536"/>
                <a:gd name="T17" fmla="*/ 0 60000 65536"/>
                <a:gd name="T18" fmla="*/ 0 60000 65536"/>
                <a:gd name="T19" fmla="*/ 0 60000 65536"/>
                <a:gd name="T20" fmla="*/ 0 60000 65536"/>
                <a:gd name="T21" fmla="*/ 0 w 180"/>
                <a:gd name="T22" fmla="*/ 0 h 93"/>
                <a:gd name="T23" fmla="*/ 180 w 180"/>
                <a:gd name="T24" fmla="*/ 93 h 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solidFill>
              <a:srgbClr val="424953"/>
            </a:solidFill>
            <a:ln w="9525">
              <a:noFill/>
              <a:miter lim="800000"/>
            </a:ln>
          </p:spPr>
          <p:txBody>
            <a:bodyPr/>
            <a:lstStyle/>
            <a:p>
              <a:endParaRPr lang="zh-CN" altLang="en-US">
                <a:solidFill>
                  <a:srgbClr val="000000"/>
                </a:solidFill>
                <a:latin typeface="Calibri" panose="020F0502020204030204" pitchFamily="34" charset="0"/>
              </a:endParaRPr>
            </a:p>
          </p:txBody>
        </p:sp>
        <p:sp>
          <p:nvSpPr>
            <p:cNvPr id="139" name="Freeform 223"/>
            <p:cNvSpPr/>
            <p:nvPr/>
          </p:nvSpPr>
          <p:spPr bwMode="auto">
            <a:xfrm>
              <a:off x="3787022" y="1979802"/>
              <a:ext cx="133367" cy="66142"/>
            </a:xfrm>
            <a:custGeom>
              <a:avLst/>
              <a:gdLst>
                <a:gd name="T0" fmla="*/ 133367 w 123"/>
                <a:gd name="T1" fmla="*/ 66142 h 61"/>
                <a:gd name="T2" fmla="*/ 67226 w 123"/>
                <a:gd name="T3" fmla="*/ 0 h 61"/>
                <a:gd name="T4" fmla="*/ 0 w 123"/>
                <a:gd name="T5" fmla="*/ 66142 h 61"/>
                <a:gd name="T6" fmla="*/ 133367 w 123"/>
                <a:gd name="T7" fmla="*/ 66142 h 61"/>
                <a:gd name="T8" fmla="*/ 0 60000 65536"/>
                <a:gd name="T9" fmla="*/ 0 60000 65536"/>
                <a:gd name="T10" fmla="*/ 0 60000 65536"/>
                <a:gd name="T11" fmla="*/ 0 60000 65536"/>
                <a:gd name="T12" fmla="*/ 0 w 123"/>
                <a:gd name="T13" fmla="*/ 0 h 61"/>
                <a:gd name="T14" fmla="*/ 123 w 123"/>
                <a:gd name="T15" fmla="*/ 61 h 61"/>
              </a:gdLst>
              <a:ahLst/>
              <a:cxnLst>
                <a:cxn ang="T8">
                  <a:pos x="T0" y="T1"/>
                </a:cxn>
                <a:cxn ang="T9">
                  <a:pos x="T2" y="T3"/>
                </a:cxn>
                <a:cxn ang="T10">
                  <a:pos x="T4" y="T5"/>
                </a:cxn>
                <a:cxn ang="T11">
                  <a:pos x="T6" y="T7"/>
                </a:cxn>
              </a:cxnLst>
              <a:rect l="T12" t="T13" r="T14" b="T15"/>
              <a:pathLst>
                <a:path w="123" h="61">
                  <a:moveTo>
                    <a:pt x="123" y="61"/>
                  </a:moveTo>
                  <a:lnTo>
                    <a:pt x="62" y="0"/>
                  </a:lnTo>
                  <a:lnTo>
                    <a:pt x="0" y="61"/>
                  </a:lnTo>
                  <a:lnTo>
                    <a:pt x="123" y="61"/>
                  </a:lnTo>
                  <a:close/>
                </a:path>
              </a:pathLst>
            </a:custGeom>
            <a:solidFill>
              <a:srgbClr val="424953"/>
            </a:solidFill>
            <a:ln w="9525">
              <a:noFill/>
              <a:miter lim="800000"/>
            </a:ln>
          </p:spPr>
          <p:txBody>
            <a:bodyPr/>
            <a:lstStyle/>
            <a:p>
              <a:endParaRPr lang="zh-CN" altLang="en-US">
                <a:solidFill>
                  <a:srgbClr val="000000"/>
                </a:solidFill>
                <a:latin typeface="Calibri" panose="020F0502020204030204" pitchFamily="34" charset="0"/>
              </a:endParaRPr>
            </a:p>
          </p:txBody>
        </p:sp>
        <p:sp>
          <p:nvSpPr>
            <p:cNvPr id="140" name="Freeform 224"/>
            <p:cNvSpPr/>
            <p:nvPr/>
          </p:nvSpPr>
          <p:spPr bwMode="auto">
            <a:xfrm>
              <a:off x="3837984" y="1797643"/>
              <a:ext cx="461905" cy="235290"/>
            </a:xfrm>
            <a:custGeom>
              <a:avLst/>
              <a:gdLst>
                <a:gd name="T0" fmla="*/ 461905 w 180"/>
                <a:gd name="T1" fmla="*/ 235290 h 92"/>
                <a:gd name="T2" fmla="*/ 402884 w 180"/>
                <a:gd name="T3" fmla="*/ 235290 h 92"/>
                <a:gd name="T4" fmla="*/ 225820 w 180"/>
                <a:gd name="T5" fmla="*/ 58823 h 92"/>
                <a:gd name="T6" fmla="*/ 53889 w 180"/>
                <a:gd name="T7" fmla="*/ 179025 h 92"/>
                <a:gd name="T8" fmla="*/ 0 w 180"/>
                <a:gd name="T9" fmla="*/ 161122 h 92"/>
                <a:gd name="T10" fmla="*/ 225820 w 180"/>
                <a:gd name="T11" fmla="*/ 0 h 92"/>
                <a:gd name="T12" fmla="*/ 461905 w 180"/>
                <a:gd name="T13" fmla="*/ 235290 h 92"/>
                <a:gd name="T14" fmla="*/ 0 60000 65536"/>
                <a:gd name="T15" fmla="*/ 0 60000 65536"/>
                <a:gd name="T16" fmla="*/ 0 60000 65536"/>
                <a:gd name="T17" fmla="*/ 0 60000 65536"/>
                <a:gd name="T18" fmla="*/ 0 60000 65536"/>
                <a:gd name="T19" fmla="*/ 0 60000 65536"/>
                <a:gd name="T20" fmla="*/ 0 60000 65536"/>
                <a:gd name="T21" fmla="*/ 0 w 180"/>
                <a:gd name="T22" fmla="*/ 0 h 92"/>
                <a:gd name="T23" fmla="*/ 180 w 180"/>
                <a:gd name="T24" fmla="*/ 92 h 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solidFill>
              <a:srgbClr val="424953"/>
            </a:solidFill>
            <a:ln w="9525">
              <a:noFill/>
              <a:miter lim="800000"/>
            </a:ln>
          </p:spPr>
          <p:txBody>
            <a:bodyPr/>
            <a:lstStyle/>
            <a:p>
              <a:endParaRPr lang="zh-CN" altLang="en-US">
                <a:solidFill>
                  <a:srgbClr val="000000"/>
                </a:solidFill>
                <a:latin typeface="Calibri" panose="020F0502020204030204" pitchFamily="34" charset="0"/>
              </a:endParaRPr>
            </a:p>
          </p:txBody>
        </p:sp>
        <p:sp>
          <p:nvSpPr>
            <p:cNvPr id="141" name="Freeform 225"/>
            <p:cNvSpPr/>
            <p:nvPr/>
          </p:nvSpPr>
          <p:spPr bwMode="auto">
            <a:xfrm>
              <a:off x="4202303" y="2021005"/>
              <a:ext cx="135536" cy="68310"/>
            </a:xfrm>
            <a:custGeom>
              <a:avLst/>
              <a:gdLst>
                <a:gd name="T0" fmla="*/ 0 w 125"/>
                <a:gd name="T1" fmla="*/ 0 h 63"/>
                <a:gd name="T2" fmla="*/ 69394 w 125"/>
                <a:gd name="T3" fmla="*/ 68310 h 63"/>
                <a:gd name="T4" fmla="*/ 135536 w 125"/>
                <a:gd name="T5" fmla="*/ 0 h 63"/>
                <a:gd name="T6" fmla="*/ 0 w 125"/>
                <a:gd name="T7" fmla="*/ 0 h 63"/>
                <a:gd name="T8" fmla="*/ 0 60000 65536"/>
                <a:gd name="T9" fmla="*/ 0 60000 65536"/>
                <a:gd name="T10" fmla="*/ 0 60000 65536"/>
                <a:gd name="T11" fmla="*/ 0 60000 65536"/>
                <a:gd name="T12" fmla="*/ 0 w 125"/>
                <a:gd name="T13" fmla="*/ 0 h 63"/>
                <a:gd name="T14" fmla="*/ 125 w 125"/>
                <a:gd name="T15" fmla="*/ 63 h 63"/>
              </a:gdLst>
              <a:ahLst/>
              <a:cxnLst>
                <a:cxn ang="T8">
                  <a:pos x="T0" y="T1"/>
                </a:cxn>
                <a:cxn ang="T9">
                  <a:pos x="T2" y="T3"/>
                </a:cxn>
                <a:cxn ang="T10">
                  <a:pos x="T4" y="T5"/>
                </a:cxn>
                <a:cxn ang="T11">
                  <a:pos x="T6" y="T7"/>
                </a:cxn>
              </a:cxnLst>
              <a:rect l="T12" t="T13" r="T14" b="T15"/>
              <a:pathLst>
                <a:path w="125" h="63">
                  <a:moveTo>
                    <a:pt x="0" y="0"/>
                  </a:moveTo>
                  <a:lnTo>
                    <a:pt x="64" y="63"/>
                  </a:lnTo>
                  <a:lnTo>
                    <a:pt x="125" y="0"/>
                  </a:lnTo>
                  <a:lnTo>
                    <a:pt x="0" y="0"/>
                  </a:lnTo>
                  <a:close/>
                </a:path>
              </a:pathLst>
            </a:custGeom>
            <a:solidFill>
              <a:srgbClr val="424953"/>
            </a:solidFill>
            <a:ln w="9525">
              <a:noFill/>
              <a:miter lim="800000"/>
            </a:ln>
          </p:spPr>
          <p:txBody>
            <a:bodyPr/>
            <a:lstStyle/>
            <a:p>
              <a:endParaRPr lang="zh-CN" altLang="en-US">
                <a:solidFill>
                  <a:srgbClr val="000000"/>
                </a:solidFill>
                <a:latin typeface="Calibri" panose="020F0502020204030204" pitchFamily="34" charset="0"/>
              </a:endParaRPr>
            </a:p>
          </p:txBody>
        </p:sp>
      </p:grpSp>
      <p:sp>
        <p:nvSpPr>
          <p:cNvPr id="142" name="KSO_Shape"/>
          <p:cNvSpPr/>
          <p:nvPr/>
        </p:nvSpPr>
        <p:spPr bwMode="auto">
          <a:xfrm>
            <a:off x="918769" y="4801545"/>
            <a:ext cx="217000" cy="274684"/>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0C0"/>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43" name="组合 142"/>
          <p:cNvGrpSpPr/>
          <p:nvPr/>
        </p:nvGrpSpPr>
        <p:grpSpPr>
          <a:xfrm>
            <a:off x="1136339" y="4737343"/>
            <a:ext cx="2025473" cy="347789"/>
            <a:chOff x="6046989" y="3947708"/>
            <a:chExt cx="2025473" cy="347789"/>
          </a:xfrm>
        </p:grpSpPr>
        <p:sp>
          <p:nvSpPr>
            <p:cNvPr id="144" name="TextBox 143"/>
            <p:cNvSpPr txBox="1"/>
            <p:nvPr/>
          </p:nvSpPr>
          <p:spPr>
            <a:xfrm>
              <a:off x="6046989" y="3947708"/>
              <a:ext cx="2025473" cy="337185"/>
            </a:xfrm>
            <a:prstGeom prst="rect">
              <a:avLst/>
            </a:prstGeom>
          </p:spPr>
          <p:txBody>
            <a:bodyPr wrap="square">
              <a:spAutoFit/>
            </a:bodyPr>
            <a:lstStyle>
              <a:defPPr>
                <a:defRPr lang="zh-CN"/>
              </a:defPPr>
              <a:lvl1pPr algn="ctr">
                <a:defRPr sz="2800">
                  <a:solidFill>
                    <a:schemeClr val="bg1">
                      <a:lumMod val="50000"/>
                    </a:schemeClr>
                  </a:solidFill>
                  <a:latin typeface="幼圆" panose="02010509060101010101" pitchFamily="49" charset="-122"/>
                  <a:ea typeface="幼圆" panose="02010509060101010101" pitchFamily="49" charset="-122"/>
                </a:defRPr>
              </a:lvl1pPr>
            </a:lstStyle>
            <a:p>
              <a:pPr algn="l"/>
              <a:r>
                <a:rPr lang="zh-CN" altLang="en-US" sz="1600" dirty="0" smtClean="0"/>
                <a:t>汇报人：</a:t>
              </a:r>
              <a:r>
                <a:rPr lang="en-US" sz="1600" dirty="0" smtClean="0"/>
                <a:t>kuangan002</a:t>
              </a:r>
              <a:endParaRPr lang="en-US" sz="1200" dirty="0"/>
            </a:p>
          </p:txBody>
        </p:sp>
        <p:cxnSp>
          <p:nvCxnSpPr>
            <p:cNvPr id="145" name="直接连接符 144"/>
            <p:cNvCxnSpPr/>
            <p:nvPr/>
          </p:nvCxnSpPr>
          <p:spPr>
            <a:xfrm>
              <a:off x="6118427" y="4280892"/>
              <a:ext cx="1934845" cy="14605"/>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21757 -0.65347 L 0.07279 0.21944 " pathEditMode="relative" rAng="0" ptsTypes="AA">
                                      <p:cBhvr>
                                        <p:cTn id="6" dur="2000" fill="hold"/>
                                        <p:tgtEl>
                                          <p:spTgt spid="58"/>
                                        </p:tgtEl>
                                        <p:attrNameLst>
                                          <p:attrName>ppt_x</p:attrName>
                                          <p:attrName>ppt_y</p:attrName>
                                        </p:attrNameLst>
                                      </p:cBhvr>
                                      <p:rCtr x="14500" y="43700"/>
                                    </p:animMotion>
                                  </p:childTnLst>
                                </p:cTn>
                              </p:par>
                              <p:par>
                                <p:cTn id="7" presetID="0" presetClass="path" presetSubtype="0" accel="50000" decel="50000" fill="hold" nodeType="withEffect">
                                  <p:stCondLst>
                                    <p:cond delay="0"/>
                                  </p:stCondLst>
                                  <p:childTnLst>
                                    <p:animMotion origin="layout" path="M 0.44054 0.01018 L -0.06265 0.00023 " pathEditMode="relative" rAng="0" ptsTypes="AA">
                                      <p:cBhvr>
                                        <p:cTn id="8" dur="2000" fill="hold"/>
                                        <p:tgtEl>
                                          <p:spTgt spid="56"/>
                                        </p:tgtEl>
                                        <p:attrNameLst>
                                          <p:attrName>ppt_x</p:attrName>
                                          <p:attrName>ppt_y</p:attrName>
                                        </p:attrNameLst>
                                      </p:cBhvr>
                                      <p:rCtr x="-25200" y="-500"/>
                                    </p:animMotion>
                                  </p:childTnLst>
                                </p:cTn>
                              </p:par>
                              <p:par>
                                <p:cTn id="9" presetID="0" presetClass="path" presetSubtype="0" accel="50000" decel="50000" fill="hold" nodeType="withEffect">
                                  <p:stCondLst>
                                    <p:cond delay="0"/>
                                  </p:stCondLst>
                                  <p:childTnLst>
                                    <p:animMotion origin="layout" path="M -0.17168 0.57863 L 0.05654 -0.1871 " pathEditMode="relative" rAng="0" ptsTypes="AA">
                                      <p:cBhvr>
                                        <p:cTn id="10" dur="2000" fill="hold"/>
                                        <p:tgtEl>
                                          <p:spTgt spid="57"/>
                                        </p:tgtEl>
                                        <p:attrNameLst>
                                          <p:attrName>ppt_x</p:attrName>
                                          <p:attrName>ppt_y</p:attrName>
                                        </p:attrNameLst>
                                      </p:cBhvr>
                                      <p:rCtr x="11400" y="-38300"/>
                                    </p:animMotion>
                                  </p:childTnLst>
                                </p:cTn>
                              </p:par>
                            </p:childTnLst>
                          </p:cTn>
                        </p:par>
                        <p:par>
                          <p:cTn id="11" fill="hold">
                            <p:stCondLst>
                              <p:cond delay="2000"/>
                            </p:stCondLst>
                            <p:childTnLst>
                              <p:par>
                                <p:cTn id="12" presetID="21" presetClass="entr" presetSubtype="1" fill="hold" grpId="0" nodeType="after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wheel(1)">
                                      <p:cBhvr>
                                        <p:cTn id="14" dur="2000"/>
                                        <p:tgtEl>
                                          <p:spTgt spid="53"/>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heel(1)">
                                      <p:cBhvr>
                                        <p:cTn id="17" dur="2000"/>
                                        <p:tgtEl>
                                          <p:spTgt spid="55"/>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wheel(1)">
                                      <p:cBhvr>
                                        <p:cTn id="20" dur="2000"/>
                                        <p:tgtEl>
                                          <p:spTgt spid="54"/>
                                        </p:tgtEl>
                                      </p:cBhvr>
                                    </p:animEffect>
                                  </p:childTnLst>
                                </p:cTn>
                              </p:par>
                            </p:childTnLst>
                          </p:cTn>
                        </p:par>
                        <p:par>
                          <p:cTn id="21" fill="hold">
                            <p:stCondLst>
                              <p:cond delay="4000"/>
                            </p:stCondLst>
                            <p:childTnLst>
                              <p:par>
                                <p:cTn id="22" presetID="22" presetClass="entr" presetSubtype="8"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wipe(left)">
                                      <p:cBhvr>
                                        <p:cTn id="24" dur="500"/>
                                        <p:tgtEl>
                                          <p:spTgt spid="61"/>
                                        </p:tgtEl>
                                      </p:cBhvr>
                                    </p:animEffect>
                                  </p:childTnLst>
                                </p:cTn>
                              </p:par>
                            </p:childTnLst>
                          </p:cTn>
                        </p:par>
                        <p:par>
                          <p:cTn id="25" fill="hold">
                            <p:stCondLst>
                              <p:cond delay="4500"/>
                            </p:stCondLst>
                            <p:childTnLst>
                              <p:par>
                                <p:cTn id="26" presetID="53" presetClass="entr" presetSubtype="16"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 calcmode="lin" valueType="num">
                                      <p:cBhvr>
                                        <p:cTn id="28" dur="500" fill="hold"/>
                                        <p:tgtEl>
                                          <p:spTgt spid="62"/>
                                        </p:tgtEl>
                                        <p:attrNameLst>
                                          <p:attrName>ppt_w</p:attrName>
                                        </p:attrNameLst>
                                      </p:cBhvr>
                                      <p:tavLst>
                                        <p:tav tm="0">
                                          <p:val>
                                            <p:fltVal val="0"/>
                                          </p:val>
                                        </p:tav>
                                        <p:tav tm="100000">
                                          <p:val>
                                            <p:strVal val="#ppt_w"/>
                                          </p:val>
                                        </p:tav>
                                      </p:tavLst>
                                    </p:anim>
                                    <p:anim calcmode="lin" valueType="num">
                                      <p:cBhvr>
                                        <p:cTn id="29" dur="500" fill="hold"/>
                                        <p:tgtEl>
                                          <p:spTgt spid="62"/>
                                        </p:tgtEl>
                                        <p:attrNameLst>
                                          <p:attrName>ppt_h</p:attrName>
                                        </p:attrNameLst>
                                      </p:cBhvr>
                                      <p:tavLst>
                                        <p:tav tm="0">
                                          <p:val>
                                            <p:fltVal val="0"/>
                                          </p:val>
                                        </p:tav>
                                        <p:tav tm="100000">
                                          <p:val>
                                            <p:strVal val="#ppt_h"/>
                                          </p:val>
                                        </p:tav>
                                      </p:tavLst>
                                    </p:anim>
                                    <p:animEffect transition="in" filter="fade">
                                      <p:cBhvr>
                                        <p:cTn id="30" dur="500"/>
                                        <p:tgtEl>
                                          <p:spTgt spid="62"/>
                                        </p:tgtEl>
                                      </p:cBhvr>
                                    </p:animEffect>
                                  </p:childTnLst>
                                </p:cTn>
                              </p:par>
                              <p:par>
                                <p:cTn id="31" presetID="53" presetClass="entr" presetSubtype="16" fill="hold" nodeType="with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p:cTn id="33" dur="500" fill="hold"/>
                                        <p:tgtEl>
                                          <p:spTgt spid="71"/>
                                        </p:tgtEl>
                                        <p:attrNameLst>
                                          <p:attrName>ppt_w</p:attrName>
                                        </p:attrNameLst>
                                      </p:cBhvr>
                                      <p:tavLst>
                                        <p:tav tm="0">
                                          <p:val>
                                            <p:fltVal val="0"/>
                                          </p:val>
                                        </p:tav>
                                        <p:tav tm="100000">
                                          <p:val>
                                            <p:strVal val="#ppt_w"/>
                                          </p:val>
                                        </p:tav>
                                      </p:tavLst>
                                    </p:anim>
                                    <p:anim calcmode="lin" valueType="num">
                                      <p:cBhvr>
                                        <p:cTn id="34" dur="500" fill="hold"/>
                                        <p:tgtEl>
                                          <p:spTgt spid="71"/>
                                        </p:tgtEl>
                                        <p:attrNameLst>
                                          <p:attrName>ppt_h</p:attrName>
                                        </p:attrNameLst>
                                      </p:cBhvr>
                                      <p:tavLst>
                                        <p:tav tm="0">
                                          <p:val>
                                            <p:fltVal val="0"/>
                                          </p:val>
                                        </p:tav>
                                        <p:tav tm="100000">
                                          <p:val>
                                            <p:strVal val="#ppt_h"/>
                                          </p:val>
                                        </p:tav>
                                      </p:tavLst>
                                    </p:anim>
                                    <p:animEffect transition="in" filter="fade">
                                      <p:cBhvr>
                                        <p:cTn id="35" dur="500"/>
                                        <p:tgtEl>
                                          <p:spTgt spid="71"/>
                                        </p:tgtEl>
                                      </p:cBhvr>
                                    </p:animEffect>
                                  </p:childTnLst>
                                </p:cTn>
                              </p:par>
                              <p:par>
                                <p:cTn id="36" presetID="53" presetClass="entr" presetSubtype="16" fill="hold" nodeType="with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p:cTn id="38" dur="500" fill="hold"/>
                                        <p:tgtEl>
                                          <p:spTgt spid="77"/>
                                        </p:tgtEl>
                                        <p:attrNameLst>
                                          <p:attrName>ppt_w</p:attrName>
                                        </p:attrNameLst>
                                      </p:cBhvr>
                                      <p:tavLst>
                                        <p:tav tm="0">
                                          <p:val>
                                            <p:fltVal val="0"/>
                                          </p:val>
                                        </p:tav>
                                        <p:tav tm="100000">
                                          <p:val>
                                            <p:strVal val="#ppt_w"/>
                                          </p:val>
                                        </p:tav>
                                      </p:tavLst>
                                    </p:anim>
                                    <p:anim calcmode="lin" valueType="num">
                                      <p:cBhvr>
                                        <p:cTn id="39" dur="500" fill="hold"/>
                                        <p:tgtEl>
                                          <p:spTgt spid="77"/>
                                        </p:tgtEl>
                                        <p:attrNameLst>
                                          <p:attrName>ppt_h</p:attrName>
                                        </p:attrNameLst>
                                      </p:cBhvr>
                                      <p:tavLst>
                                        <p:tav tm="0">
                                          <p:val>
                                            <p:fltVal val="0"/>
                                          </p:val>
                                        </p:tav>
                                        <p:tav tm="100000">
                                          <p:val>
                                            <p:strVal val="#ppt_h"/>
                                          </p:val>
                                        </p:tav>
                                      </p:tavLst>
                                    </p:anim>
                                    <p:animEffect transition="in" filter="fade">
                                      <p:cBhvr>
                                        <p:cTn id="40" dur="500"/>
                                        <p:tgtEl>
                                          <p:spTgt spid="77"/>
                                        </p:tgtEl>
                                      </p:cBhvr>
                                    </p:animEffect>
                                  </p:childTnLst>
                                </p:cTn>
                              </p:par>
                            </p:childTnLst>
                          </p:cTn>
                        </p:par>
                        <p:par>
                          <p:cTn id="41" fill="hold">
                            <p:stCondLst>
                              <p:cond delay="5000"/>
                            </p:stCondLst>
                            <p:childTnLst>
                              <p:par>
                                <p:cTn id="42" presetID="22" presetClass="entr" presetSubtype="8" fill="hold" nodeType="afterEffect">
                                  <p:stCondLst>
                                    <p:cond delay="0"/>
                                  </p:stCondLst>
                                  <p:childTnLst>
                                    <p:set>
                                      <p:cBhvr>
                                        <p:cTn id="43" dur="1" fill="hold">
                                          <p:stCondLst>
                                            <p:cond delay="0"/>
                                          </p:stCondLst>
                                        </p:cTn>
                                        <p:tgtEl>
                                          <p:spTgt spid="59">
                                            <p:txEl>
                                              <p:pRg st="0" end="0"/>
                                            </p:txEl>
                                          </p:spTgt>
                                        </p:tgtEl>
                                        <p:attrNameLst>
                                          <p:attrName>style.visibility</p:attrName>
                                        </p:attrNameLst>
                                      </p:cBhvr>
                                      <p:to>
                                        <p:strVal val="visible"/>
                                      </p:to>
                                    </p:set>
                                    <p:animEffect transition="in" filter="wipe(left)">
                                      <p:cBhvr>
                                        <p:cTn id="44" dur="2000"/>
                                        <p:tgtEl>
                                          <p:spTgt spid="59">
                                            <p:txEl>
                                              <p:pRg st="0" end="0"/>
                                            </p:txEl>
                                          </p:spTgt>
                                        </p:tgtEl>
                                      </p:cBhvr>
                                    </p:animEffect>
                                  </p:childTnLst>
                                </p:cTn>
                              </p:par>
                            </p:childTnLst>
                          </p:cTn>
                        </p:par>
                        <p:par>
                          <p:cTn id="45" fill="hold">
                            <p:stCondLst>
                              <p:cond delay="7000"/>
                            </p:stCondLst>
                            <p:childTnLst>
                              <p:par>
                                <p:cTn id="46" presetID="21" presetClass="entr" presetSubtype="1"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wheel(1)">
                                      <p:cBhvr>
                                        <p:cTn id="48" dur="2000"/>
                                        <p:tgtEl>
                                          <p:spTgt spid="44"/>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wheel(1)">
                                      <p:cBhvr>
                                        <p:cTn id="51" dur="2000"/>
                                        <p:tgtEl>
                                          <p:spTgt spid="51"/>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heel(1)">
                                      <p:cBhvr>
                                        <p:cTn id="54" dur="2000"/>
                                        <p:tgtEl>
                                          <p:spTgt spid="42"/>
                                        </p:tgtEl>
                                      </p:cBhvr>
                                    </p:animEffect>
                                  </p:childTnLst>
                                </p:cTn>
                              </p:par>
                              <p:par>
                                <p:cTn id="55" presetID="21" presetClass="entr" presetSubtype="1"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heel(1)">
                                      <p:cBhvr>
                                        <p:cTn id="57" dur="2000"/>
                                        <p:tgtEl>
                                          <p:spTgt spid="43"/>
                                        </p:tgtEl>
                                      </p:cBhvr>
                                    </p:animEffect>
                                  </p:childTnLst>
                                </p:cTn>
                              </p:par>
                              <p:par>
                                <p:cTn id="58" presetID="21" presetClass="entr" presetSubtype="1"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wheel(1)">
                                      <p:cBhvr>
                                        <p:cTn id="60" dur="2000"/>
                                        <p:tgtEl>
                                          <p:spTgt spid="50"/>
                                        </p:tgtEl>
                                      </p:cBhvr>
                                    </p:animEffect>
                                  </p:childTnLst>
                                </p:cTn>
                              </p:par>
                              <p:par>
                                <p:cTn id="61" presetID="21" presetClass="entr" presetSubtype="1" fill="hold" grpId="0" nodeType="with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wheel(1)">
                                      <p:cBhvr>
                                        <p:cTn id="63" dur="2000"/>
                                        <p:tgtEl>
                                          <p:spTgt spid="52"/>
                                        </p:tgtEl>
                                      </p:cBhvr>
                                    </p:animEffect>
                                  </p:childTnLst>
                                </p:cTn>
                              </p:par>
                            </p:childTnLst>
                          </p:cTn>
                        </p:par>
                        <p:par>
                          <p:cTn id="64" fill="hold">
                            <p:stCondLst>
                              <p:cond delay="9000"/>
                            </p:stCondLst>
                            <p:childTnLst>
                              <p:par>
                                <p:cTn id="65" presetID="10" presetClass="entr" presetSubtype="0" fill="hold" nodeType="after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fade">
                                      <p:cBhvr>
                                        <p:cTn id="67" dur="2000"/>
                                        <p:tgtEl>
                                          <p:spTgt spid="90"/>
                                        </p:tgtEl>
                                      </p:cBhvr>
                                    </p:animEffect>
                                  </p:childTnLst>
                                </p:cTn>
                              </p:par>
                              <p:par>
                                <p:cTn id="68" presetID="10" presetClass="entr" presetSubtype="0" fill="hold" nodeType="with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fade">
                                      <p:cBhvr>
                                        <p:cTn id="70" dur="2000"/>
                                        <p:tgtEl>
                                          <p:spTgt spid="98"/>
                                        </p:tgtEl>
                                      </p:cBhvr>
                                    </p:animEffect>
                                  </p:childTnLst>
                                </p:cTn>
                              </p:par>
                              <p:par>
                                <p:cTn id="71" presetID="10" presetClass="entr" presetSubtype="0" fill="hold" nodeType="withEffect">
                                  <p:stCondLst>
                                    <p:cond delay="0"/>
                                  </p:stCondLst>
                                  <p:childTnLst>
                                    <p:set>
                                      <p:cBhvr>
                                        <p:cTn id="72" dur="1" fill="hold">
                                          <p:stCondLst>
                                            <p:cond delay="0"/>
                                          </p:stCondLst>
                                        </p:cTn>
                                        <p:tgtEl>
                                          <p:spTgt spid="132"/>
                                        </p:tgtEl>
                                        <p:attrNameLst>
                                          <p:attrName>style.visibility</p:attrName>
                                        </p:attrNameLst>
                                      </p:cBhvr>
                                      <p:to>
                                        <p:strVal val="visible"/>
                                      </p:to>
                                    </p:set>
                                    <p:animEffect transition="in" filter="fade">
                                      <p:cBhvr>
                                        <p:cTn id="73" dur="2000"/>
                                        <p:tgtEl>
                                          <p:spTgt spid="132"/>
                                        </p:tgtEl>
                                      </p:cBhvr>
                                    </p:animEffect>
                                  </p:childTnLst>
                                </p:cTn>
                              </p:par>
                            </p:childTnLst>
                          </p:cTn>
                        </p:par>
                        <p:par>
                          <p:cTn id="74" fill="hold">
                            <p:stCondLst>
                              <p:cond delay="11000"/>
                            </p:stCondLst>
                            <p:childTnLst>
                              <p:par>
                                <p:cTn id="75" presetID="53" presetClass="entr" presetSubtype="16" fill="hold" grpId="0" nodeType="afterEffect">
                                  <p:stCondLst>
                                    <p:cond delay="0"/>
                                  </p:stCondLst>
                                  <p:childTnLst>
                                    <p:set>
                                      <p:cBhvr>
                                        <p:cTn id="76" dur="1" fill="hold">
                                          <p:stCondLst>
                                            <p:cond delay="0"/>
                                          </p:stCondLst>
                                        </p:cTn>
                                        <p:tgtEl>
                                          <p:spTgt spid="142"/>
                                        </p:tgtEl>
                                        <p:attrNameLst>
                                          <p:attrName>style.visibility</p:attrName>
                                        </p:attrNameLst>
                                      </p:cBhvr>
                                      <p:to>
                                        <p:strVal val="visible"/>
                                      </p:to>
                                    </p:set>
                                    <p:anim calcmode="lin" valueType="num">
                                      <p:cBhvr>
                                        <p:cTn id="77" dur="500" fill="hold"/>
                                        <p:tgtEl>
                                          <p:spTgt spid="142"/>
                                        </p:tgtEl>
                                        <p:attrNameLst>
                                          <p:attrName>ppt_w</p:attrName>
                                        </p:attrNameLst>
                                      </p:cBhvr>
                                      <p:tavLst>
                                        <p:tav tm="0">
                                          <p:val>
                                            <p:fltVal val="0"/>
                                          </p:val>
                                        </p:tav>
                                        <p:tav tm="100000">
                                          <p:val>
                                            <p:strVal val="#ppt_w"/>
                                          </p:val>
                                        </p:tav>
                                      </p:tavLst>
                                    </p:anim>
                                    <p:anim calcmode="lin" valueType="num">
                                      <p:cBhvr>
                                        <p:cTn id="78" dur="500" fill="hold"/>
                                        <p:tgtEl>
                                          <p:spTgt spid="142"/>
                                        </p:tgtEl>
                                        <p:attrNameLst>
                                          <p:attrName>ppt_h</p:attrName>
                                        </p:attrNameLst>
                                      </p:cBhvr>
                                      <p:tavLst>
                                        <p:tav tm="0">
                                          <p:val>
                                            <p:fltVal val="0"/>
                                          </p:val>
                                        </p:tav>
                                        <p:tav tm="100000">
                                          <p:val>
                                            <p:strVal val="#ppt_h"/>
                                          </p:val>
                                        </p:tav>
                                      </p:tavLst>
                                    </p:anim>
                                    <p:animEffect transition="in" filter="fade">
                                      <p:cBhvr>
                                        <p:cTn id="79" dur="500"/>
                                        <p:tgtEl>
                                          <p:spTgt spid="142"/>
                                        </p:tgtEl>
                                      </p:cBhvr>
                                    </p:animEffect>
                                  </p:childTnLst>
                                </p:cTn>
                              </p:par>
                            </p:childTnLst>
                          </p:cTn>
                        </p:par>
                        <p:par>
                          <p:cTn id="80" fill="hold">
                            <p:stCondLst>
                              <p:cond delay="11500"/>
                            </p:stCondLst>
                            <p:childTnLst>
                              <p:par>
                                <p:cTn id="81" presetID="22" presetClass="entr" presetSubtype="8" fill="hold" nodeType="afterEffect">
                                  <p:stCondLst>
                                    <p:cond delay="0"/>
                                  </p:stCondLst>
                                  <p:childTnLst>
                                    <p:set>
                                      <p:cBhvr>
                                        <p:cTn id="82" dur="1" fill="hold">
                                          <p:stCondLst>
                                            <p:cond delay="0"/>
                                          </p:stCondLst>
                                        </p:cTn>
                                        <p:tgtEl>
                                          <p:spTgt spid="143"/>
                                        </p:tgtEl>
                                        <p:attrNameLst>
                                          <p:attrName>style.visibility</p:attrName>
                                        </p:attrNameLst>
                                      </p:cBhvr>
                                      <p:to>
                                        <p:strVal val="visible"/>
                                      </p:to>
                                    </p:set>
                                    <p:animEffect transition="in" filter="wipe(left)">
                                      <p:cBhvr>
                                        <p:cTn id="83"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42" grpId="0" animBg="1"/>
      <p:bldP spid="43" grpId="0" animBg="1"/>
      <p:bldP spid="44" grpId="0" animBg="1"/>
      <p:bldP spid="50" grpId="0" animBg="1"/>
      <p:bldP spid="51" grpId="0" animBg="1"/>
      <p:bldP spid="52" grpId="0" animBg="1"/>
      <p:bldP spid="53" grpId="0" animBg="1"/>
      <p:bldP spid="54" grpId="0" animBg="1"/>
      <p:bldP spid="55" grpId="0" animBg="1"/>
      <p:bldP spid="14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TextBox 165"/>
          <p:cNvSpPr txBox="1"/>
          <p:nvPr>
            <p:custDataLst>
              <p:tags r:id="rId1"/>
            </p:custDataLst>
          </p:nvPr>
        </p:nvSpPr>
        <p:spPr>
          <a:xfrm>
            <a:off x="1414780" y="4502785"/>
            <a:ext cx="2352675" cy="953135"/>
          </a:xfrm>
          <a:prstGeom prst="rect">
            <a:avLst/>
          </a:prstGeom>
          <a:noFill/>
        </p:spPr>
        <p:txBody>
          <a:bodyPr wrap="square" rtlCol="0">
            <a:spAutoFit/>
          </a:bodyPr>
          <a:lstStyle/>
          <a:p>
            <a:pPr algn="ctr"/>
            <a:r>
              <a:rPr lang="zh-CN" altLang="en-US" sz="2800" dirty="0" smtClean="0">
                <a:solidFill>
                  <a:schemeClr val="tx1">
                    <a:lumMod val="75000"/>
                    <a:lumOff val="25000"/>
                  </a:schemeClr>
                </a:solidFill>
                <a:latin typeface="华文新魏" panose="02010800040101010101" charset="-122"/>
                <a:ea typeface="华文新魏" panose="02010800040101010101" charset="-122"/>
              </a:rPr>
              <a:t>煤矿用挖掘机介绍</a:t>
            </a:r>
            <a:endParaRPr lang="zh-CN" altLang="en-US" sz="2800" dirty="0" smtClean="0">
              <a:solidFill>
                <a:schemeClr val="tx1">
                  <a:lumMod val="75000"/>
                  <a:lumOff val="25000"/>
                </a:schemeClr>
              </a:solidFill>
              <a:latin typeface="华文新魏" panose="02010800040101010101" charset="-122"/>
              <a:ea typeface="华文新魏" panose="02010800040101010101" charset="-122"/>
            </a:endParaRPr>
          </a:p>
        </p:txBody>
      </p:sp>
      <p:sp>
        <p:nvSpPr>
          <p:cNvPr id="167" name="TextBox 166"/>
          <p:cNvSpPr txBox="1"/>
          <p:nvPr>
            <p:custDataLst>
              <p:tags r:id="rId2"/>
            </p:custDataLst>
          </p:nvPr>
        </p:nvSpPr>
        <p:spPr>
          <a:xfrm>
            <a:off x="3767455" y="4502785"/>
            <a:ext cx="2378710" cy="953135"/>
          </a:xfrm>
          <a:prstGeom prst="rect">
            <a:avLst/>
          </a:prstGeom>
          <a:noFill/>
        </p:spPr>
        <p:txBody>
          <a:bodyPr wrap="square" rtlCol="0">
            <a:spAutoFit/>
          </a:bodyPr>
          <a:lstStyle/>
          <a:p>
            <a:pPr algn="ctr"/>
            <a:r>
              <a:rPr lang="zh-CN" altLang="en-US" sz="2800" dirty="0" smtClean="0">
                <a:solidFill>
                  <a:schemeClr val="tx1">
                    <a:lumMod val="75000"/>
                    <a:lumOff val="25000"/>
                  </a:schemeClr>
                </a:solidFill>
                <a:latin typeface="华文新魏" panose="02010800040101010101" charset="-122"/>
                <a:ea typeface="华文新魏" panose="02010800040101010101" charset="-122"/>
              </a:rPr>
              <a:t>煤矿用挖掘机</a:t>
            </a:r>
            <a:endParaRPr lang="zh-CN" altLang="en-US" sz="2800" dirty="0" smtClean="0">
              <a:solidFill>
                <a:schemeClr val="tx1">
                  <a:lumMod val="75000"/>
                  <a:lumOff val="25000"/>
                </a:schemeClr>
              </a:solidFill>
              <a:latin typeface="华文新魏" panose="02010800040101010101" charset="-122"/>
              <a:ea typeface="华文新魏" panose="02010800040101010101" charset="-122"/>
            </a:endParaRPr>
          </a:p>
          <a:p>
            <a:pPr algn="ctr"/>
            <a:r>
              <a:rPr lang="zh-CN" altLang="en-US" sz="2800" dirty="0" smtClean="0">
                <a:solidFill>
                  <a:schemeClr val="tx1">
                    <a:lumMod val="75000"/>
                    <a:lumOff val="25000"/>
                  </a:schemeClr>
                </a:solidFill>
                <a:latin typeface="华文新魏" panose="02010800040101010101" charset="-122"/>
                <a:ea typeface="华文新魏" panose="02010800040101010101" charset="-122"/>
              </a:rPr>
              <a:t>应用领域</a:t>
            </a:r>
            <a:endParaRPr lang="zh-CN" altLang="en-US" sz="2800" dirty="0" smtClean="0">
              <a:solidFill>
                <a:schemeClr val="tx1">
                  <a:lumMod val="75000"/>
                  <a:lumOff val="25000"/>
                </a:schemeClr>
              </a:solidFill>
              <a:latin typeface="华文新魏" panose="02010800040101010101" charset="-122"/>
              <a:ea typeface="华文新魏" panose="02010800040101010101" charset="-122"/>
            </a:endParaRPr>
          </a:p>
        </p:txBody>
      </p:sp>
      <p:sp>
        <p:nvSpPr>
          <p:cNvPr id="168" name="TextBox 167"/>
          <p:cNvSpPr txBox="1"/>
          <p:nvPr>
            <p:custDataLst>
              <p:tags r:id="rId3"/>
            </p:custDataLst>
          </p:nvPr>
        </p:nvSpPr>
        <p:spPr>
          <a:xfrm>
            <a:off x="6095365" y="4509135"/>
            <a:ext cx="2505075" cy="953135"/>
          </a:xfrm>
          <a:prstGeom prst="rect">
            <a:avLst/>
          </a:prstGeom>
          <a:noFill/>
        </p:spPr>
        <p:txBody>
          <a:bodyPr wrap="square" rtlCol="0">
            <a:spAutoFit/>
          </a:bodyPr>
          <a:lstStyle/>
          <a:p>
            <a:pPr algn="ctr"/>
            <a:r>
              <a:rPr lang="zh-CN" altLang="en-US" sz="2800" dirty="0" smtClean="0">
                <a:solidFill>
                  <a:schemeClr val="tx1">
                    <a:lumMod val="75000"/>
                    <a:lumOff val="25000"/>
                  </a:schemeClr>
                </a:solidFill>
                <a:latin typeface="华文新魏" panose="02010800040101010101" charset="-122"/>
                <a:ea typeface="华文新魏" panose="02010800040101010101" charset="-122"/>
              </a:rPr>
              <a:t>煤矿用挖掘机作用</a:t>
            </a:r>
            <a:endParaRPr lang="zh-CN" altLang="en-US" sz="2800" dirty="0" smtClean="0">
              <a:solidFill>
                <a:schemeClr val="tx1">
                  <a:lumMod val="75000"/>
                  <a:lumOff val="25000"/>
                </a:schemeClr>
              </a:solidFill>
              <a:latin typeface="华文新魏" panose="02010800040101010101" charset="-122"/>
              <a:ea typeface="华文新魏" panose="02010800040101010101" charset="-122"/>
            </a:endParaRPr>
          </a:p>
        </p:txBody>
      </p:sp>
      <p:sp>
        <p:nvSpPr>
          <p:cNvPr id="169" name="TextBox 168"/>
          <p:cNvSpPr txBox="1"/>
          <p:nvPr>
            <p:custDataLst>
              <p:tags r:id="rId4"/>
            </p:custDataLst>
          </p:nvPr>
        </p:nvSpPr>
        <p:spPr>
          <a:xfrm>
            <a:off x="8410575" y="4502785"/>
            <a:ext cx="2597785" cy="953135"/>
          </a:xfrm>
          <a:prstGeom prst="rect">
            <a:avLst/>
          </a:prstGeom>
          <a:noFill/>
        </p:spPr>
        <p:txBody>
          <a:bodyPr wrap="square" rtlCol="0">
            <a:spAutoFit/>
          </a:bodyPr>
          <a:lstStyle/>
          <a:p>
            <a:pPr algn="ctr"/>
            <a:r>
              <a:rPr lang="zh-CN" altLang="en-US" sz="2800" dirty="0" smtClean="0">
                <a:solidFill>
                  <a:schemeClr val="tx1">
                    <a:lumMod val="75000"/>
                    <a:lumOff val="25000"/>
                  </a:schemeClr>
                </a:solidFill>
                <a:latin typeface="华文新魏" panose="02010800040101010101" charset="-122"/>
                <a:ea typeface="华文新魏" panose="02010800040101010101" charset="-122"/>
              </a:rPr>
              <a:t>煤矿用挖掘机参数</a:t>
            </a:r>
            <a:endParaRPr lang="zh-CN" altLang="en-US" sz="2800" dirty="0" smtClean="0">
              <a:solidFill>
                <a:schemeClr val="tx1">
                  <a:lumMod val="75000"/>
                  <a:lumOff val="25000"/>
                </a:schemeClr>
              </a:solidFill>
              <a:latin typeface="华文新魏" panose="02010800040101010101" charset="-122"/>
              <a:ea typeface="华文新魏" panose="02010800040101010101" charset="-122"/>
            </a:endParaRPr>
          </a:p>
        </p:txBody>
      </p:sp>
      <p:grpSp>
        <p:nvGrpSpPr>
          <p:cNvPr id="175" name="组合 174"/>
          <p:cNvGrpSpPr/>
          <p:nvPr>
            <p:custDataLst>
              <p:tags r:id="rId5"/>
            </p:custDataLst>
          </p:nvPr>
        </p:nvGrpSpPr>
        <p:grpSpPr>
          <a:xfrm>
            <a:off x="1854130" y="2188519"/>
            <a:ext cx="1287185" cy="1287185"/>
            <a:chOff x="6501056" y="2921024"/>
            <a:chExt cx="696763" cy="696763"/>
          </a:xfrm>
        </p:grpSpPr>
        <p:sp>
          <p:nvSpPr>
            <p:cNvPr id="176" name="椭圆 175"/>
            <p:cNvSpPr/>
            <p:nvPr>
              <p:custDataLst>
                <p:tags r:id="rId6"/>
              </p:custDataLst>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177" name="组合 118"/>
            <p:cNvGrpSpPr>
              <a:grpSpLocks noChangeAspect="1"/>
            </p:cNvGrpSpPr>
            <p:nvPr/>
          </p:nvGrpSpPr>
          <p:grpSpPr>
            <a:xfrm>
              <a:off x="6636672" y="3066937"/>
              <a:ext cx="455384" cy="390650"/>
              <a:chOff x="5084763" y="971550"/>
              <a:chExt cx="323850" cy="277813"/>
            </a:xfrm>
            <a:solidFill>
              <a:srgbClr val="4ABAB5"/>
            </a:solidFill>
          </p:grpSpPr>
          <p:sp>
            <p:nvSpPr>
              <p:cNvPr id="178" name="Freeform 301"/>
              <p:cNvSpPr>
                <a:spLocks noEditPoints="1"/>
              </p:cNvSpPr>
              <p:nvPr>
                <p:custDataLst>
                  <p:tags r:id="rId7"/>
                </p:custDataLst>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sp>
            <p:nvSpPr>
              <p:cNvPr id="179" name="Freeform 302"/>
              <p:cNvSpPr>
                <a:spLocks noEditPoints="1"/>
              </p:cNvSpPr>
              <p:nvPr>
                <p:custDataLst>
                  <p:tags r:id="rId8"/>
                </p:custDataLst>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sp>
            <p:nvSpPr>
              <p:cNvPr id="180" name="Freeform 303"/>
              <p:cNvSpPr>
                <a:spLocks noEditPoints="1"/>
              </p:cNvSpPr>
              <p:nvPr>
                <p:custDataLst>
                  <p:tags r:id="rId9"/>
                </p:custDataLst>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p>
            </p:txBody>
          </p:sp>
        </p:grpSp>
      </p:grpSp>
      <p:grpSp>
        <p:nvGrpSpPr>
          <p:cNvPr id="181" name="组合 180"/>
          <p:cNvGrpSpPr/>
          <p:nvPr>
            <p:custDataLst>
              <p:tags r:id="rId10"/>
            </p:custDataLst>
          </p:nvPr>
        </p:nvGrpSpPr>
        <p:grpSpPr>
          <a:xfrm>
            <a:off x="6486586" y="2188519"/>
            <a:ext cx="1287185" cy="1287185"/>
            <a:chOff x="4840168" y="3971584"/>
            <a:chExt cx="522572" cy="522572"/>
          </a:xfrm>
        </p:grpSpPr>
        <p:sp>
          <p:nvSpPr>
            <p:cNvPr id="182" name="椭圆 181"/>
            <p:cNvSpPr/>
            <p:nvPr>
              <p:custDataLst>
                <p:tags r:id="rId11"/>
              </p:custDataLst>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183" name="组合 137"/>
            <p:cNvGrpSpPr/>
            <p:nvPr/>
          </p:nvGrpSpPr>
          <p:grpSpPr>
            <a:xfrm>
              <a:off x="4981489" y="4078661"/>
              <a:ext cx="239931" cy="308418"/>
              <a:chOff x="731016" y="1671338"/>
              <a:chExt cx="366231" cy="470769"/>
            </a:xfrm>
            <a:solidFill>
              <a:srgbClr val="B91F38"/>
            </a:solidFill>
          </p:grpSpPr>
          <p:sp>
            <p:nvSpPr>
              <p:cNvPr id="184" name="Freeform 108"/>
              <p:cNvSpPr/>
              <p:nvPr>
                <p:custDataLst>
                  <p:tags r:id="rId12"/>
                </p:custDataLst>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185" name="Freeform 109"/>
              <p:cNvSpPr>
                <a:spLocks noEditPoints="1"/>
              </p:cNvSpPr>
              <p:nvPr>
                <p:custDataLst>
                  <p:tags r:id="rId13"/>
                </p:custDataLst>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186" name="Rectangle 110"/>
              <p:cNvSpPr>
                <a:spLocks noChangeArrowheads="1"/>
              </p:cNvSpPr>
              <p:nvPr>
                <p:custDataLst>
                  <p:tags r:id="rId14"/>
                </p:custDataLst>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187" name="Rectangle 111"/>
              <p:cNvSpPr>
                <a:spLocks noChangeArrowheads="1"/>
              </p:cNvSpPr>
              <p:nvPr>
                <p:custDataLst>
                  <p:tags r:id="rId15"/>
                </p:custDataLst>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defRPr/>
                </a:pPr>
                <a:endParaRPr lang="zh-CN" altLang="en-US" sz="2400">
                  <a:solidFill>
                    <a:sysClr val="windowText" lastClr="000000"/>
                  </a:solidFill>
                  <a:latin typeface="Calibri" panose="020F0502020204030204"/>
                  <a:ea typeface="宋体" panose="02010600030101010101" pitchFamily="2" charset="-122"/>
                </a:endParaRPr>
              </a:p>
            </p:txBody>
          </p:sp>
        </p:grpSp>
      </p:grpSp>
      <p:grpSp>
        <p:nvGrpSpPr>
          <p:cNvPr id="188" name="组合 187"/>
          <p:cNvGrpSpPr/>
          <p:nvPr>
            <p:custDataLst>
              <p:tags r:id="rId16"/>
            </p:custDataLst>
          </p:nvPr>
        </p:nvGrpSpPr>
        <p:grpSpPr>
          <a:xfrm>
            <a:off x="4223063" y="2188519"/>
            <a:ext cx="1287185" cy="1287185"/>
            <a:chOff x="6494501" y="4230044"/>
            <a:chExt cx="696763" cy="696763"/>
          </a:xfrm>
        </p:grpSpPr>
        <p:sp>
          <p:nvSpPr>
            <p:cNvPr id="189" name="椭圆 188"/>
            <p:cNvSpPr/>
            <p:nvPr>
              <p:custDataLst>
                <p:tags r:id="rId17"/>
              </p:custDataLst>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190" name="任意多边形 189"/>
            <p:cNvSpPr/>
            <p:nvPr>
              <p:custDataLst>
                <p:tags r:id="rId18"/>
              </p:custDataLst>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noAutofit/>
            </a:bodyPr>
            <a:lstStyle/>
            <a:p>
              <a:endParaRPr lang="zh-CN" altLang="en-US"/>
            </a:p>
          </p:txBody>
        </p:sp>
      </p:grpSp>
      <p:grpSp>
        <p:nvGrpSpPr>
          <p:cNvPr id="191" name="组合 190"/>
          <p:cNvGrpSpPr/>
          <p:nvPr>
            <p:custDataLst>
              <p:tags r:id="rId19"/>
            </p:custDataLst>
          </p:nvPr>
        </p:nvGrpSpPr>
        <p:grpSpPr>
          <a:xfrm>
            <a:off x="8838374" y="2188519"/>
            <a:ext cx="1287185" cy="1287185"/>
            <a:chOff x="9881420" y="2714620"/>
            <a:chExt cx="784512" cy="784512"/>
          </a:xfrm>
        </p:grpSpPr>
        <p:sp>
          <p:nvSpPr>
            <p:cNvPr id="192" name="椭圆 191"/>
            <p:cNvSpPr/>
            <p:nvPr>
              <p:custDataLst>
                <p:tags r:id="rId20"/>
              </p:custDataLst>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193" name="Freeform 9"/>
            <p:cNvSpPr>
              <a:spLocks noEditPoints="1"/>
            </p:cNvSpPr>
            <p:nvPr>
              <p:custDataLst>
                <p:tags r:id="rId21"/>
              </p:custDataLst>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grpSp>
      <p:sp>
        <p:nvSpPr>
          <p:cNvPr id="195" name="矩形 194"/>
          <p:cNvSpPr/>
          <p:nvPr>
            <p:custDataLst>
              <p:tags r:id="rId22"/>
            </p:custDataLst>
          </p:nvPr>
        </p:nvSpPr>
        <p:spPr>
          <a:xfrm>
            <a:off x="2062226" y="4002987"/>
            <a:ext cx="994183" cy="368300"/>
          </a:xfrm>
          <a:prstGeom prst="rect">
            <a:avLst/>
          </a:prstGeom>
        </p:spPr>
        <p:txBody>
          <a:bodyPr wrap="square">
            <a:spAutoFit/>
          </a:bodyPr>
          <a:lstStyle/>
          <a:p>
            <a:r>
              <a:rPr lang="en-US" altLang="zh-CN" dirty="0" smtClean="0">
                <a:solidFill>
                  <a:schemeClr val="tx1">
                    <a:lumMod val="75000"/>
                    <a:lumOff val="25000"/>
                  </a:schemeClr>
                </a:solidFill>
              </a:rPr>
              <a:t>PART 01</a:t>
            </a:r>
            <a:r>
              <a:rPr lang="zh-CN" altLang="en-US" dirty="0" smtClean="0">
                <a:solidFill>
                  <a:schemeClr val="tx1">
                    <a:lumMod val="75000"/>
                    <a:lumOff val="25000"/>
                  </a:schemeClr>
                </a:solidFill>
              </a:rPr>
              <a:t> </a:t>
            </a:r>
            <a:endParaRPr lang="zh-CN" altLang="en-US" dirty="0"/>
          </a:p>
        </p:txBody>
      </p:sp>
      <p:sp>
        <p:nvSpPr>
          <p:cNvPr id="196" name="矩形 195"/>
          <p:cNvSpPr/>
          <p:nvPr>
            <p:custDataLst>
              <p:tags r:id="rId23"/>
            </p:custDataLst>
          </p:nvPr>
        </p:nvSpPr>
        <p:spPr>
          <a:xfrm>
            <a:off x="4367024" y="4004892"/>
            <a:ext cx="994183" cy="368300"/>
          </a:xfrm>
          <a:prstGeom prst="rect">
            <a:avLst/>
          </a:prstGeom>
        </p:spPr>
        <p:txBody>
          <a:bodyPr wrap="square">
            <a:spAutoFit/>
          </a:bodyPr>
          <a:lstStyle/>
          <a:p>
            <a:r>
              <a:rPr lang="en-US" altLang="zh-CN" dirty="0" smtClean="0">
                <a:solidFill>
                  <a:schemeClr val="tx1">
                    <a:lumMod val="75000"/>
                    <a:lumOff val="25000"/>
                  </a:schemeClr>
                </a:solidFill>
              </a:rPr>
              <a:t>PART 02</a:t>
            </a:r>
            <a:r>
              <a:rPr lang="zh-CN" altLang="en-US" dirty="0" smtClean="0">
                <a:solidFill>
                  <a:schemeClr val="tx1">
                    <a:lumMod val="75000"/>
                    <a:lumOff val="25000"/>
                  </a:schemeClr>
                </a:solidFill>
              </a:rPr>
              <a:t> </a:t>
            </a:r>
            <a:endParaRPr lang="zh-CN" altLang="en-US" dirty="0"/>
          </a:p>
        </p:txBody>
      </p:sp>
      <p:sp>
        <p:nvSpPr>
          <p:cNvPr id="197" name="矩形 196"/>
          <p:cNvSpPr/>
          <p:nvPr>
            <p:custDataLst>
              <p:tags r:id="rId24"/>
            </p:custDataLst>
          </p:nvPr>
        </p:nvSpPr>
        <p:spPr>
          <a:xfrm>
            <a:off x="6742942" y="4002987"/>
            <a:ext cx="994183" cy="368300"/>
          </a:xfrm>
          <a:prstGeom prst="rect">
            <a:avLst/>
          </a:prstGeom>
        </p:spPr>
        <p:txBody>
          <a:bodyPr wrap="square">
            <a:spAutoFit/>
          </a:bodyPr>
          <a:lstStyle/>
          <a:p>
            <a:r>
              <a:rPr lang="en-US" altLang="zh-CN" dirty="0" smtClean="0">
                <a:solidFill>
                  <a:schemeClr val="tx1">
                    <a:lumMod val="75000"/>
                    <a:lumOff val="25000"/>
                  </a:schemeClr>
                </a:solidFill>
              </a:rPr>
              <a:t>PART 03</a:t>
            </a:r>
            <a:r>
              <a:rPr lang="zh-CN" altLang="en-US" dirty="0" smtClean="0">
                <a:solidFill>
                  <a:schemeClr val="tx1">
                    <a:lumMod val="75000"/>
                    <a:lumOff val="25000"/>
                  </a:schemeClr>
                </a:solidFill>
              </a:rPr>
              <a:t> </a:t>
            </a:r>
            <a:endParaRPr lang="zh-CN" altLang="en-US" dirty="0"/>
          </a:p>
        </p:txBody>
      </p:sp>
      <p:sp>
        <p:nvSpPr>
          <p:cNvPr id="198" name="矩形 197"/>
          <p:cNvSpPr/>
          <p:nvPr>
            <p:custDataLst>
              <p:tags r:id="rId25"/>
            </p:custDataLst>
          </p:nvPr>
        </p:nvSpPr>
        <p:spPr>
          <a:xfrm>
            <a:off x="8984875" y="4002987"/>
            <a:ext cx="994183" cy="368300"/>
          </a:xfrm>
          <a:prstGeom prst="rect">
            <a:avLst/>
          </a:prstGeom>
        </p:spPr>
        <p:txBody>
          <a:bodyPr wrap="square">
            <a:spAutoFit/>
          </a:bodyPr>
          <a:lstStyle/>
          <a:p>
            <a:r>
              <a:rPr lang="en-US" altLang="zh-CN" dirty="0" smtClean="0">
                <a:solidFill>
                  <a:schemeClr val="tx1">
                    <a:lumMod val="75000"/>
                    <a:lumOff val="25000"/>
                  </a:schemeClr>
                </a:solidFill>
              </a:rPr>
              <a:t>PART 04</a:t>
            </a:r>
            <a:r>
              <a:rPr lang="zh-CN" altLang="en-US" dirty="0" smtClean="0">
                <a:solidFill>
                  <a:schemeClr val="tx1">
                    <a:lumMod val="75000"/>
                    <a:lumOff val="25000"/>
                  </a:schemeClr>
                </a:solidFill>
              </a:rPr>
              <a:t> </a:t>
            </a:r>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5"/>
                                        </p:tgtEl>
                                        <p:attrNameLst>
                                          <p:attrName>style.visibility</p:attrName>
                                        </p:attrNameLst>
                                      </p:cBhvr>
                                      <p:to>
                                        <p:strVal val="visible"/>
                                      </p:to>
                                    </p:set>
                                    <p:anim calcmode="lin" valueType="num">
                                      <p:cBhvr>
                                        <p:cTn id="7" dur="500" fill="hold"/>
                                        <p:tgtEl>
                                          <p:spTgt spid="175"/>
                                        </p:tgtEl>
                                        <p:attrNameLst>
                                          <p:attrName>ppt_w</p:attrName>
                                        </p:attrNameLst>
                                      </p:cBhvr>
                                      <p:tavLst>
                                        <p:tav tm="0">
                                          <p:val>
                                            <p:fltVal val="0"/>
                                          </p:val>
                                        </p:tav>
                                        <p:tav tm="100000">
                                          <p:val>
                                            <p:strVal val="#ppt_w"/>
                                          </p:val>
                                        </p:tav>
                                      </p:tavLst>
                                    </p:anim>
                                    <p:anim calcmode="lin" valueType="num">
                                      <p:cBhvr>
                                        <p:cTn id="8" dur="500" fill="hold"/>
                                        <p:tgtEl>
                                          <p:spTgt spid="175"/>
                                        </p:tgtEl>
                                        <p:attrNameLst>
                                          <p:attrName>ppt_h</p:attrName>
                                        </p:attrNameLst>
                                      </p:cBhvr>
                                      <p:tavLst>
                                        <p:tav tm="0">
                                          <p:val>
                                            <p:fltVal val="0"/>
                                          </p:val>
                                        </p:tav>
                                        <p:tav tm="100000">
                                          <p:val>
                                            <p:strVal val="#ppt_h"/>
                                          </p:val>
                                        </p:tav>
                                      </p:tavLst>
                                    </p:anim>
                                    <p:animEffect transition="in" filter="fade">
                                      <p:cBhvr>
                                        <p:cTn id="9" dur="500"/>
                                        <p:tgtEl>
                                          <p:spTgt spid="17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88"/>
                                        </p:tgtEl>
                                        <p:attrNameLst>
                                          <p:attrName>style.visibility</p:attrName>
                                        </p:attrNameLst>
                                      </p:cBhvr>
                                      <p:to>
                                        <p:strVal val="visible"/>
                                      </p:to>
                                    </p:set>
                                    <p:anim calcmode="lin" valueType="num">
                                      <p:cBhvr>
                                        <p:cTn id="13" dur="500" fill="hold"/>
                                        <p:tgtEl>
                                          <p:spTgt spid="188"/>
                                        </p:tgtEl>
                                        <p:attrNameLst>
                                          <p:attrName>ppt_w</p:attrName>
                                        </p:attrNameLst>
                                      </p:cBhvr>
                                      <p:tavLst>
                                        <p:tav tm="0">
                                          <p:val>
                                            <p:fltVal val="0"/>
                                          </p:val>
                                        </p:tav>
                                        <p:tav tm="100000">
                                          <p:val>
                                            <p:strVal val="#ppt_w"/>
                                          </p:val>
                                        </p:tav>
                                      </p:tavLst>
                                    </p:anim>
                                    <p:anim calcmode="lin" valueType="num">
                                      <p:cBhvr>
                                        <p:cTn id="14" dur="500" fill="hold"/>
                                        <p:tgtEl>
                                          <p:spTgt spid="188"/>
                                        </p:tgtEl>
                                        <p:attrNameLst>
                                          <p:attrName>ppt_h</p:attrName>
                                        </p:attrNameLst>
                                      </p:cBhvr>
                                      <p:tavLst>
                                        <p:tav tm="0">
                                          <p:val>
                                            <p:fltVal val="0"/>
                                          </p:val>
                                        </p:tav>
                                        <p:tav tm="100000">
                                          <p:val>
                                            <p:strVal val="#ppt_h"/>
                                          </p:val>
                                        </p:tav>
                                      </p:tavLst>
                                    </p:anim>
                                    <p:animEffect transition="in" filter="fade">
                                      <p:cBhvr>
                                        <p:cTn id="15" dur="500"/>
                                        <p:tgtEl>
                                          <p:spTgt spid="18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81"/>
                                        </p:tgtEl>
                                        <p:attrNameLst>
                                          <p:attrName>style.visibility</p:attrName>
                                        </p:attrNameLst>
                                      </p:cBhvr>
                                      <p:to>
                                        <p:strVal val="visible"/>
                                      </p:to>
                                    </p:set>
                                    <p:anim calcmode="lin" valueType="num">
                                      <p:cBhvr>
                                        <p:cTn id="19" dur="500" fill="hold"/>
                                        <p:tgtEl>
                                          <p:spTgt spid="181"/>
                                        </p:tgtEl>
                                        <p:attrNameLst>
                                          <p:attrName>ppt_w</p:attrName>
                                        </p:attrNameLst>
                                      </p:cBhvr>
                                      <p:tavLst>
                                        <p:tav tm="0">
                                          <p:val>
                                            <p:fltVal val="0"/>
                                          </p:val>
                                        </p:tav>
                                        <p:tav tm="100000">
                                          <p:val>
                                            <p:strVal val="#ppt_w"/>
                                          </p:val>
                                        </p:tav>
                                      </p:tavLst>
                                    </p:anim>
                                    <p:anim calcmode="lin" valueType="num">
                                      <p:cBhvr>
                                        <p:cTn id="20" dur="500" fill="hold"/>
                                        <p:tgtEl>
                                          <p:spTgt spid="181"/>
                                        </p:tgtEl>
                                        <p:attrNameLst>
                                          <p:attrName>ppt_h</p:attrName>
                                        </p:attrNameLst>
                                      </p:cBhvr>
                                      <p:tavLst>
                                        <p:tav tm="0">
                                          <p:val>
                                            <p:fltVal val="0"/>
                                          </p:val>
                                        </p:tav>
                                        <p:tav tm="100000">
                                          <p:val>
                                            <p:strVal val="#ppt_h"/>
                                          </p:val>
                                        </p:tav>
                                      </p:tavLst>
                                    </p:anim>
                                    <p:animEffect transition="in" filter="fade">
                                      <p:cBhvr>
                                        <p:cTn id="21" dur="500"/>
                                        <p:tgtEl>
                                          <p:spTgt spid="18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91"/>
                                        </p:tgtEl>
                                        <p:attrNameLst>
                                          <p:attrName>style.visibility</p:attrName>
                                        </p:attrNameLst>
                                      </p:cBhvr>
                                      <p:to>
                                        <p:strVal val="visible"/>
                                      </p:to>
                                    </p:set>
                                    <p:anim calcmode="lin" valueType="num">
                                      <p:cBhvr>
                                        <p:cTn id="25" dur="500" fill="hold"/>
                                        <p:tgtEl>
                                          <p:spTgt spid="191"/>
                                        </p:tgtEl>
                                        <p:attrNameLst>
                                          <p:attrName>ppt_w</p:attrName>
                                        </p:attrNameLst>
                                      </p:cBhvr>
                                      <p:tavLst>
                                        <p:tav tm="0">
                                          <p:val>
                                            <p:fltVal val="0"/>
                                          </p:val>
                                        </p:tav>
                                        <p:tav tm="100000">
                                          <p:val>
                                            <p:strVal val="#ppt_w"/>
                                          </p:val>
                                        </p:tav>
                                      </p:tavLst>
                                    </p:anim>
                                    <p:anim calcmode="lin" valueType="num">
                                      <p:cBhvr>
                                        <p:cTn id="26" dur="500" fill="hold"/>
                                        <p:tgtEl>
                                          <p:spTgt spid="191"/>
                                        </p:tgtEl>
                                        <p:attrNameLst>
                                          <p:attrName>ppt_h</p:attrName>
                                        </p:attrNameLst>
                                      </p:cBhvr>
                                      <p:tavLst>
                                        <p:tav tm="0">
                                          <p:val>
                                            <p:fltVal val="0"/>
                                          </p:val>
                                        </p:tav>
                                        <p:tav tm="100000">
                                          <p:val>
                                            <p:strVal val="#ppt_h"/>
                                          </p:val>
                                        </p:tav>
                                      </p:tavLst>
                                    </p:anim>
                                    <p:animEffect transition="in" filter="fade">
                                      <p:cBhvr>
                                        <p:cTn id="27" dur="500"/>
                                        <p:tgtEl>
                                          <p:spTgt spid="191"/>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95"/>
                                        </p:tgtEl>
                                        <p:attrNameLst>
                                          <p:attrName>style.visibility</p:attrName>
                                        </p:attrNameLst>
                                      </p:cBhvr>
                                      <p:to>
                                        <p:strVal val="visible"/>
                                      </p:to>
                                    </p:set>
                                    <p:animEffect transition="in" filter="slide(fromBottom)">
                                      <p:cBhvr>
                                        <p:cTn id="30" dur="1000"/>
                                        <p:tgtEl>
                                          <p:spTgt spid="19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196"/>
                                        </p:tgtEl>
                                        <p:attrNameLst>
                                          <p:attrName>style.visibility</p:attrName>
                                        </p:attrNameLst>
                                      </p:cBhvr>
                                      <p:to>
                                        <p:strVal val="visible"/>
                                      </p:to>
                                    </p:set>
                                    <p:animEffect transition="in" filter="slide(fromBottom)">
                                      <p:cBhvr>
                                        <p:cTn id="33" dur="1000"/>
                                        <p:tgtEl>
                                          <p:spTgt spid="196"/>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197"/>
                                        </p:tgtEl>
                                        <p:attrNameLst>
                                          <p:attrName>style.visibility</p:attrName>
                                        </p:attrNameLst>
                                      </p:cBhvr>
                                      <p:to>
                                        <p:strVal val="visible"/>
                                      </p:to>
                                    </p:set>
                                    <p:animEffect transition="in" filter="slide(fromBottom)">
                                      <p:cBhvr>
                                        <p:cTn id="36" dur="1000"/>
                                        <p:tgtEl>
                                          <p:spTgt spid="197"/>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98"/>
                                        </p:tgtEl>
                                        <p:attrNameLst>
                                          <p:attrName>style.visibility</p:attrName>
                                        </p:attrNameLst>
                                      </p:cBhvr>
                                      <p:to>
                                        <p:strVal val="visible"/>
                                      </p:to>
                                    </p:set>
                                    <p:animEffect transition="in" filter="slide(fromBottom)">
                                      <p:cBhvr>
                                        <p:cTn id="39" dur="1000"/>
                                        <p:tgtEl>
                                          <p:spTgt spid="198"/>
                                        </p:tgtEl>
                                      </p:cBhvr>
                                    </p:animEffect>
                                  </p:childTnLst>
                                </p:cTn>
                              </p:par>
                              <p:par>
                                <p:cTn id="40" presetID="47" presetClass="entr" presetSubtype="0" fill="hold" grpId="0" nodeType="withEffect">
                                  <p:stCondLst>
                                    <p:cond delay="0"/>
                                  </p:stCondLst>
                                  <p:childTnLst>
                                    <p:set>
                                      <p:cBhvr>
                                        <p:cTn id="41" dur="1" fill="hold">
                                          <p:stCondLst>
                                            <p:cond delay="0"/>
                                          </p:stCondLst>
                                        </p:cTn>
                                        <p:tgtEl>
                                          <p:spTgt spid="166"/>
                                        </p:tgtEl>
                                        <p:attrNameLst>
                                          <p:attrName>style.visibility</p:attrName>
                                        </p:attrNameLst>
                                      </p:cBhvr>
                                      <p:to>
                                        <p:strVal val="visible"/>
                                      </p:to>
                                    </p:set>
                                    <p:animEffect transition="in" filter="fade">
                                      <p:cBhvr>
                                        <p:cTn id="42" dur="1000"/>
                                        <p:tgtEl>
                                          <p:spTgt spid="166"/>
                                        </p:tgtEl>
                                      </p:cBhvr>
                                    </p:animEffect>
                                    <p:anim calcmode="lin" valueType="num">
                                      <p:cBhvr>
                                        <p:cTn id="43" dur="1000" fill="hold"/>
                                        <p:tgtEl>
                                          <p:spTgt spid="166"/>
                                        </p:tgtEl>
                                        <p:attrNameLst>
                                          <p:attrName>ppt_x</p:attrName>
                                        </p:attrNameLst>
                                      </p:cBhvr>
                                      <p:tavLst>
                                        <p:tav tm="0">
                                          <p:val>
                                            <p:strVal val="#ppt_x"/>
                                          </p:val>
                                        </p:tav>
                                        <p:tav tm="100000">
                                          <p:val>
                                            <p:strVal val="#ppt_x"/>
                                          </p:val>
                                        </p:tav>
                                      </p:tavLst>
                                    </p:anim>
                                    <p:anim calcmode="lin" valueType="num">
                                      <p:cBhvr>
                                        <p:cTn id="44" dur="1000" fill="hold"/>
                                        <p:tgtEl>
                                          <p:spTgt spid="166"/>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fade">
                                      <p:cBhvr>
                                        <p:cTn id="47" dur="1000"/>
                                        <p:tgtEl>
                                          <p:spTgt spid="167"/>
                                        </p:tgtEl>
                                      </p:cBhvr>
                                    </p:animEffect>
                                    <p:anim calcmode="lin" valueType="num">
                                      <p:cBhvr>
                                        <p:cTn id="48" dur="1000" fill="hold"/>
                                        <p:tgtEl>
                                          <p:spTgt spid="167"/>
                                        </p:tgtEl>
                                        <p:attrNameLst>
                                          <p:attrName>ppt_x</p:attrName>
                                        </p:attrNameLst>
                                      </p:cBhvr>
                                      <p:tavLst>
                                        <p:tav tm="0">
                                          <p:val>
                                            <p:strVal val="#ppt_x"/>
                                          </p:val>
                                        </p:tav>
                                        <p:tav tm="100000">
                                          <p:val>
                                            <p:strVal val="#ppt_x"/>
                                          </p:val>
                                        </p:tav>
                                      </p:tavLst>
                                    </p:anim>
                                    <p:anim calcmode="lin" valueType="num">
                                      <p:cBhvr>
                                        <p:cTn id="49" dur="1000" fill="hold"/>
                                        <p:tgtEl>
                                          <p:spTgt spid="167"/>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68"/>
                                        </p:tgtEl>
                                        <p:attrNameLst>
                                          <p:attrName>style.visibility</p:attrName>
                                        </p:attrNameLst>
                                      </p:cBhvr>
                                      <p:to>
                                        <p:strVal val="visible"/>
                                      </p:to>
                                    </p:set>
                                    <p:animEffect transition="in" filter="fade">
                                      <p:cBhvr>
                                        <p:cTn id="52" dur="1000"/>
                                        <p:tgtEl>
                                          <p:spTgt spid="168"/>
                                        </p:tgtEl>
                                      </p:cBhvr>
                                    </p:animEffect>
                                    <p:anim calcmode="lin" valueType="num">
                                      <p:cBhvr>
                                        <p:cTn id="53" dur="1000" fill="hold"/>
                                        <p:tgtEl>
                                          <p:spTgt spid="168"/>
                                        </p:tgtEl>
                                        <p:attrNameLst>
                                          <p:attrName>ppt_x</p:attrName>
                                        </p:attrNameLst>
                                      </p:cBhvr>
                                      <p:tavLst>
                                        <p:tav tm="0">
                                          <p:val>
                                            <p:strVal val="#ppt_x"/>
                                          </p:val>
                                        </p:tav>
                                        <p:tav tm="100000">
                                          <p:val>
                                            <p:strVal val="#ppt_x"/>
                                          </p:val>
                                        </p:tav>
                                      </p:tavLst>
                                    </p:anim>
                                    <p:anim calcmode="lin" valueType="num">
                                      <p:cBhvr>
                                        <p:cTn id="54" dur="1000" fill="hold"/>
                                        <p:tgtEl>
                                          <p:spTgt spid="168"/>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69"/>
                                        </p:tgtEl>
                                        <p:attrNameLst>
                                          <p:attrName>style.visibility</p:attrName>
                                        </p:attrNameLst>
                                      </p:cBhvr>
                                      <p:to>
                                        <p:strVal val="visible"/>
                                      </p:to>
                                    </p:set>
                                    <p:animEffect transition="in" filter="fade">
                                      <p:cBhvr>
                                        <p:cTn id="57" dur="1000"/>
                                        <p:tgtEl>
                                          <p:spTgt spid="169"/>
                                        </p:tgtEl>
                                      </p:cBhvr>
                                    </p:animEffect>
                                    <p:anim calcmode="lin" valueType="num">
                                      <p:cBhvr>
                                        <p:cTn id="58" dur="1000" fill="hold"/>
                                        <p:tgtEl>
                                          <p:spTgt spid="169"/>
                                        </p:tgtEl>
                                        <p:attrNameLst>
                                          <p:attrName>ppt_x</p:attrName>
                                        </p:attrNameLst>
                                      </p:cBhvr>
                                      <p:tavLst>
                                        <p:tav tm="0">
                                          <p:val>
                                            <p:strVal val="#ppt_x"/>
                                          </p:val>
                                        </p:tav>
                                        <p:tav tm="100000">
                                          <p:val>
                                            <p:strVal val="#ppt_x"/>
                                          </p:val>
                                        </p:tav>
                                      </p:tavLst>
                                    </p:anim>
                                    <p:anim calcmode="lin" valueType="num">
                                      <p:cBhvr>
                                        <p:cTn id="59" dur="1000" fill="hold"/>
                                        <p:tgtEl>
                                          <p:spTgt spid="1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p:bldP spid="167" grpId="0"/>
      <p:bldP spid="168" grpId="0"/>
      <p:bldP spid="169" grpId="0"/>
      <p:bldP spid="195" grpId="0"/>
      <p:bldP spid="196" grpId="0"/>
      <p:bldP spid="197" grpId="0"/>
      <p:bldP spid="19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806791"/>
            <a:ext cx="12192000" cy="396338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14" name="TextBox 18"/>
          <p:cNvSpPr>
            <a:spLocks noChangeArrowheads="1"/>
          </p:cNvSpPr>
          <p:nvPr/>
        </p:nvSpPr>
        <p:spPr bwMode="auto">
          <a:xfrm>
            <a:off x="1126655" y="1124485"/>
            <a:ext cx="262509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b="1" dirty="0" smtClean="0">
                <a:solidFill>
                  <a:schemeClr val="tx1">
                    <a:lumMod val="65000"/>
                    <a:lumOff val="35000"/>
                  </a:schemeClr>
                </a:solidFill>
                <a:latin typeface="华文新魏" panose="02010800040101010101" charset="-122"/>
                <a:ea typeface="华文新魏" panose="02010800040101010101" charset="-122"/>
                <a:sym typeface="方正大黑简体" panose="03000509000000000000" pitchFamily="65" charset="-122"/>
              </a:rPr>
              <a:t>煤矿用挖掘机</a:t>
            </a:r>
            <a:endParaRPr lang="zh-CN" altLang="en-US" sz="3200" b="1" dirty="0" smtClean="0">
              <a:solidFill>
                <a:schemeClr val="tx1">
                  <a:lumMod val="65000"/>
                  <a:lumOff val="35000"/>
                </a:schemeClr>
              </a:solidFill>
              <a:latin typeface="华文新魏" panose="02010800040101010101" charset="-122"/>
              <a:ea typeface="华文新魏" panose="02010800040101010101" charset="-122"/>
              <a:sym typeface="方正大黑简体" panose="03000509000000000000" pitchFamily="65" charset="-122"/>
            </a:endParaRPr>
          </a:p>
        </p:txBody>
      </p:sp>
      <p:sp>
        <p:nvSpPr>
          <p:cNvPr id="21" name="矩形 20"/>
          <p:cNvSpPr/>
          <p:nvPr/>
        </p:nvSpPr>
        <p:spPr bwMode="auto">
          <a:xfrm>
            <a:off x="8374985" y="734813"/>
            <a:ext cx="2268326" cy="1645780"/>
          </a:xfrm>
          <a:prstGeom prst="rect">
            <a:avLst/>
          </a:prstGeom>
          <a:solidFill>
            <a:schemeClr val="bg1"/>
          </a:solidFill>
          <a:ln w="12700">
            <a:solidFill>
              <a:srgbClr val="536279"/>
            </a:solidFill>
            <a:miter lim="800000"/>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2400" b="1" i="0" u="none" strike="noStrike" normalizeH="0" baseline="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Arial" panose="020B0604020202020204" pitchFamily="34" charset="0"/>
              <a:ea typeface="宋体" panose="02010600030101010101" pitchFamily="2" charset="-122"/>
            </a:endParaRPr>
          </a:p>
        </p:txBody>
      </p:sp>
      <p:pic>
        <p:nvPicPr>
          <p:cNvPr id="3" name="图片 2" descr="煤矿用液压挖掘机4"/>
          <p:cNvPicPr>
            <a:picLocks noChangeAspect="1"/>
          </p:cNvPicPr>
          <p:nvPr/>
        </p:nvPicPr>
        <p:blipFill>
          <a:blip r:embed="rId1"/>
          <a:stretch>
            <a:fillRect/>
          </a:stretch>
        </p:blipFill>
        <p:spPr>
          <a:xfrm>
            <a:off x="1342390" y="2277110"/>
            <a:ext cx="3086100" cy="3086100"/>
          </a:xfrm>
          <a:prstGeom prst="rect">
            <a:avLst/>
          </a:prstGeom>
        </p:spPr>
      </p:pic>
      <p:pic>
        <p:nvPicPr>
          <p:cNvPr id="4" name="图片 3" descr="煤矿用液压挖掘机"/>
          <p:cNvPicPr>
            <a:picLocks noChangeAspect="1"/>
          </p:cNvPicPr>
          <p:nvPr/>
        </p:nvPicPr>
        <p:blipFill>
          <a:blip r:embed="rId2"/>
          <a:stretch>
            <a:fillRect/>
          </a:stretch>
        </p:blipFill>
        <p:spPr>
          <a:xfrm>
            <a:off x="4726940" y="2277110"/>
            <a:ext cx="3086735" cy="3086735"/>
          </a:xfrm>
          <a:prstGeom prst="rect">
            <a:avLst/>
          </a:prstGeom>
        </p:spPr>
      </p:pic>
      <p:sp>
        <p:nvSpPr>
          <p:cNvPr id="59" name="文本框 21"/>
          <p:cNvSpPr txBox="1"/>
          <p:nvPr/>
        </p:nvSpPr>
        <p:spPr bwMode="auto">
          <a:xfrm>
            <a:off x="8757285" y="1124585"/>
            <a:ext cx="1503680" cy="583565"/>
          </a:xfrm>
          <a:prstGeom prst="rect">
            <a:avLst/>
          </a:prstGeom>
          <a:noFill/>
        </p:spPr>
        <p:txBody>
          <a:bodyPr wrap="square">
            <a:spAutoFit/>
          </a:bodyPr>
          <a:p>
            <a:pPr fontAlgn="auto">
              <a:spcBef>
                <a:spcPts val="0"/>
              </a:spcBef>
              <a:spcAft>
                <a:spcPts val="0"/>
              </a:spcAft>
              <a:defRPr/>
            </a:pPr>
            <a:r>
              <a:rPr lang="zh-CN" altLang="en-US" sz="3200" b="1" spc="100" dirty="0" smtClean="0">
                <a:solidFill>
                  <a:srgbClr val="0070C0"/>
                </a:solidFill>
                <a:latin typeface="华文新魏" panose="02010800040101010101" charset="-122"/>
                <a:ea typeface="华文新魏" panose="02010800040101010101" charset="-122"/>
                <a:cs typeface="华文新魏" panose="02010800040101010101" charset="-122"/>
              </a:rPr>
              <a:t>实物图</a:t>
            </a:r>
            <a:endParaRPr lang="zh-CN" altLang="en-US" sz="3200" b="1" spc="100" dirty="0" smtClean="0">
              <a:solidFill>
                <a:srgbClr val="0070C0"/>
              </a:solidFill>
              <a:latin typeface="华文新魏" panose="02010800040101010101" charset="-122"/>
              <a:ea typeface="华文新魏" panose="02010800040101010101" charset="-122"/>
              <a:cs typeface="华文新魏" panose="02010800040101010101"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2"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Scale>
                                      <p:cBhvr>
                                        <p:cTn id="18"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21"/>
                                        </p:tgtEl>
                                        <p:attrNameLst>
                                          <p:attrName>ppt_x</p:attrName>
                                          <p:attrName>ppt_y</p:attrName>
                                        </p:attrNameLst>
                                      </p:cBhvr>
                                    </p:animMotion>
                                    <p:animEffect transition="in" filter="fade">
                                      <p:cBhvr>
                                        <p:cTn id="20" dur="1000"/>
                                        <p:tgtEl>
                                          <p:spTgt spid="2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59">
                                            <p:txEl>
                                              <p:pRg st="0" end="0"/>
                                            </p:txEl>
                                          </p:spTgt>
                                        </p:tgtEl>
                                        <p:attrNameLst>
                                          <p:attrName>style.visibility</p:attrName>
                                        </p:attrNameLst>
                                      </p:cBhvr>
                                      <p:to>
                                        <p:strVal val="visible"/>
                                      </p:to>
                                    </p:set>
                                    <p:animEffect transition="in" filter="wipe(left)">
                                      <p:cBhvr>
                                        <p:cTn id="24" dur="20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238545" y="1772816"/>
            <a:ext cx="9713323" cy="3312368"/>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1642383" y="2062589"/>
            <a:ext cx="2961066" cy="645795"/>
          </a:xfrm>
          <a:prstGeom prst="rect">
            <a:avLst/>
          </a:prstGeom>
          <a:noFill/>
        </p:spPr>
        <p:txBody>
          <a:bodyPr wrap="square" tIns="0" bIns="0" rtlCol="0" anchor="t">
            <a:spAutoFit/>
          </a:bodyPr>
          <a:lstStyle/>
          <a:p>
            <a:pPr>
              <a:lnSpc>
                <a:spcPct val="150000"/>
              </a:lnSpc>
            </a:pPr>
            <a:r>
              <a:rPr lang="zh-CN" altLang="en-US" sz="2800" smtClean="0">
                <a:solidFill>
                  <a:srgbClr val="00B0F0"/>
                </a:solidFill>
                <a:latin typeface="微软雅黑" panose="020B0503020204020204" pitchFamily="34" charset="-122"/>
                <a:ea typeface="微软雅黑" panose="020B0503020204020204" pitchFamily="34" charset="-122"/>
                <a:cs typeface="华文黑体" pitchFamily="2" charset="-122"/>
              </a:rPr>
              <a:t>介绍 </a:t>
            </a:r>
            <a:endParaRPr lang="zh-CN" altLang="en-US" sz="1400">
              <a:solidFill>
                <a:srgbClr val="00B0F0"/>
              </a:solidFill>
              <a:latin typeface="微软雅黑" panose="020B0503020204020204" pitchFamily="34" charset="-122"/>
              <a:ea typeface="微软雅黑" panose="020B0503020204020204" pitchFamily="34" charset="-122"/>
              <a:cs typeface="华文黑体" pitchFamily="2" charset="-122"/>
            </a:endParaRPr>
          </a:p>
        </p:txBody>
      </p:sp>
      <p:sp>
        <p:nvSpPr>
          <p:cNvPr id="8" name="矩形 7"/>
          <p:cNvSpPr/>
          <p:nvPr/>
        </p:nvSpPr>
        <p:spPr>
          <a:xfrm>
            <a:off x="1758152" y="2735209"/>
            <a:ext cx="592638"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1661060" y="2880343"/>
            <a:ext cx="6031338" cy="1889760"/>
          </a:xfrm>
          <a:prstGeom prst="rect">
            <a:avLst/>
          </a:prstGeom>
          <a:noFill/>
        </p:spPr>
        <p:txBody>
          <a:bodyPr wrap="square" rtlCol="0">
            <a:spAutoFit/>
          </a:bodyPr>
          <a:lstStyle/>
          <a:p>
            <a:pPr>
              <a:lnSpc>
                <a:spcPct val="130000"/>
              </a:lnSpc>
            </a:pPr>
            <a:r>
              <a:rPr lang="zh-CN" altLang="en-US">
                <a:solidFill>
                  <a:schemeClr val="tx1">
                    <a:lumMod val="85000"/>
                    <a:lumOff val="15000"/>
                  </a:schemeClr>
                </a:solidFill>
                <a:latin typeface="华文新魏" panose="02010800040101010101" charset="-122"/>
                <a:ea typeface="华文新魏" panose="02010800040101010101" charset="-122"/>
              </a:rPr>
              <a:t>煤矿用挖掘机使用柴油作为能源，履带作为行走途径。具备功率大，转向灵活的特点。同时，该新品还首次使用新型钢材与智能操控系统相结合，不仅操作灵活简便，而且工作无死角，在矿山挖掘、公路水利或隧道施工等颠簸或地域条件较差的环境下仍可保持正常前行。</a:t>
            </a:r>
            <a:endParaRPr lang="zh-CN" altLang="en-US">
              <a:solidFill>
                <a:schemeClr val="tx1">
                  <a:lumMod val="85000"/>
                  <a:lumOff val="15000"/>
                </a:schemeClr>
              </a:solidFill>
              <a:latin typeface="华文新魏" panose="02010800040101010101" charset="-122"/>
              <a:ea typeface="华文新魏" panose="02010800040101010101" charset="-122"/>
            </a:endParaRPr>
          </a:p>
        </p:txBody>
      </p:sp>
      <p:pic>
        <p:nvPicPr>
          <p:cNvPr id="12" name="Picture 3" descr="F:\出售\PPT\______________图片素材\03fce65aee061bd55da949ca6065e9be.jpg"/>
          <p:cNvPicPr>
            <a:picLocks noChangeAspect="1" noChangeArrowheads="1"/>
          </p:cNvPicPr>
          <p:nvPr/>
        </p:nvPicPr>
        <p:blipFill rotWithShape="1">
          <a:blip r:embed="rId1" cstate="screen"/>
          <a:srcRect r="-2"/>
          <a:stretch>
            <a:fillRect/>
          </a:stretch>
        </p:blipFill>
        <p:spPr bwMode="auto">
          <a:xfrm>
            <a:off x="7895406" y="2029473"/>
            <a:ext cx="2806324" cy="2799054"/>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2"/>
          <a:stretch>
            <a:fillRect/>
          </a:stretch>
        </p:blipFill>
        <p:spPr>
          <a:xfrm>
            <a:off x="190500" y="333375"/>
            <a:ext cx="4038600" cy="809625"/>
          </a:xfrm>
          <a:prstGeom prst="rect">
            <a:avLst/>
          </a:prstGeom>
        </p:spPr>
      </p:pic>
      <p:sp>
        <p:nvSpPr>
          <p:cNvPr id="3" name="TextBox 40"/>
          <p:cNvSpPr txBox="1"/>
          <p:nvPr>
            <p:custDataLst>
              <p:tags r:id="rId3"/>
            </p:custDataLst>
          </p:nvPr>
        </p:nvSpPr>
        <p:spPr>
          <a:xfrm>
            <a:off x="1054735" y="404495"/>
            <a:ext cx="3514090" cy="738505"/>
          </a:xfrm>
          <a:prstGeom prst="rect">
            <a:avLst/>
          </a:prstGeom>
          <a:noFill/>
        </p:spPr>
        <p:txBody>
          <a:bodyPr wrap="square" tIns="0" bIns="0" rtlCol="0" anchor="t">
            <a:spAutoFit/>
          </a:bodyPr>
          <a:p>
            <a:pPr>
              <a:lnSpc>
                <a:spcPct val="150000"/>
              </a:lnSpc>
            </a:pPr>
            <a:r>
              <a:rPr lang="zh-CN" altLang="en-US" sz="3200" smtClean="0">
                <a:solidFill>
                  <a:schemeClr val="tx1">
                    <a:lumMod val="75000"/>
                    <a:lumOff val="25000"/>
                  </a:schemeClr>
                </a:solidFill>
                <a:latin typeface="华文新魏" panose="02010800040101010101" charset="-122"/>
                <a:ea typeface="华文新魏" panose="02010800040101010101" charset="-122"/>
                <a:cs typeface="华文黑体" pitchFamily="2" charset="-122"/>
              </a:rPr>
              <a:t>煤矿用挖掘机介绍</a:t>
            </a:r>
            <a:endParaRPr lang="zh-CN" altLang="en-US" sz="3200" smtClean="0">
              <a:solidFill>
                <a:schemeClr val="tx1">
                  <a:lumMod val="75000"/>
                  <a:lumOff val="25000"/>
                </a:schemeClr>
              </a:solidFill>
              <a:latin typeface="华文新魏" panose="02010800040101010101" charset="-122"/>
              <a:ea typeface="华文新魏" panose="02010800040101010101" charset="-122"/>
              <a:cs typeface="华文黑体"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12" presetClass="entr" presetSubtype="2"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left)">
                                      <p:cBhvr>
                                        <p:cTn id="19" dur="500"/>
                                        <p:tgtEl>
                                          <p:spTgt spid="9"/>
                                        </p:tgtEl>
                                      </p:cBhvr>
                                    </p:animEffect>
                                  </p:childTnLst>
                                </p:cTn>
                              </p:par>
                            </p:childTnLst>
                          </p:cTn>
                        </p:par>
                        <p:par>
                          <p:cTn id="20" fill="hold">
                            <p:stCondLst>
                              <p:cond delay="1500"/>
                            </p:stCondLst>
                            <p:childTnLst>
                              <p:par>
                                <p:cTn id="21" presetID="16" presetClass="entr" presetSubtype="2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6"/>
          <p:cNvSpPr/>
          <p:nvPr>
            <p:custDataLst>
              <p:tags r:id="rId1"/>
            </p:custDataLst>
          </p:nvPr>
        </p:nvSpPr>
        <p:spPr bwMode="auto">
          <a:xfrm>
            <a:off x="1325423" y="2675709"/>
            <a:ext cx="576064" cy="530406"/>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35" name="Freeform 7"/>
          <p:cNvSpPr/>
          <p:nvPr>
            <p:custDataLst>
              <p:tags r:id="rId2"/>
            </p:custDataLst>
          </p:nvPr>
        </p:nvSpPr>
        <p:spPr bwMode="auto">
          <a:xfrm>
            <a:off x="1325423" y="3991181"/>
            <a:ext cx="576064" cy="529435"/>
          </a:xfrm>
          <a:custGeom>
            <a:avLst/>
            <a:gdLst>
              <a:gd name="T0" fmla="*/ 593 w 593"/>
              <a:gd name="T1" fmla="*/ 248 h 545"/>
              <a:gd name="T2" fmla="*/ 295 w 593"/>
              <a:gd name="T3" fmla="*/ 545 h 545"/>
              <a:gd name="T4" fmla="*/ 0 w 593"/>
              <a:gd name="T5" fmla="*/ 248 h 545"/>
              <a:gd name="T6" fmla="*/ 0 w 593"/>
              <a:gd name="T7" fmla="*/ 0 h 545"/>
              <a:gd name="T8" fmla="*/ 295 w 593"/>
              <a:gd name="T9" fmla="*/ 297 h 545"/>
              <a:gd name="T10" fmla="*/ 593 w 593"/>
              <a:gd name="T11" fmla="*/ 0 h 545"/>
              <a:gd name="T12" fmla="*/ 593 w 593"/>
              <a:gd name="T13" fmla="*/ 248 h 545"/>
            </a:gdLst>
            <a:ahLst/>
            <a:cxnLst>
              <a:cxn ang="0">
                <a:pos x="T0" y="T1"/>
              </a:cxn>
              <a:cxn ang="0">
                <a:pos x="T2" y="T3"/>
              </a:cxn>
              <a:cxn ang="0">
                <a:pos x="T4" y="T5"/>
              </a:cxn>
              <a:cxn ang="0">
                <a:pos x="T6" y="T7"/>
              </a:cxn>
              <a:cxn ang="0">
                <a:pos x="T8" y="T9"/>
              </a:cxn>
              <a:cxn ang="0">
                <a:pos x="T10" y="T11"/>
              </a:cxn>
              <a:cxn ang="0">
                <a:pos x="T12" y="T13"/>
              </a:cxn>
            </a:cxnLst>
            <a:rect l="0" t="0" r="r" b="b"/>
            <a:pathLst>
              <a:path w="593" h="545">
                <a:moveTo>
                  <a:pt x="593" y="248"/>
                </a:moveTo>
                <a:lnTo>
                  <a:pt x="295" y="545"/>
                </a:lnTo>
                <a:lnTo>
                  <a:pt x="0" y="248"/>
                </a:lnTo>
                <a:lnTo>
                  <a:pt x="0" y="0"/>
                </a:lnTo>
                <a:lnTo>
                  <a:pt x="295" y="297"/>
                </a:lnTo>
                <a:lnTo>
                  <a:pt x="593" y="0"/>
                </a:lnTo>
                <a:lnTo>
                  <a:pt x="593" y="248"/>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40" name="TextBox 39"/>
          <p:cNvSpPr txBox="1"/>
          <p:nvPr>
            <p:custDataLst>
              <p:tags r:id="rId3"/>
            </p:custDataLst>
          </p:nvPr>
        </p:nvSpPr>
        <p:spPr>
          <a:xfrm>
            <a:off x="2057400" y="1701165"/>
            <a:ext cx="3912235" cy="1529715"/>
          </a:xfrm>
          <a:prstGeom prst="rect">
            <a:avLst/>
          </a:prstGeom>
          <a:noFill/>
        </p:spPr>
        <p:txBody>
          <a:bodyPr wrap="square" rtlCol="0">
            <a:spAutoFit/>
          </a:bodyPr>
          <a:lstStyle/>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1. 矿山开采：矿用挖掘机是矿山开采中必不可少的设备之一，能够在各种采矿环境下进行矿石开采和矿渣处理等工作，提高采矿效率和质量。</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p:txBody>
      </p:sp>
      <p:sp>
        <p:nvSpPr>
          <p:cNvPr id="42" name="TextBox 41"/>
          <p:cNvSpPr txBox="1"/>
          <p:nvPr>
            <p:custDataLst>
              <p:tags r:id="rId4"/>
            </p:custDataLst>
          </p:nvPr>
        </p:nvSpPr>
        <p:spPr>
          <a:xfrm>
            <a:off x="2057379" y="3429006"/>
            <a:ext cx="3588736" cy="1170305"/>
          </a:xfrm>
          <a:prstGeom prst="rect">
            <a:avLst/>
          </a:prstGeom>
          <a:noFill/>
        </p:spPr>
        <p:txBody>
          <a:bodyPr wrap="square" rtlCol="0">
            <a:spAutoFit/>
          </a:bodyPr>
          <a:lstStyle/>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3. 水利工程：矿用挖掘机也可以应用于水利工程领域，如清理水系、护坡等作用。</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p:txBody>
      </p:sp>
      <p:sp>
        <p:nvSpPr>
          <p:cNvPr id="44" name="TextBox 43"/>
          <p:cNvSpPr txBox="1"/>
          <p:nvPr>
            <p:custDataLst>
              <p:tags r:id="rId5"/>
            </p:custDataLst>
          </p:nvPr>
        </p:nvSpPr>
        <p:spPr>
          <a:xfrm>
            <a:off x="1990725" y="5066665"/>
            <a:ext cx="8655050" cy="810260"/>
          </a:xfrm>
          <a:prstGeom prst="rect">
            <a:avLst/>
          </a:prstGeom>
          <a:noFill/>
        </p:spPr>
        <p:txBody>
          <a:bodyPr wrap="square" rtlCol="0">
            <a:spAutoFit/>
          </a:bodyPr>
          <a:lstStyle/>
          <a:p>
            <a:pPr algn="ct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rPr>
              <a:t>随着现代工业、交通、建筑等领域的快速发展，肆零零捌捌陆零伍叁柒，矿用挖掘机得到了广泛的应用。以上是其应用领域的几个方面</a:t>
            </a:r>
            <a:endParaRPr lang="zh-CN" altLang="en-US">
              <a:solidFill>
                <a:schemeClr val="tx1">
                  <a:lumMod val="75000"/>
                  <a:lumOff val="25000"/>
                </a:schemeClr>
              </a:solidFill>
              <a:latin typeface="华文新魏" panose="02010800040101010101" charset="-122"/>
              <a:ea typeface="华文新魏" panose="02010800040101010101" charset="-122"/>
            </a:endParaRPr>
          </a:p>
        </p:txBody>
      </p:sp>
      <p:cxnSp>
        <p:nvCxnSpPr>
          <p:cNvPr id="46" name="直接箭头连接符 45"/>
          <p:cNvCxnSpPr>
            <a:stCxn id="34" idx="1"/>
          </p:cNvCxnSpPr>
          <p:nvPr>
            <p:custDataLst>
              <p:tags r:id="rId6"/>
            </p:custDataLst>
          </p:nvPr>
        </p:nvCxnSpPr>
        <p:spPr>
          <a:xfrm>
            <a:off x="1611998" y="3206115"/>
            <a:ext cx="4034117" cy="0"/>
          </a:xfrm>
          <a:prstGeom prst="straightConnector1">
            <a:avLst/>
          </a:prstGeom>
          <a:ln>
            <a:solidFill>
              <a:schemeClr val="tx1">
                <a:lumMod val="65000"/>
                <a:lumOff val="3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a:stCxn id="35" idx="1"/>
          </p:cNvCxnSpPr>
          <p:nvPr>
            <p:custDataLst>
              <p:tags r:id="rId7"/>
            </p:custDataLst>
          </p:nvPr>
        </p:nvCxnSpPr>
        <p:spPr>
          <a:xfrm>
            <a:off x="1611998" y="4520616"/>
            <a:ext cx="4034117" cy="0"/>
          </a:xfrm>
          <a:prstGeom prst="straightConnector1">
            <a:avLst/>
          </a:prstGeom>
          <a:ln>
            <a:solidFill>
              <a:schemeClr val="tx1">
                <a:lumMod val="65000"/>
                <a:lumOff val="3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a:stCxn id="36" idx="1"/>
          </p:cNvCxnSpPr>
          <p:nvPr>
            <p:custDataLst>
              <p:tags r:id="rId8"/>
            </p:custDataLst>
          </p:nvPr>
        </p:nvCxnSpPr>
        <p:spPr>
          <a:xfrm>
            <a:off x="1611363" y="5876637"/>
            <a:ext cx="9380220" cy="635"/>
          </a:xfrm>
          <a:prstGeom prst="straightConnector1">
            <a:avLst/>
          </a:prstGeom>
          <a:ln>
            <a:solidFill>
              <a:schemeClr val="tx1">
                <a:lumMod val="65000"/>
                <a:lumOff val="3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2" name="Freeform 6"/>
          <p:cNvSpPr/>
          <p:nvPr>
            <p:custDataLst>
              <p:tags r:id="rId9"/>
            </p:custDataLst>
          </p:nvPr>
        </p:nvSpPr>
        <p:spPr bwMode="auto">
          <a:xfrm>
            <a:off x="6590528" y="2675709"/>
            <a:ext cx="576064" cy="530406"/>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63" name="Freeform 7"/>
          <p:cNvSpPr/>
          <p:nvPr>
            <p:custDataLst>
              <p:tags r:id="rId10"/>
            </p:custDataLst>
          </p:nvPr>
        </p:nvSpPr>
        <p:spPr bwMode="auto">
          <a:xfrm>
            <a:off x="6590528" y="3991181"/>
            <a:ext cx="576064" cy="529435"/>
          </a:xfrm>
          <a:custGeom>
            <a:avLst/>
            <a:gdLst>
              <a:gd name="T0" fmla="*/ 593 w 593"/>
              <a:gd name="T1" fmla="*/ 248 h 545"/>
              <a:gd name="T2" fmla="*/ 295 w 593"/>
              <a:gd name="T3" fmla="*/ 545 h 545"/>
              <a:gd name="T4" fmla="*/ 0 w 593"/>
              <a:gd name="T5" fmla="*/ 248 h 545"/>
              <a:gd name="T6" fmla="*/ 0 w 593"/>
              <a:gd name="T7" fmla="*/ 0 h 545"/>
              <a:gd name="T8" fmla="*/ 295 w 593"/>
              <a:gd name="T9" fmla="*/ 297 h 545"/>
              <a:gd name="T10" fmla="*/ 593 w 593"/>
              <a:gd name="T11" fmla="*/ 0 h 545"/>
              <a:gd name="T12" fmla="*/ 593 w 593"/>
              <a:gd name="T13" fmla="*/ 248 h 545"/>
            </a:gdLst>
            <a:ahLst/>
            <a:cxnLst>
              <a:cxn ang="0">
                <a:pos x="T0" y="T1"/>
              </a:cxn>
              <a:cxn ang="0">
                <a:pos x="T2" y="T3"/>
              </a:cxn>
              <a:cxn ang="0">
                <a:pos x="T4" y="T5"/>
              </a:cxn>
              <a:cxn ang="0">
                <a:pos x="T6" y="T7"/>
              </a:cxn>
              <a:cxn ang="0">
                <a:pos x="T8" y="T9"/>
              </a:cxn>
              <a:cxn ang="0">
                <a:pos x="T10" y="T11"/>
              </a:cxn>
              <a:cxn ang="0">
                <a:pos x="T12" y="T13"/>
              </a:cxn>
            </a:cxnLst>
            <a:rect l="0" t="0" r="r" b="b"/>
            <a:pathLst>
              <a:path w="593" h="545">
                <a:moveTo>
                  <a:pt x="593" y="248"/>
                </a:moveTo>
                <a:lnTo>
                  <a:pt x="295" y="545"/>
                </a:lnTo>
                <a:lnTo>
                  <a:pt x="0" y="248"/>
                </a:lnTo>
                <a:lnTo>
                  <a:pt x="0" y="0"/>
                </a:lnTo>
                <a:lnTo>
                  <a:pt x="295" y="297"/>
                </a:lnTo>
                <a:lnTo>
                  <a:pt x="593" y="0"/>
                </a:lnTo>
                <a:lnTo>
                  <a:pt x="593" y="248"/>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65" name="TextBox 64"/>
          <p:cNvSpPr txBox="1"/>
          <p:nvPr>
            <p:custDataLst>
              <p:tags r:id="rId11"/>
            </p:custDataLst>
          </p:nvPr>
        </p:nvSpPr>
        <p:spPr>
          <a:xfrm>
            <a:off x="7390765" y="1669415"/>
            <a:ext cx="3949065" cy="1529715"/>
          </a:xfrm>
          <a:prstGeom prst="rect">
            <a:avLst/>
          </a:prstGeom>
          <a:noFill/>
        </p:spPr>
        <p:txBody>
          <a:bodyPr wrap="square" rtlCol="0">
            <a:spAutoFit/>
          </a:bodyPr>
          <a:lstStyle/>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2. 建筑工程：矿用挖掘机在房屋建设、城市基础设施建设、道路建设等领域得到了广泛应用。其可进行地基挖掘、排水沟挖掘、建筑废料清理等工作。</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p:txBody>
      </p:sp>
      <p:sp>
        <p:nvSpPr>
          <p:cNvPr id="67" name="TextBox 66"/>
          <p:cNvSpPr txBox="1"/>
          <p:nvPr>
            <p:custDataLst>
              <p:tags r:id="rId12"/>
            </p:custDataLst>
          </p:nvPr>
        </p:nvSpPr>
        <p:spPr>
          <a:xfrm>
            <a:off x="7390949" y="3428954"/>
            <a:ext cx="3588736" cy="1170305"/>
          </a:xfrm>
          <a:prstGeom prst="rect">
            <a:avLst/>
          </a:prstGeom>
          <a:noFill/>
        </p:spPr>
        <p:txBody>
          <a:bodyPr wrap="square" rtlCol="0">
            <a:spAutoFit/>
          </a:bodyPr>
          <a:lstStyle/>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4. 其他领域：矿用挖掘机还可应用于冶金、化工、港口等领域，发挥协助挖掘、清淤等作用。</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p:txBody>
      </p:sp>
      <p:cxnSp>
        <p:nvCxnSpPr>
          <p:cNvPr id="71" name="直接箭头连接符 70"/>
          <p:cNvCxnSpPr>
            <a:stCxn id="62" idx="1"/>
          </p:cNvCxnSpPr>
          <p:nvPr>
            <p:custDataLst>
              <p:tags r:id="rId13"/>
            </p:custDataLst>
          </p:nvPr>
        </p:nvCxnSpPr>
        <p:spPr>
          <a:xfrm>
            <a:off x="6877103" y="3206115"/>
            <a:ext cx="4114647" cy="0"/>
          </a:xfrm>
          <a:prstGeom prst="straightConnector1">
            <a:avLst/>
          </a:prstGeom>
          <a:ln>
            <a:solidFill>
              <a:schemeClr val="tx1">
                <a:lumMod val="65000"/>
                <a:lumOff val="3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a:stCxn id="63" idx="1"/>
          </p:cNvCxnSpPr>
          <p:nvPr>
            <p:custDataLst>
              <p:tags r:id="rId14"/>
            </p:custDataLst>
          </p:nvPr>
        </p:nvCxnSpPr>
        <p:spPr>
          <a:xfrm>
            <a:off x="6877103" y="4520616"/>
            <a:ext cx="4114647" cy="0"/>
          </a:xfrm>
          <a:prstGeom prst="straightConnector1">
            <a:avLst/>
          </a:prstGeom>
          <a:ln>
            <a:solidFill>
              <a:schemeClr val="tx1">
                <a:lumMod val="65000"/>
                <a:lumOff val="3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15"/>
          <a:stretch>
            <a:fillRect/>
          </a:stretch>
        </p:blipFill>
        <p:spPr>
          <a:xfrm>
            <a:off x="190500" y="255905"/>
            <a:ext cx="4038600" cy="809625"/>
          </a:xfrm>
          <a:prstGeom prst="rect">
            <a:avLst/>
          </a:prstGeom>
        </p:spPr>
      </p:pic>
      <p:sp>
        <p:nvSpPr>
          <p:cNvPr id="3" name="TextBox 40"/>
          <p:cNvSpPr txBox="1"/>
          <p:nvPr>
            <p:custDataLst>
              <p:tags r:id="rId16"/>
            </p:custDataLst>
          </p:nvPr>
        </p:nvSpPr>
        <p:spPr>
          <a:xfrm>
            <a:off x="1559092" y="476781"/>
            <a:ext cx="1774276" cy="415498"/>
          </a:xfrm>
          <a:prstGeom prst="rect">
            <a:avLst/>
          </a:prstGeom>
          <a:noFill/>
        </p:spPr>
        <p:txBody>
          <a:bodyPr wrap="square" tIns="0" bIns="0" rtlCol="0" anchor="t">
            <a:spAutoFit/>
          </a:bodyPr>
          <a:p>
            <a:pPr>
              <a:lnSpc>
                <a:spcPct val="150000"/>
              </a:lnSpc>
            </a:pP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pic>
        <p:nvPicPr>
          <p:cNvPr id="5" name="图片 4"/>
          <p:cNvPicPr>
            <a:picLocks noChangeAspect="1"/>
          </p:cNvPicPr>
          <p:nvPr/>
        </p:nvPicPr>
        <p:blipFill>
          <a:blip r:embed="rId15"/>
          <a:stretch>
            <a:fillRect/>
          </a:stretch>
        </p:blipFill>
        <p:spPr>
          <a:xfrm>
            <a:off x="190500" y="333375"/>
            <a:ext cx="4038600" cy="809625"/>
          </a:xfrm>
          <a:prstGeom prst="rect">
            <a:avLst/>
          </a:prstGeom>
        </p:spPr>
      </p:pic>
      <p:sp>
        <p:nvSpPr>
          <p:cNvPr id="6" name="TextBox 40"/>
          <p:cNvSpPr txBox="1"/>
          <p:nvPr>
            <p:custDataLst>
              <p:tags r:id="rId17"/>
            </p:custDataLst>
          </p:nvPr>
        </p:nvSpPr>
        <p:spPr>
          <a:xfrm>
            <a:off x="1054735" y="404495"/>
            <a:ext cx="4399280" cy="738505"/>
          </a:xfrm>
          <a:prstGeom prst="rect">
            <a:avLst/>
          </a:prstGeom>
          <a:noFill/>
        </p:spPr>
        <p:txBody>
          <a:bodyPr wrap="square" tIns="0" bIns="0" rtlCol="0" anchor="t">
            <a:spAutoFit/>
          </a:bodyPr>
          <a:p>
            <a:pPr>
              <a:lnSpc>
                <a:spcPct val="150000"/>
              </a:lnSpc>
            </a:pPr>
            <a:r>
              <a:rPr lang="zh-CN" altLang="en-US" sz="3200" smtClean="0">
                <a:solidFill>
                  <a:schemeClr val="tx1">
                    <a:lumMod val="75000"/>
                    <a:lumOff val="25000"/>
                  </a:schemeClr>
                </a:solidFill>
                <a:latin typeface="华文新魏" panose="02010800040101010101" charset="-122"/>
                <a:ea typeface="华文新魏" panose="02010800040101010101" charset="-122"/>
                <a:cs typeface="华文黑体" pitchFamily="2" charset="-122"/>
              </a:rPr>
              <a:t>煤矿用挖掘机应用领域</a:t>
            </a:r>
            <a:endParaRPr lang="zh-CN" altLang="en-US" sz="3200" smtClean="0">
              <a:solidFill>
                <a:schemeClr val="tx1">
                  <a:lumMod val="75000"/>
                  <a:lumOff val="25000"/>
                </a:schemeClr>
              </a:solidFill>
              <a:latin typeface="华文新魏" panose="02010800040101010101" charset="-122"/>
              <a:ea typeface="华文新魏" panose="02010800040101010101" charset="-122"/>
              <a:cs typeface="华文黑体" pitchFamily="2" charset="-122"/>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0-#ppt_h/2"/>
                                          </p:val>
                                        </p:tav>
                                        <p:tav tm="100000">
                                          <p:val>
                                            <p:strVal val="#ppt_y"/>
                                          </p:val>
                                        </p:tav>
                                      </p:tavLst>
                                    </p:anim>
                                  </p:childTnLst>
                                </p:cTn>
                              </p:par>
                              <p:par>
                                <p:cTn id="13" presetID="2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500"/>
                                        <p:tgtEl>
                                          <p:spTgt spid="46"/>
                                        </p:tgtEl>
                                      </p:cBhvr>
                                    </p:animEffect>
                                  </p:childTnLst>
                                </p:cTn>
                              </p:par>
                              <p:par>
                                <p:cTn id="16" presetID="22" presetClass="entr" presetSubtype="8"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wipe(left)">
                                      <p:cBhvr>
                                        <p:cTn id="18" dur="500"/>
                                        <p:tgtEl>
                                          <p:spTgt spid="47"/>
                                        </p:tgtEl>
                                      </p:cBhvr>
                                    </p:animEffect>
                                  </p:childTnLst>
                                </p:cTn>
                              </p:par>
                              <p:par>
                                <p:cTn id="19" presetID="22" presetClass="entr" presetSubtype="8"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wipe(left)">
                                      <p:cBhvr>
                                        <p:cTn id="21" dur="500"/>
                                        <p:tgtEl>
                                          <p:spTgt spid="48"/>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left)">
                                      <p:cBhvr>
                                        <p:cTn id="25" dur="500"/>
                                        <p:tgtEl>
                                          <p:spTgt spid="40"/>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left)">
                                      <p:cBhvr>
                                        <p:cTn id="29" dur="500"/>
                                        <p:tgtEl>
                                          <p:spTgt spid="4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2000"/>
                            </p:stCondLst>
                            <p:childTnLst>
                              <p:par>
                                <p:cTn id="35" presetID="2" presetClass="entr" presetSubtype="1" decel="100000" fill="hold" grpId="0" nodeType="after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additive="base">
                                        <p:cTn id="37" dur="500" fill="hold"/>
                                        <p:tgtEl>
                                          <p:spTgt spid="62"/>
                                        </p:tgtEl>
                                        <p:attrNameLst>
                                          <p:attrName>ppt_x</p:attrName>
                                        </p:attrNameLst>
                                      </p:cBhvr>
                                      <p:tavLst>
                                        <p:tav tm="0">
                                          <p:val>
                                            <p:strVal val="#ppt_x"/>
                                          </p:val>
                                        </p:tav>
                                        <p:tav tm="100000">
                                          <p:val>
                                            <p:strVal val="#ppt_x"/>
                                          </p:val>
                                        </p:tav>
                                      </p:tavLst>
                                    </p:anim>
                                    <p:anim calcmode="lin" valueType="num">
                                      <p:cBhvr additive="base">
                                        <p:cTn id="38" dur="500" fill="hold"/>
                                        <p:tgtEl>
                                          <p:spTgt spid="62"/>
                                        </p:tgtEl>
                                        <p:attrNameLst>
                                          <p:attrName>ppt_y</p:attrName>
                                        </p:attrNameLst>
                                      </p:cBhvr>
                                      <p:tavLst>
                                        <p:tav tm="0">
                                          <p:val>
                                            <p:strVal val="0-#ppt_h/2"/>
                                          </p:val>
                                        </p:tav>
                                        <p:tav tm="100000">
                                          <p:val>
                                            <p:strVal val="#ppt_y"/>
                                          </p:val>
                                        </p:tav>
                                      </p:tavLst>
                                    </p:anim>
                                  </p:childTnLst>
                                </p:cTn>
                              </p:par>
                              <p:par>
                                <p:cTn id="39" presetID="2" presetClass="entr" presetSubtype="1" decel="100000" fill="hold" grpId="0" nodeType="withEffect">
                                  <p:stCondLst>
                                    <p:cond delay="0"/>
                                  </p:stCondLst>
                                  <p:childTnLst>
                                    <p:set>
                                      <p:cBhvr>
                                        <p:cTn id="40" dur="1" fill="hold">
                                          <p:stCondLst>
                                            <p:cond delay="0"/>
                                          </p:stCondLst>
                                        </p:cTn>
                                        <p:tgtEl>
                                          <p:spTgt spid="63"/>
                                        </p:tgtEl>
                                        <p:attrNameLst>
                                          <p:attrName>style.visibility</p:attrName>
                                        </p:attrNameLst>
                                      </p:cBhvr>
                                      <p:to>
                                        <p:strVal val="visible"/>
                                      </p:to>
                                    </p:set>
                                    <p:anim calcmode="lin" valueType="num">
                                      <p:cBhvr additive="base">
                                        <p:cTn id="41" dur="500" fill="hold"/>
                                        <p:tgtEl>
                                          <p:spTgt spid="63"/>
                                        </p:tgtEl>
                                        <p:attrNameLst>
                                          <p:attrName>ppt_x</p:attrName>
                                        </p:attrNameLst>
                                      </p:cBhvr>
                                      <p:tavLst>
                                        <p:tav tm="0">
                                          <p:val>
                                            <p:strVal val="#ppt_x"/>
                                          </p:val>
                                        </p:tav>
                                        <p:tav tm="100000">
                                          <p:val>
                                            <p:strVal val="#ppt_x"/>
                                          </p:val>
                                        </p:tav>
                                      </p:tavLst>
                                    </p:anim>
                                    <p:anim calcmode="lin" valueType="num">
                                      <p:cBhvr additive="base">
                                        <p:cTn id="42" dur="500" fill="hold"/>
                                        <p:tgtEl>
                                          <p:spTgt spid="63"/>
                                        </p:tgtEl>
                                        <p:attrNameLst>
                                          <p:attrName>ppt_y</p:attrName>
                                        </p:attrNameLst>
                                      </p:cBhvr>
                                      <p:tavLst>
                                        <p:tav tm="0">
                                          <p:val>
                                            <p:strVal val="0-#ppt_h/2"/>
                                          </p:val>
                                        </p:tav>
                                        <p:tav tm="100000">
                                          <p:val>
                                            <p:strVal val="#ppt_y"/>
                                          </p:val>
                                        </p:tav>
                                      </p:tavLst>
                                    </p:anim>
                                  </p:childTnLst>
                                </p:cTn>
                              </p:par>
                              <p:par>
                                <p:cTn id="43" presetID="22" presetClass="entr" presetSubtype="8" fill="hold" nodeType="with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wipe(left)">
                                      <p:cBhvr>
                                        <p:cTn id="45" dur="500"/>
                                        <p:tgtEl>
                                          <p:spTgt spid="71"/>
                                        </p:tgtEl>
                                      </p:cBhvr>
                                    </p:animEffect>
                                  </p:childTnLst>
                                </p:cTn>
                              </p:par>
                              <p:par>
                                <p:cTn id="46" presetID="22" presetClass="entr" presetSubtype="8" fill="hold" nodeType="withEffect">
                                  <p:stCondLst>
                                    <p:cond delay="0"/>
                                  </p:stCondLst>
                                  <p:childTnLst>
                                    <p:set>
                                      <p:cBhvr>
                                        <p:cTn id="47" dur="1" fill="hold">
                                          <p:stCondLst>
                                            <p:cond delay="0"/>
                                          </p:stCondLst>
                                        </p:cTn>
                                        <p:tgtEl>
                                          <p:spTgt spid="72"/>
                                        </p:tgtEl>
                                        <p:attrNameLst>
                                          <p:attrName>style.visibility</p:attrName>
                                        </p:attrNameLst>
                                      </p:cBhvr>
                                      <p:to>
                                        <p:strVal val="visible"/>
                                      </p:to>
                                    </p:set>
                                    <p:animEffect transition="in" filter="wipe(left)">
                                      <p:cBhvr>
                                        <p:cTn id="48" dur="500"/>
                                        <p:tgtEl>
                                          <p:spTgt spid="72"/>
                                        </p:tgtEl>
                                      </p:cBhvr>
                                    </p:animEffect>
                                  </p:childTnLst>
                                </p:cTn>
                              </p:par>
                            </p:childTnLst>
                          </p:cTn>
                        </p:par>
                        <p:par>
                          <p:cTn id="49" fill="hold">
                            <p:stCondLst>
                              <p:cond delay="2500"/>
                            </p:stCondLst>
                            <p:childTnLst>
                              <p:par>
                                <p:cTn id="50" presetID="22" presetClass="entr" presetSubtype="8"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wipe(left)">
                                      <p:cBhvr>
                                        <p:cTn id="56" dur="500"/>
                                        <p:tgtEl>
                                          <p:spTgt spid="6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left)">
                                      <p:cBhvr>
                                        <p:cTn id="59" dur="500"/>
                                        <p:tgtEl>
                                          <p:spTgt spid="3"/>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left)">
                                      <p:cBhvr>
                                        <p:cTn id="6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40" grpId="0"/>
      <p:bldP spid="42" grpId="0"/>
      <p:bldP spid="44" grpId="0"/>
      <p:bldP spid="62" grpId="0" animBg="1"/>
      <p:bldP spid="63" grpId="0" animBg="1"/>
      <p:bldP spid="65" grpId="0"/>
      <p:bldP spid="67" grpId="0"/>
      <p:bldP spid="3"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p:cNvGraphicFramePr/>
          <p:nvPr/>
        </p:nvGraphicFramePr>
        <p:xfrm>
          <a:off x="511175" y="1727835"/>
          <a:ext cx="9377045" cy="4715510"/>
        </p:xfrm>
        <a:graphic>
          <a:graphicData uri="http://schemas.openxmlformats.org/drawingml/2006/chart">
            <c:chart xmlns:c="http://schemas.openxmlformats.org/drawingml/2006/chart" xmlns:r="http://schemas.openxmlformats.org/officeDocument/2006/relationships" r:id="rId1"/>
          </a:graphicData>
        </a:graphic>
      </p:graphicFrame>
      <p:sp>
        <p:nvSpPr>
          <p:cNvPr id="7" name="TextBox 6"/>
          <p:cNvSpPr txBox="1"/>
          <p:nvPr/>
        </p:nvSpPr>
        <p:spPr>
          <a:xfrm>
            <a:off x="1276925" y="2243104"/>
            <a:ext cx="734826" cy="848310"/>
          </a:xfrm>
          <a:prstGeom prst="rect">
            <a:avLst/>
          </a:prstGeom>
          <a:noFill/>
        </p:spPr>
        <p:txBody>
          <a:bodyPr wrap="none" lIns="83993" tIns="41997" rIns="83993" bIns="41997" rtlCol="0">
            <a:spAutoFit/>
          </a:bodyPr>
          <a:lstStyle/>
          <a:p>
            <a:r>
              <a:rPr lang="en-US" altLang="zh-CN" sz="5000" dirty="0">
                <a:solidFill>
                  <a:srgbClr val="0070C0"/>
                </a:solidFill>
                <a:latin typeface="Bebas" pitchFamily="2" charset="0"/>
              </a:rPr>
              <a:t>12</a:t>
            </a:r>
            <a:endParaRPr lang="zh-CN" altLang="en-US" sz="5000">
              <a:solidFill>
                <a:srgbClr val="0070C0"/>
              </a:solidFill>
              <a:latin typeface="Bebas" pitchFamily="2" charset="0"/>
            </a:endParaRPr>
          </a:p>
        </p:txBody>
      </p:sp>
      <p:sp>
        <p:nvSpPr>
          <p:cNvPr id="8" name="TextBox 7"/>
          <p:cNvSpPr txBox="1"/>
          <p:nvPr/>
        </p:nvSpPr>
        <p:spPr>
          <a:xfrm>
            <a:off x="7843305" y="2243104"/>
            <a:ext cx="849480" cy="848310"/>
          </a:xfrm>
          <a:prstGeom prst="rect">
            <a:avLst/>
          </a:prstGeom>
          <a:noFill/>
        </p:spPr>
        <p:txBody>
          <a:bodyPr wrap="none" lIns="83993" tIns="41997" rIns="83993" bIns="41997" rtlCol="0">
            <a:spAutoFit/>
          </a:bodyPr>
          <a:lstStyle/>
          <a:p>
            <a:r>
              <a:rPr lang="en-US" altLang="zh-CN" sz="5000" dirty="0">
                <a:solidFill>
                  <a:srgbClr val="0070C0"/>
                </a:solidFill>
                <a:latin typeface="Bebas" pitchFamily="2" charset="0"/>
              </a:rPr>
              <a:t>08</a:t>
            </a:r>
            <a:endParaRPr lang="zh-CN" altLang="en-US" sz="5000">
              <a:solidFill>
                <a:srgbClr val="0070C0"/>
              </a:solidFill>
              <a:latin typeface="Bebas" pitchFamily="2" charset="0"/>
            </a:endParaRPr>
          </a:p>
        </p:txBody>
      </p:sp>
      <p:sp>
        <p:nvSpPr>
          <p:cNvPr id="9" name="TextBox 8"/>
          <p:cNvSpPr txBox="1"/>
          <p:nvPr/>
        </p:nvSpPr>
        <p:spPr>
          <a:xfrm>
            <a:off x="1276925" y="4386593"/>
            <a:ext cx="848655" cy="848310"/>
          </a:xfrm>
          <a:prstGeom prst="rect">
            <a:avLst/>
          </a:prstGeom>
          <a:noFill/>
        </p:spPr>
        <p:txBody>
          <a:bodyPr wrap="none" lIns="83993" tIns="41997" rIns="83993" bIns="41997" rtlCol="0">
            <a:spAutoFit/>
          </a:bodyPr>
          <a:lstStyle/>
          <a:p>
            <a:r>
              <a:rPr lang="en-US" altLang="zh-CN" sz="5000" dirty="0">
                <a:solidFill>
                  <a:srgbClr val="0070C0"/>
                </a:solidFill>
                <a:latin typeface="Bebas" pitchFamily="2" charset="0"/>
              </a:rPr>
              <a:t>20</a:t>
            </a:r>
            <a:endParaRPr lang="zh-CN" altLang="en-US" sz="5000">
              <a:solidFill>
                <a:srgbClr val="0070C0"/>
              </a:solidFill>
              <a:latin typeface="Bebas" pitchFamily="2" charset="0"/>
            </a:endParaRPr>
          </a:p>
        </p:txBody>
      </p:sp>
      <p:sp>
        <p:nvSpPr>
          <p:cNvPr id="12" name="TextBox 11"/>
          <p:cNvSpPr txBox="1"/>
          <p:nvPr/>
        </p:nvSpPr>
        <p:spPr>
          <a:xfrm>
            <a:off x="7843306" y="4386593"/>
            <a:ext cx="829389" cy="848310"/>
          </a:xfrm>
          <a:prstGeom prst="rect">
            <a:avLst/>
          </a:prstGeom>
          <a:noFill/>
        </p:spPr>
        <p:txBody>
          <a:bodyPr wrap="none" lIns="83993" tIns="41997" rIns="83993" bIns="41997" rtlCol="0">
            <a:spAutoFit/>
          </a:bodyPr>
          <a:lstStyle/>
          <a:p>
            <a:r>
              <a:rPr lang="en-US" altLang="zh-CN" sz="5000" dirty="0">
                <a:solidFill>
                  <a:srgbClr val="0070C0"/>
                </a:solidFill>
                <a:latin typeface="Bebas" pitchFamily="2" charset="0"/>
              </a:rPr>
              <a:t>60</a:t>
            </a:r>
            <a:endParaRPr lang="zh-CN" altLang="en-US" sz="5000">
              <a:solidFill>
                <a:srgbClr val="0070C0"/>
              </a:solidFill>
              <a:latin typeface="Bebas" pitchFamily="2" charset="0"/>
            </a:endParaRPr>
          </a:p>
        </p:txBody>
      </p:sp>
      <p:pic>
        <p:nvPicPr>
          <p:cNvPr id="2" name="图片 1"/>
          <p:cNvPicPr>
            <a:picLocks noChangeAspect="1"/>
          </p:cNvPicPr>
          <p:nvPr/>
        </p:nvPicPr>
        <p:blipFill>
          <a:blip r:embed="rId2"/>
          <a:stretch>
            <a:fillRect/>
          </a:stretch>
        </p:blipFill>
        <p:spPr>
          <a:xfrm>
            <a:off x="190500" y="333375"/>
            <a:ext cx="4038600" cy="809625"/>
          </a:xfrm>
          <a:prstGeom prst="rect">
            <a:avLst/>
          </a:prstGeom>
        </p:spPr>
      </p:pic>
      <p:sp>
        <p:nvSpPr>
          <p:cNvPr id="3" name="TextBox 40"/>
          <p:cNvSpPr txBox="1"/>
          <p:nvPr>
            <p:custDataLst>
              <p:tags r:id="rId3"/>
            </p:custDataLst>
          </p:nvPr>
        </p:nvSpPr>
        <p:spPr>
          <a:xfrm>
            <a:off x="1054735" y="404495"/>
            <a:ext cx="4399280" cy="738505"/>
          </a:xfrm>
          <a:prstGeom prst="rect">
            <a:avLst/>
          </a:prstGeom>
          <a:noFill/>
        </p:spPr>
        <p:txBody>
          <a:bodyPr wrap="square" tIns="0" bIns="0" rtlCol="0" anchor="t">
            <a:spAutoFit/>
          </a:bodyPr>
          <a:p>
            <a:pPr>
              <a:lnSpc>
                <a:spcPct val="150000"/>
              </a:lnSpc>
            </a:pPr>
            <a:r>
              <a:rPr lang="zh-CN" altLang="en-US" sz="3200" smtClean="0">
                <a:solidFill>
                  <a:schemeClr val="tx1">
                    <a:lumMod val="75000"/>
                    <a:lumOff val="25000"/>
                  </a:schemeClr>
                </a:solidFill>
                <a:latin typeface="华文新魏" panose="02010800040101010101" charset="-122"/>
                <a:ea typeface="华文新魏" panose="02010800040101010101" charset="-122"/>
                <a:cs typeface="华文黑体" pitchFamily="2" charset="-122"/>
              </a:rPr>
              <a:t>煤矿用挖掘机</a:t>
            </a:r>
            <a:endParaRPr lang="zh-CN" altLang="en-US" sz="3200" smtClean="0">
              <a:solidFill>
                <a:schemeClr val="tx1">
                  <a:lumMod val="75000"/>
                  <a:lumOff val="25000"/>
                </a:schemeClr>
              </a:solidFill>
              <a:latin typeface="华文新魏" panose="02010800040101010101" charset="-122"/>
              <a:ea typeface="华文新魏" panose="02010800040101010101" charset="-122"/>
              <a:cs typeface="华文黑体" pitchFamily="2" charset="-122"/>
            </a:endParaRPr>
          </a:p>
        </p:txBody>
      </p:sp>
      <p:pic>
        <p:nvPicPr>
          <p:cNvPr id="4" name="图片 3" descr="矿用挖掘式装载机3"/>
          <p:cNvPicPr>
            <a:picLocks noChangeAspect="1"/>
          </p:cNvPicPr>
          <p:nvPr/>
        </p:nvPicPr>
        <p:blipFill>
          <a:blip r:embed="rId4"/>
          <a:stretch>
            <a:fillRect/>
          </a:stretch>
        </p:blipFill>
        <p:spPr>
          <a:xfrm>
            <a:off x="3857625" y="2708910"/>
            <a:ext cx="2688590" cy="2735580"/>
          </a:xfrm>
          <a:prstGeom prst="ellipse">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iterate type="lt">
                                    <p:tmPct val="3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2" presetClass="entr" presetSubtype="4" fill="hold" grpId="0" nodeType="withEffect">
                                  <p:stCondLst>
                                    <p:cond delay="0"/>
                                  </p:stCondLst>
                                  <p:iterate type="lt">
                                    <p:tmPct val="30000"/>
                                  </p:iterate>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grpId="0" nodeType="withEffect">
                                  <p:stCondLst>
                                    <p:cond delay="0"/>
                                  </p:stCondLst>
                                  <p:iterate type="lt">
                                    <p:tmPct val="30000"/>
                                  </p:iterate>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up)">
                                      <p:cBhvr>
                                        <p:cTn id="16" dur="500"/>
                                        <p:tgtEl>
                                          <p:spTgt spid="9"/>
                                        </p:tgtEl>
                                      </p:cBhvr>
                                    </p:animEffect>
                                  </p:childTnLst>
                                </p:cTn>
                              </p:par>
                              <p:par>
                                <p:cTn id="17" presetID="12" presetClass="entr" presetSubtype="4" fill="hold" grpId="0" nodeType="withEffect">
                                  <p:stCondLst>
                                    <p:cond delay="0"/>
                                  </p:stCondLst>
                                  <p:iterate type="lt">
                                    <p:tmPct val="30000"/>
                                  </p:iterate>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p:bldP spid="8" grpId="0"/>
      <p:bldP spid="9" grpId="0"/>
      <p:bldP spid="1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3"/>
          <p:cNvSpPr/>
          <p:nvPr/>
        </p:nvSpPr>
        <p:spPr bwMode="auto">
          <a:xfrm>
            <a:off x="5188121" y="3449570"/>
            <a:ext cx="1381670" cy="1387740"/>
          </a:xfrm>
          <a:custGeom>
            <a:avLst/>
            <a:gdLst>
              <a:gd name="T0" fmla="*/ 14 w 187"/>
              <a:gd name="T1" fmla="*/ 0 h 188"/>
              <a:gd name="T2" fmla="*/ 173 w 187"/>
              <a:gd name="T3" fmla="*/ 0 h 188"/>
              <a:gd name="T4" fmla="*/ 187 w 187"/>
              <a:gd name="T5" fmla="*/ 14 h 188"/>
              <a:gd name="T6" fmla="*/ 187 w 187"/>
              <a:gd name="T7" fmla="*/ 174 h 188"/>
              <a:gd name="T8" fmla="*/ 173 w 187"/>
              <a:gd name="T9" fmla="*/ 188 h 188"/>
              <a:gd name="T10" fmla="*/ 14 w 187"/>
              <a:gd name="T11" fmla="*/ 188 h 188"/>
              <a:gd name="T12" fmla="*/ 0 w 187"/>
              <a:gd name="T13" fmla="*/ 174 h 188"/>
              <a:gd name="T14" fmla="*/ 0 w 187"/>
              <a:gd name="T15" fmla="*/ 14 h 188"/>
              <a:gd name="T16" fmla="*/ 14 w 187"/>
              <a:gd name="T1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8">
                <a:moveTo>
                  <a:pt x="14" y="0"/>
                </a:moveTo>
                <a:cubicBezTo>
                  <a:pt x="173" y="0"/>
                  <a:pt x="173" y="0"/>
                  <a:pt x="173" y="0"/>
                </a:cubicBezTo>
                <a:cubicBezTo>
                  <a:pt x="181" y="0"/>
                  <a:pt x="187" y="6"/>
                  <a:pt x="187" y="14"/>
                </a:cubicBezTo>
                <a:cubicBezTo>
                  <a:pt x="187" y="174"/>
                  <a:pt x="187" y="174"/>
                  <a:pt x="187" y="174"/>
                </a:cubicBezTo>
                <a:cubicBezTo>
                  <a:pt x="187" y="181"/>
                  <a:pt x="181" y="188"/>
                  <a:pt x="173" y="188"/>
                </a:cubicBezTo>
                <a:cubicBezTo>
                  <a:pt x="14" y="188"/>
                  <a:pt x="14" y="188"/>
                  <a:pt x="14" y="188"/>
                </a:cubicBezTo>
                <a:cubicBezTo>
                  <a:pt x="6" y="188"/>
                  <a:pt x="0" y="181"/>
                  <a:pt x="0" y="174"/>
                </a:cubicBezTo>
                <a:cubicBezTo>
                  <a:pt x="0" y="14"/>
                  <a:pt x="0" y="14"/>
                  <a:pt x="0" y="14"/>
                </a:cubicBezTo>
                <a:cubicBezTo>
                  <a:pt x="0" y="6"/>
                  <a:pt x="6" y="0"/>
                  <a:pt x="14" y="0"/>
                </a:cubicBezTo>
                <a:close/>
              </a:path>
            </a:pathLst>
          </a:custGeom>
          <a:solidFill>
            <a:srgbClr val="00B0F0"/>
          </a:solidFill>
          <a:ln>
            <a:noFill/>
          </a:ln>
        </p:spPr>
        <p:txBody>
          <a:bodyPr vert="horz" wrap="square" lIns="83993" tIns="41997" rIns="83993" bIns="41997" numCol="1" anchor="ctr" anchorCtr="0" compatLnSpc="1"/>
          <a:lstStyle/>
          <a:p>
            <a:pPr algn="ctr"/>
            <a:r>
              <a:rPr lang="zh-CN" sz="2900">
                <a:solidFill>
                  <a:schemeClr val="bg1"/>
                </a:solidFill>
                <a:latin typeface="微软雅黑" panose="020B0503020204020204" pitchFamily="34" charset="-122"/>
                <a:ea typeface="微软雅黑" panose="020B0503020204020204" pitchFamily="34" charset="-122"/>
              </a:rPr>
              <a:t>作用</a:t>
            </a:r>
            <a:endParaRPr lang="zh-CN" sz="2900">
              <a:solidFill>
                <a:schemeClr val="bg1"/>
              </a:solidFill>
              <a:latin typeface="微软雅黑" panose="020B0503020204020204" pitchFamily="34" charset="-122"/>
              <a:ea typeface="微软雅黑" panose="020B0503020204020204" pitchFamily="34" charset="-122"/>
            </a:endParaRPr>
          </a:p>
        </p:txBody>
      </p:sp>
      <p:sp>
        <p:nvSpPr>
          <p:cNvPr id="6" name="Freeform 24"/>
          <p:cNvSpPr/>
          <p:nvPr/>
        </p:nvSpPr>
        <p:spPr bwMode="auto">
          <a:xfrm>
            <a:off x="7670128" y="3258910"/>
            <a:ext cx="878391" cy="878277"/>
          </a:xfrm>
          <a:custGeom>
            <a:avLst/>
            <a:gdLst>
              <a:gd name="T0" fmla="*/ 9 w 119"/>
              <a:gd name="T1" fmla="*/ 0 h 119"/>
              <a:gd name="T2" fmla="*/ 110 w 119"/>
              <a:gd name="T3" fmla="*/ 0 h 119"/>
              <a:gd name="T4" fmla="*/ 119 w 119"/>
              <a:gd name="T5" fmla="*/ 9 h 119"/>
              <a:gd name="T6" fmla="*/ 119 w 119"/>
              <a:gd name="T7" fmla="*/ 110 h 119"/>
              <a:gd name="T8" fmla="*/ 110 w 119"/>
              <a:gd name="T9" fmla="*/ 119 h 119"/>
              <a:gd name="T10" fmla="*/ 9 w 119"/>
              <a:gd name="T11" fmla="*/ 119 h 119"/>
              <a:gd name="T12" fmla="*/ 0 w 119"/>
              <a:gd name="T13" fmla="*/ 110 h 119"/>
              <a:gd name="T14" fmla="*/ 0 w 119"/>
              <a:gd name="T15" fmla="*/ 9 h 119"/>
              <a:gd name="T16" fmla="*/ 9 w 11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9" y="0"/>
                </a:moveTo>
                <a:cubicBezTo>
                  <a:pt x="110" y="0"/>
                  <a:pt x="110" y="0"/>
                  <a:pt x="110" y="0"/>
                </a:cubicBezTo>
                <a:cubicBezTo>
                  <a:pt x="115" y="0"/>
                  <a:pt x="119" y="4"/>
                  <a:pt x="119" y="9"/>
                </a:cubicBezTo>
                <a:cubicBezTo>
                  <a:pt x="119" y="110"/>
                  <a:pt x="119" y="110"/>
                  <a:pt x="119" y="110"/>
                </a:cubicBezTo>
                <a:cubicBezTo>
                  <a:pt x="119" y="115"/>
                  <a:pt x="115" y="119"/>
                  <a:pt x="110" y="119"/>
                </a:cubicBezTo>
                <a:cubicBezTo>
                  <a:pt x="9" y="119"/>
                  <a:pt x="9" y="119"/>
                  <a:pt x="9" y="119"/>
                </a:cubicBezTo>
                <a:cubicBezTo>
                  <a:pt x="4" y="119"/>
                  <a:pt x="0" y="115"/>
                  <a:pt x="0" y="110"/>
                </a:cubicBezTo>
                <a:cubicBezTo>
                  <a:pt x="0" y="9"/>
                  <a:pt x="0" y="9"/>
                  <a:pt x="0" y="9"/>
                </a:cubicBezTo>
                <a:cubicBezTo>
                  <a:pt x="0" y="4"/>
                  <a:pt x="4" y="0"/>
                  <a:pt x="9"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3" tIns="41997" rIns="83993" bIns="41997" numCol="1" spcCol="0" rtlCol="0" fromWordArt="0" anchor="ctr" anchorCtr="0" forceAA="0" compatLnSpc="1">
            <a:noAutofit/>
          </a:bodyPr>
          <a:lstStyle/>
          <a:p>
            <a:pPr algn="ctr"/>
            <a:r>
              <a:rPr lang="en-US" altLang="zh-CN" sz="4000" dirty="0">
                <a:latin typeface="Bebas" pitchFamily="2" charset="0"/>
              </a:rPr>
              <a:t>02</a:t>
            </a:r>
            <a:endParaRPr lang="zh-CN" altLang="en-US" sz="4000">
              <a:latin typeface="Bebas" pitchFamily="2" charset="0"/>
            </a:endParaRPr>
          </a:p>
        </p:txBody>
      </p:sp>
      <p:sp>
        <p:nvSpPr>
          <p:cNvPr id="7" name="Freeform 25"/>
          <p:cNvSpPr/>
          <p:nvPr/>
        </p:nvSpPr>
        <p:spPr bwMode="auto">
          <a:xfrm>
            <a:off x="3778320" y="1905552"/>
            <a:ext cx="1019059" cy="1022052"/>
          </a:xfrm>
          <a:custGeom>
            <a:avLst/>
            <a:gdLst>
              <a:gd name="T0" fmla="*/ 10 w 138"/>
              <a:gd name="T1" fmla="*/ 0 h 138"/>
              <a:gd name="T2" fmla="*/ 128 w 138"/>
              <a:gd name="T3" fmla="*/ 0 h 138"/>
              <a:gd name="T4" fmla="*/ 138 w 138"/>
              <a:gd name="T5" fmla="*/ 10 h 138"/>
              <a:gd name="T6" fmla="*/ 138 w 138"/>
              <a:gd name="T7" fmla="*/ 128 h 138"/>
              <a:gd name="T8" fmla="*/ 128 w 138"/>
              <a:gd name="T9" fmla="*/ 138 h 138"/>
              <a:gd name="T10" fmla="*/ 10 w 138"/>
              <a:gd name="T11" fmla="*/ 138 h 138"/>
              <a:gd name="T12" fmla="*/ 0 w 138"/>
              <a:gd name="T13" fmla="*/ 128 h 138"/>
              <a:gd name="T14" fmla="*/ 0 w 138"/>
              <a:gd name="T15" fmla="*/ 10 h 138"/>
              <a:gd name="T16" fmla="*/ 10 w 138"/>
              <a:gd name="T17"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8">
                <a:moveTo>
                  <a:pt x="10" y="0"/>
                </a:moveTo>
                <a:cubicBezTo>
                  <a:pt x="128" y="0"/>
                  <a:pt x="128" y="0"/>
                  <a:pt x="128" y="0"/>
                </a:cubicBezTo>
                <a:cubicBezTo>
                  <a:pt x="133" y="0"/>
                  <a:pt x="138" y="5"/>
                  <a:pt x="138" y="10"/>
                </a:cubicBezTo>
                <a:cubicBezTo>
                  <a:pt x="138" y="128"/>
                  <a:pt x="138" y="128"/>
                  <a:pt x="138" y="128"/>
                </a:cubicBezTo>
                <a:cubicBezTo>
                  <a:pt x="138" y="133"/>
                  <a:pt x="133" y="138"/>
                  <a:pt x="128" y="138"/>
                </a:cubicBezTo>
                <a:cubicBezTo>
                  <a:pt x="10" y="138"/>
                  <a:pt x="10" y="138"/>
                  <a:pt x="10" y="138"/>
                </a:cubicBezTo>
                <a:cubicBezTo>
                  <a:pt x="5" y="138"/>
                  <a:pt x="0" y="133"/>
                  <a:pt x="0" y="128"/>
                </a:cubicBezTo>
                <a:cubicBezTo>
                  <a:pt x="0" y="10"/>
                  <a:pt x="0" y="10"/>
                  <a:pt x="0" y="10"/>
                </a:cubicBezTo>
                <a:cubicBezTo>
                  <a:pt x="0" y="5"/>
                  <a:pt x="5" y="0"/>
                  <a:pt x="1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3" tIns="41997" rIns="83993" bIns="41997" numCol="1" spcCol="0" rtlCol="0" fromWordArt="0" anchor="ctr" anchorCtr="0" forceAA="0" compatLnSpc="1">
            <a:noAutofit/>
          </a:bodyPr>
          <a:lstStyle/>
          <a:p>
            <a:pPr algn="ctr"/>
            <a:r>
              <a:rPr lang="en-US" altLang="zh-CN" sz="5000" dirty="0">
                <a:latin typeface="Bebas" pitchFamily="2" charset="0"/>
              </a:rPr>
              <a:t>01</a:t>
            </a:r>
            <a:endParaRPr lang="zh-CN" altLang="en-US" sz="5000">
              <a:latin typeface="Bebas" pitchFamily="2" charset="0"/>
            </a:endParaRPr>
          </a:p>
        </p:txBody>
      </p:sp>
      <p:sp>
        <p:nvSpPr>
          <p:cNvPr id="8" name="Freeform 26"/>
          <p:cNvSpPr/>
          <p:nvPr/>
        </p:nvSpPr>
        <p:spPr bwMode="auto">
          <a:xfrm>
            <a:off x="5134981" y="5643698"/>
            <a:ext cx="509530" cy="509463"/>
          </a:xfrm>
          <a:custGeom>
            <a:avLst/>
            <a:gdLst>
              <a:gd name="T0" fmla="*/ 5 w 69"/>
              <a:gd name="T1" fmla="*/ 0 h 69"/>
              <a:gd name="T2" fmla="*/ 64 w 69"/>
              <a:gd name="T3" fmla="*/ 0 h 69"/>
              <a:gd name="T4" fmla="*/ 69 w 69"/>
              <a:gd name="T5" fmla="*/ 5 h 69"/>
              <a:gd name="T6" fmla="*/ 69 w 69"/>
              <a:gd name="T7" fmla="*/ 63 h 69"/>
              <a:gd name="T8" fmla="*/ 64 w 69"/>
              <a:gd name="T9" fmla="*/ 69 h 69"/>
              <a:gd name="T10" fmla="*/ 5 w 69"/>
              <a:gd name="T11" fmla="*/ 69 h 69"/>
              <a:gd name="T12" fmla="*/ 0 w 69"/>
              <a:gd name="T13" fmla="*/ 63 h 69"/>
              <a:gd name="T14" fmla="*/ 0 w 69"/>
              <a:gd name="T15" fmla="*/ 5 h 69"/>
              <a:gd name="T16" fmla="*/ 5 w 69"/>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9">
                <a:moveTo>
                  <a:pt x="5" y="0"/>
                </a:moveTo>
                <a:cubicBezTo>
                  <a:pt x="64" y="0"/>
                  <a:pt x="64" y="0"/>
                  <a:pt x="64" y="0"/>
                </a:cubicBezTo>
                <a:cubicBezTo>
                  <a:pt x="66" y="0"/>
                  <a:pt x="69" y="2"/>
                  <a:pt x="69" y="5"/>
                </a:cubicBezTo>
                <a:cubicBezTo>
                  <a:pt x="69" y="63"/>
                  <a:pt x="69" y="63"/>
                  <a:pt x="69" y="63"/>
                </a:cubicBezTo>
                <a:cubicBezTo>
                  <a:pt x="69" y="66"/>
                  <a:pt x="66" y="69"/>
                  <a:pt x="64" y="69"/>
                </a:cubicBezTo>
                <a:cubicBezTo>
                  <a:pt x="5" y="69"/>
                  <a:pt x="5" y="69"/>
                  <a:pt x="5" y="69"/>
                </a:cubicBezTo>
                <a:cubicBezTo>
                  <a:pt x="2" y="69"/>
                  <a:pt x="0" y="66"/>
                  <a:pt x="0" y="63"/>
                </a:cubicBezTo>
                <a:cubicBezTo>
                  <a:pt x="0" y="5"/>
                  <a:pt x="0" y="5"/>
                  <a:pt x="0" y="5"/>
                </a:cubicBezTo>
                <a:cubicBezTo>
                  <a:pt x="0" y="2"/>
                  <a:pt x="2" y="0"/>
                  <a:pt x="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3" tIns="41997" rIns="83993" bIns="41997" numCol="1" spcCol="0" rtlCol="0" fromWordArt="0" anchor="ctr" anchorCtr="0" forceAA="0" compatLnSpc="1">
            <a:noAutofit/>
          </a:bodyPr>
          <a:lstStyle/>
          <a:p>
            <a:pPr algn="ctr"/>
            <a:r>
              <a:rPr lang="en-US" altLang="zh-CN" sz="2200" dirty="0">
                <a:latin typeface="Bebas" pitchFamily="2" charset="0"/>
              </a:rPr>
              <a:t>03</a:t>
            </a:r>
            <a:endParaRPr lang="zh-CN" altLang="en-US" sz="2200">
              <a:latin typeface="Bebas" pitchFamily="2" charset="0"/>
            </a:endParaRPr>
          </a:p>
        </p:txBody>
      </p:sp>
      <p:sp>
        <p:nvSpPr>
          <p:cNvPr id="9" name="Freeform 27"/>
          <p:cNvSpPr/>
          <p:nvPr/>
        </p:nvSpPr>
        <p:spPr bwMode="auto">
          <a:xfrm>
            <a:off x="3393828" y="2402513"/>
            <a:ext cx="1794295" cy="1740926"/>
          </a:xfrm>
          <a:custGeom>
            <a:avLst/>
            <a:gdLst>
              <a:gd name="T0" fmla="*/ 243 w 243"/>
              <a:gd name="T1" fmla="*/ 236 h 236"/>
              <a:gd name="T2" fmla="*/ 19 w 243"/>
              <a:gd name="T3" fmla="*/ 236 h 236"/>
              <a:gd name="T4" fmla="*/ 0 w 243"/>
              <a:gd name="T5" fmla="*/ 216 h 236"/>
              <a:gd name="T6" fmla="*/ 0 w 243"/>
              <a:gd name="T7" fmla="*/ 19 h 236"/>
              <a:gd name="T8" fmla="*/ 19 w 243"/>
              <a:gd name="T9" fmla="*/ 0 h 236"/>
              <a:gd name="T10" fmla="*/ 53 w 243"/>
              <a:gd name="T11" fmla="*/ 0 h 236"/>
            </a:gdLst>
            <a:ahLst/>
            <a:cxnLst>
              <a:cxn ang="0">
                <a:pos x="T0" y="T1"/>
              </a:cxn>
              <a:cxn ang="0">
                <a:pos x="T2" y="T3"/>
              </a:cxn>
              <a:cxn ang="0">
                <a:pos x="T4" y="T5"/>
              </a:cxn>
              <a:cxn ang="0">
                <a:pos x="T6" y="T7"/>
              </a:cxn>
              <a:cxn ang="0">
                <a:pos x="T8" y="T9"/>
              </a:cxn>
              <a:cxn ang="0">
                <a:pos x="T10" y="T11"/>
              </a:cxn>
            </a:cxnLst>
            <a:rect l="0" t="0" r="r" b="b"/>
            <a:pathLst>
              <a:path w="243" h="236">
                <a:moveTo>
                  <a:pt x="243" y="236"/>
                </a:moveTo>
                <a:cubicBezTo>
                  <a:pt x="19" y="236"/>
                  <a:pt x="19" y="236"/>
                  <a:pt x="19" y="236"/>
                </a:cubicBezTo>
                <a:cubicBezTo>
                  <a:pt x="9" y="236"/>
                  <a:pt x="0" y="227"/>
                  <a:pt x="0" y="216"/>
                </a:cubicBezTo>
                <a:cubicBezTo>
                  <a:pt x="0" y="19"/>
                  <a:pt x="0" y="19"/>
                  <a:pt x="0" y="19"/>
                </a:cubicBezTo>
                <a:cubicBezTo>
                  <a:pt x="0" y="8"/>
                  <a:pt x="9" y="0"/>
                  <a:pt x="19" y="0"/>
                </a:cubicBezTo>
                <a:cubicBezTo>
                  <a:pt x="53" y="0"/>
                  <a:pt x="53" y="0"/>
                  <a:pt x="53" y="0"/>
                </a:cubicBezTo>
              </a:path>
            </a:pathLst>
          </a:custGeom>
          <a:noFill/>
          <a:ln w="28575" cap="flat">
            <a:solidFill>
              <a:schemeClr val="bg1">
                <a:lumMod val="50000"/>
              </a:scheme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83993" tIns="41997" rIns="83993" bIns="41997" numCol="1" anchor="t" anchorCtr="0" compatLnSpc="1"/>
          <a:lstStyle/>
          <a:p>
            <a:endParaRPr lang="zh-CN" altLang="en-US"/>
          </a:p>
        </p:txBody>
      </p:sp>
      <p:sp>
        <p:nvSpPr>
          <p:cNvPr id="12" name="Freeform 28"/>
          <p:cNvSpPr/>
          <p:nvPr/>
        </p:nvSpPr>
        <p:spPr bwMode="auto">
          <a:xfrm>
            <a:off x="6569791" y="4137190"/>
            <a:ext cx="1534841" cy="443827"/>
          </a:xfrm>
          <a:custGeom>
            <a:avLst/>
            <a:gdLst>
              <a:gd name="T0" fmla="*/ 0 w 208"/>
              <a:gd name="T1" fmla="*/ 1 h 60"/>
              <a:gd name="T2" fmla="*/ 89 w 208"/>
              <a:gd name="T3" fmla="*/ 1 h 60"/>
              <a:gd name="T4" fmla="*/ 109 w 208"/>
              <a:gd name="T5" fmla="*/ 21 h 60"/>
              <a:gd name="T6" fmla="*/ 109 w 208"/>
              <a:gd name="T7" fmla="*/ 41 h 60"/>
              <a:gd name="T8" fmla="*/ 129 w 208"/>
              <a:gd name="T9" fmla="*/ 60 h 60"/>
              <a:gd name="T10" fmla="*/ 188 w 208"/>
              <a:gd name="T11" fmla="*/ 60 h 60"/>
              <a:gd name="T12" fmla="*/ 208 w 208"/>
              <a:gd name="T13" fmla="*/ 40 h 60"/>
              <a:gd name="T14" fmla="*/ 208 w 208"/>
              <a:gd name="T15" fmla="*/ 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60">
                <a:moveTo>
                  <a:pt x="0" y="1"/>
                </a:moveTo>
                <a:cubicBezTo>
                  <a:pt x="89" y="1"/>
                  <a:pt x="89" y="1"/>
                  <a:pt x="89" y="1"/>
                </a:cubicBezTo>
                <a:cubicBezTo>
                  <a:pt x="100" y="1"/>
                  <a:pt x="109" y="10"/>
                  <a:pt x="109" y="21"/>
                </a:cubicBezTo>
                <a:cubicBezTo>
                  <a:pt x="109" y="41"/>
                  <a:pt x="109" y="41"/>
                  <a:pt x="109" y="41"/>
                </a:cubicBezTo>
                <a:cubicBezTo>
                  <a:pt x="109" y="51"/>
                  <a:pt x="118" y="60"/>
                  <a:pt x="129" y="60"/>
                </a:cubicBezTo>
                <a:cubicBezTo>
                  <a:pt x="188" y="60"/>
                  <a:pt x="188" y="60"/>
                  <a:pt x="188" y="60"/>
                </a:cubicBezTo>
                <a:cubicBezTo>
                  <a:pt x="199" y="60"/>
                  <a:pt x="208" y="51"/>
                  <a:pt x="208" y="40"/>
                </a:cubicBezTo>
                <a:cubicBezTo>
                  <a:pt x="208" y="0"/>
                  <a:pt x="208" y="0"/>
                  <a:pt x="208" y="0"/>
                </a:cubicBezTo>
              </a:path>
            </a:pathLst>
          </a:custGeom>
          <a:noFill/>
          <a:ln w="28575" cap="flat">
            <a:solidFill>
              <a:schemeClr val="bg1">
                <a:lumMod val="50000"/>
              </a:scheme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83993" tIns="41997" rIns="83993" bIns="41997" numCol="1" anchor="t" anchorCtr="0" compatLnSpc="1"/>
          <a:lstStyle/>
          <a:p>
            <a:endParaRPr lang="zh-CN" altLang="en-US"/>
          </a:p>
        </p:txBody>
      </p:sp>
      <p:sp>
        <p:nvSpPr>
          <p:cNvPr id="13" name="Freeform 29"/>
          <p:cNvSpPr/>
          <p:nvPr/>
        </p:nvSpPr>
        <p:spPr bwMode="auto">
          <a:xfrm>
            <a:off x="5388182" y="4837311"/>
            <a:ext cx="493901" cy="1544017"/>
          </a:xfrm>
          <a:custGeom>
            <a:avLst/>
            <a:gdLst>
              <a:gd name="T0" fmla="*/ 0 w 67"/>
              <a:gd name="T1" fmla="*/ 176 h 209"/>
              <a:gd name="T2" fmla="*/ 33 w 67"/>
              <a:gd name="T3" fmla="*/ 209 h 209"/>
              <a:gd name="T4" fmla="*/ 33 w 67"/>
              <a:gd name="T5" fmla="*/ 209 h 209"/>
              <a:gd name="T6" fmla="*/ 67 w 67"/>
              <a:gd name="T7" fmla="*/ 176 h 209"/>
              <a:gd name="T8" fmla="*/ 67 w 67"/>
              <a:gd name="T9" fmla="*/ 0 h 209"/>
            </a:gdLst>
            <a:ahLst/>
            <a:cxnLst>
              <a:cxn ang="0">
                <a:pos x="T0" y="T1"/>
              </a:cxn>
              <a:cxn ang="0">
                <a:pos x="T2" y="T3"/>
              </a:cxn>
              <a:cxn ang="0">
                <a:pos x="T4" y="T5"/>
              </a:cxn>
              <a:cxn ang="0">
                <a:pos x="T6" y="T7"/>
              </a:cxn>
              <a:cxn ang="0">
                <a:pos x="T8" y="T9"/>
              </a:cxn>
            </a:cxnLst>
            <a:rect l="0" t="0" r="r" b="b"/>
            <a:pathLst>
              <a:path w="67" h="209">
                <a:moveTo>
                  <a:pt x="0" y="176"/>
                </a:moveTo>
                <a:cubicBezTo>
                  <a:pt x="0" y="194"/>
                  <a:pt x="15" y="209"/>
                  <a:pt x="33" y="209"/>
                </a:cubicBezTo>
                <a:cubicBezTo>
                  <a:pt x="33" y="209"/>
                  <a:pt x="33" y="209"/>
                  <a:pt x="33" y="209"/>
                </a:cubicBezTo>
                <a:cubicBezTo>
                  <a:pt x="52" y="209"/>
                  <a:pt x="67" y="194"/>
                  <a:pt x="67" y="176"/>
                </a:cubicBezTo>
                <a:cubicBezTo>
                  <a:pt x="67" y="0"/>
                  <a:pt x="67" y="0"/>
                  <a:pt x="67" y="0"/>
                </a:cubicBezTo>
              </a:path>
            </a:pathLst>
          </a:custGeom>
          <a:noFill/>
          <a:ln w="28575" cap="flat">
            <a:solidFill>
              <a:schemeClr val="bg1">
                <a:lumMod val="50000"/>
              </a:schemeClr>
            </a:solidFill>
            <a:prstDash val="dash"/>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vert="horz" wrap="square" lIns="83993" tIns="41997" rIns="83993" bIns="41997" numCol="1" anchor="t" anchorCtr="0" compatLnSpc="1"/>
          <a:lstStyle/>
          <a:p>
            <a:endParaRPr lang="zh-CN" altLang="en-US"/>
          </a:p>
        </p:txBody>
      </p:sp>
      <p:sp>
        <p:nvSpPr>
          <p:cNvPr id="14" name="TextBox 13"/>
          <p:cNvSpPr txBox="1"/>
          <p:nvPr/>
        </p:nvSpPr>
        <p:spPr>
          <a:xfrm>
            <a:off x="4889248" y="2257503"/>
            <a:ext cx="3659270" cy="802640"/>
          </a:xfrm>
          <a:prstGeom prst="rect">
            <a:avLst/>
          </a:prstGeom>
          <a:noFill/>
        </p:spPr>
        <p:txBody>
          <a:bodyPr wrap="square" lIns="83993" tIns="41997" rIns="83993" bIns="41997" rtlCol="0">
            <a:spAutoFit/>
          </a:bodyPr>
          <a:lstStyle/>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rPr>
              <a:t>掘进工作：通过挖泥铲、孔钻等工具进行掘进，开采煤矿；</a:t>
            </a:r>
            <a:endParaRPr lang="zh-CN" altLang="en-US">
              <a:solidFill>
                <a:schemeClr val="tx1">
                  <a:lumMod val="75000"/>
                  <a:lumOff val="25000"/>
                </a:schemeClr>
              </a:solidFill>
              <a:latin typeface="华文新魏" panose="02010800040101010101" charset="-122"/>
              <a:ea typeface="华文新魏" panose="02010800040101010101" charset="-122"/>
            </a:endParaRPr>
          </a:p>
        </p:txBody>
      </p:sp>
      <p:sp>
        <p:nvSpPr>
          <p:cNvPr id="16" name="TextBox 15"/>
          <p:cNvSpPr txBox="1"/>
          <p:nvPr/>
        </p:nvSpPr>
        <p:spPr>
          <a:xfrm>
            <a:off x="8687102" y="3683067"/>
            <a:ext cx="2952720" cy="1162685"/>
          </a:xfrm>
          <a:prstGeom prst="rect">
            <a:avLst/>
          </a:prstGeom>
          <a:noFill/>
        </p:spPr>
        <p:txBody>
          <a:bodyPr wrap="square" lIns="83993" tIns="41997" rIns="83993" bIns="41997" rtlCol="0">
            <a:spAutoFit/>
          </a:bodyPr>
          <a:lstStyle/>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rPr>
              <a:t>装车作业：将开采到的煤矿进行装车，山东矿安机电有限公司，并将煤炭运送出去；</a:t>
            </a:r>
            <a:endParaRPr lang="zh-CN" altLang="en-US">
              <a:solidFill>
                <a:schemeClr val="tx1">
                  <a:lumMod val="75000"/>
                  <a:lumOff val="25000"/>
                </a:schemeClr>
              </a:solidFill>
              <a:latin typeface="华文新魏" panose="02010800040101010101" charset="-122"/>
              <a:ea typeface="华文新魏" panose="02010800040101010101" charset="-122"/>
            </a:endParaRPr>
          </a:p>
        </p:txBody>
      </p:sp>
      <p:sp>
        <p:nvSpPr>
          <p:cNvPr id="18" name="TextBox 17"/>
          <p:cNvSpPr txBox="1"/>
          <p:nvPr/>
        </p:nvSpPr>
        <p:spPr>
          <a:xfrm>
            <a:off x="1342678" y="5499213"/>
            <a:ext cx="3659270" cy="802640"/>
          </a:xfrm>
          <a:prstGeom prst="rect">
            <a:avLst/>
          </a:prstGeom>
          <a:noFill/>
        </p:spPr>
        <p:txBody>
          <a:bodyPr wrap="square" lIns="83993" tIns="41997" rIns="83993" bIns="41997" rtlCol="0">
            <a:spAutoFit/>
          </a:bodyPr>
          <a:lstStyle/>
          <a:p>
            <a:pPr algn="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rPr>
              <a:t>清运作业：对采出的煤矿进行清运，将煤灰、泥土等杂质清除。</a:t>
            </a:r>
            <a:endParaRPr lang="zh-CN" altLang="en-US">
              <a:solidFill>
                <a:schemeClr val="tx1">
                  <a:lumMod val="75000"/>
                  <a:lumOff val="25000"/>
                </a:schemeClr>
              </a:solidFill>
              <a:latin typeface="华文新魏" panose="02010800040101010101" charset="-122"/>
              <a:ea typeface="华文新魏" panose="02010800040101010101" charset="-122"/>
            </a:endParaRPr>
          </a:p>
        </p:txBody>
      </p:sp>
      <p:pic>
        <p:nvPicPr>
          <p:cNvPr id="2" name="图片 1"/>
          <p:cNvPicPr>
            <a:picLocks noChangeAspect="1"/>
          </p:cNvPicPr>
          <p:nvPr/>
        </p:nvPicPr>
        <p:blipFill>
          <a:blip r:embed="rId1"/>
          <a:stretch>
            <a:fillRect/>
          </a:stretch>
        </p:blipFill>
        <p:spPr>
          <a:xfrm>
            <a:off x="190500" y="333375"/>
            <a:ext cx="4038600" cy="809625"/>
          </a:xfrm>
          <a:prstGeom prst="rect">
            <a:avLst/>
          </a:prstGeom>
        </p:spPr>
      </p:pic>
      <p:sp>
        <p:nvSpPr>
          <p:cNvPr id="3" name="TextBox 40"/>
          <p:cNvSpPr txBox="1"/>
          <p:nvPr>
            <p:custDataLst>
              <p:tags r:id="rId2"/>
            </p:custDataLst>
          </p:nvPr>
        </p:nvSpPr>
        <p:spPr>
          <a:xfrm>
            <a:off x="1054735" y="404495"/>
            <a:ext cx="4399280" cy="738505"/>
          </a:xfrm>
          <a:prstGeom prst="rect">
            <a:avLst/>
          </a:prstGeom>
          <a:noFill/>
        </p:spPr>
        <p:txBody>
          <a:bodyPr wrap="square" tIns="0" bIns="0" rtlCol="0" anchor="t">
            <a:spAutoFit/>
          </a:bodyPr>
          <a:p>
            <a:pPr>
              <a:lnSpc>
                <a:spcPct val="150000"/>
              </a:lnSpc>
            </a:pPr>
            <a:r>
              <a:rPr lang="zh-CN" altLang="en-US" sz="3200" smtClean="0">
                <a:solidFill>
                  <a:schemeClr val="tx1">
                    <a:lumMod val="75000"/>
                    <a:lumOff val="25000"/>
                  </a:schemeClr>
                </a:solidFill>
                <a:latin typeface="华文新魏" panose="02010800040101010101" charset="-122"/>
                <a:ea typeface="华文新魏" panose="02010800040101010101" charset="-122"/>
                <a:cs typeface="华文黑体" pitchFamily="2" charset="-122"/>
              </a:rPr>
              <a:t>煤矿用挖掘机作用</a:t>
            </a:r>
            <a:endParaRPr lang="zh-CN" altLang="en-US" sz="3200" smtClean="0">
              <a:solidFill>
                <a:schemeClr val="tx1">
                  <a:lumMod val="75000"/>
                  <a:lumOff val="25000"/>
                </a:schemeClr>
              </a:solidFill>
              <a:latin typeface="华文新魏" panose="02010800040101010101" charset="-122"/>
              <a:ea typeface="华文新魏" panose="02010800040101010101" charset="-122"/>
              <a:cs typeface="华文黑体" pitchFamily="2"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childTnLst>
                          </p:cTn>
                        </p:par>
                        <p:par>
                          <p:cTn id="20" fill="hold">
                            <p:stCondLst>
                              <p:cond delay="1000"/>
                            </p:stCondLst>
                            <p:childTnLst>
                              <p:par>
                                <p:cTn id="21" presetID="49" presetClass="entr" presetSubtype="0" de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 calcmode="lin" valueType="num">
                                      <p:cBhvr>
                                        <p:cTn id="25" dur="500" fill="hold"/>
                                        <p:tgtEl>
                                          <p:spTgt spid="7"/>
                                        </p:tgtEl>
                                        <p:attrNameLst>
                                          <p:attrName>style.rotation</p:attrName>
                                        </p:attrNameLst>
                                      </p:cBhvr>
                                      <p:tavLst>
                                        <p:tav tm="0">
                                          <p:val>
                                            <p:fltVal val="360"/>
                                          </p:val>
                                        </p:tav>
                                        <p:tav tm="100000">
                                          <p:val>
                                            <p:fltVal val="0"/>
                                          </p:val>
                                        </p:tav>
                                      </p:tavLst>
                                    </p:anim>
                                    <p:animEffect transition="in" filter="fade">
                                      <p:cBhvr>
                                        <p:cTn id="26" dur="500"/>
                                        <p:tgtEl>
                                          <p:spTgt spid="7"/>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 calcmode="lin" valueType="num">
                                      <p:cBhvr>
                                        <p:cTn id="31" dur="500" fill="hold"/>
                                        <p:tgtEl>
                                          <p:spTgt spid="6"/>
                                        </p:tgtEl>
                                        <p:attrNameLst>
                                          <p:attrName>style.rotation</p:attrName>
                                        </p:attrNameLst>
                                      </p:cBhvr>
                                      <p:tavLst>
                                        <p:tav tm="0">
                                          <p:val>
                                            <p:fltVal val="360"/>
                                          </p:val>
                                        </p:tav>
                                        <p:tav tm="100000">
                                          <p:val>
                                            <p:fltVal val="0"/>
                                          </p:val>
                                        </p:tav>
                                      </p:tavLst>
                                    </p:anim>
                                    <p:animEffect transition="in" filter="fade">
                                      <p:cBhvr>
                                        <p:cTn id="32" dur="500"/>
                                        <p:tgtEl>
                                          <p:spTgt spid="6"/>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attrNameLst>
                                          <p:attrName>style.rotation</p:attrName>
                                        </p:attrNameLst>
                                      </p:cBhvr>
                                      <p:tavLst>
                                        <p:tav tm="0">
                                          <p:val>
                                            <p:fltVal val="360"/>
                                          </p:val>
                                        </p:tav>
                                        <p:tav tm="100000">
                                          <p:val>
                                            <p:fltVal val="0"/>
                                          </p:val>
                                        </p:tav>
                                      </p:tavLst>
                                    </p:anim>
                                    <p:animEffect transition="in" filter="fade">
                                      <p:cBhvr>
                                        <p:cTn id="38" dur="500"/>
                                        <p:tgtEl>
                                          <p:spTgt spid="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500"/>
                                        <p:tgtEl>
                                          <p:spTgt spid="18"/>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ipe(left)">
                                      <p:cBhvr>
                                        <p:cTn id="5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3" grpId="0" animBg="1"/>
      <p:bldP spid="14" grpId="0"/>
      <p:bldP spid="16" grpId="0"/>
      <p:bldP spid="18"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2"/>
          <p:cNvSpPr>
            <a:spLocks noChangeArrowheads="1"/>
          </p:cNvSpPr>
          <p:nvPr/>
        </p:nvSpPr>
        <p:spPr bwMode="auto">
          <a:xfrm>
            <a:off x="4549168" y="1700808"/>
            <a:ext cx="1447847" cy="1451333"/>
          </a:xfrm>
          <a:prstGeom prst="ellipse">
            <a:avLst/>
          </a:prstGeom>
          <a:solidFill>
            <a:srgbClr val="0070C0"/>
          </a:solidFill>
          <a:ln>
            <a:noFill/>
          </a:ln>
        </p:spPr>
        <p:txBody>
          <a:bodyPr vert="horz" wrap="square" lIns="0" tIns="41999" rIns="0" bIns="41999" numCol="1" anchor="ctr" anchorCtr="0" compatLnSpc="1"/>
          <a:lstStyle/>
          <a:p>
            <a:pPr algn="ctr"/>
            <a:r>
              <a:rPr lang="zh-CN" altLang="en-US">
                <a:solidFill>
                  <a:schemeClr val="bg1"/>
                </a:solidFill>
                <a:latin typeface="微软雅黑" panose="020B0503020204020204" pitchFamily="34" charset="-122"/>
                <a:ea typeface="微软雅黑" panose="020B0503020204020204" pitchFamily="34" charset="-122"/>
              </a:rPr>
              <a:t>参数</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Line 23"/>
          <p:cNvSpPr>
            <a:spLocks noChangeShapeType="1"/>
          </p:cNvSpPr>
          <p:nvPr/>
        </p:nvSpPr>
        <p:spPr bwMode="auto">
          <a:xfrm flipH="1">
            <a:off x="1034567" y="2428312"/>
            <a:ext cx="3514601" cy="0"/>
          </a:xfrm>
          <a:prstGeom prst="line">
            <a:avLst/>
          </a:prstGeom>
          <a:noFill/>
          <a:ln w="5" cap="flat">
            <a:solidFill>
              <a:schemeClr val="tx1">
                <a:lumMod val="65000"/>
                <a:lumOff val="35000"/>
              </a:schemeClr>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83999" tIns="41999" rIns="83999" bIns="41999" numCol="1" anchor="t" anchorCtr="0" compatLnSpc="1"/>
          <a:lstStyle/>
          <a:p>
            <a:endParaRPr lang="zh-CN" altLang="en-US"/>
          </a:p>
        </p:txBody>
      </p:sp>
      <p:sp>
        <p:nvSpPr>
          <p:cNvPr id="23" name="Freeform 24"/>
          <p:cNvSpPr>
            <a:spLocks noEditPoints="1"/>
          </p:cNvSpPr>
          <p:nvPr/>
        </p:nvSpPr>
        <p:spPr bwMode="auto">
          <a:xfrm>
            <a:off x="3487170" y="2229903"/>
            <a:ext cx="407896" cy="407843"/>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00B0F0"/>
          </a:solidFill>
          <a:ln>
            <a:noFill/>
          </a:ln>
        </p:spPr>
        <p:txBody>
          <a:bodyPr vert="horz" wrap="square" lIns="83999" tIns="41999" rIns="83999" bIns="41999" numCol="1" anchor="t" anchorCtr="0" compatLnSpc="1"/>
          <a:lstStyle/>
          <a:p>
            <a:endParaRPr lang="zh-CN" altLang="en-US"/>
          </a:p>
        </p:txBody>
      </p:sp>
      <p:sp>
        <p:nvSpPr>
          <p:cNvPr id="24" name="Freeform 25"/>
          <p:cNvSpPr>
            <a:spLocks noEditPoints="1"/>
          </p:cNvSpPr>
          <p:nvPr/>
        </p:nvSpPr>
        <p:spPr bwMode="auto">
          <a:xfrm>
            <a:off x="2531736" y="2229903"/>
            <a:ext cx="411571" cy="407843"/>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00B0F0"/>
          </a:solidFill>
          <a:ln>
            <a:noFill/>
          </a:ln>
        </p:spPr>
        <p:txBody>
          <a:bodyPr vert="horz" wrap="square" lIns="83999" tIns="41999" rIns="83999" bIns="41999" numCol="1" anchor="t" anchorCtr="0" compatLnSpc="1"/>
          <a:lstStyle/>
          <a:p>
            <a:endParaRPr lang="zh-CN" altLang="en-US"/>
          </a:p>
        </p:txBody>
      </p:sp>
      <p:sp>
        <p:nvSpPr>
          <p:cNvPr id="25" name="Freeform 26"/>
          <p:cNvSpPr>
            <a:spLocks noEditPoints="1"/>
          </p:cNvSpPr>
          <p:nvPr/>
        </p:nvSpPr>
        <p:spPr bwMode="auto">
          <a:xfrm>
            <a:off x="1579981" y="2229903"/>
            <a:ext cx="415245" cy="407843"/>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00B0F0"/>
          </a:solidFill>
          <a:ln>
            <a:noFill/>
          </a:ln>
        </p:spPr>
        <p:txBody>
          <a:bodyPr vert="horz" wrap="square" lIns="83999" tIns="41999" rIns="83999" bIns="41999" numCol="1" anchor="t" anchorCtr="0" compatLnSpc="1"/>
          <a:lstStyle/>
          <a:p>
            <a:endParaRPr lang="zh-CN" altLang="en-US"/>
          </a:p>
        </p:txBody>
      </p:sp>
      <p:sp>
        <p:nvSpPr>
          <p:cNvPr id="26" name="Freeform 27"/>
          <p:cNvSpPr/>
          <p:nvPr/>
        </p:nvSpPr>
        <p:spPr bwMode="auto">
          <a:xfrm>
            <a:off x="3608435" y="2542213"/>
            <a:ext cx="1936588" cy="1649743"/>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00B0F0"/>
          </a:solidFill>
          <a:ln>
            <a:noFill/>
          </a:ln>
        </p:spPr>
        <p:txBody>
          <a:bodyPr vert="horz" wrap="square" lIns="83999" tIns="41999" rIns="83999" bIns="41999" numCol="1" anchor="t" anchorCtr="0" compatLnSpc="1"/>
          <a:lstStyle/>
          <a:p>
            <a:endParaRPr lang="zh-CN" altLang="en-US"/>
          </a:p>
        </p:txBody>
      </p:sp>
      <p:sp>
        <p:nvSpPr>
          <p:cNvPr id="27" name="Freeform 28"/>
          <p:cNvSpPr/>
          <p:nvPr/>
        </p:nvSpPr>
        <p:spPr bwMode="auto">
          <a:xfrm>
            <a:off x="2627279" y="2542214"/>
            <a:ext cx="2917743" cy="263077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00B0F0"/>
          </a:solidFill>
          <a:ln>
            <a:noFill/>
          </a:ln>
        </p:spPr>
        <p:txBody>
          <a:bodyPr vert="horz" wrap="square" lIns="83999" tIns="41999" rIns="83999" bIns="41999" numCol="1" anchor="t" anchorCtr="0" compatLnSpc="1"/>
          <a:lstStyle/>
          <a:p>
            <a:endParaRPr lang="zh-CN" altLang="en-US"/>
          </a:p>
        </p:txBody>
      </p:sp>
      <p:sp>
        <p:nvSpPr>
          <p:cNvPr id="28" name="Freeform 29"/>
          <p:cNvSpPr/>
          <p:nvPr/>
        </p:nvSpPr>
        <p:spPr bwMode="auto">
          <a:xfrm>
            <a:off x="1675523" y="2542213"/>
            <a:ext cx="3869501" cy="3586078"/>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00B0F0"/>
          </a:solidFill>
          <a:ln>
            <a:noFill/>
          </a:ln>
        </p:spPr>
        <p:txBody>
          <a:bodyPr vert="horz" wrap="square" lIns="83999" tIns="41999" rIns="83999" bIns="41999" numCol="1" anchor="t" anchorCtr="0" compatLnSpc="1"/>
          <a:lstStyle/>
          <a:p>
            <a:endParaRPr lang="zh-CN" altLang="en-US"/>
          </a:p>
        </p:txBody>
      </p:sp>
      <p:sp>
        <p:nvSpPr>
          <p:cNvPr id="32" name="TextBox 31"/>
          <p:cNvSpPr txBox="1"/>
          <p:nvPr>
            <p:custDataLst>
              <p:tags r:id="rId1"/>
            </p:custDataLst>
          </p:nvPr>
        </p:nvSpPr>
        <p:spPr>
          <a:xfrm>
            <a:off x="5879465" y="3068955"/>
            <a:ext cx="6120130" cy="3680460"/>
          </a:xfrm>
          <a:prstGeom prst="rect">
            <a:avLst/>
          </a:prstGeom>
          <a:noFill/>
        </p:spPr>
        <p:txBody>
          <a:bodyPr wrap="square" lIns="83999" tIns="41999" rIns="83999" bIns="41999" rtlCol="0">
            <a:spAutoFit/>
          </a:bodyPr>
          <a:lstStyle/>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皮带转速：0.7-0.8 m/min</a:t>
            </a:r>
            <a:r>
              <a:rPr lang="en-US" altLang="zh-CN">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    </a:t>
            </a: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离地间隙：260 mm</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行走速度：2 km/h</a:t>
            </a:r>
            <a:r>
              <a:rPr lang="en-US" altLang="zh-CN">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               </a:t>
            </a: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整机质量：5800 kg</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装载能力：60-80吨m3/h</a:t>
            </a:r>
            <a:r>
              <a:rPr lang="en-US" altLang="zh-CN">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     </a:t>
            </a: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总功率：30+4 kw</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zui小转弯半径：5700 mm</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设备型号：RHL80履带扒渣机</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液压油箱容量：40 L</a:t>
            </a:r>
            <a:r>
              <a:rPr lang="en-US" altLang="zh-CN">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              </a:t>
            </a: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履带板宽度：400 mm</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履带接触地长度：2600 mm</a:t>
            </a:r>
            <a:r>
              <a:rPr lang="en-US" altLang="zh-CN">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  </a:t>
            </a: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履带内侧宽度：1000 mm</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运输槽内宽：800 mm</a:t>
            </a:r>
            <a:r>
              <a:rPr lang="en-US" altLang="zh-CN">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           </a:t>
            </a: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rPr>
              <a:t>适用巷道坡度：≥15°</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a:p>
            <a:pPr>
              <a:lnSpc>
                <a:spcPct val="130000"/>
              </a:lnSpc>
            </a:pPr>
            <a:r>
              <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sym typeface="+mn-ea"/>
              </a:rPr>
              <a:t>外形尺寸（长x宽x高）：6500*1800*1850 mm</a:t>
            </a: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a:p>
            <a:pPr>
              <a:lnSpc>
                <a:spcPct val="130000"/>
              </a:lnSpc>
            </a:pPr>
            <a:endParaRPr lang="zh-CN" altLang="en-US">
              <a:solidFill>
                <a:schemeClr val="tx1">
                  <a:lumMod val="75000"/>
                  <a:lumOff val="25000"/>
                </a:schemeClr>
              </a:solidFill>
              <a:latin typeface="华文新魏" panose="02010800040101010101" charset="-122"/>
              <a:ea typeface="华文新魏" panose="02010800040101010101" charset="-122"/>
              <a:cs typeface="华文新魏" panose="02010800040101010101" charset="-122"/>
            </a:endParaRPr>
          </a:p>
        </p:txBody>
      </p:sp>
      <p:pic>
        <p:nvPicPr>
          <p:cNvPr id="5" name="图片 4"/>
          <p:cNvPicPr>
            <a:picLocks noChangeAspect="1"/>
          </p:cNvPicPr>
          <p:nvPr/>
        </p:nvPicPr>
        <p:blipFill>
          <a:blip r:embed="rId2"/>
          <a:stretch>
            <a:fillRect/>
          </a:stretch>
        </p:blipFill>
        <p:spPr>
          <a:xfrm>
            <a:off x="190500" y="333375"/>
            <a:ext cx="4038600" cy="809625"/>
          </a:xfrm>
          <a:prstGeom prst="rect">
            <a:avLst/>
          </a:prstGeom>
        </p:spPr>
      </p:pic>
      <p:sp>
        <p:nvSpPr>
          <p:cNvPr id="6" name="TextBox 40"/>
          <p:cNvSpPr txBox="1"/>
          <p:nvPr>
            <p:custDataLst>
              <p:tags r:id="rId3"/>
            </p:custDataLst>
          </p:nvPr>
        </p:nvSpPr>
        <p:spPr>
          <a:xfrm>
            <a:off x="1054735" y="404495"/>
            <a:ext cx="4399280" cy="738505"/>
          </a:xfrm>
          <a:prstGeom prst="rect">
            <a:avLst/>
          </a:prstGeom>
          <a:noFill/>
        </p:spPr>
        <p:txBody>
          <a:bodyPr wrap="square" tIns="0" bIns="0" rtlCol="0" anchor="t">
            <a:spAutoFit/>
          </a:bodyPr>
          <a:p>
            <a:pPr>
              <a:lnSpc>
                <a:spcPct val="150000"/>
              </a:lnSpc>
            </a:pPr>
            <a:r>
              <a:rPr lang="zh-CN" altLang="en-US" sz="3200" smtClean="0">
                <a:solidFill>
                  <a:schemeClr val="tx1">
                    <a:lumMod val="75000"/>
                    <a:lumOff val="25000"/>
                  </a:schemeClr>
                </a:solidFill>
                <a:latin typeface="华文新魏" panose="02010800040101010101" charset="-122"/>
                <a:ea typeface="华文新魏" panose="02010800040101010101" charset="-122"/>
                <a:cs typeface="华文黑体" pitchFamily="2" charset="-122"/>
              </a:rPr>
              <a:t>煤矿用挖掘机参数</a:t>
            </a:r>
            <a:endParaRPr lang="zh-CN" altLang="en-US" sz="3200" smtClean="0">
              <a:solidFill>
                <a:schemeClr val="tx1">
                  <a:lumMod val="75000"/>
                  <a:lumOff val="25000"/>
                </a:schemeClr>
              </a:solidFill>
              <a:latin typeface="华文新魏" panose="02010800040101010101" charset="-122"/>
              <a:ea typeface="华文新魏" panose="02010800040101010101" charset="-122"/>
              <a:cs typeface="华文黑体" pitchFamily="2"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right)">
                                      <p:cBhvr>
                                        <p:cTn id="13" dur="500"/>
                                        <p:tgtEl>
                                          <p:spTgt spid="22"/>
                                        </p:tgtEl>
                                      </p:cBhvr>
                                    </p:animEffect>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 calcmode="lin" valueType="num">
                                      <p:cBhvr>
                                        <p:cTn id="19" dur="500" fill="hold"/>
                                        <p:tgtEl>
                                          <p:spTgt spid="23"/>
                                        </p:tgtEl>
                                        <p:attrNameLst>
                                          <p:attrName>style.rotation</p:attrName>
                                        </p:attrNameLst>
                                      </p:cBhvr>
                                      <p:tavLst>
                                        <p:tav tm="0">
                                          <p:val>
                                            <p:fltVal val="360"/>
                                          </p:val>
                                        </p:tav>
                                        <p:tav tm="100000">
                                          <p:val>
                                            <p:fltVal val="0"/>
                                          </p:val>
                                        </p:tav>
                                      </p:tavLst>
                                    </p:anim>
                                    <p:animEffect transition="in" filter="fade">
                                      <p:cBhvr>
                                        <p:cTn id="20" dur="500"/>
                                        <p:tgtEl>
                                          <p:spTgt spid="23"/>
                                        </p:tgtEl>
                                      </p:cBhvr>
                                    </p:animEffect>
                                  </p:childTnLst>
                                </p:cTn>
                              </p:par>
                              <p:par>
                                <p:cTn id="21" presetID="49" presetClass="entr" presetSubtype="0" decel="100000" fill="hold" grpId="0" nodeType="withEffect">
                                  <p:stCondLst>
                                    <p:cond delay="20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 calcmode="lin" valueType="num">
                                      <p:cBhvr>
                                        <p:cTn id="25" dur="500" fill="hold"/>
                                        <p:tgtEl>
                                          <p:spTgt spid="24"/>
                                        </p:tgtEl>
                                        <p:attrNameLst>
                                          <p:attrName>style.rotation</p:attrName>
                                        </p:attrNameLst>
                                      </p:cBhvr>
                                      <p:tavLst>
                                        <p:tav tm="0">
                                          <p:val>
                                            <p:fltVal val="360"/>
                                          </p:val>
                                        </p:tav>
                                        <p:tav tm="100000">
                                          <p:val>
                                            <p:fltVal val="0"/>
                                          </p:val>
                                        </p:tav>
                                      </p:tavLst>
                                    </p:anim>
                                    <p:animEffect transition="in" filter="fade">
                                      <p:cBhvr>
                                        <p:cTn id="26" dur="500"/>
                                        <p:tgtEl>
                                          <p:spTgt spid="24"/>
                                        </p:tgtEl>
                                      </p:cBhvr>
                                    </p:animEffect>
                                  </p:childTnLst>
                                </p:cTn>
                              </p:par>
                              <p:par>
                                <p:cTn id="27" presetID="49" presetClass="entr" presetSubtype="0" decel="100000" fill="hold" grpId="0" nodeType="withEffect">
                                  <p:stCondLst>
                                    <p:cond delay="40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 calcmode="lin" valueType="num">
                                      <p:cBhvr>
                                        <p:cTn id="31" dur="500" fill="hold"/>
                                        <p:tgtEl>
                                          <p:spTgt spid="25"/>
                                        </p:tgtEl>
                                        <p:attrNameLst>
                                          <p:attrName>style.rotation</p:attrName>
                                        </p:attrNameLst>
                                      </p:cBhvr>
                                      <p:tavLst>
                                        <p:tav tm="0">
                                          <p:val>
                                            <p:fltVal val="360"/>
                                          </p:val>
                                        </p:tav>
                                        <p:tav tm="100000">
                                          <p:val>
                                            <p:fltVal val="0"/>
                                          </p:val>
                                        </p:tav>
                                      </p:tavLst>
                                    </p:anim>
                                    <p:animEffect transition="in" filter="fade">
                                      <p:cBhvr>
                                        <p:cTn id="32" dur="500"/>
                                        <p:tgtEl>
                                          <p:spTgt spid="25"/>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32"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913925" y="2274542"/>
            <a:ext cx="8506579" cy="3672408"/>
          </a:xfrm>
          <a:prstGeom prst="rect">
            <a:avLst/>
          </a:prstGeom>
          <a:noFill/>
          <a:ln w="1270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035719" y="3273362"/>
            <a:ext cx="1674768" cy="167476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smtClean="0">
                <a:latin typeface="微软雅黑" panose="020B0503020204020204" pitchFamily="34" charset="-122"/>
                <a:ea typeface="微软雅黑" panose="020B0503020204020204" pitchFamily="34" charset="-122"/>
              </a:rPr>
              <a:t>实物</a:t>
            </a:r>
            <a:endParaRPr lang="zh-CN" altLang="en-US" sz="2000">
              <a:latin typeface="微软雅黑" panose="020B0503020204020204" pitchFamily="34" charset="-122"/>
              <a:ea typeface="微软雅黑" panose="020B0503020204020204" pitchFamily="34" charset="-122"/>
            </a:endParaRPr>
          </a:p>
        </p:txBody>
      </p:sp>
      <p:sp>
        <p:nvSpPr>
          <p:cNvPr id="7" name="椭圆 6"/>
          <p:cNvSpPr/>
          <p:nvPr/>
        </p:nvSpPr>
        <p:spPr>
          <a:xfrm>
            <a:off x="9542298" y="3273362"/>
            <a:ext cx="1674768" cy="16747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latin typeface="微软雅黑" panose="020B0503020204020204" pitchFamily="34" charset="-122"/>
                <a:ea typeface="微软雅黑" panose="020B0503020204020204" pitchFamily="34" charset="-122"/>
              </a:rPr>
              <a:t>图片</a:t>
            </a:r>
            <a:endParaRPr lang="zh-CN" altLang="en-US" sz="2000">
              <a:latin typeface="微软雅黑" panose="020B0503020204020204" pitchFamily="34" charset="-122"/>
              <a:ea typeface="微软雅黑" panose="020B0503020204020204" pitchFamily="34" charset="-122"/>
            </a:endParaRPr>
          </a:p>
        </p:txBody>
      </p:sp>
      <p:sp>
        <p:nvSpPr>
          <p:cNvPr id="12" name="上箭头 11"/>
          <p:cNvSpPr/>
          <p:nvPr/>
        </p:nvSpPr>
        <p:spPr>
          <a:xfrm>
            <a:off x="5591175" y="2619375"/>
            <a:ext cx="1151890" cy="203200"/>
          </a:xfrm>
          <a:prstGeom prst="upArrow">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上箭头 12"/>
          <p:cNvSpPr/>
          <p:nvPr/>
        </p:nvSpPr>
        <p:spPr>
          <a:xfrm flipV="1">
            <a:off x="5591175" y="5405755"/>
            <a:ext cx="1151890" cy="213360"/>
          </a:xfrm>
          <a:prstGeom prst="upArrow">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862958" y="5755560"/>
            <a:ext cx="4536504"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mtClean="0">
                <a:solidFill>
                  <a:schemeClr val="bg1"/>
                </a:solidFill>
                <a:latin typeface="华文新魏" panose="02010800040101010101" charset="-122"/>
                <a:ea typeface="华文新魏" panose="02010800040101010101" charset="-122"/>
                <a:cs typeface="华文黑体" pitchFamily="2" charset="-122"/>
                <a:sym typeface="+mn-ea"/>
              </a:rPr>
              <a:t>煤矿用挖掘机</a:t>
            </a:r>
            <a:endParaRPr lang="zh-CN" altLang="en-US">
              <a:latin typeface="微软雅黑" panose="020B0503020204020204" pitchFamily="34" charset="-122"/>
              <a:ea typeface="微软雅黑" panose="020B0503020204020204" pitchFamily="34" charset="-122"/>
            </a:endParaRPr>
          </a:p>
        </p:txBody>
      </p:sp>
      <p:sp>
        <p:nvSpPr>
          <p:cNvPr id="15" name="矩形 14"/>
          <p:cNvSpPr/>
          <p:nvPr/>
        </p:nvSpPr>
        <p:spPr>
          <a:xfrm>
            <a:off x="3862958" y="2017868"/>
            <a:ext cx="4536504" cy="43204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mtClean="0">
                <a:solidFill>
                  <a:schemeClr val="bg1"/>
                </a:solidFill>
                <a:latin typeface="华文新魏" panose="02010800040101010101" charset="-122"/>
                <a:ea typeface="华文新魏" panose="02010800040101010101" charset="-122"/>
                <a:cs typeface="华文黑体" pitchFamily="2" charset="-122"/>
                <a:sym typeface="+mn-ea"/>
              </a:rPr>
              <a:t>煤矿用挖掘机</a:t>
            </a:r>
            <a:endParaRPr lang="zh-CN" altLang="en-US" smtClean="0">
              <a:solidFill>
                <a:schemeClr val="bg1"/>
              </a:solidFill>
              <a:latin typeface="华文新魏" panose="02010800040101010101" charset="-122"/>
              <a:ea typeface="华文新魏" panose="02010800040101010101" charset="-122"/>
              <a:cs typeface="华文黑体" pitchFamily="2" charset="-122"/>
              <a:sym typeface="+mn-ea"/>
            </a:endParaRPr>
          </a:p>
        </p:txBody>
      </p:sp>
      <p:pic>
        <p:nvPicPr>
          <p:cNvPr id="2" name="图片 1"/>
          <p:cNvPicPr>
            <a:picLocks noChangeAspect="1"/>
          </p:cNvPicPr>
          <p:nvPr/>
        </p:nvPicPr>
        <p:blipFill>
          <a:blip r:embed="rId1"/>
          <a:stretch>
            <a:fillRect/>
          </a:stretch>
        </p:blipFill>
        <p:spPr>
          <a:xfrm>
            <a:off x="190500" y="333375"/>
            <a:ext cx="4038600" cy="809625"/>
          </a:xfrm>
          <a:prstGeom prst="rect">
            <a:avLst/>
          </a:prstGeom>
        </p:spPr>
      </p:pic>
      <p:sp>
        <p:nvSpPr>
          <p:cNvPr id="3" name="TextBox 40"/>
          <p:cNvSpPr txBox="1"/>
          <p:nvPr>
            <p:custDataLst>
              <p:tags r:id="rId2"/>
            </p:custDataLst>
          </p:nvPr>
        </p:nvSpPr>
        <p:spPr>
          <a:xfrm>
            <a:off x="1054735" y="404495"/>
            <a:ext cx="4399280" cy="738505"/>
          </a:xfrm>
          <a:prstGeom prst="rect">
            <a:avLst/>
          </a:prstGeom>
          <a:noFill/>
        </p:spPr>
        <p:txBody>
          <a:bodyPr wrap="square" tIns="0" bIns="0" rtlCol="0" anchor="t">
            <a:spAutoFit/>
          </a:bodyPr>
          <a:p>
            <a:pPr>
              <a:lnSpc>
                <a:spcPct val="150000"/>
              </a:lnSpc>
            </a:pPr>
            <a:r>
              <a:rPr lang="zh-CN" altLang="en-US" sz="3200" smtClean="0">
                <a:solidFill>
                  <a:schemeClr val="tx1">
                    <a:lumMod val="75000"/>
                    <a:lumOff val="25000"/>
                  </a:schemeClr>
                </a:solidFill>
                <a:latin typeface="华文新魏" panose="02010800040101010101" charset="-122"/>
                <a:ea typeface="华文新魏" panose="02010800040101010101" charset="-122"/>
                <a:cs typeface="华文黑体" pitchFamily="2" charset="-122"/>
              </a:rPr>
              <a:t>煤矿用挖掘机</a:t>
            </a:r>
            <a:endParaRPr lang="zh-CN" altLang="en-US" sz="3200" smtClean="0">
              <a:solidFill>
                <a:schemeClr val="tx1">
                  <a:lumMod val="75000"/>
                  <a:lumOff val="25000"/>
                </a:schemeClr>
              </a:solidFill>
              <a:latin typeface="华文新魏" panose="02010800040101010101" charset="-122"/>
              <a:ea typeface="华文新魏" panose="02010800040101010101" charset="-122"/>
              <a:cs typeface="华文黑体" pitchFamily="2" charset="-122"/>
            </a:endParaRPr>
          </a:p>
        </p:txBody>
      </p:sp>
      <p:pic>
        <p:nvPicPr>
          <p:cNvPr id="4" name="图片 3" descr="煤矿用液压挖掘机3"/>
          <p:cNvPicPr>
            <a:picLocks noChangeAspect="1"/>
          </p:cNvPicPr>
          <p:nvPr/>
        </p:nvPicPr>
        <p:blipFill>
          <a:blip r:embed="rId3"/>
          <a:stretch>
            <a:fillRect/>
          </a:stretch>
        </p:blipFill>
        <p:spPr>
          <a:xfrm>
            <a:off x="3856355" y="2950210"/>
            <a:ext cx="4542155" cy="2313940"/>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childTnLst>
                          </p:cTn>
                        </p:par>
                        <p:par>
                          <p:cTn id="22" fill="hold">
                            <p:stCondLst>
                              <p:cond delay="1000"/>
                            </p:stCondLst>
                            <p:childTnLst>
                              <p:par>
                                <p:cTn id="23" presetID="16" presetClass="entr" presetSubtype="37"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par>
                                <p:cTn id="26" presetID="16" presetClass="entr" presetSubtype="37"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outVertical)">
                                      <p:cBhvr>
                                        <p:cTn id="28" dur="500"/>
                                        <p:tgtEl>
                                          <p:spTgt spid="14"/>
                                        </p:tgtEl>
                                      </p:cBhvr>
                                    </p:animEffect>
                                  </p:childTnLst>
                                </p:cTn>
                              </p:par>
                            </p:childTnLst>
                          </p:cTn>
                        </p:par>
                        <p:par>
                          <p:cTn id="29" fill="hold">
                            <p:stCondLst>
                              <p:cond delay="1500"/>
                            </p:stCondLst>
                            <p:childTnLst>
                              <p:par>
                                <p:cTn id="30" presetID="16" presetClass="entr" presetSubtype="37"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outVertical)">
                                      <p:cBhvr>
                                        <p:cTn id="32" dur="500"/>
                                        <p:tgtEl>
                                          <p:spTgt spid="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2" grpId="0" bldLvl="0" animBg="1"/>
      <p:bldP spid="13" grpId="0" bldLvl="0" animBg="1"/>
      <p:bldP spid="14" grpId="0" animBg="1"/>
      <p:bldP spid="15" grpId="0" bldLvl="0" animBg="1"/>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23372" y="2585861"/>
            <a:ext cx="5955476" cy="1200329"/>
          </a:xfrm>
          <a:prstGeom prst="rect">
            <a:avLst/>
          </a:prstGeom>
          <a:noFill/>
        </p:spPr>
        <p:txBody>
          <a:bodyPr wrap="none" rtlCol="0">
            <a:spAutoFit/>
          </a:bodyPr>
          <a:lstStyle/>
          <a:p>
            <a:r>
              <a:rPr lang="zh-CN" altLang="en-US" sz="72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微软雅黑" panose="020B0503020204020204" pitchFamily="34" charset="-122"/>
                <a:ea typeface="微软雅黑" panose="020B0503020204020204" pitchFamily="34" charset="-122"/>
              </a:rPr>
              <a:t>谢谢您的观看</a:t>
            </a:r>
            <a:endParaRPr lang="zh-CN" altLang="en-US" sz="7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微软雅黑" panose="020B0503020204020204" pitchFamily="34" charset="-122"/>
              <a:ea typeface="微软雅黑" panose="020B0503020204020204" pitchFamily="34" charset="-122"/>
            </a:endParaRPr>
          </a:p>
        </p:txBody>
      </p:sp>
      <p:sp>
        <p:nvSpPr>
          <p:cNvPr id="6" name="文本框 31"/>
          <p:cNvSpPr txBox="1">
            <a:spLocks noChangeArrowheads="1"/>
          </p:cNvSpPr>
          <p:nvPr/>
        </p:nvSpPr>
        <p:spPr bwMode="auto">
          <a:xfrm>
            <a:off x="3790950" y="5085080"/>
            <a:ext cx="4266565" cy="368300"/>
          </a:xfrm>
          <a:prstGeom prst="rect">
            <a:avLst/>
          </a:prstGeom>
          <a:noFill/>
          <a:ln w="9525">
            <a:solidFill>
              <a:schemeClr val="tx1">
                <a:lumMod val="95000"/>
                <a:lumOff val="5000"/>
              </a:schemeClr>
            </a:solidFill>
            <a:miter lim="800000"/>
          </a:ln>
        </p:spPr>
        <p:txBody>
          <a:bodyPr wrap="square">
            <a:spAutoFit/>
          </a:bodyPr>
          <a:lstStyle/>
          <a:p>
            <a:pPr algn="ctr"/>
            <a:r>
              <a:rPr lang="zh-CN" altLang="en-US" dirty="0">
                <a:solidFill>
                  <a:schemeClr val="tx1">
                    <a:lumMod val="75000"/>
                    <a:lumOff val="25000"/>
                  </a:schemeClr>
                </a:solidFill>
                <a:latin typeface="汉仪细中圆简"/>
                <a:ea typeface="汉仪细中圆简"/>
                <a:cs typeface="汉仪细中圆简"/>
              </a:rPr>
              <a:t>汇报公司</a:t>
            </a:r>
            <a:r>
              <a:rPr lang="zh-CN" altLang="en-US" dirty="0" smtClean="0">
                <a:solidFill>
                  <a:schemeClr val="tx1">
                    <a:lumMod val="75000"/>
                    <a:lumOff val="25000"/>
                  </a:schemeClr>
                </a:solidFill>
                <a:latin typeface="汉仪细中圆简"/>
                <a:ea typeface="汉仪细中圆简"/>
                <a:cs typeface="汉仪细中圆简"/>
              </a:rPr>
              <a:t>：山东矿安机电有限公司</a:t>
            </a:r>
            <a:endParaRPr lang="zh-CN" altLang="en-US" dirty="0">
              <a:solidFill>
                <a:schemeClr val="tx1">
                  <a:lumMod val="75000"/>
                  <a:lumOff val="25000"/>
                </a:schemeClr>
              </a:solidFill>
              <a:latin typeface="汉仪细中圆简"/>
              <a:ea typeface="汉仪细中圆简"/>
              <a:cs typeface="汉仪细中圆简"/>
            </a:endParaRPr>
          </a:p>
        </p:txBody>
      </p:sp>
      <p:pic>
        <p:nvPicPr>
          <p:cNvPr id="2" name="图片 1" descr="微信图片_20220528165350"/>
          <p:cNvPicPr>
            <a:picLocks noChangeAspect="1"/>
          </p:cNvPicPr>
          <p:nvPr/>
        </p:nvPicPr>
        <p:blipFill>
          <a:blip r:embed="rId1"/>
          <a:stretch>
            <a:fillRect/>
          </a:stretch>
        </p:blipFill>
        <p:spPr>
          <a:xfrm>
            <a:off x="11207750" y="548640"/>
            <a:ext cx="368300" cy="405765"/>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20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21" presetClass="emph" presetSubtype="0" repeatCount="3000" fill="remove" grpId="1" nodeType="withEffect">
                                  <p:stCondLst>
                                    <p:cond delay="4200"/>
                                  </p:stCondLst>
                                  <p:iterate type="lt">
                                    <p:tmPct val="10000"/>
                                  </p:iterate>
                                  <p:childTnLst>
                                    <p:animClr clrSpc="hsl" dir="cw">
                                      <p:cBhvr override="childStyle">
                                        <p:cTn id="9" dur="500" fill="hold"/>
                                        <p:tgtEl>
                                          <p:spTgt spid="7"/>
                                        </p:tgtEl>
                                        <p:attrNameLst>
                                          <p:attrName>style.color</p:attrName>
                                        </p:attrNameLst>
                                      </p:cBhvr>
                                      <p:by>
                                        <p:hsl h="7200000" s="0" l="0"/>
                                      </p:by>
                                    </p:animClr>
                                    <p:animClr clrSpc="hsl" dir="cw">
                                      <p:cBhvr>
                                        <p:cTn id="10" dur="500" fill="hold"/>
                                        <p:tgtEl>
                                          <p:spTgt spid="7"/>
                                        </p:tgtEl>
                                        <p:attrNameLst>
                                          <p:attrName>fillcolor</p:attrName>
                                        </p:attrNameLst>
                                      </p:cBhvr>
                                      <p:by>
                                        <p:hsl h="7200000" s="0" l="0"/>
                                      </p:by>
                                    </p:animClr>
                                    <p:animClr clrSpc="hsl" dir="cw">
                                      <p:cBhvr>
                                        <p:cTn id="11" dur="500" fill="hold"/>
                                        <p:tgtEl>
                                          <p:spTgt spid="7"/>
                                        </p:tgtEl>
                                        <p:attrNameLst>
                                          <p:attrName>stroke.color</p:attrName>
                                        </p:attrNameLst>
                                      </p:cBhvr>
                                      <p:by>
                                        <p:hsl h="7200000" s="0" l="0"/>
                                      </p:by>
                                    </p:animClr>
                                    <p:set>
                                      <p:cBhvr>
                                        <p:cTn id="12" dur="500" fill="hold"/>
                                        <p:tgtEl>
                                          <p:spTgt spid="7"/>
                                        </p:tgtEl>
                                        <p:attrNameLst>
                                          <p:attrName>fill.type</p:attrName>
                                        </p:attrNameLst>
                                      </p:cBhvr>
                                      <p:to>
                                        <p:strVal val="solid"/>
                                      </p:to>
                                    </p:set>
                                  </p:childTnLst>
                                </p:cTn>
                              </p:par>
                            </p:childTnLst>
                          </p:cTn>
                        </p:par>
                        <p:par>
                          <p:cTn id="13" fill="hold">
                            <p:stCondLst>
                              <p:cond delay="0"/>
                            </p:stCondLst>
                            <p:childTnLst>
                              <p:par>
                                <p:cTn id="14" presetID="12" presetClass="entr" presetSubtype="4" fill="hold" grpId="0" nodeType="afterEffect">
                                  <p:stCondLst>
                                    <p:cond delay="0"/>
                                  </p:stCondLst>
                                  <p:childTnLst>
                                    <p:set>
                                      <p:cBhvr>
                                        <p:cTn id="15" dur="1" fill="hold">
                                          <p:stCondLst>
                                            <p:cond delay="0"/>
                                          </p:stCondLst>
                                        </p:cTn>
                                        <p:tgtEl>
                                          <p:spTgt spid="6">
                                            <p:bg/>
                                          </p:spTgt>
                                        </p:tgtEl>
                                        <p:attrNameLst>
                                          <p:attrName>style.visibility</p:attrName>
                                        </p:attrNameLst>
                                      </p:cBhvr>
                                      <p:to>
                                        <p:strVal val="visible"/>
                                      </p:to>
                                    </p:set>
                                    <p:animEffect transition="in" filter="slide(fromBottom)">
                                      <p:cBhvr>
                                        <p:cTn id="16" dur="500"/>
                                        <p:tgtEl>
                                          <p:spTgt spid="6">
                                            <p:bg/>
                                          </p:spTgt>
                                        </p:tgtEl>
                                      </p:cBhvr>
                                    </p:animEffect>
                                  </p:childTnLst>
                                </p:cTn>
                              </p:par>
                            </p:childTnLst>
                          </p:cTn>
                        </p:par>
                        <p:par>
                          <p:cTn id="17" fill="hold">
                            <p:stCondLst>
                              <p:cond delay="500"/>
                            </p:stCondLst>
                            <p:childTnLst>
                              <p:par>
                                <p:cTn id="18" presetID="12" presetClass="entr" presetSubtype="4" fill="hold" grpId="0" nodeType="after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slide(fromBottom)">
                                      <p:cBhvr>
                                        <p:cTn id="20"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6" grpId="0" animBg="1" build="allAtOnce"/>
    </p:bldLst>
  </p:timing>
</p:sld>
</file>

<file path=ppt/tags/tag1.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2.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3.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4.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5.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6.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7.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8.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9.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10.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11.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12.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13.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14.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15.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16.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17.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18.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19.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20.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21.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22.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23.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24.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25.xml><?xml version="1.0" encoding="utf-8"?>
<p:tagLst xmlns:p="http://schemas.openxmlformats.org/presentationml/2006/main">
  <p:tag name="KSO_WM_DIAGRAM_VIRTUALLY_FRAME" val="{&quot;height&quot;:291.1967716535433,&quot;left&quot;:89.2096062992126,&quot;top&quot;:172.32433070866142,&quot;width&quot;:777.5903937007873}"/>
</p:tagLst>
</file>

<file path=ppt/tags/tag26.xml><?xml version="1.0" encoding="utf-8"?>
<p:tagLst xmlns:p="http://schemas.openxmlformats.org/presentationml/2006/main">
  <p:tag name="KSO_WM_DIAGRAM_VIRTUALLY_FRAME" val="{&quot;height&quot;:283.3355118110236,&quot;left&quot;:104.36401574803149,&quot;top&quot;:179.44181102362205,&quot;width&quot;:761.1281102362203}"/>
</p:tagLst>
</file>

<file path=ppt/tags/tag27.xml><?xml version="1.0" encoding="utf-8"?>
<p:tagLst xmlns:p="http://schemas.openxmlformats.org/presentationml/2006/main">
  <p:tag name="KSO_WM_DIAGRAM_VIRTUALLY_FRAME" val="{&quot;height&quot;:352.85,&quot;left&quot;:104.36401574803149,&quot;top&quot;:128.7,&quot;width&quot;:789.4859842519685}"/>
</p:tagLst>
</file>

<file path=ppt/tags/tag28.xml><?xml version="1.0" encoding="utf-8"?>
<p:tagLst xmlns:p="http://schemas.openxmlformats.org/presentationml/2006/main">
  <p:tag name="KSO_WM_DIAGRAM_VIRTUALLY_FRAME" val="{&quot;height&quot;:352.85,&quot;left&quot;:104.36401574803149,&quot;top&quot;:128.7,&quot;width&quot;:789.4859842519685}"/>
</p:tagLst>
</file>

<file path=ppt/tags/tag29.xml><?xml version="1.0" encoding="utf-8"?>
<p:tagLst xmlns:p="http://schemas.openxmlformats.org/presentationml/2006/main">
  <p:tag name="KSO_WM_DIAGRAM_VIRTUALLY_FRAME" val="{&quot;height&quot;:352.85,&quot;left&quot;:104.36401574803149,&quot;top&quot;:128.7,&quot;width&quot;:789.4859842519685}"/>
</p:tagLst>
</file>

<file path=ppt/tags/tag30.xml><?xml version="1.0" encoding="utf-8"?>
<p:tagLst xmlns:p="http://schemas.openxmlformats.org/presentationml/2006/main">
  <p:tag name="KSO_WM_DIAGRAM_VIRTUALLY_FRAME" val="{&quot;height&quot;:352.85,&quot;left&quot;:104.36401574803149,&quot;top&quot;:128.7,&quot;width&quot;:789.4859842519685}"/>
</p:tagLst>
</file>

<file path=ppt/tags/tag31.xml><?xml version="1.0" encoding="utf-8"?>
<p:tagLst xmlns:p="http://schemas.openxmlformats.org/presentationml/2006/main">
  <p:tag name="KSO_WM_DIAGRAM_VIRTUALLY_FRAME" val="{&quot;height&quot;:352.85,&quot;left&quot;:104.36401574803149,&quot;top&quot;:128.7,&quot;width&quot;:789.4859842519685}"/>
</p:tagLst>
</file>

<file path=ppt/tags/tag32.xml><?xml version="1.0" encoding="utf-8"?>
<p:tagLst xmlns:p="http://schemas.openxmlformats.org/presentationml/2006/main">
  <p:tag name="KSO_WM_DIAGRAM_VIRTUALLY_FRAME" val="{&quot;height&quot;:352.85,&quot;left&quot;:104.36401574803149,&quot;top&quot;:128.7,&quot;width&quot;:789.4859842519685}"/>
</p:tagLst>
</file>

<file path=ppt/tags/tag33.xml><?xml version="1.0" encoding="utf-8"?>
<p:tagLst xmlns:p="http://schemas.openxmlformats.org/presentationml/2006/main">
  <p:tag name="KSO_WM_DIAGRAM_VIRTUALLY_FRAME" val="{&quot;height&quot;:352.85,&quot;left&quot;:104.36401574803149,&quot;top&quot;:128.7,&quot;width&quot;:789.4859842519685}"/>
</p:tagLst>
</file>

<file path=ppt/tags/tag34.xml><?xml version="1.0" encoding="utf-8"?>
<p:tagLst xmlns:p="http://schemas.openxmlformats.org/presentationml/2006/main">
  <p:tag name="KSO_WM_DIAGRAM_VIRTUALLY_FRAME" val="{&quot;height&quot;:352.85,&quot;left&quot;:104.36401574803149,&quot;top&quot;:128.7,&quot;width&quot;:789.4859842519685}"/>
</p:tagLst>
</file>

<file path=ppt/tags/tag35.xml><?xml version="1.0" encoding="utf-8"?>
<p:tagLst xmlns:p="http://schemas.openxmlformats.org/presentationml/2006/main">
  <p:tag name="KSO_WM_DIAGRAM_VIRTUALLY_FRAME" val="{&quot;height&quot;:352.85,&quot;left&quot;:104.36401574803149,&quot;top&quot;:128.7,&quot;width&quot;:789.4859842519685}"/>
</p:tagLst>
</file>

<file path=ppt/tags/tag36.xml><?xml version="1.0" encoding="utf-8"?>
<p:tagLst xmlns:p="http://schemas.openxmlformats.org/presentationml/2006/main">
  <p:tag name="KSO_WM_DIAGRAM_VIRTUALLY_FRAME" val="{&quot;height&quot;:352.85,&quot;left&quot;:104.36401574803149,&quot;top&quot;:128.7,&quot;width&quot;:789.4859842519685}"/>
</p:tagLst>
</file>

<file path=ppt/tags/tag37.xml><?xml version="1.0" encoding="utf-8"?>
<p:tagLst xmlns:p="http://schemas.openxmlformats.org/presentationml/2006/main">
  <p:tag name="KSO_WM_DIAGRAM_VIRTUALLY_FRAME" val="{&quot;height&quot;:352.85,&quot;left&quot;:104.36401574803149,&quot;top&quot;:128.7,&quot;width&quot;:789.4859842519685}"/>
</p:tagLst>
</file>

<file path=ppt/tags/tag38.xml><?xml version="1.0" encoding="utf-8"?>
<p:tagLst xmlns:p="http://schemas.openxmlformats.org/presentationml/2006/main">
  <p:tag name="KSO_WM_DIAGRAM_VIRTUALLY_FRAME" val="{&quot;height&quot;:352.85,&quot;left&quot;:104.36401574803149,&quot;top&quot;:128.7,&quot;width&quot;:789.4859842519685}"/>
</p:tagLst>
</file>

<file path=ppt/tags/tag39.xml><?xml version="1.0" encoding="utf-8"?>
<p:tagLst xmlns:p="http://schemas.openxmlformats.org/presentationml/2006/main">
  <p:tag name="KSO_WM_DIAGRAM_VIRTUALLY_FRAME" val="{&quot;height&quot;:352.85,&quot;left&quot;:104.36401574803149,&quot;top&quot;:128.7,&quot;width&quot;:789.4859842519685}"/>
</p:tagLst>
</file>

<file path=ppt/tags/tag40.xml><?xml version="1.0" encoding="utf-8"?>
<p:tagLst xmlns:p="http://schemas.openxmlformats.org/presentationml/2006/main">
  <p:tag name="KSO_WM_DIAGRAM_VIRTUALLY_FRAME" val="{&quot;height&quot;:352.85,&quot;left&quot;:104.36401574803149,&quot;top&quot;:128.7,&quot;width&quot;:789.4859842519685}"/>
</p:tagLst>
</file>

<file path=ppt/tags/tag41.xml><?xml version="1.0" encoding="utf-8"?>
<p:tagLst xmlns:p="http://schemas.openxmlformats.org/presentationml/2006/main">
  <p:tag name="KSO_WM_DIAGRAM_VIRTUALLY_FRAME" val="{&quot;height&quot;:283.3355118110236,&quot;left&quot;:104.36401574803149,&quot;top&quot;:179.44181102362205,&quot;width&quot;:761.1281102362203}"/>
</p:tagLst>
</file>

<file path=ppt/tags/tag42.xml><?xml version="1.0" encoding="utf-8"?>
<p:tagLst xmlns:p="http://schemas.openxmlformats.org/presentationml/2006/main">
  <p:tag name="KSO_WM_DIAGRAM_VIRTUALLY_FRAME" val="{&quot;height&quot;:283.3355118110236,&quot;left&quot;:104.36401574803149,&quot;top&quot;:179.44181102362205,&quot;width&quot;:761.1281102362203}"/>
</p:tagLst>
</file>

<file path=ppt/tags/tag43.xml><?xml version="1.0" encoding="utf-8"?>
<p:tagLst xmlns:p="http://schemas.openxmlformats.org/presentationml/2006/main">
  <p:tag name="KSO_WM_DIAGRAM_VIRTUALLY_FRAME" val="{&quot;height&quot;:283.3355118110236,&quot;left&quot;:104.36401574803149,&quot;top&quot;:179.44181102362205,&quot;width&quot;:761.1281102362203}"/>
</p:tagLst>
</file>

<file path=ppt/tags/tag44.xml><?xml version="1.0" encoding="utf-8"?>
<p:tagLst xmlns:p="http://schemas.openxmlformats.org/presentationml/2006/main">
  <p:tag name="KSO_WM_DIAGRAM_VIRTUALLY_FRAME" val="{&quot;height&quot;:283.3355118110236,&quot;left&quot;:104.36401574803149,&quot;top&quot;:179.44181102362205,&quot;width&quot;:761.1281102362203}"/>
</p:tagLst>
</file>

<file path=ppt/tags/tag45.xml><?xml version="1.0" encoding="utf-8"?>
<p:tagLst xmlns:p="http://schemas.openxmlformats.org/presentationml/2006/main">
  <p:tag name="KSO_WM_DIAGRAM_VIRTUALLY_FRAME" val="{&quot;height&quot;:465.45732283464565,&quot;left&quot;:440.25,&quot;top&quot;:241.6426771653543,&quot;width&quot;:504.6}"/>
</p:tagLst>
</file>

<file path=ppt/tags/tag46.xml><?xml version="1.0" encoding="utf-8"?>
<p:tagLst xmlns:p="http://schemas.openxmlformats.org/presentationml/2006/main">
  <p:tag name="KSO_WM_DIAGRAM_VIRTUALLY_FRAME" val="{&quot;height&quot;:283.3355118110236,&quot;left&quot;:104.36401574803149,&quot;top&quot;:179.44181102362205,&quot;width&quot;:761.1281102362203}"/>
</p:tagLst>
</file>

<file path=ppt/tags/tag47.xml><?xml version="1.0" encoding="utf-8"?>
<p:tagLst xmlns:p="http://schemas.openxmlformats.org/presentationml/2006/main">
  <p:tag name="KSO_WM_DIAGRAM_VIRTUALLY_FRAME" val="{&quot;height&quot;:283.3355118110236,&quot;left&quot;:104.36401574803149,&quot;top&quot;:179.44181102362205,&quot;width&quot;:761.1281102362203}"/>
</p:tagLst>
</file>

<file path=ppt/tags/tag48.xml><?xml version="1.0" encoding="utf-8"?>
<p:tagLst xmlns:p="http://schemas.openxmlformats.org/presentationml/2006/main">
  <p:tag name="ISPRING_PRESENTATION_TITLE" val="PowerPoint 演示文稿"/>
  <p:tag name="commondata" val="eyJoZGlkIjoiMGI2ZjNhMzViYWY2NGUxZWI1Y2U4ODZhNzY4MzlkYTM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957</Words>
  <Application>WPS 演示</Application>
  <PresentationFormat>自定义</PresentationFormat>
  <Paragraphs>102</Paragraphs>
  <Slides>10</Slides>
  <Notes>30</Notes>
  <HiddenSlides>0</HiddenSlides>
  <MMClips>0</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10</vt:i4>
      </vt:variant>
    </vt:vector>
  </HeadingPairs>
  <TitlesOfParts>
    <vt:vector size="37" baseType="lpstr">
      <vt:lpstr>Arial</vt:lpstr>
      <vt:lpstr>宋体</vt:lpstr>
      <vt:lpstr>Wingdings</vt:lpstr>
      <vt:lpstr>微软雅黑</vt:lpstr>
      <vt:lpstr>Calibri</vt:lpstr>
      <vt:lpstr>方正兰亭粗黑_GBK</vt:lpstr>
      <vt:lpstr>黑体</vt:lpstr>
      <vt:lpstr>汉仪大黑简</vt:lpstr>
      <vt:lpstr>ITC Avant Garde Std XLt</vt:lpstr>
      <vt:lpstr>方正正纤黑简体</vt:lpstr>
      <vt:lpstr>Calibri</vt:lpstr>
      <vt:lpstr>幼圆</vt:lpstr>
      <vt:lpstr>方正大黑简体</vt:lpstr>
      <vt:lpstr>Impact</vt:lpstr>
      <vt:lpstr>华文黑体</vt:lpstr>
      <vt:lpstr>Bebas</vt:lpstr>
      <vt:lpstr>Segoe Print</vt:lpstr>
      <vt:lpstr>Arial Unicode MS</vt:lpstr>
      <vt:lpstr>Agency FB</vt:lpstr>
      <vt:lpstr>Arial Rounded MT Bold</vt:lpstr>
      <vt:lpstr>Times New Roman</vt:lpstr>
      <vt:lpstr>汉仪细中圆简</vt:lpstr>
      <vt:lpstr>Arial</vt:lpstr>
      <vt:lpstr>方正行楷简体</vt:lpstr>
      <vt:lpstr>华文新魏</vt:lpstr>
      <vt:lpstr>华文彩云</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工作总结汇报</dc:title>
  <dc:creator>第一PPT</dc:creator>
  <cp:keywords>www.1ppt.com</cp:keywords>
  <dc:description>www.1ppt.com</dc:description>
  <cp:lastModifiedBy>User</cp:lastModifiedBy>
  <cp:revision>123</cp:revision>
  <dcterms:created xsi:type="dcterms:W3CDTF">2014-12-25T08:17:00Z</dcterms:created>
  <dcterms:modified xsi:type="dcterms:W3CDTF">2024-03-20T08:28:13Z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2F3681A9A8324F9885D8D6BBA98DCDA1_13</vt:lpwstr>
  </property>
  <property fmtid="{D5CDD505-2E9C-101B-9397-08002B2CF9AE}" pid="3" name="KSOProductBuildVer">
    <vt:lpwstr>2052-12.1.0.16388</vt:lpwstr>
  </property>
</Properties>
</file>