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370" r:id="rId3"/>
    <p:sldId id="421" r:id="rId5"/>
    <p:sldId id="391" r:id="rId6"/>
    <p:sldId id="374" r:id="rId7"/>
    <p:sldId id="422" r:id="rId8"/>
    <p:sldId id="423" r:id="rId9"/>
    <p:sldId id="424" r:id="rId10"/>
    <p:sldId id="426" r:id="rId11"/>
    <p:sldId id="428" r:id="rId12"/>
    <p:sldId id="429" r:id="rId13"/>
    <p:sldId id="430" r:id="rId14"/>
    <p:sldId id="431" r:id="rId15"/>
    <p:sldId id="432" r:id="rId16"/>
    <p:sldId id="434" r:id="rId17"/>
    <p:sldId id="435" r:id="rId18"/>
    <p:sldId id="392" r:id="rId19"/>
    <p:sldId id="436" r:id="rId20"/>
    <p:sldId id="437" r:id="rId21"/>
    <p:sldId id="438" r:id="rId22"/>
    <p:sldId id="439" r:id="rId23"/>
    <p:sldId id="409" r:id="rId24"/>
    <p:sldId id="410" r:id="rId25"/>
    <p:sldId id="441" r:id="rId26"/>
    <p:sldId id="442" r:id="rId27"/>
    <p:sldId id="417" r:id="rId28"/>
    <p:sldId id="443" r:id="rId29"/>
    <p:sldId id="418" r:id="rId30"/>
  </p:sldIdLst>
  <p:sldSz cx="9144000" cy="5143500" type="screen16x9"/>
  <p:notesSz cx="6858000" cy="9144000"/>
  <p:custDataLst>
    <p:tags r:id="rId35"/>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02" userDrawn="1">
          <p15:clr>
            <a:srgbClr val="A4A3A4"/>
          </p15:clr>
        </p15:guide>
        <p15:guide id="2" pos="29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FF"/>
    <a:srgbClr val="E9FD73"/>
    <a:srgbClr val="014C83"/>
    <a:srgbClr val="59AA48"/>
    <a:srgbClr val="FF00FF"/>
    <a:srgbClr val="00FF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91" autoAdjust="0"/>
  </p:normalViewPr>
  <p:slideViewPr>
    <p:cSldViewPr snapToGrid="0" showGuides="1">
      <p:cViewPr varScale="1">
        <p:scale>
          <a:sx n="152" d="100"/>
          <a:sy n="152" d="100"/>
        </p:scale>
        <p:origin x="444" y="132"/>
      </p:cViewPr>
      <p:guideLst>
        <p:guide orient="horz" pos="1702"/>
        <p:guide pos="2913"/>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6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0" hangingPunct="0">
              <a:defRPr sz="1200"/>
            </a:lvl1pPr>
          </a:lstStyle>
          <a:p>
            <a:pPr>
              <a:defRPr/>
            </a:pPr>
            <a:fld id="{4E4D6E75-2ADF-4128-B4A6-D6A37DECF522}"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0" hangingPunct="0">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smtClean="0"/>
            </a:lvl1pPr>
          </a:lstStyle>
          <a:p>
            <a:pPr>
              <a:defRPr/>
            </a:pPr>
            <a:fld id="{37147B3D-9A5A-4F69-BD48-C6D973F872DE}" type="slidenum">
              <a:rPr lang="zh-CN" altLang="en-US"/>
            </a:fld>
            <a:endParaRPr lang="zh-CN" altLang="en-US"/>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宋体" panose="02010600030101010101"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宋体" panose="02010600030101010101" pitchFamily="2" charset="-122"/>
              </a:defRPr>
            </a:lvl1pPr>
          </a:lstStyle>
          <a:p>
            <a:pPr>
              <a:defRPr/>
            </a:pPr>
            <a:fld id="{766D7758-6835-4722-8014-6BF970FCC7DD}"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宋体" panose="02010600030101010101"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vl1pPr>
          </a:lstStyle>
          <a:p>
            <a:pPr>
              <a:defRPr/>
            </a:pPr>
            <a:fld id="{52F83575-3D8F-481E-A80D-0ABFBFF1B707}" type="slidenum">
              <a:rPr lang="zh-CN" altLang="en-US"/>
            </a:fld>
            <a:endParaRPr lang="zh-CN"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112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7C929F7-9B57-4251-8471-803765718845}" type="slidenum">
              <a:rPr lang="zh-CN" altLang="en-US">
                <a:latin typeface="Arial" panose="020B0604020202020204" pitchFamily="34" charset="0"/>
              </a:rPr>
            </a:fld>
            <a:endParaRPr lang="zh-CN" altLang="en-US">
              <a:latin typeface="Arial" panose="020B0604020202020204" pitchFamily="34" charset="0"/>
            </a:endParaRPr>
          </a:p>
        </p:txBody>
      </p:sp>
      <p:sp>
        <p:nvSpPr>
          <p:cNvPr id="11269" name="页脚占位符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endParaRPr lang="zh-CN" altLang="en-US" smtClean="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26628" name="页脚占位符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mtClean="0"/>
          </a:p>
        </p:txBody>
      </p:sp>
      <p:sp>
        <p:nvSpPr>
          <p:cNvPr id="26629" name="灯片编号占位符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88C3BA3-74C6-45EC-81EB-86FBE808C679}"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685800"/>
            <a:ext cx="7349400" cy="1927800"/>
          </a:xfrm>
        </p:spPr>
        <p:txBody>
          <a:bodyPr lIns="90000" tIns="46800" rIns="90000" bIns="46800" anchor="b" anchorCtr="0">
            <a:normAutofit/>
          </a:bodyPr>
          <a:lstStyle>
            <a:lvl1pPr algn="ctr">
              <a:defRPr sz="45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2886300"/>
            <a:ext cx="5826600" cy="575100"/>
          </a:xfrm>
        </p:spPr>
        <p:txBody>
          <a:bodyPr lIns="90000" tIns="46800" rIns="90000" bIns="46800" anchor="b" anchorCtr="0">
            <a:normAutofit/>
          </a:bodyPr>
          <a:lstStyle>
            <a:lvl1pPr>
              <a:defRPr sz="33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3461400"/>
            <a:ext cx="5826600" cy="650700"/>
          </a:xfrm>
        </p:spPr>
        <p:txBody>
          <a:bodyPr lIns="90000" tIns="46800" rIns="90000" bIns="46800">
            <a:normAutofit/>
          </a:bodyPr>
          <a:lstStyle>
            <a:lvl1pPr marL="0" indent="0">
              <a:buNone/>
              <a:defRPr sz="1350">
                <a:solidFill>
                  <a:schemeClr val="tx1">
                    <a:lumMod val="65000"/>
                    <a:lumOff val="35000"/>
                  </a:schemeClr>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6300" y="1125900"/>
            <a:ext cx="3882600" cy="35613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808700" y="1125900"/>
            <a:ext cx="3882600" cy="35613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300" y="1071900"/>
            <a:ext cx="4006800" cy="286200"/>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4676813" y="1066297"/>
            <a:ext cx="4006800" cy="286200"/>
          </a:xfrm>
        </p:spPr>
        <p:txBody>
          <a:bodyPr vert="horz" lIns="101600" tIns="38100" rIns="76200" bIns="38100" rtlCol="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4676813"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166400"/>
            <a:ext cx="3924808" cy="3456000"/>
          </a:xfrm>
        </p:spPr>
        <p:txBody>
          <a:bodyPr vert="horz" lIns="90000" tIns="46800" rIns="90000" bIns="46800" rtlCol="0">
            <a:normAutofit/>
          </a:bodyPr>
          <a:lstStyle>
            <a:lvl1pPr>
              <a:buNone/>
              <a:defRPr sz="1200"/>
            </a:lvl1pPr>
          </a:lstStyle>
          <a:p>
            <a:pPr lvl="0"/>
            <a:endParaRPr lang="zh-CN" altLang="en-US"/>
          </a:p>
        </p:txBody>
      </p:sp>
      <p:sp>
        <p:nvSpPr>
          <p:cNvPr id="4" name="文本占位符 3"/>
          <p:cNvSpPr>
            <a:spLocks noGrp="1"/>
          </p:cNvSpPr>
          <p:nvPr>
            <p:ph type="body" sz="half" idx="2"/>
            <p:custDataLst>
              <p:tags r:id="rId3"/>
            </p:custDataLst>
          </p:nvPr>
        </p:nvSpPr>
        <p:spPr>
          <a:xfrm>
            <a:off x="4762800" y="1166400"/>
            <a:ext cx="3920400" cy="3456000"/>
          </a:xfrm>
        </p:spPr>
        <p:txBody>
          <a:bodyPr vert="horz" lIns="90000" tIns="46800" rIns="90000" bIns="46800" rtlCol="0">
            <a:normAutofit/>
          </a:bodyPr>
          <a:lstStyle>
            <a:lvl1pPr>
              <a:buNone/>
              <a:defRPr sz="12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685800"/>
            <a:ext cx="783000" cy="3771900"/>
          </a:xfrm>
        </p:spPr>
        <p:txBody>
          <a:bodyPr vert="eaVert" lIns="90000" tIns="46800" rIns="90000" bIns="46800" rtlCol="0" anchor="ctr" anchorCtr="0">
            <a:normAutofit/>
          </a:bodyPr>
          <a:lstStyle>
            <a:lvl1pPr>
              <a:buNone/>
              <a:defRPr sz="21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685800"/>
            <a:ext cx="6876900" cy="3771900"/>
          </a:xfrm>
        </p:spPr>
        <p:txBody>
          <a:bodyPr vert="eaVert" lIns="46800" tIns="46800" rIns="46800" bIns="46800"/>
          <a:lstStyle>
            <a:lvl1pPr marL="171450" indent="-171450">
              <a:spcAft>
                <a:spcPts val="1000"/>
              </a:spcAft>
              <a:defRPr spc="300"/>
            </a:lvl1pPr>
            <a:lvl2pPr marL="514350" indent="-171450">
              <a:defRPr spc="300"/>
            </a:lvl2pPr>
            <a:lvl3pPr marL="857250" indent="-171450">
              <a:defRPr spc="300"/>
            </a:lvl3pPr>
            <a:lvl4pPr marL="1200150" indent="-171450">
              <a:defRPr spc="300"/>
            </a:lvl4pPr>
            <a:lvl5pPr marL="1543050" indent="-17145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580500"/>
            <a:ext cx="8229600" cy="41121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1863000"/>
            <a:ext cx="7349400" cy="764100"/>
          </a:xfrm>
        </p:spPr>
        <p:txBody>
          <a:bodyPr vert="horz" lIns="90000" tIns="46800" rIns="90000" bIns="46800" rtlCol="0" anchor="t" anchorCtr="0">
            <a:normAutofit/>
          </a:bodyPr>
          <a:lstStyle>
            <a:lvl1pPr algn="ctr">
              <a:defRPr sz="45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899100" y="2670300"/>
            <a:ext cx="7349400" cy="353700"/>
          </a:xfrm>
        </p:spPr>
        <p:txBody>
          <a:bodyPr lIns="90000" tIns="46800" rIns="90000" bIns="46800">
            <a:normAutofit/>
          </a:bodyPr>
          <a:lstStyle>
            <a:lvl1pPr algn="ctr">
              <a:lnSpc>
                <a:spcPct val="110000"/>
              </a:lnSpc>
              <a:buNone/>
              <a:defRPr sz="18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6" Type="http://schemas.openxmlformats.org/officeDocument/2006/relationships/theme" Target="../theme/theme1.xml"/><Relationship Id="rId45" Type="http://schemas.openxmlformats.org/officeDocument/2006/relationships/tags" Target="../tags/tag62.xml"/><Relationship Id="rId44" Type="http://schemas.openxmlformats.org/officeDocument/2006/relationships/tags" Target="../tags/tag61.xml"/><Relationship Id="rId43" Type="http://schemas.openxmlformats.org/officeDocument/2006/relationships/tags" Target="../tags/tag60.xml"/><Relationship Id="rId42" Type="http://schemas.openxmlformats.org/officeDocument/2006/relationships/tags" Target="../tags/tag59.xml"/><Relationship Id="rId41" Type="http://schemas.openxmlformats.org/officeDocument/2006/relationships/tags" Target="../tags/tag58.xml"/><Relationship Id="rId40" Type="http://schemas.openxmlformats.org/officeDocument/2006/relationships/tags" Target="../tags/tag57.xml"/><Relationship Id="rId4" Type="http://schemas.openxmlformats.org/officeDocument/2006/relationships/slideLayout" Target="../slideLayouts/slideLayout4.xml"/><Relationship Id="rId39" Type="http://schemas.openxmlformats.org/officeDocument/2006/relationships/image" Target="../media/image1.jpeg"/><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39"/>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40"/>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41"/>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42"/>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43"/>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44"/>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4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7.xml"/><Relationship Id="rId1"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文本框 3"/>
          <p:cNvSpPr txBox="1">
            <a:spLocks noChangeArrowheads="1"/>
          </p:cNvSpPr>
          <p:nvPr/>
        </p:nvSpPr>
        <p:spPr bwMode="auto">
          <a:xfrm>
            <a:off x="136525" y="127000"/>
            <a:ext cx="2770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400" b="1">
                <a:latin typeface="楷体" panose="02010609060101010101" pitchFamily="49" charset="-122"/>
                <a:ea typeface="楷体" panose="02010609060101010101" pitchFamily="49" charset="-122"/>
              </a:rPr>
              <a:t>九年级语文上册</a:t>
            </a:r>
            <a:endParaRPr lang="zh-CN" altLang="en-US" sz="2400" b="1">
              <a:latin typeface="楷体" panose="02010609060101010101" pitchFamily="49" charset="-122"/>
              <a:ea typeface="楷体" panose="02010609060101010101" pitchFamily="49" charset="-122"/>
            </a:endParaRPr>
          </a:p>
        </p:txBody>
      </p:sp>
      <p:sp>
        <p:nvSpPr>
          <p:cNvPr id="10243" name="文本框 2"/>
          <p:cNvSpPr txBox="1">
            <a:spLocks noChangeArrowheads="1"/>
          </p:cNvSpPr>
          <p:nvPr/>
        </p:nvSpPr>
        <p:spPr bwMode="auto">
          <a:xfrm>
            <a:off x="8816975" y="4689475"/>
            <a:ext cx="268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latin typeface="Arial" panose="020B0604020202020204" pitchFamily="34" charset="0"/>
              </a:rPr>
              <a:t>1</a:t>
            </a:r>
            <a:endParaRPr lang="zh-CN" altLang="en-US" sz="1800">
              <a:latin typeface="Arial" panose="020B0604020202020204" pitchFamily="34" charset="0"/>
            </a:endParaRPr>
          </a:p>
        </p:txBody>
      </p:sp>
      <p:grpSp>
        <p:nvGrpSpPr>
          <p:cNvPr id="10245" name="组合 3"/>
          <p:cNvGrpSpPr/>
          <p:nvPr/>
        </p:nvGrpSpPr>
        <p:grpSpPr bwMode="auto">
          <a:xfrm>
            <a:off x="703263" y="831850"/>
            <a:ext cx="1076325" cy="3771900"/>
            <a:chOff x="136525" y="999463"/>
            <a:chExt cx="892654" cy="3016986"/>
          </a:xfrm>
        </p:grpSpPr>
        <p:sp>
          <p:nvSpPr>
            <p:cNvPr id="13" name="矩形 12"/>
            <p:cNvSpPr/>
            <p:nvPr/>
          </p:nvSpPr>
          <p:spPr>
            <a:xfrm>
              <a:off x="232636" y="1095966"/>
              <a:ext cx="700431" cy="2823980"/>
            </a:xfrm>
            <a:prstGeom prst="rect">
              <a:avLst/>
            </a:prstGeom>
            <a:solidFill>
              <a:srgbClr val="F1D1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pic>
          <p:nvPicPr>
            <p:cNvPr id="10250" name="图片 1"/>
            <p:cNvPicPr>
              <a:picLocks noChangeAspect="1"/>
            </p:cNvPicPr>
            <p:nvPr/>
          </p:nvPicPr>
          <p:blipFill>
            <a:blip r:embed="rId1" cstate="print">
              <a:extLst>
                <a:ext uri="{28A0092B-C50C-407E-A947-70E740481C1C}">
                  <a14:useLocalDpi xmlns:a14="http://schemas.microsoft.com/office/drawing/2010/main" val="0"/>
                </a:ext>
              </a:extLst>
            </a:blip>
            <a:srcRect l="7416" t="17088" r="5762" b="62653"/>
            <a:stretch>
              <a:fillRect/>
            </a:stretch>
          </p:blipFill>
          <p:spPr bwMode="auto">
            <a:xfrm rot="-5400000">
              <a:off x="-925641" y="2061629"/>
              <a:ext cx="3016986" cy="892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46" name="矩形 8"/>
          <p:cNvSpPr>
            <a:spLocks noChangeArrowheads="1"/>
          </p:cNvSpPr>
          <p:nvPr/>
        </p:nvSpPr>
        <p:spPr bwMode="auto">
          <a:xfrm>
            <a:off x="839788" y="1195388"/>
            <a:ext cx="803275"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4800" b="1">
                <a:solidFill>
                  <a:srgbClr val="000000"/>
                </a:solidFill>
                <a:latin typeface="楷体" panose="02010609060101010101" pitchFamily="49" charset="-122"/>
                <a:ea typeface="楷体" panose="02010609060101010101" pitchFamily="49" charset="-122"/>
              </a:rPr>
              <a:t>三</a:t>
            </a:r>
            <a:endParaRPr lang="en-US" altLang="zh-CN" sz="48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r>
              <a:rPr lang="zh-CN" altLang="en-US" sz="4800" b="1">
                <a:solidFill>
                  <a:srgbClr val="000000"/>
                </a:solidFill>
                <a:latin typeface="楷体" panose="02010609060101010101" pitchFamily="49" charset="-122"/>
                <a:ea typeface="楷体" panose="02010609060101010101" pitchFamily="49" charset="-122"/>
              </a:rPr>
              <a:t>顾</a:t>
            </a:r>
            <a:endParaRPr lang="en-US" altLang="zh-CN" sz="48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r>
              <a:rPr lang="zh-CN" altLang="en-US" sz="4800" b="1">
                <a:solidFill>
                  <a:srgbClr val="000000"/>
                </a:solidFill>
                <a:latin typeface="楷体" panose="02010609060101010101" pitchFamily="49" charset="-122"/>
                <a:ea typeface="楷体" panose="02010609060101010101" pitchFamily="49" charset="-122"/>
              </a:rPr>
              <a:t>茅</a:t>
            </a:r>
            <a:endParaRPr lang="en-US" altLang="zh-CN" sz="48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r>
              <a:rPr lang="zh-CN" altLang="en-US" sz="4800" b="1">
                <a:solidFill>
                  <a:srgbClr val="000000"/>
                </a:solidFill>
                <a:latin typeface="楷体" panose="02010609060101010101" pitchFamily="49" charset="-122"/>
                <a:ea typeface="楷体" panose="02010609060101010101" pitchFamily="49" charset="-122"/>
              </a:rPr>
              <a:t>庐</a:t>
            </a:r>
            <a:endParaRPr lang="zh-CN" altLang="en-US" sz="4800" b="1">
              <a:solidFill>
                <a:srgbClr val="000000"/>
              </a:solidFill>
              <a:latin typeface="楷体" panose="02010609060101010101" pitchFamily="49" charset="-122"/>
              <a:ea typeface="楷体" panose="02010609060101010101" pitchFamily="49" charset="-122"/>
            </a:endParaRPr>
          </a:p>
        </p:txBody>
      </p:sp>
      <p:pic>
        <p:nvPicPr>
          <p:cNvPr id="10247" name="图片 5"/>
          <p:cNvPicPr>
            <a:picLocks noChangeAspect="1"/>
          </p:cNvPicPr>
          <p:nvPr/>
        </p:nvPicPr>
        <p:blipFill>
          <a:blip r:embed="rId2" cstate="print">
            <a:extLst>
              <a:ext uri="{28A0092B-C50C-407E-A947-70E740481C1C}">
                <a14:useLocalDpi xmlns:a14="http://schemas.microsoft.com/office/drawing/2010/main" val="0"/>
              </a:ext>
            </a:extLst>
          </a:blip>
          <a:srcRect t="24806" b="24892"/>
          <a:stretch>
            <a:fillRect/>
          </a:stretch>
        </p:blipFill>
        <p:spPr bwMode="auto">
          <a:xfrm>
            <a:off x="1800225" y="892175"/>
            <a:ext cx="7110413"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7" descr="76c8900dd0664643867595cb8f503851.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14613" y="1217613"/>
            <a:ext cx="5480050"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矩形 14"/>
          <p:cNvSpPr>
            <a:spLocks noChangeArrowheads="1"/>
          </p:cNvSpPr>
          <p:nvPr/>
        </p:nvSpPr>
        <p:spPr bwMode="auto">
          <a:xfrm>
            <a:off x="8609013" y="466248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a:t>
            </a:r>
            <a:endParaRPr lang="zh-CN" altLang="en-US" sz="1800">
              <a:latin typeface="Arial" panose="020B0604020202020204" pitchFamily="34" charset="0"/>
            </a:endParaRPr>
          </a:p>
        </p:txBody>
      </p:sp>
      <p:sp>
        <p:nvSpPr>
          <p:cNvPr id="14" name="矩形 13"/>
          <p:cNvSpPr/>
          <p:nvPr/>
        </p:nvSpPr>
        <p:spPr>
          <a:xfrm>
            <a:off x="818997" y="42863"/>
            <a:ext cx="2243137" cy="707886"/>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课前回顾</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endParaRPr>
          </a:p>
        </p:txBody>
      </p:sp>
      <p:grpSp>
        <p:nvGrpSpPr>
          <p:cNvPr id="12292" name="组合 14"/>
          <p:cNvGrpSpPr/>
          <p:nvPr/>
        </p:nvGrpSpPr>
        <p:grpSpPr bwMode="auto">
          <a:xfrm>
            <a:off x="854075" y="3889375"/>
            <a:ext cx="1547813" cy="871538"/>
            <a:chOff x="680412" y="1459060"/>
            <a:chExt cx="1546851" cy="872831"/>
          </a:xfrm>
        </p:grpSpPr>
        <p:pic>
          <p:nvPicPr>
            <p:cNvPr id="12309" name="图片 1"/>
            <p:cNvPicPr>
              <a:picLocks noChangeAspect="1"/>
            </p:cNvPicPr>
            <p:nvPr/>
          </p:nvPicPr>
          <p:blipFill>
            <a:blip r:embed="rId1">
              <a:extLst>
                <a:ext uri="{28A0092B-C50C-407E-A947-70E740481C1C}">
                  <a14:useLocalDpi xmlns:a14="http://schemas.microsoft.com/office/drawing/2010/main" val="0"/>
                </a:ext>
              </a:extLst>
            </a:blip>
            <a:srcRect l="4695" t="26524" r="5699" b="18423"/>
            <a:stretch>
              <a:fillRect/>
            </a:stretch>
          </p:blipFill>
          <p:spPr bwMode="auto">
            <a:xfrm>
              <a:off x="680412" y="1459060"/>
              <a:ext cx="1546851" cy="8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a:xfrm>
              <a:off x="764498" y="1536963"/>
              <a:ext cx="1378680" cy="717024"/>
            </a:xfrm>
            <a:prstGeom prst="rect">
              <a:avLst/>
            </a:prstGeom>
            <a:solidFill>
              <a:srgbClr val="F4DE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12293" name="组合 14"/>
          <p:cNvGrpSpPr/>
          <p:nvPr/>
        </p:nvGrpSpPr>
        <p:grpSpPr bwMode="auto">
          <a:xfrm>
            <a:off x="854075" y="2747963"/>
            <a:ext cx="1547813" cy="873125"/>
            <a:chOff x="680412" y="1459060"/>
            <a:chExt cx="1546851" cy="872831"/>
          </a:xfrm>
        </p:grpSpPr>
        <p:pic>
          <p:nvPicPr>
            <p:cNvPr id="12307" name="图片 1"/>
            <p:cNvPicPr>
              <a:picLocks noChangeAspect="1"/>
            </p:cNvPicPr>
            <p:nvPr/>
          </p:nvPicPr>
          <p:blipFill>
            <a:blip r:embed="rId1">
              <a:extLst>
                <a:ext uri="{28A0092B-C50C-407E-A947-70E740481C1C}">
                  <a14:useLocalDpi xmlns:a14="http://schemas.microsoft.com/office/drawing/2010/main" val="0"/>
                </a:ext>
              </a:extLst>
            </a:blip>
            <a:srcRect l="4695" t="26524" r="5699" b="18423"/>
            <a:stretch>
              <a:fillRect/>
            </a:stretch>
          </p:blipFill>
          <p:spPr bwMode="auto">
            <a:xfrm>
              <a:off x="680412" y="1459060"/>
              <a:ext cx="1546851" cy="8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764498" y="1536821"/>
              <a:ext cx="1378680" cy="717308"/>
            </a:xfrm>
            <a:prstGeom prst="rect">
              <a:avLst/>
            </a:prstGeom>
            <a:solidFill>
              <a:srgbClr val="F4DE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12294" name="组合 14"/>
          <p:cNvGrpSpPr/>
          <p:nvPr/>
        </p:nvGrpSpPr>
        <p:grpSpPr bwMode="auto">
          <a:xfrm>
            <a:off x="854075" y="1422400"/>
            <a:ext cx="1547813" cy="871538"/>
            <a:chOff x="680412" y="1459060"/>
            <a:chExt cx="1546851" cy="872831"/>
          </a:xfrm>
        </p:grpSpPr>
        <p:pic>
          <p:nvPicPr>
            <p:cNvPr id="12305" name="图片 1"/>
            <p:cNvPicPr>
              <a:picLocks noChangeAspect="1"/>
            </p:cNvPicPr>
            <p:nvPr/>
          </p:nvPicPr>
          <p:blipFill>
            <a:blip r:embed="rId1">
              <a:extLst>
                <a:ext uri="{28A0092B-C50C-407E-A947-70E740481C1C}">
                  <a14:useLocalDpi xmlns:a14="http://schemas.microsoft.com/office/drawing/2010/main" val="0"/>
                </a:ext>
              </a:extLst>
            </a:blip>
            <a:srcRect l="4695" t="26524" r="5699" b="18423"/>
            <a:stretch>
              <a:fillRect/>
            </a:stretch>
          </p:blipFill>
          <p:spPr bwMode="auto">
            <a:xfrm>
              <a:off x="680412" y="1459060"/>
              <a:ext cx="1546851" cy="8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764498" y="1536963"/>
              <a:ext cx="1378680" cy="717024"/>
            </a:xfrm>
            <a:prstGeom prst="rect">
              <a:avLst/>
            </a:prstGeom>
            <a:solidFill>
              <a:srgbClr val="F4DE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sp>
        <p:nvSpPr>
          <p:cNvPr id="12295" name="文本框 2"/>
          <p:cNvSpPr txBox="1">
            <a:spLocks noChangeArrowheads="1"/>
          </p:cNvSpPr>
          <p:nvPr/>
        </p:nvSpPr>
        <p:spPr bwMode="auto">
          <a:xfrm>
            <a:off x="1066800" y="1492250"/>
            <a:ext cx="1152525" cy="731838"/>
          </a:xfrm>
          <a:prstGeom prst="rect">
            <a:avLst/>
          </a:prstGeom>
          <a:solidFill>
            <a:srgbClr val="F4DEB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b="1">
                <a:latin typeface="楷体" panose="02010609060101010101" pitchFamily="49" charset="-122"/>
                <a:ea typeface="楷体" panose="02010609060101010101" pitchFamily="49" charset="-122"/>
              </a:rPr>
              <a:t>刘备</a:t>
            </a:r>
            <a:endParaRPr lang="zh-CN" altLang="en-US" b="1">
              <a:latin typeface="楷体" panose="02010609060101010101" pitchFamily="49" charset="-122"/>
              <a:ea typeface="楷体" panose="02010609060101010101" pitchFamily="49" charset="-122"/>
            </a:endParaRPr>
          </a:p>
        </p:txBody>
      </p:sp>
      <p:sp>
        <p:nvSpPr>
          <p:cNvPr id="12296" name="文本框 3"/>
          <p:cNvSpPr txBox="1">
            <a:spLocks noChangeArrowheads="1"/>
          </p:cNvSpPr>
          <p:nvPr/>
        </p:nvSpPr>
        <p:spPr bwMode="auto">
          <a:xfrm>
            <a:off x="1096963" y="2809875"/>
            <a:ext cx="1152525" cy="731838"/>
          </a:xfrm>
          <a:prstGeom prst="rect">
            <a:avLst/>
          </a:prstGeom>
          <a:solidFill>
            <a:srgbClr val="F4DEB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b="1">
                <a:latin typeface="楷体" panose="02010609060101010101" pitchFamily="49" charset="-122"/>
                <a:ea typeface="楷体" panose="02010609060101010101" pitchFamily="49" charset="-122"/>
              </a:rPr>
              <a:t>关羽</a:t>
            </a:r>
            <a:endParaRPr lang="zh-CN" altLang="en-US" b="1">
              <a:latin typeface="楷体" panose="02010609060101010101" pitchFamily="49" charset="-122"/>
              <a:ea typeface="楷体" panose="02010609060101010101" pitchFamily="49" charset="-122"/>
            </a:endParaRPr>
          </a:p>
        </p:txBody>
      </p:sp>
      <p:sp>
        <p:nvSpPr>
          <p:cNvPr id="12297" name="文本框 4"/>
          <p:cNvSpPr txBox="1">
            <a:spLocks noChangeArrowheads="1"/>
          </p:cNvSpPr>
          <p:nvPr/>
        </p:nvSpPr>
        <p:spPr bwMode="auto">
          <a:xfrm>
            <a:off x="1082675" y="3979863"/>
            <a:ext cx="1152525" cy="731837"/>
          </a:xfrm>
          <a:prstGeom prst="rect">
            <a:avLst/>
          </a:prstGeom>
          <a:solidFill>
            <a:srgbClr val="F4DEB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b="1">
                <a:latin typeface="楷体" panose="02010609060101010101" pitchFamily="49" charset="-122"/>
                <a:ea typeface="楷体" panose="02010609060101010101" pitchFamily="49" charset="-122"/>
              </a:rPr>
              <a:t>张飞</a:t>
            </a:r>
            <a:endParaRPr lang="zh-CN" altLang="en-US" b="1">
              <a:latin typeface="楷体" panose="02010609060101010101" pitchFamily="49" charset="-122"/>
              <a:ea typeface="楷体" panose="02010609060101010101" pitchFamily="49" charset="-122"/>
            </a:endParaRPr>
          </a:p>
        </p:txBody>
      </p:sp>
      <p:sp>
        <p:nvSpPr>
          <p:cNvPr id="27" name="文本框 26"/>
          <p:cNvSpPr txBox="1"/>
          <p:nvPr/>
        </p:nvSpPr>
        <p:spPr>
          <a:xfrm>
            <a:off x="2562225" y="1252538"/>
            <a:ext cx="5761038" cy="1373187"/>
          </a:xfrm>
          <a:prstGeom prst="rect">
            <a:avLst/>
          </a:prstGeom>
          <a:solidFill>
            <a:schemeClr val="accent5">
              <a:lumMod val="40000"/>
              <a:lumOff val="60000"/>
            </a:schemeClr>
          </a:solidFill>
        </p:spPr>
        <p:txBody>
          <a:bodyPr>
            <a:spAutoFit/>
          </a:bodyPr>
          <a:lstStyle/>
          <a:p>
            <a:pPr eaLnBrk="1" hangingPunct="1">
              <a:lnSpc>
                <a:spcPct val="130000"/>
              </a:lnSpc>
              <a:defRPr/>
            </a:pPr>
            <a:r>
              <a:rPr lang="zh-CN" altLang="en-US" sz="3200" b="1" dirty="0">
                <a:latin typeface="楷体" panose="02010609060101010101" pitchFamily="49" charset="-122"/>
                <a:ea typeface="楷体" panose="02010609060101010101" pitchFamily="49" charset="-122"/>
              </a:rPr>
              <a:t>求贤若渴、礼贤下士、有政治抱负。</a:t>
            </a:r>
            <a:endParaRPr lang="zh-CN" altLang="en-US" sz="3200" b="1" dirty="0">
              <a:latin typeface="楷体" panose="02010609060101010101" pitchFamily="49" charset="-122"/>
              <a:ea typeface="楷体" panose="02010609060101010101" pitchFamily="49" charset="-122"/>
            </a:endParaRPr>
          </a:p>
        </p:txBody>
      </p:sp>
      <p:sp>
        <p:nvSpPr>
          <p:cNvPr id="28" name="文本框 27"/>
          <p:cNvSpPr txBox="1"/>
          <p:nvPr/>
        </p:nvSpPr>
        <p:spPr>
          <a:xfrm>
            <a:off x="2576513" y="2809875"/>
            <a:ext cx="2952750" cy="731838"/>
          </a:xfrm>
          <a:prstGeom prst="rect">
            <a:avLst/>
          </a:prstGeom>
          <a:solidFill>
            <a:schemeClr val="accent5">
              <a:lumMod val="40000"/>
              <a:lumOff val="60000"/>
            </a:schemeClr>
          </a:solidFill>
        </p:spPr>
        <p:txBody>
          <a:bodyPr>
            <a:spAutoFit/>
          </a:bodyPr>
          <a:lstStyle/>
          <a:p>
            <a:pPr eaLnBrk="1" hangingPunct="1">
              <a:lnSpc>
                <a:spcPct val="130000"/>
              </a:lnSpc>
              <a:defRPr/>
            </a:pPr>
            <a:r>
              <a:rPr lang="zh-CN" altLang="en-US" sz="3200" b="1" dirty="0">
                <a:latin typeface="楷体" panose="02010609060101010101" pitchFamily="49" charset="-122"/>
                <a:ea typeface="楷体" panose="02010609060101010101" pitchFamily="49" charset="-122"/>
              </a:rPr>
              <a:t>委婉、稳重。</a:t>
            </a:r>
            <a:endParaRPr lang="zh-CN" altLang="en-US" sz="3200" b="1" dirty="0">
              <a:latin typeface="楷体" panose="02010609060101010101" pitchFamily="49" charset="-122"/>
              <a:ea typeface="楷体" panose="02010609060101010101" pitchFamily="49" charset="-122"/>
            </a:endParaRPr>
          </a:p>
        </p:txBody>
      </p:sp>
      <p:sp>
        <p:nvSpPr>
          <p:cNvPr id="29" name="文本框 28"/>
          <p:cNvSpPr txBox="1"/>
          <p:nvPr/>
        </p:nvSpPr>
        <p:spPr>
          <a:xfrm>
            <a:off x="2554288" y="3959225"/>
            <a:ext cx="4386262" cy="731838"/>
          </a:xfrm>
          <a:prstGeom prst="rect">
            <a:avLst/>
          </a:prstGeom>
          <a:solidFill>
            <a:schemeClr val="accent5">
              <a:lumMod val="40000"/>
              <a:lumOff val="60000"/>
            </a:schemeClr>
          </a:solidFill>
        </p:spPr>
        <p:txBody>
          <a:bodyPr>
            <a:spAutoFit/>
          </a:bodyPr>
          <a:lstStyle/>
          <a:p>
            <a:pPr eaLnBrk="1" hangingPunct="1">
              <a:lnSpc>
                <a:spcPct val="130000"/>
              </a:lnSpc>
              <a:defRPr/>
            </a:pPr>
            <a:r>
              <a:rPr lang="zh-CN" altLang="en-US" sz="3200" b="1" dirty="0">
                <a:latin typeface="楷体" panose="02010609060101010101" pitchFamily="49" charset="-122"/>
                <a:ea typeface="楷体" panose="02010609060101010101" pitchFamily="49" charset="-122"/>
              </a:rPr>
              <a:t>粗暴、急躁、讲义气。</a:t>
            </a:r>
            <a:endParaRPr lang="zh-CN" altLang="en-US" sz="3200" b="1" dirty="0">
              <a:latin typeface="楷体" panose="02010609060101010101" pitchFamily="49" charset="-122"/>
              <a:ea typeface="楷体" panose="02010609060101010101" pitchFamily="49" charset="-122"/>
            </a:endParaRPr>
          </a:p>
        </p:txBody>
      </p:sp>
      <p:cxnSp>
        <p:nvCxnSpPr>
          <p:cNvPr id="30" name="直接连接符 29"/>
          <p:cNvCxnSpPr/>
          <p:nvPr/>
        </p:nvCxnSpPr>
        <p:spPr>
          <a:xfrm>
            <a:off x="2227263" y="1895475"/>
            <a:ext cx="334962"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235200" y="3184525"/>
            <a:ext cx="334963"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241550" y="4329113"/>
            <a:ext cx="334963"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304" name="矩形 14"/>
          <p:cNvSpPr>
            <a:spLocks noChangeArrowheads="1"/>
          </p:cNvSpPr>
          <p:nvPr/>
        </p:nvSpPr>
        <p:spPr bwMode="auto">
          <a:xfrm>
            <a:off x="8609013" y="466248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latin typeface="Arial" panose="020B0604020202020204" pitchFamily="34" charset="0"/>
              </a:rPr>
              <a:t>2</a:t>
            </a:r>
            <a:endParaRPr lang="zh-CN" altLang="en-US" sz="1800">
              <a:latin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文本框 3"/>
          <p:cNvSpPr txBox="1">
            <a:spLocks noChangeArrowheads="1"/>
          </p:cNvSpPr>
          <p:nvPr/>
        </p:nvSpPr>
        <p:spPr bwMode="auto">
          <a:xfrm>
            <a:off x="1939925" y="1722438"/>
            <a:ext cx="6088063"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500" b="1">
              <a:solidFill>
                <a:srgbClr val="FF0000"/>
              </a:solidFill>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9459" name="文本框 7"/>
          <p:cNvSpPr txBox="1">
            <a:spLocks noChangeArrowheads="1"/>
          </p:cNvSpPr>
          <p:nvPr/>
        </p:nvSpPr>
        <p:spPr bwMode="auto">
          <a:xfrm>
            <a:off x="3024188" y="1884363"/>
            <a:ext cx="41656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b="1">
                <a:solidFill>
                  <a:srgbClr val="000000"/>
                </a:solidFill>
                <a:latin typeface="楷体" panose="02010609060101010101" pitchFamily="49" charset="-122"/>
                <a:ea typeface="楷体" panose="02010609060101010101" pitchFamily="49" charset="-122"/>
              </a:rPr>
              <a:t>1.</a:t>
            </a:r>
            <a:r>
              <a:rPr lang="zh-CN" altLang="zh-CN" sz="2000" b="1">
                <a:solidFill>
                  <a:srgbClr val="000000"/>
                </a:solidFill>
                <a:latin typeface="楷体" panose="02010609060101010101" pitchFamily="49" charset="-122"/>
                <a:ea typeface="楷体" panose="02010609060101010101" pitchFamily="49" charset="-122"/>
              </a:rPr>
              <a:t>分析文章内容</a:t>
            </a:r>
            <a:r>
              <a:rPr lang="zh-CN" altLang="en-US" sz="2000" b="1">
                <a:solidFill>
                  <a:srgbClr val="000000"/>
                </a:solidFill>
                <a:latin typeface="楷体" panose="02010609060101010101" pitchFamily="49" charset="-122"/>
                <a:ea typeface="楷体" panose="02010609060101010101" pitchFamily="49" charset="-122"/>
              </a:rPr>
              <a:t>，</a:t>
            </a:r>
            <a:r>
              <a:rPr lang="zh-CN" altLang="zh-CN" sz="2000" b="1">
                <a:solidFill>
                  <a:srgbClr val="000000"/>
                </a:solidFill>
                <a:latin typeface="楷体" panose="02010609060101010101" pitchFamily="49" charset="-122"/>
                <a:ea typeface="楷体" panose="02010609060101010101" pitchFamily="49" charset="-122"/>
              </a:rPr>
              <a:t>理解人物形象</a:t>
            </a:r>
            <a:endParaRPr lang="zh-CN" altLang="zh-CN" sz="20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endParaRPr lang="en-US" altLang="zh-CN" sz="20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r>
              <a:rPr lang="en-US" altLang="zh-CN" sz="2000" b="1">
                <a:solidFill>
                  <a:srgbClr val="000000"/>
                </a:solidFill>
                <a:latin typeface="楷体" panose="02010609060101010101" pitchFamily="49" charset="-122"/>
                <a:ea typeface="楷体" panose="02010609060101010101" pitchFamily="49" charset="-122"/>
              </a:rPr>
              <a:t>2.</a:t>
            </a:r>
            <a:r>
              <a:rPr lang="zh-CN" altLang="zh-CN" sz="2000" b="1">
                <a:solidFill>
                  <a:srgbClr val="000000"/>
                </a:solidFill>
                <a:latin typeface="楷体" panose="02010609060101010101" pitchFamily="49" charset="-122"/>
                <a:ea typeface="楷体" panose="02010609060101010101" pitchFamily="49" charset="-122"/>
              </a:rPr>
              <a:t>学习刻画人物的方法</a:t>
            </a:r>
            <a:endParaRPr lang="zh-CN" altLang="zh-CN" sz="20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endParaRPr lang="en-US" altLang="zh-CN" sz="2000" b="1">
              <a:solidFill>
                <a:srgbClr val="000000"/>
              </a:solidFill>
              <a:latin typeface="楷体" panose="02010609060101010101" pitchFamily="49" charset="-122"/>
              <a:ea typeface="楷体" panose="02010609060101010101" pitchFamily="49" charset="-122"/>
            </a:endParaRPr>
          </a:p>
          <a:p>
            <a:pPr eaLnBrk="1" hangingPunct="1">
              <a:spcBef>
                <a:spcPct val="0"/>
              </a:spcBef>
              <a:buFontTx/>
              <a:buNone/>
            </a:pPr>
            <a:r>
              <a:rPr lang="en-US" altLang="zh-CN" sz="2000" b="1">
                <a:solidFill>
                  <a:srgbClr val="000000"/>
                </a:solidFill>
                <a:latin typeface="楷体" panose="02010609060101010101" pitchFamily="49" charset="-122"/>
                <a:ea typeface="楷体" panose="02010609060101010101" pitchFamily="49" charset="-122"/>
              </a:rPr>
              <a:t>3.</a:t>
            </a:r>
            <a:r>
              <a:rPr lang="zh-CN" altLang="zh-CN" sz="2000" b="1">
                <a:solidFill>
                  <a:srgbClr val="000000"/>
                </a:solidFill>
                <a:latin typeface="楷体" panose="02010609060101010101" pitchFamily="49" charset="-122"/>
                <a:ea typeface="楷体" panose="02010609060101010101" pitchFamily="49" charset="-122"/>
              </a:rPr>
              <a:t>感受传统文化的魅力</a:t>
            </a:r>
            <a:endParaRPr lang="zh-CN" altLang="en-US" sz="2000" b="1">
              <a:solidFill>
                <a:srgbClr val="000000"/>
              </a:solidFill>
              <a:latin typeface="楷体" panose="02010609060101010101" pitchFamily="49" charset="-122"/>
              <a:ea typeface="楷体" panose="02010609060101010101" pitchFamily="49" charset="-122"/>
            </a:endParaRPr>
          </a:p>
        </p:txBody>
      </p:sp>
      <p:sp>
        <p:nvSpPr>
          <p:cNvPr id="13316" name="文本框 4"/>
          <p:cNvSpPr txBox="1">
            <a:spLocks noChangeArrowheads="1"/>
          </p:cNvSpPr>
          <p:nvPr/>
        </p:nvSpPr>
        <p:spPr bwMode="auto">
          <a:xfrm>
            <a:off x="8732838" y="4630738"/>
            <a:ext cx="266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3</a:t>
            </a:r>
            <a:endParaRPr lang="zh-CN" altLang="en-US" sz="1800">
              <a:latin typeface="Arial" panose="020B0604020202020204" pitchFamily="34" charset="0"/>
            </a:endParaRPr>
          </a:p>
        </p:txBody>
      </p:sp>
      <p:grpSp>
        <p:nvGrpSpPr>
          <p:cNvPr id="13317" name="组合 6"/>
          <p:cNvGrpSpPr/>
          <p:nvPr/>
        </p:nvGrpSpPr>
        <p:grpSpPr bwMode="auto">
          <a:xfrm>
            <a:off x="-6350" y="0"/>
            <a:ext cx="3348038" cy="1127125"/>
            <a:chOff x="-7088" y="0"/>
            <a:chExt cx="3348043" cy="1126355"/>
          </a:xfrm>
        </p:grpSpPr>
        <p:pic>
          <p:nvPicPr>
            <p:cNvPr id="13319" name="图片 2"/>
            <p:cNvPicPr>
              <a:picLocks noChangeAspect="1"/>
            </p:cNvPicPr>
            <p:nvPr/>
          </p:nvPicPr>
          <p:blipFill>
            <a:blip r:embed="rId1">
              <a:extLst>
                <a:ext uri="{28A0092B-C50C-407E-A947-70E740481C1C}">
                  <a14:useLocalDpi xmlns:a14="http://schemas.microsoft.com/office/drawing/2010/main" val="0"/>
                </a:ext>
              </a:extLst>
            </a:blip>
            <a:srcRect l="6259" t="17215" r="10310" b="20068"/>
            <a:stretch>
              <a:fillRect/>
            </a:stretch>
          </p:blipFill>
          <p:spPr bwMode="auto">
            <a:xfrm>
              <a:off x="-7088" y="0"/>
              <a:ext cx="1498387" cy="1126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连接符 7"/>
            <p:cNvCxnSpPr/>
            <p:nvPr/>
          </p:nvCxnSpPr>
          <p:spPr>
            <a:xfrm>
              <a:off x="1278789" y="759894"/>
              <a:ext cx="2062166" cy="0"/>
            </a:xfrm>
            <a:prstGeom prst="line">
              <a:avLst/>
            </a:prstGeom>
            <a:ln w="15875">
              <a:solidFill>
                <a:srgbClr val="2F2C23"/>
              </a:solidFill>
            </a:ln>
          </p:spPr>
          <p:style>
            <a:lnRef idx="1">
              <a:schemeClr val="accent1"/>
            </a:lnRef>
            <a:fillRef idx="0">
              <a:schemeClr val="accent1"/>
            </a:fillRef>
            <a:effectRef idx="0">
              <a:schemeClr val="accent1"/>
            </a:effectRef>
            <a:fontRef idx="minor">
              <a:schemeClr val="tx1"/>
            </a:fontRef>
          </p:style>
        </p:cxnSp>
      </p:grpSp>
      <p:sp>
        <p:nvSpPr>
          <p:cNvPr id="13318" name="文本框 1"/>
          <p:cNvSpPr txBox="1">
            <a:spLocks noChangeArrowheads="1"/>
          </p:cNvSpPr>
          <p:nvPr/>
        </p:nvSpPr>
        <p:spPr bwMode="auto">
          <a:xfrm>
            <a:off x="1320800" y="236538"/>
            <a:ext cx="20621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楷体" panose="02010609060101010101" pitchFamily="49" charset="-122"/>
                <a:ea typeface="楷体" panose="02010609060101010101" pitchFamily="49" charset="-122"/>
              </a:rPr>
              <a:t>本课时目标</a:t>
            </a:r>
            <a:endParaRPr lang="en-US" altLang="zh-CN" sz="28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1000" fill="hold"/>
                                        <p:tgtEl>
                                          <p:spTgt spid="19459"/>
                                        </p:tgtEl>
                                        <p:attrNameLst>
                                          <p:attrName>ppt_x</p:attrName>
                                        </p:attrNameLst>
                                      </p:cBhvr>
                                      <p:tavLst>
                                        <p:tav tm="0">
                                          <p:val>
                                            <p:strVal val="#ppt_x"/>
                                          </p:val>
                                        </p:tav>
                                        <p:tav tm="100000">
                                          <p:val>
                                            <p:strVal val="#ppt_x"/>
                                          </p:val>
                                        </p:tav>
                                      </p:tavLst>
                                    </p:anim>
                                    <p:anim calcmode="lin" valueType="num">
                                      <p:cBhvr additive="base">
                                        <p:cTn id="8" dur="1000" fill="hold"/>
                                        <p:tgtEl>
                                          <p:spTgt spid="1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文本框 10"/>
          <p:cNvSpPr txBox="1">
            <a:spLocks noChangeArrowheads="1"/>
          </p:cNvSpPr>
          <p:nvPr/>
        </p:nvSpPr>
        <p:spPr bwMode="auto">
          <a:xfrm>
            <a:off x="8739188" y="4664075"/>
            <a:ext cx="26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4</a:t>
            </a:r>
            <a:endParaRPr lang="zh-CN" altLang="en-US" sz="1800">
              <a:latin typeface="Arial" panose="020B0604020202020204" pitchFamily="34" charset="0"/>
            </a:endParaRPr>
          </a:p>
        </p:txBody>
      </p:sp>
      <p:sp>
        <p:nvSpPr>
          <p:cNvPr id="6" name="矩形 5"/>
          <p:cNvSpPr>
            <a:spLocks noChangeArrowheads="1"/>
          </p:cNvSpPr>
          <p:nvPr/>
        </p:nvSpPr>
        <p:spPr bwMode="auto">
          <a:xfrm>
            <a:off x="636588" y="1196975"/>
            <a:ext cx="814228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200000"/>
              </a:lnSpc>
              <a:spcBef>
                <a:spcPct val="0"/>
              </a:spcBef>
              <a:buFontTx/>
              <a:buNone/>
            </a:pPr>
            <a:r>
              <a:rPr lang="zh-CN" altLang="en-US" sz="2800" b="1">
                <a:latin typeface="楷体" panose="02010609060101010101" pitchFamily="49" charset="-122"/>
                <a:ea typeface="楷体" panose="02010609060101010101" pitchFamily="49" charset="-122"/>
              </a:rPr>
              <a:t>朗读第二自然段</a:t>
            </a:r>
            <a:endParaRPr lang="en-US" altLang="zh-CN" sz="2800" b="1">
              <a:latin typeface="楷体" panose="02010609060101010101" pitchFamily="49" charset="-122"/>
              <a:ea typeface="楷体" panose="02010609060101010101" pitchFamily="49" charset="-122"/>
            </a:endParaRPr>
          </a:p>
          <a:p>
            <a:pPr>
              <a:lnSpc>
                <a:spcPct val="200000"/>
              </a:lnSpc>
              <a:spcBef>
                <a:spcPct val="0"/>
              </a:spcBef>
              <a:buFontTx/>
              <a:buNone/>
            </a:pPr>
            <a:r>
              <a:rPr lang="en-US" altLang="zh-CN" sz="2800" b="1">
                <a:latin typeface="楷体" panose="02010609060101010101" pitchFamily="49" charset="-122"/>
                <a:ea typeface="楷体" panose="02010609060101010101" pitchFamily="49" charset="-122"/>
              </a:rPr>
              <a:t>    </a:t>
            </a:r>
            <a:r>
              <a:rPr lang="zh-CN" altLang="zh-CN" sz="2800" b="1">
                <a:latin typeface="楷体" panose="02010609060101010101" pitchFamily="49" charset="-122"/>
                <a:ea typeface="楷体" panose="02010609060101010101" pitchFamily="49" charset="-122"/>
              </a:rPr>
              <a:t>写刘备中途遇见诸葛均这一情节有什么作用？</a:t>
            </a:r>
            <a:endParaRPr lang="zh-CN" altLang="zh-CN" sz="2800">
              <a:latin typeface="楷体" panose="02010609060101010101" pitchFamily="49" charset="-122"/>
              <a:ea typeface="楷体" panose="02010609060101010101" pitchFamily="49" charset="-122"/>
            </a:endParaRPr>
          </a:p>
        </p:txBody>
      </p:sp>
      <p:sp>
        <p:nvSpPr>
          <p:cNvPr id="5" name="矩形 4"/>
          <p:cNvSpPr>
            <a:spLocks noChangeArrowheads="1"/>
          </p:cNvSpPr>
          <p:nvPr/>
        </p:nvSpPr>
        <p:spPr bwMode="auto">
          <a:xfrm>
            <a:off x="2820988" y="3344863"/>
            <a:ext cx="3790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2800" b="1">
                <a:solidFill>
                  <a:srgbClr val="0000FF"/>
                </a:solidFill>
                <a:latin typeface="楷体" panose="02010609060101010101" pitchFamily="49" charset="-122"/>
                <a:ea typeface="楷体" panose="02010609060101010101" pitchFamily="49" charset="-122"/>
              </a:rPr>
              <a:t>（可暂停慕课的播放）</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7" name="矩形 6"/>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情节分析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iterate type="wd">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par>
                          <p:cTn id="18" fill="hold">
                            <p:stCondLst>
                              <p:cond delay="500"/>
                            </p:stCondLst>
                            <p:childTnLst>
                              <p:par>
                                <p:cTn id="19" presetID="6" presetClass="emph" presetSubtype="0" fill="hold" nodeType="afterEffect">
                                  <p:stCondLst>
                                    <p:cond delay="0"/>
                                  </p:stCondLst>
                                  <p:childTnLst>
                                    <p:animScale>
                                      <p:cBhvr>
                                        <p:cTn id="20" dur="2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文本框 10"/>
          <p:cNvSpPr txBox="1">
            <a:spLocks noChangeArrowheads="1"/>
          </p:cNvSpPr>
          <p:nvPr/>
        </p:nvSpPr>
        <p:spPr bwMode="auto">
          <a:xfrm>
            <a:off x="8739188" y="4664075"/>
            <a:ext cx="26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5</a:t>
            </a:r>
            <a:endParaRPr lang="zh-CN" altLang="en-US" sz="1800">
              <a:latin typeface="Arial" panose="020B0604020202020204" pitchFamily="34" charset="0"/>
            </a:endParaRPr>
          </a:p>
        </p:txBody>
      </p:sp>
      <p:sp>
        <p:nvSpPr>
          <p:cNvPr id="6" name="矩形 5"/>
          <p:cNvSpPr>
            <a:spLocks noChangeArrowheads="1"/>
          </p:cNvSpPr>
          <p:nvPr/>
        </p:nvSpPr>
        <p:spPr bwMode="auto">
          <a:xfrm>
            <a:off x="642938" y="798513"/>
            <a:ext cx="796766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200000"/>
              </a:lnSpc>
              <a:spcBef>
                <a:spcPct val="0"/>
              </a:spcBef>
              <a:buFontTx/>
              <a:buNone/>
            </a:pPr>
            <a:r>
              <a:rPr lang="zh-CN" altLang="en-US" sz="2000" b="1">
                <a:solidFill>
                  <a:srgbClr val="FF0000"/>
                </a:solidFill>
                <a:latin typeface="楷体" panose="02010609060101010101" pitchFamily="49" charset="-122"/>
                <a:ea typeface="楷体" panose="02010609060101010101" pitchFamily="49" charset="-122"/>
              </a:rPr>
              <a:t>    内容上：</a:t>
            </a:r>
            <a:r>
              <a:rPr lang="zh-CN" altLang="en-US" sz="2000" b="1">
                <a:latin typeface="楷体" panose="02010609060101010101" pitchFamily="49" charset="-122"/>
                <a:ea typeface="楷体" panose="02010609060101010101" pitchFamily="49" charset="-122"/>
              </a:rPr>
              <a:t>由诸葛均的表现及张飞、刘备对待诸葛均的不同态度，刻画了诸葛均我行我素的形象及刘备善解人意、谦恭有礼，张飞直率的特征。</a:t>
            </a:r>
            <a:endParaRPr lang="zh-CN" altLang="en-US" sz="2000" b="1">
              <a:latin typeface="楷体" panose="02010609060101010101" pitchFamily="49" charset="-122"/>
              <a:ea typeface="楷体" panose="02010609060101010101" pitchFamily="49" charset="-122"/>
            </a:endParaRPr>
          </a:p>
          <a:p>
            <a:pPr>
              <a:lnSpc>
                <a:spcPct val="200000"/>
              </a:lnSpc>
              <a:spcBef>
                <a:spcPct val="0"/>
              </a:spcBef>
              <a:buFontTx/>
              <a:buNone/>
            </a:pPr>
            <a:r>
              <a:rPr lang="zh-CN" altLang="en-US" sz="2000" b="1">
                <a:solidFill>
                  <a:srgbClr val="FF0000"/>
                </a:solidFill>
                <a:latin typeface="楷体" panose="02010609060101010101" pitchFamily="49" charset="-122"/>
                <a:ea typeface="楷体" panose="02010609060101010101" pitchFamily="49" charset="-122"/>
              </a:rPr>
              <a:t>    结构上：</a:t>
            </a:r>
            <a:r>
              <a:rPr lang="zh-CN" altLang="en-US" sz="2000" b="1">
                <a:latin typeface="楷体" panose="02010609060101010101" pitchFamily="49" charset="-122"/>
                <a:ea typeface="楷体" panose="02010609060101010101" pitchFamily="49" charset="-122"/>
              </a:rPr>
              <a:t>由诸葛均之口道出诸葛亮“昨暮方归”，说明刘备此次拜访极有可能见到诸葛亮，推动了情节的发展，也为下文刘备见到诸葛亮的情节做了铺垫。</a:t>
            </a:r>
            <a:endParaRPr lang="zh-CN" altLang="en-US" sz="2000" b="1">
              <a:latin typeface="楷体" panose="02010609060101010101" pitchFamily="49" charset="-122"/>
              <a:ea typeface="楷体" panose="02010609060101010101" pitchFamily="49" charset="-122"/>
            </a:endParaRPr>
          </a:p>
          <a:p>
            <a:pPr>
              <a:lnSpc>
                <a:spcPct val="200000"/>
              </a:lnSpc>
              <a:spcBef>
                <a:spcPct val="0"/>
              </a:spcBef>
              <a:buFontTx/>
              <a:buNone/>
            </a:pPr>
            <a:endParaRPr lang="zh-CN" altLang="en-US" sz="2000">
              <a:latin typeface="楷体" panose="02010609060101010101" pitchFamily="49" charset="-122"/>
              <a:ea typeface="楷体" panose="02010609060101010101" pitchFamily="49"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iterate type="wd">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文本框 10"/>
          <p:cNvSpPr txBox="1">
            <a:spLocks noChangeArrowheads="1"/>
          </p:cNvSpPr>
          <p:nvPr/>
        </p:nvSpPr>
        <p:spPr bwMode="auto">
          <a:xfrm>
            <a:off x="8739188" y="4664075"/>
            <a:ext cx="26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6</a:t>
            </a:r>
            <a:endParaRPr lang="zh-CN" altLang="en-US" sz="1800">
              <a:latin typeface="Arial" panose="020B0604020202020204" pitchFamily="34" charset="0"/>
            </a:endParaRPr>
          </a:p>
        </p:txBody>
      </p:sp>
      <p:sp>
        <p:nvSpPr>
          <p:cNvPr id="6" name="矩形 5"/>
          <p:cNvSpPr>
            <a:spLocks noChangeArrowheads="1"/>
          </p:cNvSpPr>
          <p:nvPr/>
        </p:nvSpPr>
        <p:spPr bwMode="auto">
          <a:xfrm>
            <a:off x="609600" y="1349375"/>
            <a:ext cx="78501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FontTx/>
              <a:buNone/>
            </a:pPr>
            <a:r>
              <a:rPr lang="en-US" altLang="zh-CN" sz="2400" b="1">
                <a:latin typeface="楷体" panose="02010609060101010101" pitchFamily="49" charset="-122"/>
                <a:ea typeface="楷体" panose="02010609060101010101" pitchFamily="49" charset="-122"/>
              </a:rPr>
              <a:t>    </a:t>
            </a:r>
            <a:r>
              <a:rPr lang="zh-CN" altLang="zh-CN" sz="2400" b="1">
                <a:latin typeface="楷体" panose="02010609060101010101" pitchFamily="49" charset="-122"/>
                <a:ea typeface="楷体" panose="02010609060101010101" pitchFamily="49" charset="-122"/>
              </a:rPr>
              <a:t>偶遇诸葛均之后</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见到诸葛亮之前</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刘备还经历了那些挫折？</a:t>
            </a:r>
            <a:endParaRPr lang="zh-CN" altLang="zh-CN" sz="2400" b="1">
              <a:latin typeface="楷体" panose="02010609060101010101" pitchFamily="49" charset="-122"/>
              <a:ea typeface="楷体" panose="02010609060101010101" pitchFamily="49" charset="-122"/>
            </a:endParaRPr>
          </a:p>
        </p:txBody>
      </p:sp>
      <p:sp>
        <p:nvSpPr>
          <p:cNvPr id="5" name="矩形 4"/>
          <p:cNvSpPr/>
          <p:nvPr/>
        </p:nvSpPr>
        <p:spPr>
          <a:xfrm>
            <a:off x="3668713" y="536575"/>
            <a:ext cx="3792537" cy="522288"/>
          </a:xfrm>
          <a:prstGeom prst="rect">
            <a:avLst/>
          </a:prstGeom>
        </p:spPr>
        <p:txBody>
          <a:bodyPr wrap="none">
            <a:spAutoFit/>
          </a:bodyPr>
          <a:lstStyle/>
          <a:p>
            <a:pPr eaLnBrk="1" hangingPunct="1">
              <a:defRPr/>
            </a:pPr>
            <a:r>
              <a:rPr lang="zh-CN" altLang="zh-CN" sz="2800" b="1" dirty="0">
                <a:ln w="11430"/>
                <a:solidFill>
                  <a:srgbClr val="0000FF"/>
                </a:solidFill>
                <a:effectLst>
                  <a:outerShdw blurRad="50800" dist="39000" dir="5460000" algn="tl">
                    <a:srgbClr val="000000">
                      <a:alpha val="38000"/>
                    </a:srgbClr>
                  </a:outerShdw>
                </a:effectLst>
                <a:latin typeface="楷体" panose="02010609060101010101" pitchFamily="49" charset="-122"/>
                <a:ea typeface="楷体" panose="02010609060101010101" pitchFamily="49" charset="-122"/>
              </a:rPr>
              <a:t>（可暂停慕课的播放）</a:t>
            </a:r>
            <a:endParaRPr lang="zh-CN" altLang="en-US" sz="2800" b="1" dirty="0">
              <a:ln w="11430"/>
              <a:solidFill>
                <a:srgbClr val="0000FF"/>
              </a:solidFill>
              <a:effectLst>
                <a:outerShdw blurRad="50800" dist="39000" dir="5460000" algn="tl">
                  <a:srgbClr val="000000">
                    <a:alpha val="38000"/>
                  </a:srgbClr>
                </a:outerShdw>
              </a:effectLst>
              <a:latin typeface="楷体" panose="02010609060101010101" pitchFamily="49" charset="-122"/>
              <a:ea typeface="楷体" panose="02010609060101010101" pitchFamily="49" charset="-122"/>
            </a:endParaRPr>
          </a:p>
        </p:txBody>
      </p:sp>
      <p:sp>
        <p:nvSpPr>
          <p:cNvPr id="7" name="矩形 6"/>
          <p:cNvSpPr>
            <a:spLocks noChangeArrowheads="1"/>
          </p:cNvSpPr>
          <p:nvPr/>
        </p:nvSpPr>
        <p:spPr bwMode="auto">
          <a:xfrm>
            <a:off x="1739900" y="2743200"/>
            <a:ext cx="6931025"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zh-CN" sz="2400" b="1">
                <a:latin typeface="楷体" panose="02010609060101010101" pitchFamily="49" charset="-122"/>
                <a:ea typeface="楷体" panose="02010609060101010101" pitchFamily="49" charset="-122"/>
              </a:rPr>
              <a:t>波折一：诸葛亮昼寝未醒</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阶下等候。</a:t>
            </a:r>
            <a:endParaRPr lang="zh-CN"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zh-CN" sz="2400" b="1">
                <a:latin typeface="楷体" panose="02010609060101010101" pitchFamily="49" charset="-122"/>
                <a:ea typeface="楷体" panose="02010609060101010101" pitchFamily="49" charset="-122"/>
              </a:rPr>
              <a:t>波折二：诸葛亮醒而未起</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继续等候。</a:t>
            </a:r>
            <a:endParaRPr lang="zh-CN"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zh-CN" sz="2400" b="1">
                <a:latin typeface="楷体" panose="02010609060101010101" pitchFamily="49" charset="-122"/>
                <a:ea typeface="楷体" panose="02010609060101010101" pitchFamily="49" charset="-122"/>
              </a:rPr>
              <a:t>波折三：诸葛亮更衣戴冠</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半晌乃出。</a:t>
            </a:r>
            <a:endParaRPr lang="zh-CN" altLang="en-US" sz="2400" b="1">
              <a:latin typeface="楷体" panose="02010609060101010101" pitchFamily="49" charset="-122"/>
              <a:ea typeface="楷体" panose="02010609060101010101" pitchFamily="49" charset="-122"/>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情节分析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ox(i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ox(in)">
                                      <p:cBhvr>
                                        <p:cTn id="17" dur="500"/>
                                        <p:tgtEl>
                                          <p:spTgt spid="7">
                                            <p:txEl>
                                              <p:pRg st="0" end="0"/>
                                            </p:txEl>
                                          </p:spTgt>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box(in)">
                                      <p:cBhvr>
                                        <p:cTn id="20" dur="500"/>
                                        <p:tgtEl>
                                          <p:spTgt spid="7">
                                            <p:txEl>
                                              <p:pRg st="1" end="1"/>
                                            </p:txEl>
                                          </p:spTgt>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box(in)">
                                      <p:cBhvr>
                                        <p:cTn id="2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文本框 10"/>
          <p:cNvSpPr txBox="1">
            <a:spLocks noChangeArrowheads="1"/>
          </p:cNvSpPr>
          <p:nvPr/>
        </p:nvSpPr>
        <p:spPr bwMode="auto">
          <a:xfrm>
            <a:off x="8739188" y="4664075"/>
            <a:ext cx="26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7</a:t>
            </a:r>
            <a:endParaRPr lang="zh-CN" altLang="en-US" sz="1800">
              <a:latin typeface="Arial" panose="020B0604020202020204" pitchFamily="34" charset="0"/>
            </a:endParaRPr>
          </a:p>
        </p:txBody>
      </p:sp>
      <p:sp>
        <p:nvSpPr>
          <p:cNvPr id="6" name="矩形 5"/>
          <p:cNvSpPr>
            <a:spLocks noChangeArrowheads="1"/>
          </p:cNvSpPr>
          <p:nvPr/>
        </p:nvSpPr>
        <p:spPr bwMode="auto">
          <a:xfrm>
            <a:off x="442913" y="1377950"/>
            <a:ext cx="82962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    刘备为什么不叫醒诸葛亮，而是在阶下等他醒来，等了近三个时辰？</a:t>
            </a:r>
            <a:endParaRPr lang="zh-CN" altLang="en-US" sz="2400" b="1">
              <a:latin typeface="楷体" panose="02010609060101010101" pitchFamily="49" charset="-122"/>
              <a:ea typeface="楷体" panose="02010609060101010101" pitchFamily="49" charset="-122"/>
            </a:endParaRPr>
          </a:p>
        </p:txBody>
      </p:sp>
      <p:sp>
        <p:nvSpPr>
          <p:cNvPr id="5" name="矩形 4"/>
          <p:cNvSpPr>
            <a:spLocks noChangeArrowheads="1"/>
          </p:cNvSpPr>
          <p:nvPr/>
        </p:nvSpPr>
        <p:spPr bwMode="auto">
          <a:xfrm>
            <a:off x="1357313" y="2973388"/>
            <a:ext cx="6991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刘备的耐心等候，不去惊醒先生，是心诚的表现，</a:t>
            </a:r>
            <a:endParaRPr lang="en-US"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体现了刘备的礼贤下士的诚意。</a:t>
            </a:r>
            <a:endParaRPr lang="zh-CN" altLang="en-US" sz="2400" b="1">
              <a:latin typeface="楷体" panose="02010609060101010101" pitchFamily="49" charset="-122"/>
              <a:ea typeface="楷体" panose="02010609060101010101" pitchFamily="49" charset="-122"/>
            </a:endParaRPr>
          </a:p>
        </p:txBody>
      </p:sp>
      <p:sp>
        <p:nvSpPr>
          <p:cNvPr id="7" name="矩形 6"/>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情节分析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ox(i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ox(in)">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文本框 10"/>
          <p:cNvSpPr txBox="1">
            <a:spLocks noChangeArrowheads="1"/>
          </p:cNvSpPr>
          <p:nvPr/>
        </p:nvSpPr>
        <p:spPr bwMode="auto">
          <a:xfrm>
            <a:off x="8739188" y="4664075"/>
            <a:ext cx="26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8</a:t>
            </a:r>
            <a:endParaRPr lang="zh-CN" altLang="en-US" sz="1800">
              <a:latin typeface="Arial" panose="020B0604020202020204" pitchFamily="34" charset="0"/>
            </a:endParaRPr>
          </a:p>
        </p:txBody>
      </p:sp>
      <p:sp>
        <p:nvSpPr>
          <p:cNvPr id="6" name="矩形 5"/>
          <p:cNvSpPr>
            <a:spLocks noChangeArrowheads="1"/>
          </p:cNvSpPr>
          <p:nvPr/>
        </p:nvSpPr>
        <p:spPr bwMode="auto">
          <a:xfrm>
            <a:off x="1273175" y="1235075"/>
            <a:ext cx="71786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    思考：文中还有哪些细节描写能体现出刘备的诚心和敬意呢？请勾画相关语句，并用自己的话分条概述。</a:t>
            </a:r>
            <a:endParaRPr lang="zh-CN" altLang="en-US" sz="2400" b="1">
              <a:latin typeface="楷体" panose="02010609060101010101" pitchFamily="49" charset="-122"/>
              <a:ea typeface="楷体" panose="02010609060101010101" pitchFamily="49" charset="-122"/>
            </a:endParaRPr>
          </a:p>
        </p:txBody>
      </p:sp>
      <p:sp>
        <p:nvSpPr>
          <p:cNvPr id="5" name="矩形 4"/>
          <p:cNvSpPr>
            <a:spLocks noChangeArrowheads="1"/>
          </p:cNvSpPr>
          <p:nvPr/>
        </p:nvSpPr>
        <p:spPr bwMode="auto">
          <a:xfrm>
            <a:off x="5753100" y="3662363"/>
            <a:ext cx="26987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2800" b="1">
                <a:solidFill>
                  <a:srgbClr val="0000FF"/>
                </a:solidFill>
                <a:latin typeface="楷体" panose="02010609060101010101" pitchFamily="49" charset="-122"/>
                <a:ea typeface="楷体" panose="02010609060101010101" pitchFamily="49" charset="-122"/>
              </a:rPr>
              <a:t>（可暂停播放）</a:t>
            </a:r>
            <a:endParaRPr lang="zh-CN" altLang="zh-CN" sz="2800" b="1">
              <a:solidFill>
                <a:srgbClr val="0000FF"/>
              </a:solidFill>
              <a:latin typeface="楷体" panose="02010609060101010101" pitchFamily="49" charset="-122"/>
              <a:ea typeface="楷体" panose="02010609060101010101" pitchFamily="49" charset="-122"/>
            </a:endParaRPr>
          </a:p>
        </p:txBody>
      </p:sp>
      <p:pic>
        <p:nvPicPr>
          <p:cNvPr id="7" name="图片 6" descr="01300000320438123538467961408_s.jpg"/>
          <p:cNvPicPr>
            <a:picLocks noChangeAspect="1"/>
          </p:cNvPicPr>
          <p:nvPr/>
        </p:nvPicPr>
        <p:blipFill>
          <a:blip r:embed="rId1" cstate="print"/>
          <a:stretch>
            <a:fillRect/>
          </a:stretch>
        </p:blipFill>
        <p:spPr>
          <a:xfrm>
            <a:off x="2881035" y="2901157"/>
            <a:ext cx="1638300"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34988" y="1582738"/>
          <a:ext cx="8280400" cy="3205162"/>
        </p:xfrm>
        <a:graphic>
          <a:graphicData uri="http://schemas.openxmlformats.org/drawingml/2006/table">
            <a:tbl>
              <a:tblPr firstRow="1" bandRow="1">
                <a:tableStyleId>{5940675A-B579-460E-94D1-54222C63F5DA}</a:tableStyleId>
              </a:tblPr>
              <a:tblGrid>
                <a:gridCol w="4317132"/>
                <a:gridCol w="3963268"/>
              </a:tblGrid>
              <a:tr h="548424">
                <a:tc>
                  <a:txBody>
                    <a:bodyPr/>
                    <a:lstStyle/>
                    <a:p>
                      <a:pPr algn="ctr"/>
                      <a:r>
                        <a:rPr lang="zh-CN" altLang="en-US" sz="2400" b="1" dirty="0">
                          <a:latin typeface="楷体" panose="02010609060101010101" pitchFamily="49" charset="-122"/>
                          <a:ea typeface="楷体" panose="02010609060101010101" pitchFamily="49" charset="-122"/>
                        </a:rPr>
                        <a:t>例句</a:t>
                      </a:r>
                      <a:endParaRPr lang="zh-CN" altLang="en-US" sz="2400" b="1" dirty="0">
                        <a:latin typeface="楷体" panose="02010609060101010101" pitchFamily="49" charset="-122"/>
                        <a:ea typeface="楷体" panose="02010609060101010101" pitchFamily="49" charset="-122"/>
                      </a:endParaRPr>
                    </a:p>
                  </a:txBody>
                  <a:tcPr marL="91430" marR="91430" marT="45686" marB="45686"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30" marR="91430" marT="45686" marB="45686" anchor="ctr"/>
                </a:tc>
              </a:tr>
              <a:tr h="2656738">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86" marB="45686"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86" marB="45686" anchor="ctr"/>
                </a:tc>
              </a:tr>
            </a:tbl>
          </a:graphicData>
        </a:graphic>
      </p:graphicFrame>
      <p:sp>
        <p:nvSpPr>
          <p:cNvPr id="3" name="文本框 2"/>
          <p:cNvSpPr txBox="1">
            <a:spLocks noChangeArrowheads="1"/>
          </p:cNvSpPr>
          <p:nvPr/>
        </p:nvSpPr>
        <p:spPr bwMode="auto">
          <a:xfrm>
            <a:off x="787400" y="3106738"/>
            <a:ext cx="3887788"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离草庐半里之外，玄德便下马步行</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4926013" y="2354263"/>
            <a:ext cx="38893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zh-CN" altLang="en-US" sz="1800" b="1">
                <a:latin typeface="楷体" panose="02010609060101010101" pitchFamily="49" charset="-122"/>
                <a:ea typeface="楷体" panose="02010609060101010101" pitchFamily="49" charset="-122"/>
              </a:rPr>
              <a:t>刘备是当时汉献帝的叔父，是皇叔，是皇亲国戚，而诸葛亮是一介草民，为了请诸葛亮，刘备离草庐半里之外竟下马步行</a:t>
            </a:r>
            <a:endParaRPr lang="zh-CN" altLang="en-US" sz="1800" b="1">
              <a:latin typeface="楷体" panose="02010609060101010101" pitchFamily="49" charset="-122"/>
              <a:ea typeface="楷体" panose="02010609060101010101" pitchFamily="49" charset="-122"/>
            </a:endParaRPr>
          </a:p>
        </p:txBody>
      </p:sp>
      <p:sp>
        <p:nvSpPr>
          <p:cNvPr id="19471" name="矩形 6"/>
          <p:cNvSpPr>
            <a:spLocks noChangeArrowheads="1"/>
          </p:cNvSpPr>
          <p:nvPr/>
        </p:nvSpPr>
        <p:spPr bwMode="auto">
          <a:xfrm flipH="1">
            <a:off x="8707438" y="4699000"/>
            <a:ext cx="436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9</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17525" y="1765300"/>
          <a:ext cx="8280400" cy="2192338"/>
        </p:xfrm>
        <a:graphic>
          <a:graphicData uri="http://schemas.openxmlformats.org/drawingml/2006/table">
            <a:tbl>
              <a:tblPr firstRow="1" bandRow="1">
                <a:tableStyleId>{5940675A-B579-460E-94D1-54222C63F5DA}</a:tableStyleId>
              </a:tblPr>
              <a:tblGrid>
                <a:gridCol w="4317132"/>
                <a:gridCol w="3963268"/>
              </a:tblGrid>
              <a:tr h="457287">
                <a:tc>
                  <a:txBody>
                    <a:bodyPr/>
                    <a:lstStyle/>
                    <a:p>
                      <a:pPr algn="ctr"/>
                      <a:r>
                        <a:rPr lang="zh-CN" altLang="en-US" sz="2400" b="1" dirty="0">
                          <a:latin typeface="楷体" panose="02010609060101010101" pitchFamily="49" charset="-122"/>
                          <a:ea typeface="楷体" panose="02010609060101010101" pitchFamily="49" charset="-122"/>
                        </a:rPr>
                        <a:t>例句</a:t>
                      </a:r>
                      <a:endParaRPr lang="zh-CN" altLang="en-US" sz="2400" b="1" dirty="0">
                        <a:latin typeface="楷体" panose="02010609060101010101" pitchFamily="49" charset="-122"/>
                        <a:ea typeface="楷体" panose="02010609060101010101" pitchFamily="49" charset="-122"/>
                      </a:endParaRPr>
                    </a:p>
                  </a:txBody>
                  <a:tcPr marL="91430" marR="91430" marT="45708" marB="45708"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30" marR="91430" marT="45708" marB="45708" anchor="ctr"/>
                </a:tc>
              </a:tr>
              <a:tr h="1735051">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708" marB="45708"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708" marB="45708" anchor="ctr"/>
                </a:tc>
              </a:tr>
            </a:tbl>
          </a:graphicData>
        </a:graphic>
      </p:graphicFrame>
      <p:sp>
        <p:nvSpPr>
          <p:cNvPr id="3" name="文本框 2"/>
          <p:cNvSpPr txBox="1">
            <a:spLocks noChangeArrowheads="1"/>
          </p:cNvSpPr>
          <p:nvPr/>
        </p:nvSpPr>
        <p:spPr bwMode="auto">
          <a:xfrm>
            <a:off x="733425" y="2611438"/>
            <a:ext cx="3924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玄德拱立阶下。半晌，先生未醒</a:t>
            </a:r>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又立了一个时辰，孔明才醒</a:t>
            </a:r>
            <a:r>
              <a:rPr lang="en-US" altLang="zh-CN" sz="1800" b="1">
                <a:latin typeface="楷体" panose="02010609060101010101" pitchFamily="49" charset="-122"/>
                <a:ea typeface="楷体" panose="02010609060101010101" pitchFamily="49" charset="-122"/>
              </a:rPr>
              <a:t>……</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4949825" y="2611438"/>
            <a:ext cx="38481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1800" b="1">
                <a:latin typeface="楷体" panose="02010609060101010101" pitchFamily="49" charset="-122"/>
                <a:ea typeface="楷体" panose="02010609060101010101" pitchFamily="49" charset="-122"/>
              </a:rPr>
              <a:t>“拱立”动作描写</a:t>
            </a:r>
            <a:r>
              <a:rPr lang="zh-CN" altLang="en-US" sz="1800" b="1">
                <a:latin typeface="楷体" panose="02010609060101010101" pitchFamily="49" charset="-122"/>
                <a:ea typeface="楷体" panose="02010609060101010101" pitchFamily="49" charset="-122"/>
              </a:rPr>
              <a:t>，</a:t>
            </a:r>
            <a:r>
              <a:rPr lang="zh-CN" altLang="zh-CN" sz="1800" b="1">
                <a:latin typeface="楷体" panose="02010609060101010101" pitchFamily="49" charset="-122"/>
                <a:ea typeface="楷体" panose="02010609060101010101" pitchFamily="49" charset="-122"/>
              </a:rPr>
              <a:t>肃立、恭敬地站着</a:t>
            </a:r>
            <a:r>
              <a:rPr lang="zh-CN" altLang="en-US" sz="1800" b="1">
                <a:latin typeface="楷体" panose="02010609060101010101" pitchFamily="49" charset="-122"/>
                <a:ea typeface="楷体" panose="02010609060101010101" pitchFamily="49" charset="-122"/>
              </a:rPr>
              <a:t>，</a:t>
            </a:r>
            <a:r>
              <a:rPr lang="zh-CN" altLang="zh-CN" sz="1800" b="1">
                <a:latin typeface="楷体" panose="02010609060101010101" pitchFamily="49" charset="-122"/>
                <a:ea typeface="楷体" panose="02010609060101010101" pitchFamily="49" charset="-122"/>
              </a:rPr>
              <a:t>“半晌”“又一个时辰”直接说明时间之长。</a:t>
            </a:r>
            <a:endParaRPr lang="zh-CN" altLang="zh-CN" sz="1800" b="1">
              <a:latin typeface="楷体" panose="02010609060101010101" pitchFamily="49" charset="-122"/>
              <a:ea typeface="楷体" panose="02010609060101010101" pitchFamily="49" charset="-122"/>
            </a:endParaRPr>
          </a:p>
        </p:txBody>
      </p:sp>
      <p:sp>
        <p:nvSpPr>
          <p:cNvPr id="20495" name="矩形 6"/>
          <p:cNvSpPr>
            <a:spLocks noChangeArrowheads="1"/>
          </p:cNvSpPr>
          <p:nvPr/>
        </p:nvSpPr>
        <p:spPr bwMode="auto">
          <a:xfrm>
            <a:off x="8577263" y="432593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10</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473075" y="1747838"/>
          <a:ext cx="8280400" cy="2678112"/>
        </p:xfrm>
        <a:graphic>
          <a:graphicData uri="http://schemas.openxmlformats.org/drawingml/2006/table">
            <a:tbl>
              <a:tblPr firstRow="1" bandRow="1">
                <a:tableStyleId>{5940675A-B579-460E-94D1-54222C63F5DA}</a:tableStyleId>
              </a:tblPr>
              <a:tblGrid>
                <a:gridCol w="4317132"/>
                <a:gridCol w="3963268"/>
              </a:tblGrid>
              <a:tr h="702097">
                <a:tc>
                  <a:txBody>
                    <a:bodyPr/>
                    <a:lstStyle/>
                    <a:p>
                      <a:pPr algn="ctr"/>
                      <a:r>
                        <a:rPr lang="zh-CN" altLang="en-US" sz="2400" b="1" dirty="0">
                          <a:latin typeface="楷体" panose="02010609060101010101" pitchFamily="49" charset="-122"/>
                          <a:ea typeface="楷体" panose="02010609060101010101" pitchFamily="49" charset="-122"/>
                        </a:rPr>
                        <a:t>例句</a:t>
                      </a:r>
                      <a:endParaRPr lang="zh-CN" altLang="en-US" sz="2400" b="1" dirty="0">
                        <a:latin typeface="楷体" panose="02010609060101010101" pitchFamily="49" charset="-122"/>
                        <a:ea typeface="楷体" panose="02010609060101010101" pitchFamily="49" charset="-122"/>
                      </a:endParaRPr>
                    </a:p>
                  </a:txBody>
                  <a:tcPr marL="91430" marR="91430" marT="45693" marB="45693"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30" marR="91430" marT="45693" marB="45693" anchor="ctr"/>
                </a:tc>
              </a:tr>
              <a:tr h="1976015">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3" marB="45693"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3" marB="45693" anchor="ctr"/>
                </a:tc>
              </a:tr>
            </a:tbl>
          </a:graphicData>
        </a:graphic>
      </p:graphicFrame>
      <p:sp>
        <p:nvSpPr>
          <p:cNvPr id="3" name="文本框 2"/>
          <p:cNvSpPr txBox="1">
            <a:spLocks noChangeArrowheads="1"/>
          </p:cNvSpPr>
          <p:nvPr/>
        </p:nvSpPr>
        <p:spPr bwMode="auto">
          <a:xfrm>
            <a:off x="723900" y="2693988"/>
            <a:ext cx="3889375"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汉室末胄，涿郡愚夫，久闻先生大名，如雷贯耳。昨两次晋谒，不得一见，已书贱名于文几，未审得入览否？</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4832350" y="2595563"/>
            <a:ext cx="3887788"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言语谦卑，其时刘备巳年过四十，孔明才</a:t>
            </a:r>
            <a:r>
              <a:rPr lang="en-US" altLang="zh-CN" sz="1800" b="1">
                <a:latin typeface="楷体" panose="02010609060101010101" pitchFamily="49" charset="-122"/>
                <a:ea typeface="楷体" panose="02010609060101010101" pitchFamily="49" charset="-122"/>
              </a:rPr>
              <a:t>27</a:t>
            </a:r>
            <a:r>
              <a:rPr lang="zh-CN" altLang="en-US" sz="1800" b="1">
                <a:latin typeface="楷体" panose="02010609060101010101" pitchFamily="49" charset="-122"/>
                <a:ea typeface="楷体" panose="02010609060101010101" pitchFamily="49" charset="-122"/>
              </a:rPr>
              <a:t>岁，刘备自称“愚夫”，却称孔明为“先生”，并称这次见面为“晋谒”</a:t>
            </a:r>
            <a:endParaRPr lang="zh-CN" altLang="en-US" sz="1800" b="1">
              <a:latin typeface="楷体" panose="02010609060101010101" pitchFamily="49" charset="-122"/>
              <a:ea typeface="楷体" panose="02010609060101010101" pitchFamily="49" charset="-122"/>
            </a:endParaRPr>
          </a:p>
        </p:txBody>
      </p:sp>
      <p:sp>
        <p:nvSpPr>
          <p:cNvPr id="21519" name="矩形 6"/>
          <p:cNvSpPr>
            <a:spLocks noChangeArrowheads="1"/>
          </p:cNvSpPr>
          <p:nvPr/>
        </p:nvSpPr>
        <p:spPr bwMode="auto">
          <a:xfrm>
            <a:off x="8720138" y="4773613"/>
            <a:ext cx="4238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11</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文本框 10"/>
          <p:cNvSpPr txBox="1">
            <a:spLocks noChangeArrowheads="1"/>
          </p:cNvSpPr>
          <p:nvPr/>
        </p:nvSpPr>
        <p:spPr bwMode="auto">
          <a:xfrm>
            <a:off x="8555038" y="4664075"/>
            <a:ext cx="452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12</a:t>
            </a:r>
            <a:endParaRPr lang="zh-CN" altLang="en-US" sz="1800">
              <a:latin typeface="Arial" panose="020B0604020202020204" pitchFamily="34" charset="0"/>
            </a:endParaRPr>
          </a:p>
        </p:txBody>
      </p:sp>
      <p:sp>
        <p:nvSpPr>
          <p:cNvPr id="6" name="矩形 5"/>
          <p:cNvSpPr>
            <a:spLocks noChangeArrowheads="1"/>
          </p:cNvSpPr>
          <p:nvPr/>
        </p:nvSpPr>
        <p:spPr bwMode="auto">
          <a:xfrm>
            <a:off x="636588" y="1196975"/>
            <a:ext cx="81422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朗读第三自然段</a:t>
            </a:r>
            <a:endParaRPr lang="en-US" altLang="zh-CN" sz="2400" b="1">
              <a:latin typeface="楷体" panose="02010609060101010101" pitchFamily="49" charset="-122"/>
              <a:ea typeface="楷体" panose="02010609060101010101" pitchFamily="49" charset="-122"/>
            </a:endParaRPr>
          </a:p>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    诸葛亮是怎样地分析天下形势的？他提出了怎样的战略方针？</a:t>
            </a:r>
            <a:endParaRPr lang="zh-CN" altLang="zh-CN" sz="2400" b="1">
              <a:latin typeface="楷体" panose="02010609060101010101" pitchFamily="49" charset="-122"/>
              <a:ea typeface="楷体" panose="02010609060101010101" pitchFamily="49" charset="-122"/>
            </a:endParaRPr>
          </a:p>
          <a:p>
            <a:pPr>
              <a:lnSpc>
                <a:spcPct val="130000"/>
              </a:lnSpc>
              <a:spcBef>
                <a:spcPct val="0"/>
              </a:spcBef>
              <a:buFontTx/>
              <a:buNone/>
            </a:pPr>
            <a:endParaRPr lang="zh-CN" altLang="en-US" sz="2400" b="1">
              <a:latin typeface="楷体" panose="02010609060101010101" pitchFamily="49" charset="-122"/>
              <a:ea typeface="楷体" panose="02010609060101010101" pitchFamily="49" charset="-122"/>
            </a:endParaRPr>
          </a:p>
        </p:txBody>
      </p:sp>
      <p:sp>
        <p:nvSpPr>
          <p:cNvPr id="5" name="矩形 4"/>
          <p:cNvSpPr>
            <a:spLocks noChangeArrowheads="1"/>
          </p:cNvSpPr>
          <p:nvPr/>
        </p:nvSpPr>
        <p:spPr bwMode="auto">
          <a:xfrm>
            <a:off x="2820988" y="3344863"/>
            <a:ext cx="3790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2800" b="1">
                <a:solidFill>
                  <a:srgbClr val="0000FF"/>
                </a:solidFill>
                <a:latin typeface="楷体" panose="02010609060101010101" pitchFamily="49" charset="-122"/>
                <a:ea typeface="楷体" panose="02010609060101010101" pitchFamily="49" charset="-122"/>
              </a:rPr>
              <a:t>（可暂停慕课的播放）</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7" name="矩形 6"/>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情节分析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iterate type="wd">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par>
                          <p:cTn id="18" fill="hold">
                            <p:stCondLst>
                              <p:cond delay="500"/>
                            </p:stCondLst>
                            <p:childTnLst>
                              <p:par>
                                <p:cTn id="19" presetID="6" presetClass="emph" presetSubtype="0" fill="hold" nodeType="afterEffect">
                                  <p:stCondLst>
                                    <p:cond delay="0"/>
                                  </p:stCondLst>
                                  <p:childTnLst>
                                    <p:animScale>
                                      <p:cBhvr>
                                        <p:cTn id="20" dur="2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1192213" y="584200"/>
            <a:ext cx="309721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b="1">
                <a:solidFill>
                  <a:srgbClr val="0000FF"/>
                </a:solidFill>
                <a:latin typeface="楷体" panose="02010609060101010101" pitchFamily="49" charset="-122"/>
                <a:ea typeface="楷体" panose="02010609060101010101" pitchFamily="49" charset="-122"/>
              </a:rPr>
              <a:t>分析天下形势：</a:t>
            </a:r>
            <a:endParaRPr lang="zh-CN" altLang="en-US" b="1">
              <a:solidFill>
                <a:srgbClr val="0000FF"/>
              </a:solidFill>
              <a:latin typeface="楷体" panose="02010609060101010101" pitchFamily="49" charset="-122"/>
              <a:ea typeface="楷体" panose="02010609060101010101" pitchFamily="49" charset="-122"/>
            </a:endParaRPr>
          </a:p>
        </p:txBody>
      </p:sp>
      <p:sp>
        <p:nvSpPr>
          <p:cNvPr id="3" name="文本框 2"/>
          <p:cNvSpPr txBox="1">
            <a:spLocks noChangeArrowheads="1"/>
          </p:cNvSpPr>
          <p:nvPr/>
        </p:nvSpPr>
        <p:spPr bwMode="auto">
          <a:xfrm>
            <a:off x="1779588" y="1450975"/>
            <a:ext cx="7634287"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一论曹操</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此诚不可与争锋；</a:t>
            </a:r>
            <a:endParaRPr lang="en-US"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二论孙权</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此可用为援而不可图也；</a:t>
            </a:r>
            <a:endParaRPr lang="en-US"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三论荆州</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用武之地，非其主不能守；</a:t>
            </a:r>
            <a:endParaRPr lang="en-US"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四论益州</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民殷国富，而不知存恤；</a:t>
            </a:r>
            <a:endParaRPr lang="en-US" altLang="zh-CN" sz="24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五论刘备</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既帝室之胄，信义著于四海。</a:t>
            </a:r>
            <a:endParaRPr lang="zh-CN" altLang="en-US" sz="2400" b="1">
              <a:latin typeface="楷体" panose="02010609060101010101" pitchFamily="49" charset="-122"/>
              <a:ea typeface="楷体" panose="02010609060101010101" pitchFamily="49" charset="-122"/>
            </a:endParaRPr>
          </a:p>
        </p:txBody>
      </p:sp>
      <p:sp>
        <p:nvSpPr>
          <p:cNvPr id="23556" name="矩形 4"/>
          <p:cNvSpPr>
            <a:spLocks noChangeArrowheads="1"/>
          </p:cNvSpPr>
          <p:nvPr/>
        </p:nvSpPr>
        <p:spPr bwMode="auto">
          <a:xfrm>
            <a:off x="8605838" y="466883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13</a:t>
            </a:r>
            <a:endParaRPr lang="zh-CN" altLang="en-US" sz="1800">
              <a:latin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1181100" y="274638"/>
            <a:ext cx="3097213"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b="1">
                <a:solidFill>
                  <a:srgbClr val="0000FF"/>
                </a:solidFill>
                <a:latin typeface="楷体" panose="02010609060101010101" pitchFamily="49" charset="-122"/>
                <a:ea typeface="楷体" panose="02010609060101010101" pitchFamily="49" charset="-122"/>
              </a:rPr>
              <a:t>提出战略方针：</a:t>
            </a:r>
            <a:endParaRPr lang="zh-CN" altLang="en-US" b="1">
              <a:solidFill>
                <a:srgbClr val="0000FF"/>
              </a:solidFill>
              <a:latin typeface="楷体" panose="02010609060101010101" pitchFamily="49" charset="-122"/>
              <a:ea typeface="楷体" panose="02010609060101010101" pitchFamily="49" charset="-122"/>
            </a:endParaRPr>
          </a:p>
        </p:txBody>
      </p:sp>
      <p:sp>
        <p:nvSpPr>
          <p:cNvPr id="3" name="文本框 2"/>
          <p:cNvSpPr txBox="1">
            <a:spLocks noChangeArrowheads="1"/>
          </p:cNvSpPr>
          <p:nvPr/>
        </p:nvSpPr>
        <p:spPr bwMode="auto">
          <a:xfrm>
            <a:off x="476250" y="1071563"/>
            <a:ext cx="838835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2000" b="1">
                <a:latin typeface="楷体" panose="02010609060101010101" pitchFamily="49" charset="-122"/>
                <a:ea typeface="楷体" panose="02010609060101010101" pitchFamily="49" charset="-122"/>
              </a:rPr>
              <a:t>第一，</a:t>
            </a:r>
            <a:r>
              <a:rPr lang="en-US" altLang="zh-CN" sz="2000" b="1">
                <a:latin typeface="楷体" panose="02010609060101010101" pitchFamily="49" charset="-122"/>
                <a:ea typeface="楷体" panose="02010609060101010101" pitchFamily="49" charset="-122"/>
              </a:rPr>
              <a:t>“</a:t>
            </a:r>
            <a:r>
              <a:rPr lang="zh-CN" altLang="en-US" sz="2000" b="1">
                <a:latin typeface="楷体" panose="02010609060101010101" pitchFamily="49" charset="-122"/>
                <a:ea typeface="楷体" panose="02010609060101010101" pitchFamily="49" charset="-122"/>
              </a:rPr>
              <a:t>跨有荆、益，保其岩阻”</a:t>
            </a:r>
            <a:endParaRPr lang="en-US" altLang="zh-CN" sz="20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en-US" sz="2000" b="1">
                <a:latin typeface="楷体" panose="02010609060101010101" pitchFamily="49" charset="-122"/>
                <a:ea typeface="楷体" panose="02010609060101010101" pitchFamily="49" charset="-122"/>
              </a:rPr>
              <a:t>建立稳固的根据地</a:t>
            </a:r>
            <a:endParaRPr lang="en-US" altLang="zh-CN" sz="20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000" b="1">
                <a:latin typeface="楷体" panose="02010609060101010101" pitchFamily="49" charset="-122"/>
                <a:ea typeface="楷体" panose="02010609060101010101" pitchFamily="49" charset="-122"/>
              </a:rPr>
              <a:t>第二，</a:t>
            </a:r>
            <a:r>
              <a:rPr lang="en-US" altLang="zh-CN" sz="2000" b="1">
                <a:latin typeface="楷体" panose="02010609060101010101" pitchFamily="49" charset="-122"/>
                <a:ea typeface="楷体" panose="02010609060101010101" pitchFamily="49" charset="-122"/>
              </a:rPr>
              <a:t>“</a:t>
            </a:r>
            <a:r>
              <a:rPr lang="zh-CN" altLang="en-US" sz="2000" b="1">
                <a:latin typeface="楷体" panose="02010609060101010101" pitchFamily="49" charset="-122"/>
                <a:ea typeface="楷体" panose="02010609060101010101" pitchFamily="49" charset="-122"/>
              </a:rPr>
              <a:t>西和诸戎，南抚彝、越，外结孙权，内修政理”</a:t>
            </a:r>
            <a:endParaRPr lang="en-US" altLang="zh-CN" sz="20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en-US" sz="2000" b="1">
                <a:latin typeface="楷体" panose="02010609060101010101" pitchFamily="49" charset="-122"/>
                <a:ea typeface="楷体" panose="02010609060101010101" pitchFamily="49" charset="-122"/>
              </a:rPr>
              <a:t>稳定后方，做好内政外交上的准备</a:t>
            </a:r>
            <a:endParaRPr lang="en-US" altLang="zh-CN" sz="20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zh-CN" altLang="en-US" sz="2000" b="1">
                <a:latin typeface="楷体" panose="02010609060101010101" pitchFamily="49" charset="-122"/>
                <a:ea typeface="楷体" panose="02010609060101010101" pitchFamily="49" charset="-122"/>
              </a:rPr>
              <a:t>第三，</a:t>
            </a:r>
            <a:r>
              <a:rPr lang="en-US" altLang="zh-CN" sz="2000" b="1">
                <a:latin typeface="楷体" panose="02010609060101010101" pitchFamily="49" charset="-122"/>
                <a:ea typeface="楷体" panose="02010609060101010101" pitchFamily="49" charset="-122"/>
              </a:rPr>
              <a:t>“</a:t>
            </a:r>
            <a:r>
              <a:rPr lang="zh-CN" altLang="en-US" sz="2000" b="1">
                <a:latin typeface="楷体" panose="02010609060101010101" pitchFamily="49" charset="-122"/>
                <a:ea typeface="楷体" panose="02010609060101010101" pitchFamily="49" charset="-122"/>
              </a:rPr>
              <a:t>待天下有变，则命一上将将荆州之兵以向宛、洛，将军身率益州之众以出秦川”</a:t>
            </a:r>
            <a:endParaRPr lang="en-US" altLang="zh-CN" sz="2000" b="1">
              <a:latin typeface="楷体" panose="02010609060101010101" pitchFamily="49" charset="-122"/>
              <a:ea typeface="楷体" panose="02010609060101010101" pitchFamily="49" charset="-122"/>
            </a:endParaRPr>
          </a:p>
          <a:p>
            <a:pPr eaLnBrk="1" hangingPunct="1">
              <a:lnSpc>
                <a:spcPct val="15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en-US" sz="2000" b="1">
                <a:latin typeface="楷体" panose="02010609060101010101" pitchFamily="49" charset="-122"/>
                <a:ea typeface="楷体" panose="02010609060101010101" pitchFamily="49" charset="-122"/>
              </a:rPr>
              <a:t>北定中原，成就霸业</a:t>
            </a:r>
            <a:endParaRPr lang="zh-CN" altLang="en-US" sz="2000" b="1">
              <a:latin typeface="楷体" panose="02010609060101010101" pitchFamily="49" charset="-122"/>
              <a:ea typeface="楷体" panose="02010609060101010101" pitchFamily="49" charset="-122"/>
            </a:endParaRPr>
          </a:p>
        </p:txBody>
      </p:sp>
      <p:sp>
        <p:nvSpPr>
          <p:cNvPr id="24580" name="矩形 4"/>
          <p:cNvSpPr>
            <a:spLocks noChangeArrowheads="1"/>
          </p:cNvSpPr>
          <p:nvPr/>
        </p:nvSpPr>
        <p:spPr bwMode="auto">
          <a:xfrm>
            <a:off x="8597900" y="4660900"/>
            <a:ext cx="441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14</a:t>
            </a:r>
            <a:endParaRPr lang="zh-CN" altLang="en-US" sz="1800">
              <a:latin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文本框 10"/>
          <p:cNvSpPr txBox="1">
            <a:spLocks noChangeArrowheads="1"/>
          </p:cNvSpPr>
          <p:nvPr/>
        </p:nvSpPr>
        <p:spPr bwMode="auto">
          <a:xfrm>
            <a:off x="8539163" y="4664075"/>
            <a:ext cx="468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15</a:t>
            </a:r>
            <a:endParaRPr lang="zh-CN" altLang="en-US" sz="1800">
              <a:latin typeface="Arial" panose="020B0604020202020204" pitchFamily="34" charset="0"/>
            </a:endParaRPr>
          </a:p>
        </p:txBody>
      </p:sp>
      <p:sp>
        <p:nvSpPr>
          <p:cNvPr id="6" name="矩形 5"/>
          <p:cNvSpPr>
            <a:spLocks noChangeArrowheads="1"/>
          </p:cNvSpPr>
          <p:nvPr/>
        </p:nvSpPr>
        <p:spPr bwMode="auto">
          <a:xfrm>
            <a:off x="517525" y="1023938"/>
            <a:ext cx="81422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诸葛亮对天下大势的分析， 表现了他的什么特点？</a:t>
            </a:r>
            <a:endParaRPr lang="en-US" altLang="zh-CN" sz="2400" b="1">
              <a:latin typeface="楷体" panose="02010609060101010101" pitchFamily="49" charset="-122"/>
              <a:ea typeface="楷体" panose="02010609060101010101" pitchFamily="49" charset="-122"/>
            </a:endParaRPr>
          </a:p>
        </p:txBody>
      </p:sp>
      <p:sp>
        <p:nvSpPr>
          <p:cNvPr id="5" name="矩形 4"/>
          <p:cNvSpPr>
            <a:spLocks noChangeArrowheads="1"/>
          </p:cNvSpPr>
          <p:nvPr/>
        </p:nvSpPr>
        <p:spPr bwMode="auto">
          <a:xfrm>
            <a:off x="517525" y="1943100"/>
            <a:ext cx="78930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    这充分表现了诸葛亮对当时政治形势的深刻了解和对未来发展的正确预见。</a:t>
            </a:r>
            <a:endParaRPr lang="en-US" altLang="zh-CN" sz="2400" b="1">
              <a:latin typeface="楷体" panose="02010609060101010101" pitchFamily="49" charset="-122"/>
              <a:ea typeface="楷体" panose="02010609060101010101" pitchFamily="49" charset="-122"/>
            </a:endParaRPr>
          </a:p>
        </p:txBody>
      </p:sp>
      <p:sp>
        <p:nvSpPr>
          <p:cNvPr id="7" name="矩形 6"/>
          <p:cNvSpPr>
            <a:spLocks noChangeArrowheads="1"/>
          </p:cNvSpPr>
          <p:nvPr/>
        </p:nvSpPr>
        <p:spPr bwMode="auto">
          <a:xfrm>
            <a:off x="517525" y="3222625"/>
            <a:ext cx="8021638"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2400" b="1">
                <a:latin typeface="楷体" panose="02010609060101010101" pitchFamily="49" charset="-122"/>
                <a:ea typeface="楷体" panose="02010609060101010101" pitchFamily="49" charset="-122"/>
              </a:rPr>
              <a:t>    这段话表现了诸葛亮未出茅庐已知三分天下的盖世才能和惊人智慧。</a:t>
            </a:r>
            <a:endParaRPr lang="zh-CN" altLang="en-US" sz="2400" b="1">
              <a:latin typeface="楷体" panose="02010609060101010101" pitchFamily="49" charset="-122"/>
              <a:ea typeface="楷体" panose="02010609060101010101" pitchFamily="49" charset="-122"/>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情节分析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iterate type="wd">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矩形 6"/>
          <p:cNvSpPr>
            <a:spLocks noChangeArrowheads="1"/>
          </p:cNvSpPr>
          <p:nvPr/>
        </p:nvSpPr>
        <p:spPr bwMode="auto">
          <a:xfrm>
            <a:off x="0" y="1703388"/>
            <a:ext cx="9144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en-US" sz="2400" b="1">
                <a:latin typeface="楷体" panose="02010609060101010101" pitchFamily="49" charset="-122"/>
                <a:ea typeface="楷体" panose="02010609060101010101" pitchFamily="49" charset="-122"/>
              </a:rPr>
              <a:t>      再读课文，</a:t>
            </a:r>
            <a:r>
              <a:rPr lang="zh-CN" altLang="zh-CN" sz="2400" b="1">
                <a:latin typeface="楷体" panose="02010609060101010101" pitchFamily="49" charset="-122"/>
                <a:ea typeface="楷体" panose="02010609060101010101" pitchFamily="49" charset="-122"/>
              </a:rPr>
              <a:t>勾画相关句子</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概</a:t>
            </a:r>
            <a:r>
              <a:rPr lang="zh-CN" altLang="en-US" sz="2400" b="1">
                <a:latin typeface="楷体" panose="02010609060101010101" pitchFamily="49" charset="-122"/>
                <a:ea typeface="楷体" panose="02010609060101010101" pitchFamily="49" charset="-122"/>
              </a:rPr>
              <a:t>括</a:t>
            </a:r>
            <a:r>
              <a:rPr lang="zh-CN" altLang="zh-CN" sz="2400" b="1">
                <a:latin typeface="楷体" panose="02010609060101010101" pitchFamily="49" charset="-122"/>
                <a:ea typeface="楷体" panose="02010609060101010101" pitchFamily="49" charset="-122"/>
              </a:rPr>
              <a:t>诸葛亮的性格特点。</a:t>
            </a:r>
            <a:endParaRPr lang="zh-CN" altLang="en-US" sz="2400" b="1">
              <a:latin typeface="楷体" panose="02010609060101010101" pitchFamily="49" charset="-122"/>
              <a:ea typeface="楷体" panose="02010609060101010101" pitchFamily="49" charset="-122"/>
            </a:endParaRPr>
          </a:p>
        </p:txBody>
      </p:sp>
      <p:sp>
        <p:nvSpPr>
          <p:cNvPr id="27651" name="矩形 8"/>
          <p:cNvSpPr>
            <a:spLocks noChangeArrowheads="1"/>
          </p:cNvSpPr>
          <p:nvPr/>
        </p:nvSpPr>
        <p:spPr bwMode="auto">
          <a:xfrm>
            <a:off x="8593138" y="461803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16</a:t>
            </a:r>
            <a:endParaRPr lang="zh-CN" altLang="en-US" sz="1800">
              <a:latin typeface="Arial" panose="020B0604020202020204" pitchFamily="34" charset="0"/>
            </a:endParaRPr>
          </a:p>
        </p:txBody>
      </p:sp>
      <p:sp>
        <p:nvSpPr>
          <p:cNvPr id="7" name="矩形 6"/>
          <p:cNvSpPr>
            <a:spLocks noChangeArrowheads="1"/>
          </p:cNvSpPr>
          <p:nvPr/>
        </p:nvSpPr>
        <p:spPr bwMode="auto">
          <a:xfrm>
            <a:off x="800100" y="3944938"/>
            <a:ext cx="2347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2800" b="1">
                <a:solidFill>
                  <a:srgbClr val="0000FF"/>
                </a:solidFill>
                <a:latin typeface="楷体" panose="02010609060101010101" pitchFamily="49" charset="-122"/>
                <a:ea typeface="楷体" panose="02010609060101010101" pitchFamily="49" charset="-122"/>
              </a:rPr>
              <a:t>可暂停播放。</a:t>
            </a:r>
            <a:endParaRPr lang="zh-CN" altLang="en-US" sz="2800" b="1">
              <a:solidFill>
                <a:srgbClr val="0000FF"/>
              </a:solidFill>
              <a:latin typeface="楷体" panose="02010609060101010101" pitchFamily="49" charset="-122"/>
              <a:ea typeface="楷体" panose="02010609060101010101" pitchFamily="49" charset="-122"/>
            </a:endParaRPr>
          </a:p>
        </p:txBody>
      </p:sp>
      <p:pic>
        <p:nvPicPr>
          <p:cNvPr id="9" name="图片 8" descr="e26b-fyskeua9131002.jpg"/>
          <p:cNvPicPr>
            <a:picLocks noChangeAspect="1"/>
          </p:cNvPicPr>
          <p:nvPr/>
        </p:nvPicPr>
        <p:blipFill>
          <a:blip r:embed="rId1"/>
          <a:srcRect r="1739" b="9867"/>
          <a:stretch>
            <a:fillRect/>
          </a:stretch>
        </p:blipFill>
        <p:spPr>
          <a:xfrm>
            <a:off x="5033963" y="2867025"/>
            <a:ext cx="2994025" cy="1831975"/>
          </a:xfrm>
          <a:prstGeom prst="rect">
            <a:avLst/>
          </a:prstGeom>
          <a:ln>
            <a:noFill/>
          </a:ln>
          <a:effectLst>
            <a:outerShdw blurRad="190500" algn="tl" rotWithShape="0">
              <a:srgbClr val="000000">
                <a:alpha val="70000"/>
              </a:srgbClr>
            </a:outerShdw>
          </a:effectLst>
        </p:spPr>
      </p:pic>
      <p:sp>
        <p:nvSpPr>
          <p:cNvPr id="10" name="矩形 9"/>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par>
                          <p:cTn id="13" fill="hold">
                            <p:stCondLst>
                              <p:cond delay="2000"/>
                            </p:stCondLst>
                            <p:childTnLst>
                              <p:par>
                                <p:cTn id="14" presetID="6" presetClass="emph" presetSubtype="0" fill="hold" grpId="1" nodeType="afterEffect">
                                  <p:stCondLst>
                                    <p:cond delay="0"/>
                                  </p:stCondLst>
                                  <p:childTnLst>
                                    <p:animScale>
                                      <p:cBhvr>
                                        <p:cTn id="15"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95288" y="1709738"/>
          <a:ext cx="8280400" cy="2381250"/>
        </p:xfrm>
        <a:graphic>
          <a:graphicData uri="http://schemas.openxmlformats.org/drawingml/2006/table">
            <a:tbl>
              <a:tblPr firstRow="1" bandRow="1">
                <a:tableStyleId>{5940675A-B579-460E-94D1-54222C63F5DA}</a:tableStyleId>
              </a:tblPr>
              <a:tblGrid>
                <a:gridCol w="4317132"/>
                <a:gridCol w="3963268"/>
              </a:tblGrid>
              <a:tr h="504881">
                <a:tc>
                  <a:txBody>
                    <a:bodyPr/>
                    <a:lstStyle/>
                    <a:p>
                      <a:pPr algn="ctr"/>
                      <a:r>
                        <a:rPr lang="zh-CN" altLang="en-US" sz="2400" b="1" dirty="0">
                          <a:latin typeface="楷体" panose="02010609060101010101" pitchFamily="49" charset="-122"/>
                          <a:ea typeface="楷体" panose="02010609060101010101" pitchFamily="49" charset="-122"/>
                        </a:rPr>
                        <a:t>举例</a:t>
                      </a:r>
                      <a:endParaRPr lang="zh-CN" altLang="en-US" sz="2400" b="1" dirty="0">
                        <a:latin typeface="楷体" panose="02010609060101010101" pitchFamily="49" charset="-122"/>
                        <a:ea typeface="楷体" panose="02010609060101010101" pitchFamily="49" charset="-122"/>
                      </a:endParaRPr>
                    </a:p>
                  </a:txBody>
                  <a:tcPr marL="91430" marR="91430" marT="45714" marB="45714"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30" marR="91430" marT="45714" marB="45714" anchor="ctr"/>
                </a:tc>
              </a:tr>
              <a:tr h="1876369">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714" marB="45714"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714" marB="45714" anchor="ctr"/>
                </a:tc>
              </a:tr>
            </a:tbl>
          </a:graphicData>
        </a:graphic>
      </p:graphicFrame>
      <p:sp>
        <p:nvSpPr>
          <p:cNvPr id="3" name="文本框 2"/>
          <p:cNvSpPr txBox="1">
            <a:spLocks noChangeArrowheads="1"/>
          </p:cNvSpPr>
          <p:nvPr/>
        </p:nvSpPr>
        <p:spPr bwMode="auto">
          <a:xfrm>
            <a:off x="647700" y="2797175"/>
            <a:ext cx="3887788"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身长八尺，面如冠玉，头戴纶巾，身披鹤氅，飘飘然有神仙之概。</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5256213" y="2913063"/>
            <a:ext cx="3887787"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超凡脱俗、仙风道骨的气质</a:t>
            </a:r>
            <a:endParaRPr lang="zh-CN" altLang="en-US" sz="1800" b="1">
              <a:latin typeface="楷体" panose="02010609060101010101" pitchFamily="49" charset="-122"/>
              <a:ea typeface="楷体" panose="02010609060101010101" pitchFamily="49" charset="-122"/>
            </a:endParaRPr>
          </a:p>
        </p:txBody>
      </p:sp>
      <p:sp>
        <p:nvSpPr>
          <p:cNvPr id="28687" name="矩形 6"/>
          <p:cNvSpPr>
            <a:spLocks noChangeArrowheads="1"/>
          </p:cNvSpPr>
          <p:nvPr/>
        </p:nvSpPr>
        <p:spPr bwMode="auto">
          <a:xfrm>
            <a:off x="8605838" y="4652963"/>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17</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280988" y="1490663"/>
          <a:ext cx="8642350" cy="2889250"/>
        </p:xfrm>
        <a:graphic>
          <a:graphicData uri="http://schemas.openxmlformats.org/drawingml/2006/table">
            <a:tbl>
              <a:tblPr firstRow="1" bandRow="1">
                <a:tableStyleId>{5940675A-B579-460E-94D1-54222C63F5DA}</a:tableStyleId>
              </a:tblPr>
              <a:tblGrid>
                <a:gridCol w="4505840"/>
                <a:gridCol w="4136510"/>
              </a:tblGrid>
              <a:tr h="550372">
                <a:tc>
                  <a:txBody>
                    <a:bodyPr/>
                    <a:lstStyle/>
                    <a:p>
                      <a:pPr algn="ctr"/>
                      <a:r>
                        <a:rPr lang="zh-CN" altLang="en-US" sz="2400" b="1" dirty="0">
                          <a:latin typeface="楷体" panose="02010609060101010101" pitchFamily="49" charset="-122"/>
                          <a:ea typeface="楷体" panose="02010609060101010101" pitchFamily="49" charset="-122"/>
                        </a:rPr>
                        <a:t>举例</a:t>
                      </a:r>
                      <a:endParaRPr lang="zh-CN" altLang="en-US" sz="2400" b="1" dirty="0">
                        <a:latin typeface="楷体" panose="02010609060101010101" pitchFamily="49" charset="-122"/>
                        <a:ea typeface="楷体" panose="02010609060101010101" pitchFamily="49" charset="-122"/>
                      </a:endParaRPr>
                    </a:p>
                  </a:txBody>
                  <a:tcPr marL="91422" marR="91422" marT="45704" marB="45704"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22" marR="91422" marT="45704" marB="45704" anchor="ctr"/>
                </a:tc>
              </a:tr>
              <a:tr h="2338878">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704" marB="45704"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704" marB="45704" anchor="ctr"/>
                </a:tc>
              </a:tr>
            </a:tbl>
          </a:graphicData>
        </a:graphic>
      </p:graphicFrame>
      <p:sp>
        <p:nvSpPr>
          <p:cNvPr id="3" name="文本框 2"/>
          <p:cNvSpPr txBox="1">
            <a:spLocks noChangeArrowheads="1"/>
          </p:cNvSpPr>
          <p:nvPr/>
        </p:nvSpPr>
        <p:spPr bwMode="auto">
          <a:xfrm>
            <a:off x="760413" y="2379663"/>
            <a:ext cx="384175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孔明曰：</a:t>
            </a:r>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南阳野人，疏懒性成，屡蒙将军枉临，不胜愧赧。”“昨观书意，足见将军忧民忧国之心；但恨亮年幼才疏，有误下问。”</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6381750" y="2919413"/>
            <a:ext cx="1884363"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谦逊之态</a:t>
            </a:r>
            <a:endParaRPr lang="zh-CN" altLang="en-US" sz="1800" b="1">
              <a:latin typeface="楷体" panose="02010609060101010101" pitchFamily="49" charset="-122"/>
              <a:ea typeface="楷体" panose="02010609060101010101" pitchFamily="49" charset="-122"/>
            </a:endParaRPr>
          </a:p>
        </p:txBody>
      </p:sp>
      <p:sp>
        <p:nvSpPr>
          <p:cNvPr id="29711" name="矩形 6"/>
          <p:cNvSpPr>
            <a:spLocks noChangeArrowheads="1"/>
          </p:cNvSpPr>
          <p:nvPr/>
        </p:nvSpPr>
        <p:spPr bwMode="auto">
          <a:xfrm>
            <a:off x="8702675" y="4773613"/>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18</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271463" y="1606550"/>
          <a:ext cx="8642350" cy="2351088"/>
        </p:xfrm>
        <a:graphic>
          <a:graphicData uri="http://schemas.openxmlformats.org/drawingml/2006/table">
            <a:tbl>
              <a:tblPr firstRow="1" bandRow="1">
                <a:tableStyleId>{5940675A-B579-460E-94D1-54222C63F5DA}</a:tableStyleId>
              </a:tblPr>
              <a:tblGrid>
                <a:gridCol w="4505840"/>
                <a:gridCol w="4136510"/>
              </a:tblGrid>
              <a:tr h="457134">
                <a:tc>
                  <a:txBody>
                    <a:bodyPr/>
                    <a:lstStyle/>
                    <a:p>
                      <a:pPr algn="ctr"/>
                      <a:r>
                        <a:rPr lang="zh-CN" altLang="en-US" sz="2400" b="1" dirty="0">
                          <a:latin typeface="楷体" panose="02010609060101010101" pitchFamily="49" charset="-122"/>
                          <a:ea typeface="楷体" panose="02010609060101010101" pitchFamily="49" charset="-122"/>
                        </a:rPr>
                        <a:t>举例</a:t>
                      </a:r>
                      <a:endParaRPr lang="zh-CN" altLang="en-US" sz="2400" b="1" dirty="0">
                        <a:latin typeface="楷体" panose="02010609060101010101" pitchFamily="49" charset="-122"/>
                        <a:ea typeface="楷体" panose="02010609060101010101" pitchFamily="49" charset="-122"/>
                      </a:endParaRPr>
                    </a:p>
                  </a:txBody>
                  <a:tcPr marL="91422" marR="91422" marT="45687" marB="45687"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22" marR="91422" marT="45687" marB="45687" anchor="ctr"/>
                </a:tc>
              </a:tr>
              <a:tr h="1893954">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687" marB="45687"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687" marB="45687" anchor="ctr"/>
                </a:tc>
              </a:tr>
            </a:tbl>
          </a:graphicData>
        </a:graphic>
      </p:graphicFrame>
      <p:sp>
        <p:nvSpPr>
          <p:cNvPr id="3" name="文本框 2"/>
          <p:cNvSpPr txBox="1">
            <a:spLocks noChangeArrowheads="1"/>
          </p:cNvSpPr>
          <p:nvPr/>
        </p:nvSpPr>
        <p:spPr bwMode="auto">
          <a:xfrm>
            <a:off x="271463" y="2501900"/>
            <a:ext cx="457993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刘备邀请他出山，他婉言谢绝，刘备以“苍生”为请，以至“泪沾袍袖，衣襟尽湿”，他才 “愿效犬马之劳”。</a:t>
            </a:r>
            <a:endParaRPr lang="zh-CN" altLang="en-US" sz="1800" b="1">
              <a:latin typeface="楷体" panose="02010609060101010101" pitchFamily="49" charset="-122"/>
              <a:ea typeface="楷体" panose="02010609060101010101" pitchFamily="49" charset="-122"/>
            </a:endParaRPr>
          </a:p>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	</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4943475" y="2700338"/>
            <a:ext cx="4046538"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淡泊名利，关心人民疾苦，忧念天下。</a:t>
            </a:r>
            <a:endParaRPr lang="zh-CN" altLang="en-US" sz="1800" b="1">
              <a:latin typeface="楷体" panose="02010609060101010101" pitchFamily="49" charset="-122"/>
              <a:ea typeface="楷体" panose="02010609060101010101" pitchFamily="49" charset="-122"/>
            </a:endParaRPr>
          </a:p>
        </p:txBody>
      </p:sp>
      <p:sp>
        <p:nvSpPr>
          <p:cNvPr id="30735" name="矩形 6"/>
          <p:cNvSpPr>
            <a:spLocks noChangeArrowheads="1"/>
          </p:cNvSpPr>
          <p:nvPr/>
        </p:nvSpPr>
        <p:spPr bwMode="auto">
          <a:xfrm>
            <a:off x="8702675" y="4773613"/>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19</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280988" y="1644650"/>
          <a:ext cx="8642350" cy="2374900"/>
        </p:xfrm>
        <a:graphic>
          <a:graphicData uri="http://schemas.openxmlformats.org/drawingml/2006/table">
            <a:tbl>
              <a:tblPr firstRow="1" bandRow="1">
                <a:tableStyleId>{5940675A-B579-460E-94D1-54222C63F5DA}</a:tableStyleId>
              </a:tblPr>
              <a:tblGrid>
                <a:gridCol w="4505840"/>
                <a:gridCol w="4136510"/>
              </a:tblGrid>
              <a:tr h="457155">
                <a:tc>
                  <a:txBody>
                    <a:bodyPr/>
                    <a:lstStyle/>
                    <a:p>
                      <a:pPr algn="ctr"/>
                      <a:r>
                        <a:rPr lang="zh-CN" altLang="en-US" sz="2400" b="1" dirty="0">
                          <a:latin typeface="楷体" panose="02010609060101010101" pitchFamily="49" charset="-122"/>
                          <a:ea typeface="楷体" panose="02010609060101010101" pitchFamily="49" charset="-122"/>
                        </a:rPr>
                        <a:t>举例</a:t>
                      </a:r>
                      <a:endParaRPr lang="zh-CN" altLang="en-US" sz="2400" b="1" dirty="0">
                        <a:latin typeface="楷体" panose="02010609060101010101" pitchFamily="49" charset="-122"/>
                        <a:ea typeface="楷体" panose="02010609060101010101" pitchFamily="49" charset="-122"/>
                      </a:endParaRPr>
                    </a:p>
                  </a:txBody>
                  <a:tcPr marL="91422" marR="91422" marT="45696" marB="45696" anchor="ctr"/>
                </a:tc>
                <a:tc>
                  <a:txBody>
                    <a:bodyPr/>
                    <a:lstStyle/>
                    <a:p>
                      <a:pPr algn="ctr"/>
                      <a:r>
                        <a:rPr lang="zh-CN" altLang="en-US" sz="2400" b="1" dirty="0">
                          <a:latin typeface="楷体" panose="02010609060101010101" pitchFamily="49" charset="-122"/>
                          <a:ea typeface="楷体" panose="02010609060101010101" pitchFamily="49" charset="-122"/>
                        </a:rPr>
                        <a:t>分析</a:t>
                      </a:r>
                      <a:endParaRPr lang="zh-CN" altLang="en-US" sz="2400" b="1" dirty="0">
                        <a:latin typeface="楷体" panose="02010609060101010101" pitchFamily="49" charset="-122"/>
                        <a:ea typeface="楷体" panose="02010609060101010101" pitchFamily="49" charset="-122"/>
                      </a:endParaRPr>
                    </a:p>
                  </a:txBody>
                  <a:tcPr marL="91422" marR="91422" marT="45696" marB="45696" anchor="ctr"/>
                </a:tc>
              </a:tr>
              <a:tr h="1917745">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696" marB="45696"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22" marR="91422" marT="45696" marB="45696" anchor="ctr"/>
                </a:tc>
              </a:tr>
            </a:tbl>
          </a:graphicData>
        </a:graphic>
      </p:graphicFrame>
      <p:sp>
        <p:nvSpPr>
          <p:cNvPr id="3" name="文本框 2"/>
          <p:cNvSpPr txBox="1">
            <a:spLocks noChangeArrowheads="1"/>
          </p:cNvSpPr>
          <p:nvPr/>
        </p:nvSpPr>
        <p:spPr bwMode="auto">
          <a:xfrm>
            <a:off x="401638" y="2589213"/>
            <a:ext cx="4373562"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吾受刘皇叔三顾之恩，不容不出。汝可躬耕于此，勿得荒芜田亩。待我功成之日，即当归隐。</a:t>
            </a:r>
            <a:endParaRPr lang="zh-CN" altLang="en-US" sz="1800" b="1">
              <a:latin typeface="楷体" panose="02010609060101010101" pitchFamily="49" charset="-122"/>
              <a:ea typeface="楷体" panose="02010609060101010101" pitchFamily="49" charset="-122"/>
            </a:endParaRPr>
          </a:p>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	</a:t>
            </a:r>
            <a:endParaRPr lang="zh-CN" altLang="en-US" sz="18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5715000" y="2778125"/>
            <a:ext cx="33289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1800" b="1">
                <a:latin typeface="楷体" panose="02010609060101010101" pitchFamily="49" charset="-122"/>
                <a:ea typeface="楷体" panose="02010609060101010101" pitchFamily="49" charset="-122"/>
              </a:rPr>
              <a:t>知恩图报，淡泊名利</a:t>
            </a:r>
            <a:endParaRPr lang="zh-CN" altLang="en-US" sz="1800" b="1">
              <a:latin typeface="楷体" panose="02010609060101010101" pitchFamily="49" charset="-122"/>
              <a:ea typeface="楷体" panose="02010609060101010101" pitchFamily="49" charset="-122"/>
            </a:endParaRPr>
          </a:p>
        </p:txBody>
      </p:sp>
      <p:sp>
        <p:nvSpPr>
          <p:cNvPr id="31759" name="矩形 6"/>
          <p:cNvSpPr>
            <a:spLocks noChangeArrowheads="1"/>
          </p:cNvSpPr>
          <p:nvPr/>
        </p:nvSpPr>
        <p:spPr bwMode="auto">
          <a:xfrm>
            <a:off x="8702675" y="4773613"/>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20</a:t>
            </a:r>
            <a:endParaRPr lang="zh-CN" altLang="en-US" sz="1800">
              <a:latin typeface="Arial" panose="020B0604020202020204" pitchFamily="34" charset="0"/>
            </a:endParaRPr>
          </a:p>
        </p:txBody>
      </p:sp>
      <p:sp>
        <p:nvSpPr>
          <p:cNvPr id="8" name="矩形 7"/>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47" name="Text Box 3"/>
          <p:cNvSpPr txBox="1">
            <a:spLocks noChangeArrowheads="1"/>
          </p:cNvSpPr>
          <p:nvPr/>
        </p:nvSpPr>
        <p:spPr bwMode="auto">
          <a:xfrm>
            <a:off x="527050" y="1393825"/>
            <a:ext cx="3608388"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800" b="1">
                <a:solidFill>
                  <a:srgbClr val="0000FF"/>
                </a:solidFill>
                <a:latin typeface="楷体" panose="02010609060101010101" pitchFamily="49" charset="-122"/>
                <a:ea typeface="楷体" panose="02010609060101010101" pitchFamily="49" charset="-122"/>
              </a:rPr>
              <a:t>刘备</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14" name="Text Box 3"/>
          <p:cNvSpPr txBox="1">
            <a:spLocks noChangeArrowheads="1"/>
          </p:cNvSpPr>
          <p:nvPr/>
        </p:nvSpPr>
        <p:spPr bwMode="auto">
          <a:xfrm>
            <a:off x="2047875" y="1385888"/>
            <a:ext cx="4479925" cy="65246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2800" b="1" dirty="0">
                <a:solidFill>
                  <a:srgbClr val="0000FF"/>
                </a:solidFill>
                <a:latin typeface="楷体" panose="02010609060101010101" pitchFamily="49" charset="-122"/>
                <a:ea typeface="楷体" panose="02010609060101010101" pitchFamily="49" charset="-122"/>
              </a:rPr>
              <a:t>礼贤下士、恭敬诚恳</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13" name="Text Box 3"/>
          <p:cNvSpPr txBox="1">
            <a:spLocks noChangeArrowheads="1"/>
          </p:cNvSpPr>
          <p:nvPr/>
        </p:nvSpPr>
        <p:spPr bwMode="auto">
          <a:xfrm>
            <a:off x="360363" y="2700338"/>
            <a:ext cx="3608387"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800" b="1">
                <a:solidFill>
                  <a:srgbClr val="0000FF"/>
                </a:solidFill>
                <a:latin typeface="楷体" panose="02010609060101010101" pitchFamily="49" charset="-122"/>
                <a:ea typeface="楷体" panose="02010609060101010101" pitchFamily="49" charset="-122"/>
              </a:rPr>
              <a:t>诸葛亮</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16" name="Text Box 3"/>
          <p:cNvSpPr txBox="1">
            <a:spLocks noChangeArrowheads="1"/>
          </p:cNvSpPr>
          <p:nvPr/>
        </p:nvSpPr>
        <p:spPr bwMode="auto">
          <a:xfrm>
            <a:off x="2016125" y="2757488"/>
            <a:ext cx="4479925" cy="65246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2800" b="1" dirty="0">
                <a:solidFill>
                  <a:srgbClr val="0000FF"/>
                </a:solidFill>
                <a:latin typeface="楷体" panose="02010609060101010101" pitchFamily="49" charset="-122"/>
                <a:ea typeface="楷体" panose="02010609060101010101" pitchFamily="49" charset="-122"/>
              </a:rPr>
              <a:t>智谋过人、淡泊名利</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32774" name="矩形 107"/>
          <p:cNvSpPr>
            <a:spLocks noChangeArrowheads="1"/>
          </p:cNvSpPr>
          <p:nvPr/>
        </p:nvSpPr>
        <p:spPr bwMode="auto">
          <a:xfrm>
            <a:off x="8550275" y="4676775"/>
            <a:ext cx="441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21</a:t>
            </a:r>
            <a:endParaRPr lang="zh-CN" altLang="en-US" sz="1800">
              <a:latin typeface="Arial" panose="020B0604020202020204" pitchFamily="34" charset="0"/>
            </a:endParaRPr>
          </a:p>
        </p:txBody>
      </p:sp>
      <p:cxnSp>
        <p:nvCxnSpPr>
          <p:cNvPr id="112" name="直接连接符 111"/>
          <p:cNvCxnSpPr>
            <a:endCxn id="14" idx="1"/>
          </p:cNvCxnSpPr>
          <p:nvPr/>
        </p:nvCxnSpPr>
        <p:spPr>
          <a:xfrm flipV="1">
            <a:off x="1344613" y="1712913"/>
            <a:ext cx="7032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462088" y="3062288"/>
            <a:ext cx="5286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121" name="矩形 120"/>
          <p:cNvSpPr>
            <a:spLocks noChangeArrowheads="1"/>
          </p:cNvSpPr>
          <p:nvPr/>
        </p:nvSpPr>
        <p:spPr bwMode="auto">
          <a:xfrm>
            <a:off x="739775" y="3559175"/>
            <a:ext cx="79502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zh-CN" altLang="zh-CN" sz="2400" b="1">
                <a:latin typeface="楷体" panose="02010609060101010101" pitchFamily="49" charset="-122"/>
                <a:ea typeface="楷体" panose="02010609060101010101" pitchFamily="49" charset="-122"/>
              </a:rPr>
              <a:t>作者在塑造这两个人物时</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哪些属于正面描写？哪些属于侧面描写？各有怎样的作用？</a:t>
            </a:r>
            <a:endParaRPr lang="zh-CN" altLang="en-US" sz="2400" b="1">
              <a:latin typeface="楷体" panose="02010609060101010101" pitchFamily="49" charset="-122"/>
              <a:ea typeface="楷体" panose="02010609060101010101" pitchFamily="49" charset="-122"/>
            </a:endParaRPr>
          </a:p>
        </p:txBody>
      </p:sp>
      <p:sp>
        <p:nvSpPr>
          <p:cNvPr id="127" name="矩形 126"/>
          <p:cNvSpPr/>
          <p:nvPr/>
        </p:nvSpPr>
        <p:spPr>
          <a:xfrm>
            <a:off x="5532438" y="804863"/>
            <a:ext cx="3430587" cy="523875"/>
          </a:xfrm>
          <a:prstGeom prst="rect">
            <a:avLst/>
          </a:prstGeom>
        </p:spPr>
        <p:txBody>
          <a:bodyPr wrap="none">
            <a:spAutoFit/>
          </a:bodyPr>
          <a:lstStyle/>
          <a:p>
            <a:pPr eaLnBrk="1" hangingPunct="1">
              <a:defRPr/>
            </a:pPr>
            <a:r>
              <a:rPr lang="zh-CN" altLang="zh-CN" sz="2800" b="1" dirty="0">
                <a:ln w="11430"/>
                <a:solidFill>
                  <a:srgbClr val="0000FF"/>
                </a:solidFill>
                <a:effectLst>
                  <a:outerShdw blurRad="50800" dist="39000" dir="5460000" algn="tl">
                    <a:srgbClr val="000000">
                      <a:alpha val="38000"/>
                    </a:srgbClr>
                  </a:outerShdw>
                </a:effectLst>
                <a:latin typeface="楷体" panose="02010609060101010101" pitchFamily="49" charset="-122"/>
                <a:ea typeface="楷体" panose="02010609060101010101" pitchFamily="49" charset="-122"/>
              </a:rPr>
              <a:t>（请在文中标注。）</a:t>
            </a:r>
            <a:endParaRPr lang="zh-CN" altLang="en-US" sz="2800" b="1" dirty="0">
              <a:ln w="11430"/>
              <a:solidFill>
                <a:srgbClr val="0000FF"/>
              </a:solidFill>
              <a:effectLst>
                <a:outerShdw blurRad="50800" dist="39000" dir="5460000" algn="tl">
                  <a:srgbClr val="000000">
                    <a:alpha val="38000"/>
                  </a:srgbClr>
                </a:outerShdw>
              </a:effectLst>
              <a:latin typeface="楷体" panose="02010609060101010101" pitchFamily="49" charset="-122"/>
              <a:ea typeface="楷体" panose="02010609060101010101" pitchFamily="49" charset="-122"/>
            </a:endParaRPr>
          </a:p>
        </p:txBody>
      </p:sp>
      <p:sp>
        <p:nvSpPr>
          <p:cNvPr id="115" name="矩形 114"/>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品析人物</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847">
                                            <p:txEl>
                                              <p:pRg st="0" end="0"/>
                                            </p:txEl>
                                          </p:spTgt>
                                        </p:tgtEl>
                                        <p:attrNameLst>
                                          <p:attrName>style.visibility</p:attrName>
                                        </p:attrNameLst>
                                      </p:cBhvr>
                                      <p:to>
                                        <p:strVal val="visible"/>
                                      </p:to>
                                    </p:set>
                                    <p:anim calcmode="lin" valueType="num">
                                      <p:cBhvr additive="base">
                                        <p:cTn id="7" dur="500" fill="hold"/>
                                        <p:tgtEl>
                                          <p:spTgt spid="318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8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21">
                                            <p:txEl>
                                              <p:pRg st="0" end="0"/>
                                            </p:txEl>
                                          </p:spTgt>
                                        </p:tgtEl>
                                        <p:attrNameLst>
                                          <p:attrName>style.visibility</p:attrName>
                                        </p:attrNameLst>
                                      </p:cBhvr>
                                      <p:to>
                                        <p:strVal val="visible"/>
                                      </p:to>
                                    </p:set>
                                    <p:anim calcmode="lin" valueType="num">
                                      <p:cBhvr additive="base">
                                        <p:cTn id="28" dur="500" fill="hold"/>
                                        <p:tgtEl>
                                          <p:spTgt spid="121">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diamond(in)">
                                      <p:cBhvr>
                                        <p:cTn id="34" dur="10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P spid="16" grpId="0" animBg="1"/>
      <p:bldP spid="12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2" name="TextBox 3"/>
          <p:cNvSpPr txBox="1">
            <a:spLocks noChangeArrowheads="1"/>
          </p:cNvSpPr>
          <p:nvPr/>
        </p:nvSpPr>
        <p:spPr bwMode="auto">
          <a:xfrm>
            <a:off x="517525" y="1387475"/>
            <a:ext cx="805815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zh-CN" altLang="en-US" sz="2000" b="1">
                <a:latin typeface="楷体" panose="02010609060101010101" pitchFamily="49" charset="-122"/>
                <a:ea typeface="楷体" panose="02010609060101010101" pitchFamily="49" charset="-122"/>
              </a:rPr>
              <a:t>    正面描写：直接描写刘备和诸葛亮的动作和语言，以及诸葛亮的外貌。</a:t>
            </a:r>
            <a:endParaRPr lang="zh-CN" altLang="en-US" sz="2000" b="1">
              <a:latin typeface="楷体" panose="02010609060101010101" pitchFamily="49" charset="-122"/>
              <a:ea typeface="楷体" panose="02010609060101010101" pitchFamily="49" charset="-122"/>
            </a:endParaRPr>
          </a:p>
          <a:p>
            <a:pPr eaLnBrk="1" hangingPunct="1">
              <a:lnSpc>
                <a:spcPct val="20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en-US" sz="2000" b="1">
                <a:latin typeface="楷体" panose="02010609060101010101" pitchFamily="49" charset="-122"/>
                <a:ea typeface="楷体" panose="02010609060101010101" pitchFamily="49" charset="-122"/>
              </a:rPr>
              <a:t>作用：刻画了刘备求贤若渴、礼贤下士的政治家风度，诸葛亮的儒雅风范和对天下局势的洞察力、运筹帷幄的战略眼光。</a:t>
            </a:r>
            <a:endParaRPr lang="zh-CN" altLang="en-US" sz="2000" b="1">
              <a:latin typeface="楷体" panose="02010609060101010101" pitchFamily="49" charset="-122"/>
              <a:ea typeface="楷体" panose="02010609060101010101" pitchFamily="49" charset="-122"/>
            </a:endParaRPr>
          </a:p>
        </p:txBody>
      </p:sp>
      <p:sp>
        <p:nvSpPr>
          <p:cNvPr id="33795" name="矩形 4"/>
          <p:cNvSpPr>
            <a:spLocks noChangeArrowheads="1"/>
          </p:cNvSpPr>
          <p:nvPr/>
        </p:nvSpPr>
        <p:spPr bwMode="auto">
          <a:xfrm>
            <a:off x="8513763" y="461168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22</a:t>
            </a:r>
            <a:endParaRPr lang="zh-CN" altLang="en-US" sz="1800">
              <a:latin typeface="Arial" panose="020B0604020202020204" pitchFamily="34" charset="0"/>
            </a:endParaRPr>
          </a:p>
        </p:txBody>
      </p:sp>
      <p:sp>
        <p:nvSpPr>
          <p:cNvPr id="6" name="矩形 5"/>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手法分析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diamond(in)">
                                      <p:cBhvr>
                                        <p:cTn id="7" dur="20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diamond(in)">
                                      <p:cBhvr>
                                        <p:cTn id="12" dur="2000"/>
                                        <p:tgtEl>
                                          <p:spTgt spid="327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17525" y="1141413"/>
          <a:ext cx="8280400" cy="3527426"/>
        </p:xfrm>
        <a:graphic>
          <a:graphicData uri="http://schemas.openxmlformats.org/drawingml/2006/table">
            <a:tbl>
              <a:tblPr firstRow="1" bandRow="1">
                <a:tableStyleId>{5940675A-B579-460E-94D1-54222C63F5DA}</a:tableStyleId>
              </a:tblPr>
              <a:tblGrid>
                <a:gridCol w="4317132"/>
                <a:gridCol w="3963268"/>
              </a:tblGrid>
              <a:tr h="603565">
                <a:tc>
                  <a:txBody>
                    <a:bodyPr/>
                    <a:lstStyle/>
                    <a:p>
                      <a:pPr algn="ctr"/>
                      <a:r>
                        <a:rPr lang="zh-CN" altLang="en-US" sz="2400" b="1" dirty="0">
                          <a:solidFill>
                            <a:srgbClr val="0000FF"/>
                          </a:solidFill>
                          <a:latin typeface="楷体" panose="02010609060101010101" pitchFamily="49" charset="-122"/>
                          <a:ea typeface="楷体" panose="02010609060101010101" pitchFamily="49" charset="-122"/>
                        </a:rPr>
                        <a:t>侧面描写</a:t>
                      </a: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c>
                  <a:txBody>
                    <a:bodyPr/>
                    <a:lstStyle/>
                    <a:p>
                      <a:pPr marL="0" algn="ctr" defTabSz="914400" rtl="0" eaLnBrk="1" latinLnBrk="0" hangingPunct="1"/>
                      <a:r>
                        <a:rPr lang="zh-CN" altLang="en-US" sz="2400" b="1" kern="1200" dirty="0">
                          <a:solidFill>
                            <a:srgbClr val="0000FF"/>
                          </a:solidFill>
                          <a:latin typeface="楷体" panose="02010609060101010101" pitchFamily="49" charset="-122"/>
                          <a:ea typeface="楷体" panose="02010609060101010101" pitchFamily="49" charset="-122"/>
                          <a:cs typeface="+mn-cs"/>
                        </a:rPr>
                        <a:t>作用</a:t>
                      </a:r>
                      <a:endParaRPr lang="zh-CN" altLang="en-US" sz="2400" b="1" kern="1200" dirty="0">
                        <a:solidFill>
                          <a:srgbClr val="0000FF"/>
                        </a:solidFill>
                        <a:latin typeface="楷体" panose="02010609060101010101" pitchFamily="49" charset="-122"/>
                        <a:ea typeface="楷体" panose="02010609060101010101" pitchFamily="49" charset="-122"/>
                        <a:cs typeface="+mn-cs"/>
                      </a:endParaRPr>
                    </a:p>
                  </a:txBody>
                  <a:tcPr marL="91430" marR="91430" marT="45694" marB="45694" anchor="ctr"/>
                </a:tc>
              </a:tr>
              <a:tr h="97462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r>
              <a:tr h="974621">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r>
              <a:tr h="974620">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c>
                  <a:txBody>
                    <a:bodyPr/>
                    <a:lstStyle/>
                    <a:p>
                      <a:pPr algn="ctr"/>
                      <a:endParaRPr lang="zh-CN" altLang="en-US" sz="2400" b="1" dirty="0">
                        <a:latin typeface="楷体" panose="02010609060101010101" pitchFamily="49" charset="-122"/>
                        <a:ea typeface="楷体" panose="02010609060101010101" pitchFamily="49" charset="-122"/>
                      </a:endParaRPr>
                    </a:p>
                  </a:txBody>
                  <a:tcPr marL="91430" marR="91430" marT="45694" marB="45694" anchor="ctr"/>
                </a:tc>
              </a:tr>
            </a:tbl>
          </a:graphicData>
        </a:graphic>
      </p:graphicFrame>
      <p:sp>
        <p:nvSpPr>
          <p:cNvPr id="3" name="文本框 2"/>
          <p:cNvSpPr txBox="1">
            <a:spLocks noChangeArrowheads="1"/>
          </p:cNvSpPr>
          <p:nvPr/>
        </p:nvSpPr>
        <p:spPr bwMode="auto">
          <a:xfrm>
            <a:off x="1589088" y="1963738"/>
            <a:ext cx="38893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张飞的粗率、急躁</a:t>
            </a:r>
            <a:endParaRPr lang="zh-CN" altLang="en-US" sz="2000" b="1">
              <a:latin typeface="楷体" panose="02010609060101010101" pitchFamily="49" charset="-122"/>
              <a:ea typeface="楷体" panose="02010609060101010101" pitchFamily="49" charset="-122"/>
            </a:endParaRPr>
          </a:p>
        </p:txBody>
      </p:sp>
      <p:sp>
        <p:nvSpPr>
          <p:cNvPr id="4" name="文本框 3"/>
          <p:cNvSpPr txBox="1">
            <a:spLocks noChangeArrowheads="1"/>
          </p:cNvSpPr>
          <p:nvPr/>
        </p:nvSpPr>
        <p:spPr bwMode="auto">
          <a:xfrm>
            <a:off x="5616575" y="1963738"/>
            <a:ext cx="35274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反衬刘备的礼贤下士</a:t>
            </a:r>
            <a:endParaRPr lang="zh-CN" altLang="en-US" sz="2000" b="1">
              <a:latin typeface="楷体" panose="02010609060101010101" pitchFamily="49" charset="-122"/>
              <a:ea typeface="楷体" panose="02010609060101010101" pitchFamily="49" charset="-122"/>
            </a:endParaRPr>
          </a:p>
        </p:txBody>
      </p:sp>
      <p:sp>
        <p:nvSpPr>
          <p:cNvPr id="5" name="文本框 4"/>
          <p:cNvSpPr txBox="1">
            <a:spLocks noChangeArrowheads="1"/>
          </p:cNvSpPr>
          <p:nvPr/>
        </p:nvSpPr>
        <p:spPr bwMode="auto">
          <a:xfrm>
            <a:off x="1589088" y="2951163"/>
            <a:ext cx="38893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关羽、张飞的质疑</a:t>
            </a:r>
            <a:endParaRPr lang="zh-CN" altLang="en-US" sz="2000" b="1">
              <a:latin typeface="楷体" panose="02010609060101010101" pitchFamily="49" charset="-122"/>
              <a:ea typeface="楷体" panose="02010609060101010101" pitchFamily="49" charset="-122"/>
            </a:endParaRPr>
          </a:p>
        </p:txBody>
      </p:sp>
      <p:sp>
        <p:nvSpPr>
          <p:cNvPr id="6" name="文本框 5"/>
          <p:cNvSpPr txBox="1">
            <a:spLocks noChangeArrowheads="1"/>
          </p:cNvSpPr>
          <p:nvPr/>
        </p:nvSpPr>
        <p:spPr bwMode="auto">
          <a:xfrm>
            <a:off x="5530850" y="2951163"/>
            <a:ext cx="38893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烘托诸葛亮的才华横溢</a:t>
            </a:r>
            <a:endParaRPr lang="zh-CN" altLang="en-US" sz="2000" b="1">
              <a:latin typeface="楷体" panose="02010609060101010101" pitchFamily="49" charset="-122"/>
              <a:ea typeface="楷体" panose="02010609060101010101" pitchFamily="49" charset="-122"/>
            </a:endParaRPr>
          </a:p>
        </p:txBody>
      </p:sp>
      <p:sp>
        <p:nvSpPr>
          <p:cNvPr id="7" name="文本框 6"/>
          <p:cNvSpPr txBox="1">
            <a:spLocks noChangeArrowheads="1"/>
          </p:cNvSpPr>
          <p:nvPr/>
        </p:nvSpPr>
        <p:spPr bwMode="auto">
          <a:xfrm>
            <a:off x="1492250" y="3862388"/>
            <a:ext cx="38893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诸葛均的“飘然自去”</a:t>
            </a:r>
            <a:endParaRPr lang="zh-CN" altLang="en-US" sz="2000" b="1">
              <a:latin typeface="楷体" panose="02010609060101010101" pitchFamily="49" charset="-122"/>
              <a:ea typeface="楷体" panose="02010609060101010101" pitchFamily="49" charset="-122"/>
            </a:endParaRPr>
          </a:p>
        </p:txBody>
      </p:sp>
      <p:sp>
        <p:nvSpPr>
          <p:cNvPr id="8" name="文本框 7"/>
          <p:cNvSpPr txBox="1">
            <a:spLocks noChangeArrowheads="1"/>
          </p:cNvSpPr>
          <p:nvPr/>
        </p:nvSpPr>
        <p:spPr bwMode="auto">
          <a:xfrm>
            <a:off x="5616575" y="3862388"/>
            <a:ext cx="38877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zh-CN" altLang="en-US" sz="2000" b="1">
                <a:latin typeface="楷体" panose="02010609060101010101" pitchFamily="49" charset="-122"/>
                <a:ea typeface="楷体" panose="02010609060101010101" pitchFamily="49" charset="-122"/>
              </a:rPr>
              <a:t>正衬诸葛亮的淡泊无欲</a:t>
            </a:r>
            <a:endParaRPr lang="zh-CN" altLang="en-US" sz="2000" b="1">
              <a:latin typeface="楷体" panose="02010609060101010101" pitchFamily="49" charset="-122"/>
              <a:ea typeface="楷体" panose="02010609060101010101" pitchFamily="49" charset="-122"/>
            </a:endParaRPr>
          </a:p>
        </p:txBody>
      </p:sp>
      <p:sp>
        <p:nvSpPr>
          <p:cNvPr id="34841" name="矩形 10"/>
          <p:cNvSpPr>
            <a:spLocks noChangeArrowheads="1"/>
          </p:cNvSpPr>
          <p:nvPr/>
        </p:nvSpPr>
        <p:spPr bwMode="auto">
          <a:xfrm>
            <a:off x="8597900" y="466883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24</a:t>
            </a:r>
            <a:endParaRPr lang="zh-CN" altLang="en-US" sz="1800">
              <a:latin typeface="Arial" panose="020B0604020202020204" pitchFamily="34" charset="0"/>
            </a:endParaRPr>
          </a:p>
        </p:txBody>
      </p:sp>
      <p:sp>
        <p:nvSpPr>
          <p:cNvPr id="12" name="矩形 11"/>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手法分析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2" name="TextBox 3"/>
          <p:cNvSpPr txBox="1">
            <a:spLocks noChangeArrowheads="1"/>
          </p:cNvSpPr>
          <p:nvPr/>
        </p:nvSpPr>
        <p:spPr bwMode="auto">
          <a:xfrm>
            <a:off x="296863" y="1011238"/>
            <a:ext cx="8658225"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zh-CN" sz="2000" b="1">
                <a:latin typeface="楷体" panose="02010609060101010101" pitchFamily="49" charset="-122"/>
                <a:ea typeface="楷体" panose="02010609060101010101" pitchFamily="49" charset="-122"/>
              </a:rPr>
              <a:t>作者以动作、语言描写来刻画人物。</a:t>
            </a:r>
            <a:endParaRPr lang="en-US" altLang="zh-CN" sz="2000" b="1">
              <a:latin typeface="楷体" panose="02010609060101010101" pitchFamily="49" charset="-122"/>
              <a:ea typeface="楷体" panose="02010609060101010101" pitchFamily="49" charset="-122"/>
            </a:endParaRPr>
          </a:p>
          <a:p>
            <a:pPr eaLnBrk="1" hangingPunct="1">
              <a:lnSpc>
                <a:spcPct val="20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zh-CN" sz="2000" b="1">
                <a:latin typeface="楷体" panose="02010609060101010101" pitchFamily="49" charset="-122"/>
                <a:ea typeface="楷体" panose="02010609060101010101" pitchFamily="49" charset="-122"/>
              </a:rPr>
              <a:t>“下马步行”“徐步而</a:t>
            </a:r>
            <a:r>
              <a:rPr lang="zh-CN" altLang="en-US" sz="2000" b="1">
                <a:latin typeface="楷体" panose="02010609060101010101" pitchFamily="49" charset="-122"/>
                <a:ea typeface="楷体" panose="02010609060101010101" pitchFamily="49" charset="-122"/>
              </a:rPr>
              <a:t>入</a:t>
            </a:r>
            <a:r>
              <a:rPr lang="zh-CN" altLang="zh-CN" sz="2000" b="1">
                <a:latin typeface="楷体" panose="02010609060101010101" pitchFamily="49" charset="-122"/>
                <a:ea typeface="楷体" panose="02010609060101010101" pitchFamily="49" charset="-122"/>
              </a:rPr>
              <a:t>”“拱立阶下”“犹然侍立”</a:t>
            </a:r>
            <a:r>
              <a:rPr lang="zh-CN" altLang="en-US" sz="2000" b="1">
                <a:latin typeface="楷体" panose="02010609060101010101" pitchFamily="49" charset="-122"/>
                <a:ea typeface="楷体" panose="02010609060101010101" pitchFamily="49" charset="-122"/>
              </a:rPr>
              <a:t>，</a:t>
            </a:r>
            <a:r>
              <a:rPr lang="zh-CN" altLang="zh-CN" sz="2000" b="1">
                <a:latin typeface="楷体" panose="02010609060101010101" pitchFamily="49" charset="-122"/>
                <a:ea typeface="楷体" panose="02010609060101010101" pitchFamily="49" charset="-122"/>
              </a:rPr>
              <a:t>这些细微的动作</a:t>
            </a:r>
            <a:r>
              <a:rPr lang="zh-CN" altLang="en-US" sz="2000" b="1">
                <a:latin typeface="楷体" panose="02010609060101010101" pitchFamily="49" charset="-122"/>
                <a:ea typeface="楷体" panose="02010609060101010101" pitchFamily="49" charset="-122"/>
              </a:rPr>
              <a:t>，</a:t>
            </a:r>
            <a:r>
              <a:rPr lang="zh-CN" altLang="zh-CN" sz="2000" b="1">
                <a:latin typeface="楷体" panose="02010609060101010101" pitchFamily="49" charset="-122"/>
                <a:ea typeface="楷体" panose="02010609060101010101" pitchFamily="49" charset="-122"/>
              </a:rPr>
              <a:t>表达出了刘备的心情</a:t>
            </a:r>
            <a:r>
              <a:rPr lang="zh-CN" altLang="en-US" sz="2000" b="1">
                <a:latin typeface="楷体" panose="02010609060101010101" pitchFamily="49" charset="-122"/>
                <a:ea typeface="楷体" panose="02010609060101010101" pitchFamily="49" charset="-122"/>
              </a:rPr>
              <a:t>。</a:t>
            </a:r>
            <a:endParaRPr lang="en-US" altLang="zh-CN" sz="2000" b="1">
              <a:latin typeface="楷体" panose="02010609060101010101" pitchFamily="49" charset="-122"/>
              <a:ea typeface="楷体" panose="02010609060101010101" pitchFamily="49" charset="-122"/>
            </a:endParaRPr>
          </a:p>
          <a:p>
            <a:pPr eaLnBrk="1" hangingPunct="1">
              <a:lnSpc>
                <a:spcPct val="200000"/>
              </a:lnSpc>
              <a:spcBef>
                <a:spcPct val="0"/>
              </a:spcBef>
              <a:buFontTx/>
              <a:buNone/>
            </a:pPr>
            <a:r>
              <a:rPr lang="en-US" altLang="zh-CN" sz="2000" b="1">
                <a:latin typeface="楷体" panose="02010609060101010101" pitchFamily="49" charset="-122"/>
                <a:ea typeface="楷体" panose="02010609060101010101" pitchFamily="49" charset="-122"/>
              </a:rPr>
              <a:t>    </a:t>
            </a:r>
            <a:r>
              <a:rPr lang="zh-CN" altLang="zh-CN" sz="2000" b="1">
                <a:latin typeface="楷体" panose="02010609060101010101" pitchFamily="49" charset="-122"/>
                <a:ea typeface="楷体" panose="02010609060101010101" pitchFamily="49" charset="-122"/>
              </a:rPr>
              <a:t>用正面描写和侧面描写相结合的手法来刻画人物</a:t>
            </a:r>
            <a:r>
              <a:rPr lang="zh-CN" altLang="en-US" sz="2000" b="1">
                <a:latin typeface="楷体" panose="02010609060101010101" pitchFamily="49" charset="-122"/>
                <a:ea typeface="楷体" panose="02010609060101010101" pitchFamily="49" charset="-122"/>
              </a:rPr>
              <a:t>，</a:t>
            </a:r>
            <a:r>
              <a:rPr lang="zh-CN" altLang="zh-CN" sz="2000" b="1">
                <a:latin typeface="楷体" panose="02010609060101010101" pitchFamily="49" charset="-122"/>
                <a:ea typeface="楷体" panose="02010609060101010101" pitchFamily="49" charset="-122"/>
              </a:rPr>
              <a:t>让众多人物的个性鲜明地展现出来</a:t>
            </a:r>
            <a:r>
              <a:rPr lang="zh-CN" altLang="en-US" sz="2000" b="1">
                <a:latin typeface="楷体" panose="02010609060101010101" pitchFamily="49" charset="-122"/>
                <a:ea typeface="楷体" panose="02010609060101010101" pitchFamily="49" charset="-122"/>
              </a:rPr>
              <a:t>，</a:t>
            </a:r>
            <a:r>
              <a:rPr lang="zh-CN" altLang="zh-CN" sz="2000" b="1">
                <a:latin typeface="楷体" panose="02010609060101010101" pitchFamily="49" charset="-122"/>
                <a:ea typeface="楷体" panose="02010609060101010101" pitchFamily="49" charset="-122"/>
              </a:rPr>
              <a:t>使得《三国演义》历经百世而弥芳。</a:t>
            </a:r>
            <a:endParaRPr lang="zh-CN" altLang="zh-CN" sz="2000" b="1">
              <a:latin typeface="楷体" panose="02010609060101010101" pitchFamily="49" charset="-122"/>
              <a:ea typeface="楷体" panose="02010609060101010101" pitchFamily="49" charset="-122"/>
            </a:endParaRPr>
          </a:p>
        </p:txBody>
      </p:sp>
      <p:sp>
        <p:nvSpPr>
          <p:cNvPr id="35843" name="矩形 4"/>
          <p:cNvSpPr>
            <a:spLocks noChangeArrowheads="1"/>
          </p:cNvSpPr>
          <p:nvPr/>
        </p:nvSpPr>
        <p:spPr bwMode="auto">
          <a:xfrm>
            <a:off x="8513763" y="461168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25</a:t>
            </a:r>
            <a:endParaRPr lang="zh-CN" altLang="en-US" sz="1800">
              <a:latin typeface="Arial" panose="020B0604020202020204" pitchFamily="34" charset="0"/>
            </a:endParaRPr>
          </a:p>
        </p:txBody>
      </p:sp>
      <p:sp>
        <p:nvSpPr>
          <p:cNvPr id="6" name="矩形 5"/>
          <p:cNvSpPr/>
          <p:nvPr/>
        </p:nvSpPr>
        <p:spPr>
          <a:xfrm>
            <a:off x="517621" y="61580"/>
            <a:ext cx="2817813" cy="706438"/>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手法分析</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diamond(in)">
                                      <p:cBhvr>
                                        <p:cTn id="7" dur="20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diamond(in)">
                                      <p:cBhvr>
                                        <p:cTn id="12" dur="20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diamond(in)">
                                      <p:cBhvr>
                                        <p:cTn id="17" dur="2000"/>
                                        <p:tgtEl>
                                          <p:spTgt spid="327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extBox 3"/>
          <p:cNvSpPr txBox="1">
            <a:spLocks noChangeArrowheads="1"/>
          </p:cNvSpPr>
          <p:nvPr/>
        </p:nvSpPr>
        <p:spPr bwMode="auto">
          <a:xfrm>
            <a:off x="177800" y="10842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zh-CN" b="1">
              <a:latin typeface="楷体" panose="02010609060101010101" pitchFamily="49" charset="-122"/>
              <a:ea typeface="楷体" panose="02010609060101010101" pitchFamily="49" charset="-122"/>
            </a:endParaRPr>
          </a:p>
        </p:txBody>
      </p:sp>
      <p:sp>
        <p:nvSpPr>
          <p:cNvPr id="36867" name="矩形 4"/>
          <p:cNvSpPr>
            <a:spLocks noChangeArrowheads="1"/>
          </p:cNvSpPr>
          <p:nvPr/>
        </p:nvSpPr>
        <p:spPr bwMode="auto">
          <a:xfrm>
            <a:off x="8513763" y="461168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26</a:t>
            </a:r>
            <a:endParaRPr lang="zh-CN" altLang="en-US" sz="1800">
              <a:latin typeface="Arial" panose="020B0604020202020204" pitchFamily="34" charset="0"/>
            </a:endParaRPr>
          </a:p>
        </p:txBody>
      </p:sp>
      <p:sp>
        <p:nvSpPr>
          <p:cNvPr id="36868" name="矩形 13"/>
          <p:cNvSpPr>
            <a:spLocks noChangeArrowheads="1"/>
          </p:cNvSpPr>
          <p:nvPr/>
        </p:nvSpPr>
        <p:spPr bwMode="auto">
          <a:xfrm>
            <a:off x="1871663" y="30241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36869" name="TextBox 12"/>
          <p:cNvSpPr txBox="1">
            <a:spLocks noChangeArrowheads="1"/>
          </p:cNvSpPr>
          <p:nvPr/>
        </p:nvSpPr>
        <p:spPr bwMode="auto">
          <a:xfrm>
            <a:off x="3387725" y="1257300"/>
            <a:ext cx="52705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lang="en-US" altLang="zh-CN" sz="2800" b="1">
                <a:latin typeface="楷体" panose="02010609060101010101" pitchFamily="49" charset="-122"/>
                <a:ea typeface="楷体" panose="02010609060101010101" pitchFamily="49" charset="-122"/>
              </a:rPr>
              <a:t>    </a:t>
            </a:r>
            <a:r>
              <a:rPr lang="zh-CN" altLang="zh-CN" sz="2800" b="1">
                <a:latin typeface="楷体" panose="02010609060101010101" pitchFamily="49" charset="-122"/>
                <a:ea typeface="楷体" panose="02010609060101010101" pitchFamily="49" charset="-122"/>
              </a:rPr>
              <a:t>刘备三顾茅庐</a:t>
            </a:r>
            <a:r>
              <a:rPr lang="zh-CN" altLang="en-US" sz="2800" b="1">
                <a:latin typeface="楷体" panose="02010609060101010101" pitchFamily="49" charset="-122"/>
                <a:ea typeface="楷体" panose="02010609060101010101" pitchFamily="49" charset="-122"/>
              </a:rPr>
              <a:t>，</a:t>
            </a:r>
            <a:r>
              <a:rPr lang="zh-CN" altLang="zh-CN" sz="2800" b="1">
                <a:latin typeface="楷体" panose="02010609060101010101" pitchFamily="49" charset="-122"/>
                <a:ea typeface="楷体" panose="02010609060101010101" pitchFamily="49" charset="-122"/>
              </a:rPr>
              <a:t>历经波折才觅得诸葛亮这一人才。诸葛亮出山后为刘备鞠躬尽瘁</a:t>
            </a:r>
            <a:r>
              <a:rPr lang="zh-CN" altLang="en-US" sz="2800" b="1">
                <a:latin typeface="楷体" panose="02010609060101010101" pitchFamily="49" charset="-122"/>
                <a:ea typeface="楷体" panose="02010609060101010101" pitchFamily="49" charset="-122"/>
              </a:rPr>
              <a:t>，</a:t>
            </a:r>
            <a:r>
              <a:rPr lang="zh-CN" altLang="zh-CN" sz="2800" b="1">
                <a:latin typeface="楷体" panose="02010609060101010101" pitchFamily="49" charset="-122"/>
                <a:ea typeface="楷体" panose="02010609060101010101" pitchFamily="49" charset="-122"/>
              </a:rPr>
              <a:t>勤勉一生。关于诸葛亮的故事</a:t>
            </a:r>
            <a:r>
              <a:rPr lang="zh-CN" altLang="en-US" sz="2800" b="1">
                <a:latin typeface="楷体" panose="02010609060101010101" pitchFamily="49" charset="-122"/>
                <a:ea typeface="楷体" panose="02010609060101010101" pitchFamily="49" charset="-122"/>
              </a:rPr>
              <a:t>，</a:t>
            </a:r>
            <a:r>
              <a:rPr lang="zh-CN" altLang="zh-CN" sz="2800" b="1">
                <a:latin typeface="楷体" panose="02010609060101010101" pitchFamily="49" charset="-122"/>
                <a:ea typeface="楷体" panose="02010609060101010101" pitchFamily="49" charset="-122"/>
              </a:rPr>
              <a:t>你还知道多少？请列举出来。</a:t>
            </a:r>
            <a:endParaRPr lang="zh-CN" altLang="zh-CN" sz="2800" b="1">
              <a:latin typeface="楷体" panose="02010609060101010101" pitchFamily="49" charset="-122"/>
              <a:ea typeface="楷体" panose="02010609060101010101" pitchFamily="49" charset="-122"/>
            </a:endParaRPr>
          </a:p>
        </p:txBody>
      </p:sp>
      <p:sp>
        <p:nvSpPr>
          <p:cNvPr id="10" name="矩形 9"/>
          <p:cNvSpPr/>
          <p:nvPr/>
        </p:nvSpPr>
        <p:spPr>
          <a:xfrm>
            <a:off x="462756" y="263711"/>
            <a:ext cx="2817813" cy="707886"/>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课外延伸</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pic>
        <p:nvPicPr>
          <p:cNvPr id="36871"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990600" y="1257300"/>
            <a:ext cx="176847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extBox 3"/>
          <p:cNvSpPr txBox="1">
            <a:spLocks noChangeArrowheads="1"/>
          </p:cNvSpPr>
          <p:nvPr/>
        </p:nvSpPr>
        <p:spPr bwMode="auto">
          <a:xfrm>
            <a:off x="177800" y="10842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zh-CN" b="1">
              <a:latin typeface="楷体" panose="02010609060101010101" pitchFamily="49" charset="-122"/>
              <a:ea typeface="楷体" panose="02010609060101010101" pitchFamily="49" charset="-122"/>
            </a:endParaRPr>
          </a:p>
        </p:txBody>
      </p:sp>
      <p:sp>
        <p:nvSpPr>
          <p:cNvPr id="37891" name="矩形 4"/>
          <p:cNvSpPr>
            <a:spLocks noChangeArrowheads="1"/>
          </p:cNvSpPr>
          <p:nvPr/>
        </p:nvSpPr>
        <p:spPr bwMode="auto">
          <a:xfrm>
            <a:off x="8513763" y="461168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27</a:t>
            </a:r>
            <a:endParaRPr lang="zh-CN" altLang="en-US" sz="1800">
              <a:latin typeface="Arial" panose="020B0604020202020204" pitchFamily="34" charset="0"/>
            </a:endParaRPr>
          </a:p>
        </p:txBody>
      </p:sp>
      <p:sp>
        <p:nvSpPr>
          <p:cNvPr id="37892" name="矩形 13"/>
          <p:cNvSpPr>
            <a:spLocks noChangeArrowheads="1"/>
          </p:cNvSpPr>
          <p:nvPr/>
        </p:nvSpPr>
        <p:spPr bwMode="auto">
          <a:xfrm>
            <a:off x="1871663" y="30241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13" name="TextBox 12"/>
          <p:cNvSpPr txBox="1"/>
          <p:nvPr/>
        </p:nvSpPr>
        <p:spPr>
          <a:xfrm>
            <a:off x="3181350" y="1216193"/>
            <a:ext cx="5514074" cy="2443188"/>
          </a:xfrm>
          <a:prstGeom prst="rect">
            <a:avLst/>
          </a:prstGeom>
          <a:noFill/>
        </p:spPr>
        <p:txBody>
          <a:bodyPr vert="wordArtVertRtl">
            <a:spAutoFit/>
          </a:bodyPr>
          <a:lstStyle/>
          <a:p>
            <a:pPr eaLnBrk="1" hangingPunct="1">
              <a:lnSpc>
                <a:spcPct val="130000"/>
              </a:lnSpc>
              <a:defRPr/>
            </a:pPr>
            <a:r>
              <a:rPr lang="zh-CN" altLang="en-US" sz="2400" b="1" dirty="0">
                <a:latin typeface="楷体" panose="02010609060101010101" pitchFamily="49" charset="-122"/>
                <a:ea typeface="楷体" panose="02010609060101010101" pitchFamily="49" charset="-122"/>
              </a:rPr>
              <a:t>火烧博望坡</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火烧新野</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舌战群儒</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智激周瑜</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七星坛借东风</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巧布八阵图</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空城计</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挥泪斩马谡</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七擒盂获</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六出祁山</a:t>
            </a:r>
            <a:endParaRPr lang="en-US" altLang="zh-CN" sz="2400" b="1" dirty="0">
              <a:latin typeface="楷体" panose="02010609060101010101" pitchFamily="49" charset="-122"/>
              <a:ea typeface="楷体" panose="02010609060101010101" pitchFamily="49" charset="-122"/>
            </a:endParaRPr>
          </a:p>
          <a:p>
            <a:pPr eaLnBrk="1" hangingPunct="1">
              <a:lnSpc>
                <a:spcPct val="130000"/>
              </a:lnSpc>
              <a:defRPr/>
            </a:pPr>
            <a:r>
              <a:rPr lang="zh-CN" altLang="en-US" sz="2400" b="1" dirty="0">
                <a:latin typeface="楷体" panose="02010609060101010101" pitchFamily="49" charset="-122"/>
                <a:ea typeface="楷体" panose="02010609060101010101" pitchFamily="49" charset="-122"/>
              </a:rPr>
              <a:t>星落五丈原</a:t>
            </a:r>
            <a:endParaRPr lang="en-US" altLang="zh-CN" sz="2400" b="1" dirty="0">
              <a:latin typeface="楷体" panose="02010609060101010101" pitchFamily="49" charset="-122"/>
              <a:ea typeface="楷体" panose="02010609060101010101" pitchFamily="49" charset="-122"/>
            </a:endParaRPr>
          </a:p>
        </p:txBody>
      </p:sp>
      <p:pic>
        <p:nvPicPr>
          <p:cNvPr id="9" name="图片 8" descr="e57aedd264f74e9f83f2fe3ca9109527.jpe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0813" y="1400175"/>
            <a:ext cx="27003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a:spLocks noChangeArrowheads="1"/>
          </p:cNvSpPr>
          <p:nvPr/>
        </p:nvSpPr>
        <p:spPr bwMode="auto">
          <a:xfrm>
            <a:off x="3181350" y="4121150"/>
            <a:ext cx="5954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0000FF"/>
                </a:solidFill>
                <a:latin typeface="楷体" panose="02010609060101010101" pitchFamily="49" charset="-122"/>
                <a:ea typeface="楷体" panose="02010609060101010101" pitchFamily="49" charset="-122"/>
              </a:rPr>
              <a:t>课后可以阅读</a:t>
            </a:r>
            <a:r>
              <a:rPr lang="en-US" altLang="zh-CN" sz="2800" b="1">
                <a:solidFill>
                  <a:srgbClr val="0000FF"/>
                </a:solidFill>
                <a:latin typeface="楷体" panose="02010609060101010101" pitchFamily="49" charset="-122"/>
                <a:ea typeface="楷体" panose="02010609060101010101" pitchFamily="49" charset="-122"/>
              </a:rPr>
              <a:t>《</a:t>
            </a:r>
            <a:r>
              <a:rPr lang="zh-CN" altLang="en-US" sz="2800" b="1">
                <a:solidFill>
                  <a:srgbClr val="0000FF"/>
                </a:solidFill>
                <a:latin typeface="楷体" panose="02010609060101010101" pitchFamily="49" charset="-122"/>
                <a:ea typeface="楷体" panose="02010609060101010101" pitchFamily="49" charset="-122"/>
              </a:rPr>
              <a:t>三国演义</a:t>
            </a:r>
            <a:r>
              <a:rPr lang="en-US" altLang="zh-CN" sz="2800" b="1">
                <a:solidFill>
                  <a:srgbClr val="0000FF"/>
                </a:solidFill>
                <a:latin typeface="楷体" panose="02010609060101010101" pitchFamily="49" charset="-122"/>
                <a:ea typeface="楷体" panose="02010609060101010101" pitchFamily="49" charset="-122"/>
              </a:rPr>
              <a:t>》</a:t>
            </a:r>
            <a:r>
              <a:rPr lang="zh-CN" altLang="en-US" sz="2800" b="1">
                <a:solidFill>
                  <a:srgbClr val="0000FF"/>
                </a:solidFill>
                <a:latin typeface="楷体" panose="02010609060101010101" pitchFamily="49" charset="-122"/>
                <a:ea typeface="楷体" panose="02010609060101010101" pitchFamily="49" charset="-122"/>
              </a:rPr>
              <a:t>相关回目</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11" name="矩形 10"/>
          <p:cNvSpPr/>
          <p:nvPr/>
        </p:nvSpPr>
        <p:spPr>
          <a:xfrm>
            <a:off x="462756" y="263711"/>
            <a:ext cx="2817813" cy="707886"/>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课外延伸</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4)">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矩形 14"/>
          <p:cNvSpPr>
            <a:spLocks noChangeArrowheads="1"/>
          </p:cNvSpPr>
          <p:nvPr/>
        </p:nvSpPr>
        <p:spPr bwMode="auto">
          <a:xfrm>
            <a:off x="8609013" y="4662488"/>
            <a:ext cx="441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800">
                <a:latin typeface="Arial" panose="020B0604020202020204" pitchFamily="34" charset="0"/>
              </a:rPr>
              <a:t>28</a:t>
            </a:r>
            <a:endParaRPr lang="zh-CN" altLang="en-US" sz="1800">
              <a:latin typeface="Arial" panose="020B0604020202020204" pitchFamily="34" charset="0"/>
            </a:endParaRPr>
          </a:p>
        </p:txBody>
      </p:sp>
      <p:sp>
        <p:nvSpPr>
          <p:cNvPr id="14" name="矩形 13"/>
          <p:cNvSpPr>
            <a:spLocks noChangeArrowheads="1"/>
          </p:cNvSpPr>
          <p:nvPr/>
        </p:nvSpPr>
        <p:spPr bwMode="auto">
          <a:xfrm>
            <a:off x="444500" y="1430338"/>
            <a:ext cx="81200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latin typeface="楷体" panose="02010609060101010101" pitchFamily="49" charset="-122"/>
                <a:ea typeface="楷体" panose="02010609060101010101" pitchFamily="49" charset="-122"/>
              </a:rPr>
              <a:t>    </a:t>
            </a:r>
            <a:r>
              <a:rPr lang="zh-CN" altLang="zh-CN" sz="2400" b="1">
                <a:latin typeface="楷体" panose="02010609060101010101" pitchFamily="49" charset="-122"/>
                <a:ea typeface="楷体" panose="02010609060101010101" pitchFamily="49" charset="-122"/>
              </a:rPr>
              <a:t>刘备尊重人才</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礼贤下士</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屡遭挫折</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仍坚持不懈。</a:t>
            </a:r>
            <a:endParaRPr lang="zh-CN" altLang="en-US" sz="2400" b="1">
              <a:latin typeface="楷体" panose="02010609060101010101" pitchFamily="49" charset="-122"/>
              <a:ea typeface="楷体" panose="02010609060101010101" pitchFamily="49" charset="-122"/>
            </a:endParaRPr>
          </a:p>
        </p:txBody>
      </p:sp>
      <p:sp>
        <p:nvSpPr>
          <p:cNvPr id="15" name="矩形 14"/>
          <p:cNvSpPr>
            <a:spLocks noChangeArrowheads="1"/>
          </p:cNvSpPr>
          <p:nvPr/>
        </p:nvSpPr>
        <p:spPr bwMode="auto">
          <a:xfrm>
            <a:off x="517525" y="2309813"/>
            <a:ext cx="82819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2400" b="1">
                <a:latin typeface="楷体" panose="02010609060101010101" pitchFamily="49" charset="-122"/>
                <a:ea typeface="楷体" panose="02010609060101010101" pitchFamily="49" charset="-122"/>
              </a:rPr>
              <a:t>    </a:t>
            </a:r>
            <a:r>
              <a:rPr lang="zh-CN" altLang="zh-CN" sz="2400" b="1">
                <a:latin typeface="楷体" panose="02010609060101010101" pitchFamily="49" charset="-122"/>
                <a:ea typeface="楷体" panose="02010609060101010101" pitchFamily="49" charset="-122"/>
              </a:rPr>
              <a:t>诸葛亮才智过人</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却身居茅庐</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淡泊名利</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遇到赏识自己的主公能知恩图报</a:t>
            </a:r>
            <a:r>
              <a:rPr lang="zh-CN" altLang="en-US" sz="2400" b="1">
                <a:latin typeface="楷体" panose="02010609060101010101" pitchFamily="49" charset="-122"/>
                <a:ea typeface="楷体" panose="02010609060101010101" pitchFamily="49" charset="-122"/>
              </a:rPr>
              <a:t>，</a:t>
            </a:r>
            <a:r>
              <a:rPr lang="zh-CN" altLang="zh-CN" sz="2400" b="1">
                <a:latin typeface="楷体" panose="02010609060101010101" pitchFamily="49" charset="-122"/>
                <a:ea typeface="楷体" panose="02010609060101010101" pitchFamily="49" charset="-122"/>
              </a:rPr>
              <a:t>死而后已……</a:t>
            </a:r>
            <a:endParaRPr lang="zh-CN" altLang="en-US" sz="2400" b="1">
              <a:latin typeface="楷体" panose="02010609060101010101" pitchFamily="49" charset="-122"/>
              <a:ea typeface="楷体" panose="02010609060101010101" pitchFamily="49" charset="-122"/>
            </a:endParaRPr>
          </a:p>
        </p:txBody>
      </p:sp>
      <p:sp>
        <p:nvSpPr>
          <p:cNvPr id="16" name="矩形 15"/>
          <p:cNvSpPr>
            <a:spLocks noChangeArrowheads="1"/>
          </p:cNvSpPr>
          <p:nvPr/>
        </p:nvSpPr>
        <p:spPr bwMode="auto">
          <a:xfrm>
            <a:off x="1042988" y="3925888"/>
            <a:ext cx="6677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zh-CN" sz="2800" b="1">
                <a:solidFill>
                  <a:srgbClr val="0000FF"/>
                </a:solidFill>
                <a:latin typeface="楷体" panose="02010609060101010101" pitchFamily="49" charset="-122"/>
                <a:ea typeface="楷体" panose="02010609060101010101" pitchFamily="49" charset="-122"/>
              </a:rPr>
              <a:t>生动的人物</a:t>
            </a:r>
            <a:r>
              <a:rPr lang="zh-CN" altLang="en-US" sz="2800" b="1">
                <a:solidFill>
                  <a:srgbClr val="0000FF"/>
                </a:solidFill>
                <a:latin typeface="楷体" panose="02010609060101010101" pitchFamily="49" charset="-122"/>
                <a:ea typeface="楷体" panose="02010609060101010101" pitchFamily="49" charset="-122"/>
              </a:rPr>
              <a:t>，</a:t>
            </a:r>
            <a:r>
              <a:rPr lang="zh-CN" altLang="zh-CN" sz="2800" b="1">
                <a:solidFill>
                  <a:srgbClr val="0000FF"/>
                </a:solidFill>
                <a:latin typeface="楷体" panose="02010609060101010101" pitchFamily="49" charset="-122"/>
                <a:ea typeface="楷体" panose="02010609060101010101" pitchFamily="49" charset="-122"/>
              </a:rPr>
              <a:t>有趣的故事</a:t>
            </a:r>
            <a:r>
              <a:rPr lang="zh-CN" altLang="en-US" sz="2800" b="1">
                <a:solidFill>
                  <a:srgbClr val="0000FF"/>
                </a:solidFill>
                <a:latin typeface="楷体" panose="02010609060101010101" pitchFamily="49" charset="-122"/>
                <a:ea typeface="楷体" panose="02010609060101010101" pitchFamily="49" charset="-122"/>
              </a:rPr>
              <a:t>，</a:t>
            </a:r>
            <a:r>
              <a:rPr lang="zh-CN" altLang="zh-CN" sz="2800" b="1">
                <a:solidFill>
                  <a:srgbClr val="0000FF"/>
                </a:solidFill>
                <a:latin typeface="楷体" panose="02010609060101010101" pitchFamily="49" charset="-122"/>
                <a:ea typeface="楷体" panose="02010609060101010101" pitchFamily="49" charset="-122"/>
              </a:rPr>
              <a:t>可贵的品质</a:t>
            </a:r>
            <a:r>
              <a:rPr lang="zh-CN" altLang="en-US" sz="2800" b="1">
                <a:solidFill>
                  <a:srgbClr val="0000FF"/>
                </a:solidFill>
                <a:latin typeface="楷体" panose="02010609060101010101" pitchFamily="49" charset="-122"/>
                <a:ea typeface="楷体" panose="02010609060101010101" pitchFamily="49" charset="-122"/>
              </a:rPr>
              <a:t>。</a:t>
            </a:r>
            <a:endParaRPr lang="zh-CN" altLang="en-US" sz="2800" b="1">
              <a:solidFill>
                <a:srgbClr val="0000FF"/>
              </a:solidFill>
              <a:latin typeface="楷体" panose="02010609060101010101" pitchFamily="49" charset="-122"/>
              <a:ea typeface="楷体" panose="02010609060101010101" pitchFamily="49" charset="-122"/>
            </a:endParaRPr>
          </a:p>
        </p:txBody>
      </p:sp>
      <p:sp>
        <p:nvSpPr>
          <p:cNvPr id="8" name="矩形 7"/>
          <p:cNvSpPr/>
          <p:nvPr/>
        </p:nvSpPr>
        <p:spPr>
          <a:xfrm>
            <a:off x="517621" y="61580"/>
            <a:ext cx="2817813" cy="707886"/>
          </a:xfrm>
          <a:prstGeom prst="rect">
            <a:avLst/>
          </a:prstGeom>
        </p:spPr>
        <p:txBody>
          <a:bodyPr>
            <a:spAutoFit/>
          </a:bodyPr>
          <a:lstStyle/>
          <a:p>
            <a:pPr algn="ctr" eaLnBrk="1" hangingPunct="1">
              <a:defRPr/>
            </a:pPr>
            <a:r>
              <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latin typeface="楷体" panose="02010609060101010101" pitchFamily="49" charset="-122"/>
                <a:ea typeface="楷体" panose="02010609060101010101" pitchFamily="49" charset="-122"/>
              </a:rPr>
              <a:t>课堂小结</a:t>
            </a:r>
            <a:endParaRPr lang="zh-CN" altLang="en-US" sz="4000" b="1" dirty="0">
              <a:ln w="11430"/>
              <a:gradFill>
                <a:gsLst>
                  <a:gs pos="100000">
                    <a:srgbClr val="966F44"/>
                  </a:gs>
                  <a:gs pos="0">
                    <a:srgbClr val="EBBE5B"/>
                  </a:gs>
                </a:gsLst>
                <a:lin ang="5400000" scaled="1"/>
              </a:gradFill>
              <a:effectLst>
                <a:outerShdw dist="25400" dir="2700000" algn="tl" rotWithShape="0">
                  <a:schemeClr val="accent6">
                    <a:lumMod val="50000"/>
                  </a:scheme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 calcmode="lin" valueType="num">
                                      <p:cBhvr additive="base">
                                        <p:cTn id="1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0" nodeType="clickEffect">
                                  <p:stCondLst>
                                    <p:cond delay="0"/>
                                  </p:stCondLst>
                                  <p:childTnLst>
                                    <p:animScale>
                                      <p:cBhvr>
                                        <p:cTn id="24" dur="2000" fill="hold"/>
                                        <p:tgtEl>
                                          <p:spTgt spid="16">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PP_MARK_KEY" val="2775415e-6783-4f7c-904b-5a456c9f649e"/>
  <p:tag name="COMMONDATA" val="eyJoZGlkIjoiZDFiZjIzZWNjOGM3ZTFkODM0MjI0ZWNlMmVjMDFjMTkifQ=="/>
</p:tagLst>
</file>

<file path=ppt/theme/theme1.xml><?xml version="1.0" encoding="utf-8"?>
<a:theme xmlns:a="http://schemas.openxmlformats.org/drawingml/2006/main" name="自定义设计方案">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2162</Words>
  <Application>WPS 演示</Application>
  <PresentationFormat>全屏显示(16:9)</PresentationFormat>
  <Paragraphs>301</Paragraphs>
  <Slides>27</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Arial</vt:lpstr>
      <vt:lpstr>宋体</vt:lpstr>
      <vt:lpstr>Wingdings</vt:lpstr>
      <vt:lpstr>Calibri</vt:lpstr>
      <vt:lpstr>楷体</vt:lpstr>
      <vt:lpstr>华文中宋</vt:lpstr>
      <vt:lpstr>微软雅黑 Light</vt:lpstr>
      <vt:lpstr>微软雅黑</vt:lpstr>
      <vt:lpstr>Arial Unicode MS</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User</dc:creator>
  <cp:keywords>状元成才路</cp:keywords>
  <dc:description>声  明
 本文件仅用于个人学习、研究或欣赏，以及其他非商业性或非盈利性用途，但同时应遵守著作权法及其他相关法律的规定，不得侵犯本司及相关权利人的合法权利。
 除此以外，将本文件任何内容用于其他用途时，应获得授权，如发现未经授权用于商业或盈利用途将追加侵权者的法律责任。
武汉天成贵龙文化传播有限公司</dc:description>
  <dc:subject>状元成才路</dc:subject>
  <cp:category>状元成才路</cp:category>
  <cp:lastModifiedBy>A高学教育段老师18633003448</cp:lastModifiedBy>
  <cp:revision>959</cp:revision>
  <dcterms:created xsi:type="dcterms:W3CDTF">2016-01-14T05:53:00Z</dcterms:created>
  <dcterms:modified xsi:type="dcterms:W3CDTF">2023-08-19T00:51:51Z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来源">
    <vt:lpwstr>状元成才路系列</vt:lpwstr>
  </property>
  <property fmtid="{D5CDD505-2E9C-101B-9397-08002B2CF9AE}" pid="3" name="KSOProductBuildVer">
    <vt:lpwstr>2052-12.1.0.15120</vt:lpwstr>
  </property>
  <property fmtid="{D5CDD505-2E9C-101B-9397-08002B2CF9AE}" pid="4" name="ICV">
    <vt:lpwstr>A1B701D443BC40CE8E64C377C363530B_12</vt:lpwstr>
  </property>
</Properties>
</file>