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664" r:id="rId1"/>
    <p:sldMasterId id="2147486701" r:id="rId2"/>
  </p:sldMasterIdLst>
  <p:notesMasterIdLst>
    <p:notesMasterId r:id="rId3"/>
  </p:notesMasterIdLst>
  <p:sldIdLst>
    <p:sldId id="1651" r:id="rId4"/>
    <p:sldId id="1656" r:id="rId5"/>
    <p:sldId id="1660" r:id="rId6"/>
    <p:sldId id="1663" r:id="rId7"/>
    <p:sldId id="1669" r:id="rId9"/>
    <p:sldId id="1672" r:id="rId10"/>
    <p:sldId id="1675" r:id="rId11"/>
    <p:sldId id="1678" r:id="rId12"/>
    <p:sldId id="1681" r:id="rId13"/>
    <p:sldId id="1687" r:id="rId15"/>
    <p:sldId id="1690" r:id="rId16"/>
    <p:sldId id="1693" r:id="rId17"/>
    <p:sldId id="1696" r:id="rId18"/>
    <p:sldId id="1699" r:id="rId19"/>
    <p:sldId id="1705" r:id="rId21"/>
    <p:sldId id="1708" r:id="rId22"/>
    <p:sldId id="1711" r:id="rId23"/>
    <p:sldId id="1714" r:id="rId24"/>
    <p:sldId id="1717" r:id="rId25"/>
    <p:sldId id="1723" r:id="rId27"/>
    <p:sldId id="1726" r:id="rId28"/>
    <p:sldId id="1729" r:id="rId29"/>
    <p:sldId id="1732" r:id="rId30"/>
    <p:sldId id="1735" r:id="rId31"/>
    <p:sldId id="1741" r:id="rId33"/>
    <p:sldId id="1744" r:id="rId34"/>
    <p:sldId id="1747" r:id="rId35"/>
    <p:sldId id="1750" r:id="rId36"/>
    <p:sldId id="175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665" r:id="rId1"/>
    <p:sldLayoutId id="2147486666" r:id="rId2"/>
    <p:sldLayoutId id="2147486667" r:id="rId3"/>
    <p:sldLayoutId id="2147486668" r:id="rId4"/>
    <p:sldLayoutId id="2147486669" r:id="rId5"/>
    <p:sldLayoutId id="2147486670" r:id="rId6"/>
    <p:sldLayoutId id="2147486671" r:id="rId7"/>
    <p:sldLayoutId id="2147486672" r:id="rId8"/>
    <p:sldLayoutId id="2147486673" r:id="rId9"/>
    <p:sldLayoutId id="2147486674" r:id="rId10"/>
    <p:sldLayoutId id="21474866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702" r:id="rId1"/>
    <p:sldLayoutId id="2147486703" r:id="rId2"/>
    <p:sldLayoutId id="2147486704" r:id="rId3"/>
    <p:sldLayoutId id="2147486705" r:id="rId4"/>
    <p:sldLayoutId id="2147486706" r:id="rId5"/>
    <p:sldLayoutId id="2147486707" r:id="rId6"/>
    <p:sldLayoutId id="2147486708" r:id="rId7"/>
    <p:sldLayoutId id="2147486709" r:id="rId8"/>
    <p:sldLayoutId id="2147486710" r:id="rId9"/>
    <p:sldLayoutId id="2147486711" r:id="rId10"/>
    <p:sldLayoutId id="21474867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tags" Target="../tags/tag151.xml"/><Relationship Id="rId22" Type="http://schemas.openxmlformats.org/officeDocument/2006/relationships/tags" Target="../tags/tag152.xml"/><Relationship Id="rId23" Type="http://schemas.openxmlformats.org/officeDocument/2006/relationships/tags" Target="../tags/tag153.xml"/><Relationship Id="rId24" Type="http://schemas.openxmlformats.org/officeDocument/2006/relationships/tags" Target="../tags/tag154.xml"/><Relationship Id="rId2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建立高效的供应商关系管理机制的关键因素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供应商选择与评估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供应商沟通与协调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供应商激励与约束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供应商绩效管理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供应商关系维护与发展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供应商选择与评估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供应商选择标准</a:t>
            </a:r>
            <a:endParaRPr altLang="en-US" lang="zh-CN"/>
          </a:p>
        </p:txBody>
      </p:sp>
      <p:sp>
        <p:nvSpPr>
          <p:cNvPr id="1048970" name="矩形 15"/>
          <p:cNvSpPr/>
          <p:nvPr>
            <p:custDataLst>
              <p:tags r:id="rId1"/>
            </p:custDataLst>
          </p:nvPr>
        </p:nvSpPr>
        <p:spPr>
          <a:xfrm>
            <a:off x="2691734" y="1558486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产品质量：选择高质量的产品，确保满足客户需求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7"/>
          <p:cNvSpPr/>
          <p:nvPr>
            <p:custDataLst>
              <p:tags r:id="rId2"/>
            </p:custDataLst>
          </p:nvPr>
        </p:nvSpPr>
        <p:spPr>
          <a:xfrm flipV="1">
            <a:off x="2619110" y="1490400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 flipH="1">
            <a:off x="8350424" y="1896645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27"/>
          <p:cNvSpPr/>
          <p:nvPr>
            <p:custDataLst>
              <p:tags r:id="rId4"/>
            </p:custDataLst>
          </p:nvPr>
        </p:nvSpPr>
        <p:spPr>
          <a:xfrm>
            <a:off x="2691734" y="2589608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价格合理：选择价格合理的供应商，降低采购成本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29"/>
          <p:cNvSpPr/>
          <p:nvPr>
            <p:custDataLst>
              <p:tags r:id="rId5"/>
            </p:custDataLst>
          </p:nvPr>
        </p:nvSpPr>
        <p:spPr>
          <a:xfrm flipV="1">
            <a:off x="2619110" y="2521522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30"/>
          <p:cNvSpPr/>
          <p:nvPr>
            <p:custDataLst>
              <p:tags r:id="rId6"/>
            </p:custDataLst>
          </p:nvPr>
        </p:nvSpPr>
        <p:spPr>
          <a:xfrm flipH="1">
            <a:off x="8350424" y="2927768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5"/>
          <p:cNvSpPr/>
          <p:nvPr>
            <p:custDataLst>
              <p:tags r:id="rId7"/>
            </p:custDataLst>
          </p:nvPr>
        </p:nvSpPr>
        <p:spPr>
          <a:xfrm>
            <a:off x="2691734" y="3620730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交货期稳定：选择能够按时交货的供应商，确保生产进度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7"/>
          <p:cNvSpPr/>
          <p:nvPr>
            <p:custDataLst>
              <p:tags r:id="rId8"/>
            </p:custDataLst>
          </p:nvPr>
        </p:nvSpPr>
        <p:spPr>
          <a:xfrm flipV="1">
            <a:off x="2619110" y="3552644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8"/>
          <p:cNvSpPr/>
          <p:nvPr>
            <p:custDataLst>
              <p:tags r:id="rId9"/>
            </p:custDataLst>
          </p:nvPr>
        </p:nvSpPr>
        <p:spPr>
          <a:xfrm flipH="1">
            <a:off x="8350424" y="3958890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10"/>
          <p:cNvSpPr/>
          <p:nvPr>
            <p:custDataLst>
              <p:tags r:id="rId10"/>
            </p:custDataLst>
          </p:nvPr>
        </p:nvSpPr>
        <p:spPr>
          <a:xfrm>
            <a:off x="2691734" y="4651852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服务优质：选择提供优质服务的供应商，提高客户满意度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2"/>
          <p:cNvSpPr/>
          <p:nvPr>
            <p:custDataLst>
              <p:tags r:id="rId11"/>
            </p:custDataLst>
          </p:nvPr>
        </p:nvSpPr>
        <p:spPr>
          <a:xfrm flipV="1">
            <a:off x="2619110" y="4583766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13"/>
          <p:cNvSpPr/>
          <p:nvPr>
            <p:custDataLst>
              <p:tags r:id="rId12"/>
            </p:custDataLst>
          </p:nvPr>
        </p:nvSpPr>
        <p:spPr>
          <a:xfrm flipH="1">
            <a:off x="8350424" y="4990012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19"/>
          <p:cNvSpPr/>
          <p:nvPr>
            <p:custDataLst>
              <p:tags r:id="rId13"/>
            </p:custDataLst>
          </p:nvPr>
        </p:nvSpPr>
        <p:spPr>
          <a:xfrm>
            <a:off x="2691734" y="5682974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信誉良好：选择信誉良好的供应商，降低合作风险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21"/>
          <p:cNvSpPr/>
          <p:nvPr>
            <p:custDataLst>
              <p:tags r:id="rId14"/>
            </p:custDataLst>
          </p:nvPr>
        </p:nvSpPr>
        <p:spPr>
          <a:xfrm flipV="1">
            <a:off x="2619110" y="5614889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22"/>
          <p:cNvSpPr/>
          <p:nvPr>
            <p:custDataLst>
              <p:tags r:id="rId15"/>
            </p:custDataLst>
          </p:nvPr>
        </p:nvSpPr>
        <p:spPr>
          <a:xfrm flipH="1">
            <a:off x="8350424" y="6021134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供应商评估流程</a:t>
            </a:r>
            <a:endParaRPr altLang="en-US" lang="zh-CN"/>
          </a:p>
        </p:txBody>
      </p:sp>
      <p:sp>
        <p:nvSpPr>
          <p:cNvPr id="1049034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明确评估目标：确定供应商选择与评估的目的和标准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深入评估：对初步筛选出的供应商进行深入评估，包括现场考察、样品测试、价格谈判等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收集信息：收集供应商的相关信息，包括企业规模、产品质量、交货期、价格等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综合评价：根据深入评估的结果，对供应商进行综合评价，确定最终选择的供应商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初步筛选：根据收集到的信息，对供应商进行初步筛选，确定符合要求的供应商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76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签订合同：与选定的供应商签订合同，明确双方的权利和义务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评估指标体系</a:t>
            </a:r>
            <a:endParaRPr altLang="en-US" lang="zh-CN"/>
          </a:p>
        </p:txBody>
      </p:sp>
      <p:sp>
        <p:nvSpPr>
          <p:cNvPr id="10491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供应商的信誉和可靠性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供应商的质量和交货期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供应商的价格和成本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供应商的服务和支持能力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评估结果应用</a:t>
            </a:r>
            <a:endParaRPr altLang="en-US" lang="zh-CN"/>
          </a:p>
        </p:txBody>
      </p:sp>
      <p:sp>
        <p:nvSpPr>
          <p:cNvPr id="10491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供应商分级管理：根据评估结果，将供应商分为不同等级，优先与优质供应商合作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激励与惩罚机制：根据评估结果，建立激励与惩罚机制，鼓励供应商提高服务质量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持续改进：定期对供应商进行评估和调整，确保供应商关系管理机制持续高效运行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改进合作方案：针对评估结果中存在的问题，制定改进措施，提高供应商合作效率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供应商沟通与协调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沟通渠道建立</a:t>
            </a:r>
            <a:endParaRPr altLang="en-US" lang="zh-CN"/>
          </a:p>
        </p:txBody>
      </p:sp>
      <p:sp>
        <p:nvSpPr>
          <p:cNvPr id="10493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书面沟通：通过电子邮件、传真等方式进行书面沟通，确保信息准确传达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定期会议：与供应商定期召开会议，讨论合作进展、问题及解决方案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电话沟通：保持电话畅通，及时解决突发问题，加强双方沟通与合作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现场访问：定期或不定期到供应商现场进行访问，了解生产情况，加强互信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信息共享机制</a:t>
            </a:r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挑战与应对：信息共享机制可能面临数据安全、隐私保护等挑战，需要采取相应的措施加以应对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66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实施方式：通过建立统一的信息平台、定期召开会议、共享数据等方式实现信息共享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70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定义：信息共享机制是指供应商之间、供应商与采购方之间通过有效的沟通与协调，实现信息共享，提高供应链透明度和效率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74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重要性：信息共享机制有助于减少信息不对称，降低交易成本，提高供应链协同效率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合作项目协调</a:t>
            </a:r>
            <a:endParaRPr altLang="en-US" lang="zh-CN"/>
          </a:p>
        </p:txBody>
      </p:sp>
      <p:sp>
        <p:nvSpPr>
          <p:cNvPr id="10494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及时解决合作过程中的问题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明确项目目标与需求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建立有效的沟通渠道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保持信息透明与共享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冲突解决策略</a:t>
            </a:r>
            <a:endParaRPr altLang="en-US" lang="zh-CN"/>
          </a:p>
        </p:txBody>
      </p:sp>
      <p:sp>
        <p:nvSpPr>
          <p:cNvPr id="10494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明确问题：识别冲突的根本原因，避免情绪化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建立信任：通过合作和互相支持，建立信任关系，降低冲突发生的可能性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灵活调整：在冲突不可避免的情况下，灵活调整计划，寻求双方都能接受的解决方案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沟通协调：与供应商保持开放、透明的沟通，寻求共同解决办法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供应商激励与约束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激励机制设计</a:t>
            </a:r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目标设定与奖励机制：明确供应商目标，设立相应的奖励机制，激发供应商积极性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绩效评价与奖励：对供应商绩效进行定期评价，根据评价结果给予相应的奖励或惩罚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长期合作与奖励：鼓励供应商与公司建立长期合作关系，对长期合作的供应商给予额外的奖励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创新与研发激励：鼓励供应商在产品或服务上进行创新和研发，对取得成果的供应商给予奖励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约束机制构建</a:t>
            </a:r>
            <a:endParaRPr altLang="en-US" lang="zh-CN"/>
          </a:p>
        </p:txBody>
      </p:sp>
      <p:sp>
        <p:nvSpPr>
          <p:cNvPr id="10496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合同约束：明确双方的权利和义务，规定违约责任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质量约束：建立严格的质量检测体系，确保供应商提供的产品和服务符合要求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价格约束：通过合理的定价机制，避免供应商哄抬价格或低价竞争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交货期约束：设定合理的交货期限，确保供应商按时交货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合同条款制定</a:t>
            </a:r>
            <a:endParaRPr altLang="en-US" lang="zh-CN"/>
          </a:p>
        </p:txBody>
      </p:sp>
      <p:sp>
        <p:nvSpPr>
          <p:cNvPr id="10497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明确双方权利和义务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设定合理的价格和付款条件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规定交货时间和地点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明确违约责任和解决争议的方式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风险防范措施</a:t>
            </a:r>
            <a:endParaRPr altLang="en-US" lang="zh-CN"/>
          </a:p>
        </p:txBody>
      </p:sp>
      <p:sp>
        <p:nvSpPr>
          <p:cNvPr id="10497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合同条款明确：在合同中明确双方的权利和义务，包括违约责任和赔偿方式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建立供应商信用评价体系：对供应商进行信用评估，选择信用良好的供应商合作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建立供应商监督机制：对供应商的生产过程、产品质量、交货期等进行监督，确保供应商符合要求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建立供应商激励机制：对表现优秀的供应商给予一定的奖励或优惠政策，鼓励供应商提高产品质量和服务水平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供应商绩效管理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绩效评估指标体系</a:t>
            </a:r>
            <a:endParaRPr altLang="en-US" lang="zh-CN"/>
          </a:p>
        </p:txBody>
      </p:sp>
      <p:sp>
        <p:nvSpPr>
          <p:cNvPr id="10498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质量指标：评估供应商提供的产品或服务的质量水平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交货期指标：评估供应商按时交货的能力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价格指标：评估供应商提供的产品或服务的价格水平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服务指标：评估供应商在售后服务、技术支持等方面的表现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绩效评估流程</a:t>
            </a:r>
            <a:endParaRPr altLang="en-US" lang="zh-CN"/>
          </a:p>
        </p:txBody>
      </p:sp>
      <p:sp>
        <p:nvSpPr>
          <p:cNvPr id="1049930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明确评估目标：确定供应商绩效评估的目的和范围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设定评估指标：根据供应商的特点和业务需求，设定合理的评估指标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收集数据：通过各种渠道收集供应商的相关数据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数据分析与评价：对收集到的数据进行整理、分析和评价，得出评估结果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反馈与改进：将评估结果及时反馈给供应商，并协助其改进和提高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绩效反馈与改进</a:t>
            </a:r>
            <a:endParaRPr altLang="en-US" lang="zh-CN"/>
          </a:p>
        </p:txBody>
      </p:sp>
      <p:sp>
        <p:nvSpPr>
          <p:cNvPr id="10499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定期评估供应商绩效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及时反馈供应商表现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针对问题提出改进措施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持续跟踪并确保改进效果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绩效结果应用</a:t>
            </a:r>
            <a:endParaRPr altLang="en-US" lang="zh-CN"/>
          </a:p>
        </p:txBody>
      </p:sp>
      <p:sp>
        <p:nvSpPr>
          <p:cNvPr id="10500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奖惩措施与持续改进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及时反馈与沟通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建立绩效评估体系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明确供应商绩效目标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供应商关系维护与发展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定期沟通与交流</a:t>
            </a:r>
            <a:endParaRPr altLang="en-US" lang="zh-CN"/>
          </a:p>
        </p:txBody>
      </p:sp>
      <p:sp>
        <p:nvSpPr>
          <p:cNvPr id="10501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定期召开供应商会议，分享业务信息和需求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建立有效的沟通渠道，确保信息畅通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及时解决供应商遇到的问题和困难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鼓励供应商提出改进意见和建议，共同提升合作关系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合作项目拓展</a:t>
            </a:r>
            <a:endParaRPr altLang="en-US" lang="zh-CN"/>
          </a:p>
        </p:txBody>
      </p:sp>
      <p:sp>
        <p:nvSpPr>
          <p:cNvPr id="1050200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共同开发新产品或服务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06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共享资源和技术支持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12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拓展业务范围和市场份额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18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建立长期稳定的合作关系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战略合作伙伴关系建立</a:t>
            </a:r>
            <a:endParaRPr altLang="en-US" lang="zh-CN"/>
          </a:p>
        </p:txBody>
      </p:sp>
      <p:sp>
        <p:nvSpPr>
          <p:cNvPr id="10502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明确合作目标与期望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建立互信与沟通机制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共同制定合作计划与策略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持续评估与调整合作方案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长期合作关系维护</a:t>
            </a:r>
            <a:endParaRPr altLang="en-US" lang="zh-CN"/>
          </a:p>
        </p:txBody>
      </p:sp>
      <p:sp>
        <p:nvSpPr>
          <p:cNvPr id="1050316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8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20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建立互信：通过诚实、透明和及时的沟通建立信任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4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6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共同目标：明确共同的目标和期望，确保双方的努力方向一致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0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2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合作计划：制定详细的合作计划，包括合作范围、时间表和资源需求等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6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8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沟通与反馈：保持定期的沟通，及时解决问题和调整合作计划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2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4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激励与奖励：通过合理的激励机制和奖励措施促进长期合作关系的持续发展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6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2023-12-19T13:43:22Z</dcterms:created>
  <dcterms:modified xsi:type="dcterms:W3CDTF">2023-12-19T13:43:22Z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e667c7c3da834a029e8cb38952f8440e_21</vt:lpwstr>
  </property>
</Properties>
</file>