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8297" r:id="rId1"/>
    <p:sldMasterId id="2147508334" r:id="rId2"/>
  </p:sldMasterIdLst>
  <p:notesMasterIdLst>
    <p:notesMasterId r:id="rId3"/>
  </p:notesMasterIdLst>
  <p:sldIdLst>
    <p:sldId id="11675" r:id="rId4"/>
    <p:sldId id="11678" r:id="rId5"/>
    <p:sldId id="11681" r:id="rId6"/>
    <p:sldId id="11684" r:id="rId7"/>
    <p:sldId id="11687" r:id="rId8"/>
    <p:sldId id="11690" r:id="rId9"/>
    <p:sldId id="11693" r:id="rId10"/>
    <p:sldId id="11696" r:id="rId11"/>
    <p:sldId id="11699" r:id="rId12"/>
    <p:sldId id="11702" r:id="rId13"/>
    <p:sldId id="11705" r:id="rId14"/>
    <p:sldId id="11708" r:id="rId15"/>
    <p:sldId id="11711" r:id="rId16"/>
    <p:sldId id="11714" r:id="rId17"/>
    <p:sldId id="11717" r:id="rId18"/>
    <p:sldId id="11720" r:id="rId19"/>
    <p:sldId id="11723" r:id="rId20"/>
    <p:sldId id="11726" r:id="rId21"/>
    <p:sldId id="11729" r:id="rId22"/>
    <p:sldId id="11732" r:id="rId23"/>
    <p:sldId id="11735" r:id="rId24"/>
    <p:sldId id="11738" r:id="rId25"/>
    <p:sldId id="11741" r:id="rId26"/>
    <p:sldId id="11744" r:id="rId27"/>
    <p:sldId id="11747" r:id="rId28"/>
    <p:sldId id="11750" r:id="rId29"/>
    <p:sldId id="11753" r:id="rId30"/>
    <p:sldId id="11756" r:id="rId31"/>
    <p:sldId id="11759" r:id="rId32"/>
    <p:sldId id="11763"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8298" r:id="rId1"/>
    <p:sldLayoutId id="2147508299" r:id="rId2"/>
    <p:sldLayoutId id="2147508300" r:id="rId3"/>
    <p:sldLayoutId id="2147508301" r:id="rId4"/>
    <p:sldLayoutId id="2147508302" r:id="rId5"/>
    <p:sldLayoutId id="2147508303" r:id="rId6"/>
    <p:sldLayoutId id="2147508304" r:id="rId7"/>
    <p:sldLayoutId id="2147508305" r:id="rId8"/>
    <p:sldLayoutId id="2147508306" r:id="rId9"/>
    <p:sldLayoutId id="2147508307" r:id="rId10"/>
    <p:sldLayoutId id="214750830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8335" r:id="rId1"/>
    <p:sldLayoutId id="2147508336" r:id="rId2"/>
    <p:sldLayoutId id="2147508337" r:id="rId3"/>
    <p:sldLayoutId id="2147508338" r:id="rId4"/>
    <p:sldLayoutId id="2147508339" r:id="rId5"/>
    <p:sldLayoutId id="2147508340" r:id="rId6"/>
    <p:sldLayoutId id="2147508341" r:id="rId7"/>
    <p:sldLayoutId id="2147508342" r:id="rId8"/>
    <p:sldLayoutId id="2147508343" r:id="rId9"/>
    <p:sldLayoutId id="2147508344" r:id="rId10"/>
    <p:sldLayoutId id="2147508345"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tags" Target="../tags/tag140.xml"/><Relationship Id="rId14" Type="http://schemas.openxmlformats.org/officeDocument/2006/relationships/tags" Target="../tags/tag141.xml"/><Relationship Id="rId15" Type="http://schemas.openxmlformats.org/officeDocument/2006/relationships/tags" Target="../tags/tag142.xml"/><Relationship Id="rId16" Type="http://schemas.openxmlformats.org/officeDocument/2006/relationships/tags" Target="../tags/tag143.xml"/><Relationship Id="rId17" Type="http://schemas.openxmlformats.org/officeDocument/2006/relationships/tags" Target="../tags/tag144.xml"/><Relationship Id="rId18" Type="http://schemas.openxmlformats.org/officeDocument/2006/relationships/tags" Target="../tags/tag145.xml"/><Relationship Id="rId19" Type="http://schemas.openxmlformats.org/officeDocument/2006/relationships/tags" Target="../tags/tag146.xml"/><Relationship Id="rId20" Type="http://schemas.openxmlformats.org/officeDocument/2006/relationships/tags" Target="../tags/tag147.xml"/><Relationship Id="rId21" Type="http://schemas.openxmlformats.org/officeDocument/2006/relationships/tags" Target="../tags/tag148.xml"/><Relationship Id="rId22" Type="http://schemas.openxmlformats.org/officeDocument/2006/relationships/tags" Target="../tags/tag149.xml"/><Relationship Id="rId23" Type="http://schemas.openxmlformats.org/officeDocument/2006/relationships/tags" Target="../tags/tag150.xml"/><Relationship Id="rId24" Type="http://schemas.openxmlformats.org/officeDocument/2006/relationships/tags" Target="../tags/tag151.xml"/><Relationship Id="rId25" Type="http://schemas.openxmlformats.org/officeDocument/2006/relationships/tags" Target="../tags/tag152.xml"/><Relationship Id="rId26" Type="http://schemas.openxmlformats.org/officeDocument/2006/relationships/tags" Target="../tags/tag153.xml"/><Relationship Id="rId27" Type="http://schemas.openxmlformats.org/officeDocument/2006/relationships/tags" Target="../tags/tag154.xml"/><Relationship Id="rId28" Type="http://schemas.openxmlformats.org/officeDocument/2006/relationships/tags" Target="../tags/tag155.xml"/><Relationship Id="rId29" Type="http://schemas.openxmlformats.org/officeDocument/2006/relationships/tags" Target="../tags/tag156.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tags" Target="../tags/tag204.xml"/><Relationship Id="rId18" Type="http://schemas.openxmlformats.org/officeDocument/2006/relationships/tags" Target="../tags/tag205.xml"/><Relationship Id="rId19" Type="http://schemas.openxmlformats.org/officeDocument/2006/relationships/tags" Target="../tags/tag206.xml"/><Relationship Id="rId20" Type="http://schemas.openxmlformats.org/officeDocument/2006/relationships/tags" Target="../tags/tag207.xml"/><Relationship Id="rId21" Type="http://schemas.openxmlformats.org/officeDocument/2006/relationships/tags" Target="../tags/tag208.xml"/><Relationship Id="rId22" Type="http://schemas.openxmlformats.org/officeDocument/2006/relationships/tags" Target="../tags/tag209.xml"/><Relationship Id="rId23" Type="http://schemas.openxmlformats.org/officeDocument/2006/relationships/tags" Target="../tags/tag210.xml"/><Relationship Id="rId24" Type="http://schemas.openxmlformats.org/officeDocument/2006/relationships/tags" Target="../tags/tag211.xml"/><Relationship Id="rId25" Type="http://schemas.openxmlformats.org/officeDocument/2006/relationships/tags" Target="../tags/tag212.xml"/><Relationship Id="rId26" Type="http://schemas.openxmlformats.org/officeDocument/2006/relationships/tags" Target="../tags/tag213.xml"/><Relationship Id="rId27" Type="http://schemas.openxmlformats.org/officeDocument/2006/relationships/tags" Target="../tags/tag214.xml"/><Relationship Id="rId28" Type="http://schemas.openxmlformats.org/officeDocument/2006/relationships/tags" Target="../tags/tag215.xml"/><Relationship Id="rId29" Type="http://schemas.openxmlformats.org/officeDocument/2006/relationships/tags" Target="../tags/tag216.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tags" Target="../tags/tag240.xml"/><Relationship Id="rId14" Type="http://schemas.openxmlformats.org/officeDocument/2006/relationships/tags" Target="../tags/tag241.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tags" Target="../tags/tag274.xml"/><Relationship Id="rId18" Type="http://schemas.openxmlformats.org/officeDocument/2006/relationships/tags" Target="../tags/tag275.xml"/><Relationship Id="rId19" Type="http://schemas.openxmlformats.org/officeDocument/2006/relationships/tags" Target="../tags/tag276.xml"/><Relationship Id="rId20" Type="http://schemas.openxmlformats.org/officeDocument/2006/relationships/tags" Target="../tags/tag277.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tags" Target="../tags/tag372.xml"/><Relationship Id="rId18" Type="http://schemas.openxmlformats.org/officeDocument/2006/relationships/tags" Target="../tags/tag373.xml"/><Relationship Id="rId19" Type="http://schemas.openxmlformats.org/officeDocument/2006/relationships/tags" Target="../tags/tag374.xml"/><Relationship Id="rId20" Type="http://schemas.openxmlformats.org/officeDocument/2006/relationships/tags" Target="../tags/tag375.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tags" Target="../tags/tag391.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tags" Target="../tags/tag419.xml"/><Relationship Id="rId14" Type="http://schemas.openxmlformats.org/officeDocument/2006/relationships/tags" Target="../tags/tag420.xml"/><Relationship Id="rId1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8333"/>
          </a:bodyPr>
          <a:p>
            <a:r>
              <a:rPr altLang="en-US" dirty="0" lang="zh-CN"/>
              <a:t>汽车零部件行业市场分析及投资前景预测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汽车零部件行业概述</a:t>
            </a:r>
            <a:endParaRPr altLang="en-US" b="1" dirty="0" sz="1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汽车零部件市场现状分析</a:t>
            </a:r>
            <a:endParaRPr altLang="en-US" b="1" dirty="0" sz="1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汽车零部件行业投资环境分析</a:t>
            </a:r>
            <a:endParaRPr altLang="en-US" b="1" dirty="0" sz="1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汽车零部件行业投资风险及应对策略</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汽车零部件行业投资前景预测</a:t>
            </a:r>
            <a:endParaRPr altLang="en-US" b="1" dirty="0" sz="1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汽车零部件行业投资建议及策略</a:t>
            </a:r>
            <a:endParaRPr altLang="en-US" b="1" dirty="0" sz="1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汽车零部件行业概述</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行业定义与分类</a:t>
            </a:r>
            <a:endParaRPr altLang="en-US" lang="zh-CN"/>
          </a:p>
        </p:txBody>
      </p:sp>
      <p:sp>
        <p:nvSpPr>
          <p:cNvPr id="1048946" name="任意多边形 20"/>
          <p:cNvSpPr/>
          <p:nvPr>
            <p:custDataLst>
              <p:tags r:id="rId1"/>
            </p:custDataLst>
          </p:nvPr>
        </p:nvSpPr>
        <p:spPr>
          <a:xfrm rot="2700000">
            <a:off x="41912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8" name="文本框 24"/>
          <p:cNvSpPr txBox="1"/>
          <p:nvPr>
            <p:custDataLst>
              <p:tags r:id="rId2"/>
            </p:custDataLst>
          </p:nvPr>
        </p:nvSpPr>
        <p:spPr bwMode="auto">
          <a:xfrm>
            <a:off x="3833407" y="3112917"/>
            <a:ext cx="2009347" cy="3064662"/>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行业定义：汽车零部件行业是指为汽车制造提供零部件及配件的产业，包括发动机、底盘、电气系统、车身等众多领域。</a:t>
            </a:r>
            <a:endParaRPr altLang="en-US" dirty="0" sz="2000" lang="zh-CN" spc="150">
              <a:solidFill>
                <a:schemeClr val="tx1">
                  <a:lumMod val="75000"/>
                  <a:lumOff val="25000"/>
                </a:schemeClr>
              </a:solidFill>
              <a:latin typeface="+mn-ea"/>
              <a:sym typeface="+mn-ea"/>
            </a:endParaRPr>
          </a:p>
        </p:txBody>
      </p:sp>
      <p:sp>
        <p:nvSpPr>
          <p:cNvPr id="1048950" name="矩形 42"/>
          <p:cNvSpPr/>
          <p:nvPr>
            <p:custDataLst>
              <p:tags r:id="rId3"/>
            </p:custDataLst>
          </p:nvPr>
        </p:nvSpPr>
        <p:spPr>
          <a:xfrm>
            <a:off x="39665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52" name="任意多边形 18"/>
          <p:cNvSpPr/>
          <p:nvPr>
            <p:custDataLst>
              <p:tags r:id="rId4"/>
            </p:custDataLst>
          </p:nvPr>
        </p:nvSpPr>
        <p:spPr>
          <a:xfrm rot="5400000">
            <a:off x="67089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54" name="文本框 27"/>
          <p:cNvSpPr txBox="1"/>
          <p:nvPr>
            <p:custDataLst>
              <p:tags r:id="rId5"/>
            </p:custDataLst>
          </p:nvPr>
        </p:nvSpPr>
        <p:spPr bwMode="auto">
          <a:xfrm>
            <a:off x="6349743"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分类方式：按功能、用途、材质等多种方式进行分类，例如发动机、刹车系统、轮胎等。</a:t>
            </a:r>
            <a:endParaRPr altLang="en-US" dirty="0" lang="zh-CN" spc="150">
              <a:solidFill>
                <a:schemeClr val="tx1">
                  <a:lumMod val="75000"/>
                  <a:lumOff val="25000"/>
                </a:schemeClr>
              </a:solidFill>
              <a:latin typeface="+mn-ea"/>
              <a:sym typeface="+mn-ea"/>
            </a:endParaRPr>
          </a:p>
        </p:txBody>
      </p:sp>
      <p:sp>
        <p:nvSpPr>
          <p:cNvPr id="1048956" name="矩形 43"/>
          <p:cNvSpPr/>
          <p:nvPr>
            <p:custDataLst>
              <p:tags r:id="rId6"/>
            </p:custDataLst>
          </p:nvPr>
        </p:nvSpPr>
        <p:spPr>
          <a:xfrm>
            <a:off x="64828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0" name="标题 1"/>
          <p:cNvSpPr>
            <a:spLocks noGrp="1"/>
          </p:cNvSpPr>
          <p:nvPr>
            <p:ph type="title"/>
          </p:nvPr>
        </p:nvSpPr>
        <p:spPr/>
        <p:txBody>
          <a:bodyPr/>
          <a:p>
            <a:r>
              <a:rPr altLang="en-US" lang="zh-CN"/>
              <a:t>行业市场规模</a:t>
            </a:r>
            <a:endParaRPr altLang="en-US" lang="zh-CN"/>
          </a:p>
        </p:txBody>
      </p:sp>
      <p:sp>
        <p:nvSpPr>
          <p:cNvPr id="104899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1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1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2019年全球汽车零部件市场规模约为4.6万亿人民币</a:t>
            </a:r>
            <a:endParaRPr altLang="en-US" dirty="0" sz="1200" lang="zh-CN" spc="150">
              <a:solidFill>
                <a:schemeClr val="tx1">
                  <a:lumMod val="65000"/>
                  <a:lumOff val="35000"/>
                </a:schemeClr>
              </a:solidFill>
              <a:latin typeface="+mn-ea"/>
              <a:sym typeface="+mn-ea"/>
            </a:endParaRPr>
          </a:p>
        </p:txBody>
      </p:sp>
      <p:sp>
        <p:nvSpPr>
          <p:cNvPr id="104903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中国汽车零部件市场规模将达到6万亿人民币</a:t>
            </a:r>
            <a:endParaRPr altLang="en-US" dirty="0" sz="1200" lang="zh-CN" spc="150">
              <a:solidFill>
                <a:schemeClr val="tx1">
                  <a:lumMod val="65000"/>
                  <a:lumOff val="35000"/>
                </a:schemeClr>
              </a:solidFill>
              <a:latin typeface="+mn-ea"/>
              <a:sym typeface="+mn-ea"/>
            </a:endParaRPr>
          </a:p>
        </p:txBody>
      </p:sp>
      <p:sp>
        <p:nvSpPr>
          <p:cNvPr id="104903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预计到2025年，全球汽车零部件市场规模将达到6.2万亿人民币</a:t>
            </a:r>
            <a:endParaRPr altLang="en-US" dirty="0" sz="1200" lang="zh-CN" spc="150">
              <a:solidFill>
                <a:schemeClr val="tx1">
                  <a:lumMod val="65000"/>
                  <a:lumOff val="35000"/>
                </a:schemeClr>
              </a:solidFill>
              <a:latin typeface="+mn-ea"/>
              <a:sym typeface="+mn-ea"/>
            </a:endParaRPr>
          </a:p>
        </p:txBody>
      </p:sp>
      <p:sp>
        <p:nvSpPr>
          <p:cNvPr id="104903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中国汽车零部件市场规模持续增长，2019年达到4.7万亿人民币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8" name="标题 1"/>
          <p:cNvSpPr>
            <a:spLocks noGrp="1"/>
          </p:cNvSpPr>
          <p:nvPr>
            <p:ph type="title"/>
          </p:nvPr>
        </p:nvSpPr>
        <p:spPr/>
        <p:txBody>
          <a:bodyPr/>
          <a:p>
            <a:r>
              <a:rPr altLang="en-US" lang="zh-CN"/>
              <a:t>行业发展趋势</a:t>
            </a:r>
            <a:endParaRPr altLang="en-US" lang="zh-CN"/>
          </a:p>
        </p:txBody>
      </p:sp>
      <p:sp>
        <p:nvSpPr>
          <p:cNvPr id="104907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7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智能化：汽车智能化趋势加速，自动驾驶、智能网联等技术将广泛应用。</a:t>
            </a:r>
            <a:endParaRPr altLang="en-US" sz="1400" lang="zh-CN" spc="150">
              <a:solidFill>
                <a:schemeClr val="tx1"/>
              </a:solidFill>
              <a:effectLst/>
              <a:latin typeface="+mn-ea"/>
              <a:sym typeface="+mn-ea"/>
            </a:endParaRPr>
          </a:p>
        </p:txBody>
      </p:sp>
      <p:sp>
        <p:nvSpPr>
          <p:cNvPr id="104908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电动化：随着环保意识的提高和技术的进步，电动汽车市场将持续增长。</a:t>
            </a:r>
            <a:endParaRPr altLang="en-US" dirty="0" sz="1400" lang="zh-CN" spc="150">
              <a:solidFill>
                <a:schemeClr val="tx1"/>
              </a:solidFill>
              <a:effectLst/>
              <a:latin typeface="+mn-ea"/>
              <a:sym typeface="+mn-ea"/>
            </a:endParaRPr>
          </a:p>
        </p:txBody>
      </p:sp>
      <p:sp>
        <p:nvSpPr>
          <p:cNvPr id="104908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轻量化：为了提高燃油效率和降低排放，汽车零部件行业将加大轻量化材料和技术的应用。</a:t>
            </a:r>
            <a:endParaRPr altLang="en-US" sz="1400" lang="zh-CN" spc="150">
              <a:solidFill>
                <a:schemeClr val="tx1"/>
              </a:solidFill>
              <a:effectLst/>
              <a:latin typeface="+mn-ea"/>
              <a:sym typeface="+mn-ea"/>
            </a:endParaRPr>
          </a:p>
        </p:txBody>
      </p:sp>
      <p:sp>
        <p:nvSpPr>
          <p:cNvPr id="104908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循环经济：汽车零部件行业将更加注重循环利用和可持续发展，减少对环境的影响。</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8" name="标题"/>
          <p:cNvSpPr>
            <a:spLocks noGrp="1"/>
          </p:cNvSpPr>
          <p:nvPr>
            <p:ph type="title"/>
            <p:custDataLst>
              <p:tags r:id="rId1"/>
            </p:custDataLst>
          </p:nvPr>
        </p:nvSpPr>
        <p:spPr>
          <a:xfrm>
            <a:off x="833988" y="2276550"/>
            <a:ext cx="7557025" cy="787008"/>
          </a:xfrm>
        </p:spPr>
        <p:txBody>
          <a:bodyPr/>
          <a:p>
            <a:r>
              <a:rPr altLang="en-US" dirty="0" lang="zh-CN"/>
              <a:t>汽车零部件市场现状分析</a:t>
            </a:r>
            <a:endParaRPr altLang="en-US" dirty="0" lang="zh-CN"/>
          </a:p>
        </p:txBody>
      </p:sp>
      <p:sp>
        <p:nvSpPr>
          <p:cNvPr id="1049120"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市场竞争格局</a:t>
            </a:r>
            <a:endParaRPr altLang="en-US" lang="zh-CN"/>
          </a:p>
        </p:txBody>
      </p:sp>
      <p:sp>
        <p:nvSpPr>
          <p:cNvPr id="104916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国内汽车零部件企业数量众多，但规模普遍较小，缺乏具备国际竞争力的企业。</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国内汽车零部件企业面临着来自国际知名零部件企业的激烈竞争，市场份额受到挤压。</a:t>
            </a:r>
            <a:endParaRPr dirty="0" sz="2000" err="1">
              <a:solidFill>
                <a:schemeClr val="tx1">
                  <a:lumMod val="75000"/>
                  <a:lumOff val="25000"/>
                </a:schemeClr>
              </a:solidFill>
              <a:latin typeface="+mn-ea"/>
              <a:ea typeface="+mn-ea"/>
              <a:cs typeface="+mn-ea"/>
              <a:sym typeface="+mn-lt"/>
            </a:endParaRPr>
          </a:p>
        </p:txBody>
      </p:sp>
      <p:sp>
        <p:nvSpPr>
          <p:cNvPr id="104918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国内汽车零部件企业需要加强技术创新和品牌建设，提高产品附加值和市场竞争力。</a:t>
            </a:r>
            <a:endParaRPr dirty="0" sz="2000" err="1">
              <a:solidFill>
                <a:schemeClr val="tx1">
                  <a:lumMod val="75000"/>
                  <a:lumOff val="25000"/>
                </a:schemeClr>
              </a:solidFill>
              <a:latin typeface="+mn-ea"/>
              <a:ea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国内汽车零部件企业技术水平相对较低，产品质量和性能与国际品牌存在一定差距。</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市场需求特点</a:t>
            </a:r>
            <a:endParaRPr altLang="en-US" lang="zh-CN"/>
          </a:p>
        </p:txBody>
      </p:sp>
      <p:sp>
        <p:nvSpPr>
          <p:cNvPr id="104924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6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6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汽车零部件市场需求持续增长</a:t>
            </a:r>
            <a:endParaRPr altLang="en-US" dirty="0" sz="1200" lang="zh-CN" spc="150">
              <a:solidFill>
                <a:schemeClr val="tx1">
                  <a:lumMod val="65000"/>
                  <a:lumOff val="35000"/>
                </a:schemeClr>
              </a:solidFill>
              <a:latin typeface="+mn-ea"/>
              <a:sym typeface="+mn-ea"/>
            </a:endParaRPr>
          </a:p>
        </p:txBody>
      </p:sp>
      <p:sp>
        <p:nvSpPr>
          <p:cNvPr id="104928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汽车零部件市场呈现多元化、个性化需求趋势</a:t>
            </a:r>
            <a:endParaRPr altLang="en-US" dirty="0" sz="1200" lang="zh-CN" spc="150">
              <a:solidFill>
                <a:schemeClr val="tx1">
                  <a:lumMod val="65000"/>
                  <a:lumOff val="35000"/>
                </a:schemeClr>
              </a:solidFill>
              <a:latin typeface="+mn-ea"/>
              <a:sym typeface="+mn-ea"/>
            </a:endParaRPr>
          </a:p>
        </p:txBody>
      </p:sp>
      <p:sp>
        <p:nvSpPr>
          <p:cNvPr id="104928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环保、节能、安全成为市场主流需求</a:t>
            </a:r>
            <a:endParaRPr altLang="en-US" dirty="0" sz="1200" lang="zh-CN" spc="150">
              <a:solidFill>
                <a:schemeClr val="tx1">
                  <a:lumMod val="65000"/>
                  <a:lumOff val="35000"/>
                </a:schemeClr>
              </a:solidFill>
              <a:latin typeface="+mn-ea"/>
              <a:sym typeface="+mn-ea"/>
            </a:endParaRPr>
          </a:p>
        </p:txBody>
      </p:sp>
      <p:sp>
        <p:nvSpPr>
          <p:cNvPr id="104928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不同地区市场需求存在差异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8" name="标题 1"/>
          <p:cNvSpPr>
            <a:spLocks noGrp="1"/>
          </p:cNvSpPr>
          <p:nvPr>
            <p:ph type="title"/>
          </p:nvPr>
        </p:nvSpPr>
        <p:spPr/>
        <p:txBody>
          <a:bodyPr/>
          <a:p>
            <a:r>
              <a:rPr altLang="en-US" lang="zh-CN"/>
              <a:t>行业痛点与机遇</a:t>
            </a:r>
            <a:endParaRPr altLang="en-US" lang="zh-CN"/>
          </a:p>
        </p:txBody>
      </p:sp>
      <p:sp>
        <p:nvSpPr>
          <p:cNvPr id="10493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痛点：产品质量不稳定，可靠性差</a:t>
            </a:r>
            <a:endParaRPr altLang="en-US" sz="1400" lang="zh-CN" spc="150">
              <a:solidFill>
                <a:schemeClr val="tx1"/>
              </a:solidFill>
              <a:effectLst/>
              <a:latin typeface="+mn-ea"/>
              <a:sym typeface="+mn-ea"/>
            </a:endParaRPr>
          </a:p>
        </p:txBody>
      </p:sp>
      <p:sp>
        <p:nvSpPr>
          <p:cNvPr id="10493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痛点：技术落后，缺乏自主创新能力</a:t>
            </a:r>
            <a:endParaRPr altLang="en-US" dirty="0" sz="1400" lang="zh-CN" spc="150">
              <a:solidFill>
                <a:schemeClr val="tx1"/>
              </a:solidFill>
              <a:effectLst/>
              <a:latin typeface="+mn-ea"/>
              <a:sym typeface="+mn-ea"/>
            </a:endParaRPr>
          </a:p>
        </p:txBody>
      </p:sp>
      <p:sp>
        <p:nvSpPr>
          <p:cNvPr id="10493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机遇：政策支持，推动汽车零部件行业转型升级</a:t>
            </a:r>
            <a:endParaRPr altLang="en-US" sz="1400" lang="zh-CN" spc="150">
              <a:solidFill>
                <a:schemeClr val="tx1"/>
              </a:solidFill>
              <a:effectLst/>
              <a:latin typeface="+mn-ea"/>
              <a:sym typeface="+mn-ea"/>
            </a:endParaRPr>
          </a:p>
        </p:txBody>
      </p:sp>
      <p:sp>
        <p:nvSpPr>
          <p:cNvPr id="10493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机遇：新能源汽车的快速发展，为汽车零部件行业提供了新的增长点</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6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汽车零部件行业投资环境分析</a:t>
            </a:r>
            <a:endParaRPr altLang="en-US" dirty="0" lang="zh-CN"/>
          </a:p>
        </p:txBody>
      </p:sp>
      <p:sp>
        <p:nvSpPr>
          <p:cNvPr id="1049370"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政策环境分析</a:t>
            </a:r>
            <a:endParaRPr altLang="en-US" lang="zh-CN"/>
          </a:p>
        </p:txBody>
      </p:sp>
      <p:sp>
        <p:nvSpPr>
          <p:cNvPr id="104941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2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2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国际政策环境对行业的影响</a:t>
            </a:r>
            <a:endParaRPr altLang="en-US" dirty="0" sz="1200" lang="zh-CN" spc="150">
              <a:solidFill>
                <a:srgbClr val="FFFFFF"/>
              </a:solidFill>
              <a:latin typeface="+mn-ea"/>
              <a:sym typeface="+mn-ea"/>
            </a:endParaRPr>
          </a:p>
        </p:txBody>
      </p:sp>
      <p:sp>
        <p:nvSpPr>
          <p:cNvPr id="104942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行业法规及监管政策</a:t>
            </a:r>
            <a:endParaRPr altLang="en-US" dirty="0" sz="1200" lang="zh-CN" spc="150">
              <a:solidFill>
                <a:schemeClr val="tx1">
                  <a:lumMod val="65000"/>
                  <a:lumOff val="35000"/>
                </a:schemeClr>
              </a:solidFill>
              <a:latin typeface="+mn-ea"/>
              <a:sym typeface="+mn-ea"/>
            </a:endParaRPr>
          </a:p>
        </p:txBody>
      </p:sp>
      <p:sp>
        <p:nvSpPr>
          <p:cNvPr id="104943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税收优惠政策及实施情况</a:t>
            </a:r>
            <a:endParaRPr altLang="en-US" dirty="0" sz="1200" lang="zh-CN" spc="150">
              <a:solidFill>
                <a:srgbClr val="FFFFFF"/>
              </a:solidFill>
              <a:latin typeface="+mn-ea"/>
              <a:sym typeface="+mn-ea"/>
            </a:endParaRPr>
          </a:p>
        </p:txBody>
      </p:sp>
      <p:sp>
        <p:nvSpPr>
          <p:cNvPr id="104944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政府对汽车零部件行业的支持政策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技术环境分析</a:t>
            </a:r>
            <a:endParaRPr altLang="en-US" lang="zh-CN"/>
          </a:p>
        </p:txBody>
      </p:sp>
      <p:sp>
        <p:nvSpPr>
          <p:cNvPr id="10494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互联网、大数据、人工智能等新兴技术与汽车零部件行业的融合不断加深，为行业创新发展提供了有力支持。</a:t>
            </a:r>
            <a:endParaRPr altLang="zh-CN" dirty="0" lang="en-US">
              <a:solidFill>
                <a:schemeClr val="dk1">
                  <a:lumMod val="80000"/>
                  <a:lumOff val="20000"/>
                </a:schemeClr>
              </a:solidFill>
              <a:latin typeface="+mn-ea"/>
              <a:sym typeface="+mn-ea"/>
            </a:endParaRPr>
          </a:p>
        </p:txBody>
      </p:sp>
      <p:sp>
        <p:nvSpPr>
          <p:cNvPr id="10494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汽车零部件制造技术水平不断提高，智能化、自动化成为发展趋势。</a:t>
            </a:r>
            <a:endParaRPr altLang="en-US" dirty="0" sz="1600" lang="zh-CN">
              <a:solidFill>
                <a:schemeClr val="dk1">
                  <a:lumMod val="80000"/>
                  <a:lumOff val="20000"/>
                </a:schemeClr>
              </a:solidFill>
              <a:latin typeface="+mn-ea"/>
              <a:sym typeface="+mn-ea"/>
            </a:endParaRPr>
          </a:p>
        </p:txBody>
      </p:sp>
      <p:sp>
        <p:nvSpPr>
          <p:cNvPr id="10494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新材料、新工艺的应用不断拓展，提高了零部件的性能和可靠性。</a:t>
            </a:r>
            <a:endParaRPr altLang="en-US" dirty="0" sz="1600" lang="zh-CN">
              <a:solidFill>
                <a:schemeClr val="dk1">
                  <a:lumMod val="80000"/>
                  <a:lumOff val="20000"/>
                </a:schemeClr>
              </a:solidFill>
              <a:latin typeface="+mn-ea"/>
              <a:sym typeface="+mn-ea"/>
            </a:endParaRPr>
          </a:p>
        </p:txBody>
      </p:sp>
      <p:sp>
        <p:nvSpPr>
          <p:cNvPr id="10495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新能源汽车的快速发展，对汽车零部件制造技术提出了更高的要求和挑战。</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4" name="标题 1"/>
          <p:cNvSpPr>
            <a:spLocks noGrp="1"/>
          </p:cNvSpPr>
          <p:nvPr>
            <p:ph type="title"/>
          </p:nvPr>
        </p:nvSpPr>
        <p:spPr/>
        <p:txBody>
          <a:bodyPr/>
          <a:p>
            <a:r>
              <a:rPr altLang="en-US" lang="zh-CN"/>
              <a:t>经济环境分析</a:t>
            </a:r>
            <a:endParaRPr altLang="en-US" lang="zh-CN"/>
          </a:p>
        </p:txBody>
      </p:sp>
      <p:sp>
        <p:nvSpPr>
          <p:cNvPr id="104954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经济增长情况：分析当前和未来经济形势，预测汽车零部件行业的发展趋势</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市场竞争格局：分析汽车零部件行业的竞争状况，包括竞争对手、市场份额和产品差异化等方面</a:t>
            </a:r>
            <a:endParaRPr dirty="0" sz="2000" err="1">
              <a:solidFill>
                <a:schemeClr val="tx1">
                  <a:lumMod val="75000"/>
                  <a:lumOff val="25000"/>
                </a:schemeClr>
              </a:solidFill>
              <a:latin typeface="+mn-ea"/>
              <a:ea typeface="+mn-ea"/>
              <a:cs typeface="+mn-ea"/>
              <a:sym typeface="+mn-lt"/>
            </a:endParaRPr>
          </a:p>
        </p:txBody>
      </p:sp>
      <p:sp>
        <p:nvSpPr>
          <p:cNvPr id="104956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7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技术发展：关注汽车零部件行业的技术创新和研发动态，分析新技术对行业发展的影响</a:t>
            </a:r>
            <a:endParaRPr dirty="0" sz="2000" err="1">
              <a:solidFill>
                <a:schemeClr val="tx1">
                  <a:lumMod val="75000"/>
                  <a:lumOff val="25000"/>
                </a:schemeClr>
              </a:solidFill>
              <a:latin typeface="+mn-ea"/>
              <a:ea typeface="+mn-ea"/>
              <a:cs typeface="+mn-ea"/>
              <a:sym typeface="+mn-lt"/>
            </a:endParaRPr>
          </a:p>
        </p:txBody>
      </p:sp>
      <p:sp>
        <p:nvSpPr>
          <p:cNvPr id="10495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政策法规：了解政府对汽车零部件行业的政策支持和限制，分析行业发展的法律环境</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18" name="标题 1"/>
          <p:cNvSpPr>
            <a:spLocks noGrp="1"/>
          </p:cNvSpPr>
          <p:nvPr>
            <p:ph type="title"/>
          </p:nvPr>
        </p:nvSpPr>
        <p:spPr/>
        <p:txBody>
          <a:bodyPr/>
          <a:p>
            <a:r>
              <a:rPr altLang="en-US" lang="zh-CN"/>
              <a:t>社会环境分析</a:t>
            </a:r>
            <a:endParaRPr altLang="en-US" lang="zh-CN"/>
          </a:p>
        </p:txBody>
      </p:sp>
      <p:sp>
        <p:nvSpPr>
          <p:cNvPr id="10496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政策环境：政府对汽车零部件行业的政策支持与限制</a:t>
            </a:r>
            <a:endParaRPr altLang="en-US" dirty="0" sz="2000" lang="zh-CN" spc="150">
              <a:solidFill>
                <a:schemeClr val="tx1">
                  <a:lumMod val="75000"/>
                  <a:lumOff val="25000"/>
                </a:schemeClr>
              </a:solidFill>
              <a:latin typeface="+mn-ea"/>
              <a:sym typeface="+mn-ea"/>
            </a:endParaRPr>
          </a:p>
        </p:txBody>
      </p:sp>
      <p:sp>
        <p:nvSpPr>
          <p:cNvPr id="10496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经济环境：宏观经济形势对汽车零部件行业的影响</a:t>
            </a:r>
            <a:endParaRPr altLang="en-US" dirty="0" sz="2000" lang="zh-CN" spc="150">
              <a:solidFill>
                <a:schemeClr val="tx1">
                  <a:lumMod val="75000"/>
                  <a:lumOff val="25000"/>
                </a:schemeClr>
              </a:solidFill>
              <a:latin typeface="+mn-ea"/>
              <a:sym typeface="+mn-ea"/>
            </a:endParaRPr>
          </a:p>
        </p:txBody>
      </p:sp>
      <p:sp>
        <p:nvSpPr>
          <p:cNvPr id="10496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社会文化环境：消费者对汽车零部件的需求和消费习惯</a:t>
            </a:r>
            <a:endParaRPr altLang="en-US" dirty="0" sz="2000" lang="zh-CN" spc="150">
              <a:solidFill>
                <a:schemeClr val="tx1">
                  <a:lumMod val="75000"/>
                  <a:lumOff val="25000"/>
                </a:schemeClr>
              </a:solidFill>
              <a:latin typeface="+mn-ea"/>
              <a:sym typeface="+mn-ea"/>
            </a:endParaRPr>
          </a:p>
        </p:txBody>
      </p:sp>
      <p:sp>
        <p:nvSpPr>
          <p:cNvPr id="10496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技术环境：汽车零部件行业的技术发展趋势和创新能力</a:t>
            </a:r>
            <a:endParaRPr altLang="en-US" dirty="0" sz="2000" lang="zh-CN" spc="150">
              <a:solidFill>
                <a:schemeClr val="tx1">
                  <a:lumMod val="75000"/>
                  <a:lumOff val="25000"/>
                </a:schemeClr>
              </a:solidFill>
              <a:latin typeface="+mn-ea"/>
              <a:sym typeface="+mn-ea"/>
            </a:endParaRPr>
          </a:p>
        </p:txBody>
      </p:sp>
      <p:sp>
        <p:nvSpPr>
          <p:cNvPr id="10496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汽车零部件行业投资风险及应对策略</a:t>
            </a:r>
            <a:endParaRPr altLang="en-US" dirty="0" lang="zh-CN"/>
          </a:p>
        </p:txBody>
      </p:sp>
      <p:sp>
        <p:nvSpPr>
          <p:cNvPr id="1049678"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政策风险及应对策略</a:t>
            </a:r>
            <a:endParaRPr altLang="en-US" lang="zh-CN"/>
          </a:p>
        </p:txBody>
      </p:sp>
      <p:sp>
        <p:nvSpPr>
          <p:cNvPr id="10497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政策风险：政府对汽车零部件行业的政策变化可能对企业的生产和经营产生影响</a:t>
            </a:r>
            <a:endParaRPr altLang="en-US" dirty="0" sz="1200" lang="zh-CN" spc="150">
              <a:solidFill>
                <a:schemeClr val="tx1">
                  <a:lumMod val="85000"/>
                  <a:lumOff val="15000"/>
                </a:schemeClr>
              </a:solidFill>
              <a:latin typeface="+mn-ea"/>
              <a:sym typeface="+mn-ea"/>
            </a:endParaRPr>
          </a:p>
        </p:txBody>
      </p:sp>
      <p:sp>
        <p:nvSpPr>
          <p:cNvPr id="10497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应对策略：密切关注政策动向，及时调整企业战略和业务方向，加强与政府部门的沟通与合作</a:t>
            </a:r>
            <a:endParaRPr altLang="en-US" dirty="0" sz="1200" lang="zh-CN" spc="150">
              <a:solidFill>
                <a:schemeClr val="tx1">
                  <a:lumMod val="85000"/>
                  <a:lumOff val="15000"/>
                </a:schemeClr>
              </a:solidFill>
              <a:latin typeface="+mn-ea"/>
              <a:sym typeface="+mn-ea"/>
            </a:endParaRPr>
          </a:p>
        </p:txBody>
      </p:sp>
      <p:sp>
        <p:nvSpPr>
          <p:cNvPr id="10497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风险控制：建立政策风险评估机制，提前预测和评估政策变化对企业的影响，采取有效措施降低风险</a:t>
            </a:r>
            <a:endParaRPr altLang="en-US" dirty="0" sz="1200" lang="zh-CN" spc="150">
              <a:solidFill>
                <a:schemeClr val="tx1">
                  <a:lumMod val="85000"/>
                  <a:lumOff val="15000"/>
                </a:schemeClr>
              </a:solidFill>
              <a:latin typeface="+mn-ea"/>
              <a:sym typeface="+mn-ea"/>
            </a:endParaRPr>
          </a:p>
        </p:txBody>
      </p:sp>
      <p:sp>
        <p:nvSpPr>
          <p:cNvPr id="10497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灵活应对：根据政策变化及时调整产品研发、生产和销售策略，提高企业的适应能力和竞争力</a:t>
            </a:r>
            <a:endParaRPr altLang="en-US" dirty="0" sz="1200" lang="zh-CN" spc="150">
              <a:solidFill>
                <a:schemeClr val="tx1">
                  <a:lumMod val="85000"/>
                  <a:lumOff val="15000"/>
                </a:schemeClr>
              </a:solidFill>
              <a:latin typeface="+mn-ea"/>
              <a:sym typeface="+mn-ea"/>
            </a:endParaRPr>
          </a:p>
        </p:txBody>
      </p:sp>
      <p:sp>
        <p:nvSpPr>
          <p:cNvPr id="10497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技术风险及应对策略</a:t>
            </a:r>
            <a:endParaRPr altLang="en-US" lang="zh-CN"/>
          </a:p>
        </p:txBody>
      </p:sp>
      <p:sp>
        <p:nvSpPr>
          <p:cNvPr id="104978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8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88" name="TextBox 2"/>
          <p:cNvSpPr txBox="1"/>
          <p:nvPr>
            <p:custDataLst>
              <p:tags r:id="rId3"/>
            </p:custDataLst>
          </p:nvPr>
        </p:nvSpPr>
        <p:spPr>
          <a:xfrm>
            <a:off x="986772"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技术更新换代风险：汽车零部件行业技术更新迅速，企业需保持技术创新和升级能力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9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知识产权风险：加强知识产权保护，避免侵权纠纷</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9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产品质量风险：严格把控产品质量，确保产品符合相关标准和客户要求</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0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技术人才风险：加强人才培养和引进，建立完善的技术人才队伍</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0" name="标题 1"/>
          <p:cNvSpPr>
            <a:spLocks noGrp="1"/>
          </p:cNvSpPr>
          <p:nvPr>
            <p:ph type="title"/>
          </p:nvPr>
        </p:nvSpPr>
        <p:spPr/>
        <p:txBody>
          <a:bodyPr/>
          <a:p>
            <a:r>
              <a:rPr altLang="en-US" lang="zh-CN"/>
              <a:t>市场风险及应对策略</a:t>
            </a:r>
            <a:endParaRPr altLang="en-US" lang="zh-CN"/>
          </a:p>
        </p:txBody>
      </p:sp>
      <p:sp>
        <p:nvSpPr>
          <p:cNvPr id="10498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市场竞争风险：竞争对手的策略、市场份额的变化等</a:t>
            </a:r>
            <a:endParaRPr altLang="en-US" dirty="0" sz="2000" lang="zh-CN" spc="150">
              <a:solidFill>
                <a:schemeClr val="tx1">
                  <a:lumMod val="85000"/>
                  <a:lumOff val="15000"/>
                </a:schemeClr>
              </a:solidFill>
              <a:latin typeface="+mn-ea"/>
              <a:sym typeface="+mn-ea"/>
            </a:endParaRPr>
          </a:p>
        </p:txBody>
      </p:sp>
      <p:sp>
        <p:nvSpPr>
          <p:cNvPr id="10498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原材料价格波动风险：钢铁、塑料等原材料价格的波动对成本的影响</a:t>
            </a:r>
            <a:endParaRPr altLang="en-US" dirty="0" sz="2000" lang="zh-CN" spc="150">
              <a:solidFill>
                <a:schemeClr val="tx1">
                  <a:lumMod val="85000"/>
                  <a:lumOff val="15000"/>
                </a:schemeClr>
              </a:solidFill>
              <a:latin typeface="+mn-ea"/>
              <a:sym typeface="+mn-ea"/>
            </a:endParaRPr>
          </a:p>
        </p:txBody>
      </p:sp>
      <p:sp>
        <p:nvSpPr>
          <p:cNvPr id="10498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汇率风险：人民币汇率的波动对出口企业的影响</a:t>
            </a:r>
            <a:endParaRPr altLang="en-US" dirty="0" sz="2000" lang="zh-CN" spc="150">
              <a:solidFill>
                <a:schemeClr val="tx1">
                  <a:lumMod val="85000"/>
                  <a:lumOff val="15000"/>
                </a:schemeClr>
              </a:solidFill>
              <a:latin typeface="+mn-ea"/>
              <a:sym typeface="+mn-ea"/>
            </a:endParaRPr>
          </a:p>
        </p:txBody>
      </p:sp>
      <p:sp>
        <p:nvSpPr>
          <p:cNvPr id="10498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应对策略：加强市场调研、提高产品质量、多元化销售渠道等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经营风险及应对策略</a:t>
            </a:r>
            <a:endParaRPr altLang="en-US" lang="zh-CN"/>
          </a:p>
        </p:txBody>
      </p:sp>
      <p:sp>
        <p:nvSpPr>
          <p:cNvPr id="104990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政策法规影响：需关注政策法规变化，及时调整经营策略</a:t>
            </a:r>
            <a:endParaRPr altLang="en-US" dirty="0" sz="2400" lang="zh-CN">
              <a:latin typeface="+mn-ea"/>
              <a:ea typeface="+mn-ea"/>
            </a:endParaRPr>
          </a:p>
        </p:txBody>
      </p:sp>
      <p:sp>
        <p:nvSpPr>
          <p:cNvPr id="104991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供应链风险：需建立稳定的供应链体系，降低供应风险</a:t>
            </a:r>
            <a:endParaRPr altLang="en-US" dirty="0" sz="2400" lang="zh-CN">
              <a:latin typeface="+mn-ea"/>
              <a:ea typeface="+mn-ea"/>
            </a:endParaRPr>
          </a:p>
        </p:txBody>
      </p:sp>
      <p:sp>
        <p:nvSpPr>
          <p:cNvPr id="104992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市场竞争激烈：需加强品牌建设，提高产品质量和服务水平</a:t>
            </a:r>
            <a:endParaRPr altLang="en-US" dirty="0" sz="2400" lang="zh-CN">
              <a:latin typeface="+mn-ea"/>
              <a:ea typeface="+mn-ea"/>
            </a:endParaRPr>
          </a:p>
        </p:txBody>
      </p:sp>
      <p:sp>
        <p:nvSpPr>
          <p:cNvPr id="104992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技术更新迅速：需加大研发投入，保持技术领先优势</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汽车零部件行业投资前景预测</a:t>
            </a:r>
            <a:endParaRPr altLang="en-US" dirty="0" lang="zh-CN"/>
          </a:p>
        </p:txBody>
      </p:sp>
      <p:sp>
        <p:nvSpPr>
          <p:cNvPr id="1049958"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04" name="标题 1"/>
          <p:cNvSpPr>
            <a:spLocks noGrp="1"/>
          </p:cNvSpPr>
          <p:nvPr>
            <p:ph type="title"/>
          </p:nvPr>
        </p:nvSpPr>
        <p:spPr/>
        <p:txBody>
          <a:bodyPr/>
          <a:p>
            <a:r>
              <a:rPr altLang="en-US" lang="zh-CN"/>
              <a:t>市场规模预测</a:t>
            </a:r>
            <a:endParaRPr altLang="en-US" lang="zh-CN"/>
          </a:p>
        </p:txBody>
      </p:sp>
      <p:sp>
        <p:nvSpPr>
          <p:cNvPr id="10500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新能源汽车市场的快速发展将为汽车零部件行业带来新的增长点</a:t>
            </a:r>
            <a:endParaRPr altLang="en-US" dirty="0" sz="2400" lang="zh-CN">
              <a:latin typeface="+mn-ea"/>
              <a:ea typeface="+mn-ea"/>
            </a:endParaRPr>
          </a:p>
        </p:txBody>
      </p:sp>
      <p:sp>
        <p:nvSpPr>
          <p:cNvPr id="10500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汽车零部件行业将呈现多元化、个性化的发展趋势，对企业的研发能力和创新能力要求更高</a:t>
            </a:r>
            <a:endParaRPr altLang="en-US" dirty="0" sz="2400" lang="zh-CN">
              <a:latin typeface="+mn-ea"/>
              <a:ea typeface="+mn-ea"/>
            </a:endParaRPr>
          </a:p>
        </p:txBody>
      </p:sp>
      <p:sp>
        <p:nvSpPr>
          <p:cNvPr id="10500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未来5年汽车零部件行业市场规模将保持稳定增长</a:t>
            </a:r>
            <a:endParaRPr altLang="en-US" dirty="0" sz="2400" lang="zh-CN">
              <a:latin typeface="+mn-ea"/>
              <a:ea typeface="+mn-ea"/>
            </a:endParaRPr>
          </a:p>
        </p:txBody>
      </p:sp>
      <p:sp>
        <p:nvSpPr>
          <p:cNvPr id="10500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智能化、电动化趋势将推动汽车零部件行业市场规模进一步扩大</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2" name="标题 1"/>
          <p:cNvSpPr>
            <a:spLocks noGrp="1"/>
          </p:cNvSpPr>
          <p:nvPr>
            <p:ph type="title"/>
          </p:nvPr>
        </p:nvSpPr>
        <p:spPr/>
        <p:txBody>
          <a:bodyPr/>
          <a:p>
            <a:r>
              <a:rPr altLang="en-US" lang="zh-CN"/>
              <a:t>竞争格局预测</a:t>
            </a:r>
            <a:endParaRPr altLang="en-US" lang="zh-CN"/>
          </a:p>
        </p:txBody>
      </p:sp>
      <p:sp>
        <p:nvSpPr>
          <p:cNvPr id="105006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未来几年汽车零部件行业将呈现更加激烈的竞争态势，企业需要不断提高自身技术水平和产品质量。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未来几年汽车零部件行业将出现更多的兼并与收购，企业需要关注市场变化，及时调整战略。</a:t>
            </a:r>
            <a:endParaRPr dirty="0" sz="2000" err="1">
              <a:solidFill>
                <a:schemeClr val="tx1">
                  <a:lumMod val="75000"/>
                  <a:lumOff val="25000"/>
                </a:schemeClr>
              </a:solidFill>
              <a:latin typeface="+mn-ea"/>
              <a:ea typeface="+mn-ea"/>
              <a:cs typeface="+mn-ea"/>
              <a:sym typeface="+mn-lt"/>
            </a:endParaRPr>
          </a:p>
        </p:txBody>
      </p:sp>
      <p:sp>
        <p:nvSpPr>
          <p:cNvPr id="105008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9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未来几年汽车零部件行业将面临更加严格的环保法规和安全标准，企业需要加强环保和安全方面的投入。</a:t>
            </a:r>
            <a:endParaRPr dirty="0" sz="2000" err="1">
              <a:solidFill>
                <a:schemeClr val="tx1">
                  <a:lumMod val="75000"/>
                  <a:lumOff val="25000"/>
                </a:schemeClr>
              </a:solidFill>
              <a:latin typeface="+mn-ea"/>
              <a:ea typeface="+mn-ea"/>
              <a:cs typeface="+mn-ea"/>
              <a:sym typeface="+mn-lt"/>
            </a:endParaRPr>
          </a:p>
        </p:txBody>
      </p:sp>
      <p:sp>
        <p:nvSpPr>
          <p:cNvPr id="1050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随着新能源汽车市场的不断扩大，电动汽车零部件市场将迎来更大的发展空间，竞争格局也将发生变化。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36" name="标题 1"/>
          <p:cNvSpPr>
            <a:spLocks noGrp="1"/>
          </p:cNvSpPr>
          <p:nvPr>
            <p:ph type="title"/>
          </p:nvPr>
        </p:nvSpPr>
        <p:spPr/>
        <p:txBody>
          <a:bodyPr/>
          <a:p>
            <a:r>
              <a:rPr altLang="en-US" lang="zh-CN"/>
              <a:t>技术发展趋势预测</a:t>
            </a:r>
            <a:endParaRPr altLang="en-US" lang="zh-CN"/>
          </a:p>
        </p:txBody>
      </p:sp>
      <p:sp>
        <p:nvSpPr>
          <p:cNvPr id="10501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电动化：随着环保意识的提高和新能源汽车市场的不断扩大，汽车零部件行业将加大对电动汽车相关技术的研发和应用。</a:t>
            </a:r>
            <a:endParaRPr altLang="zh-CN" dirty="0" lang="en-US">
              <a:solidFill>
                <a:schemeClr val="dk1">
                  <a:lumMod val="80000"/>
                  <a:lumOff val="20000"/>
                </a:schemeClr>
              </a:solidFill>
              <a:latin typeface="+mn-ea"/>
              <a:sym typeface="+mn-ea"/>
            </a:endParaRPr>
          </a:p>
        </p:txBody>
      </p:sp>
      <p:sp>
        <p:nvSpPr>
          <p:cNvPr id="10501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智能化：随着人工智能技术的不断发展，汽车零部件行业将更加智能化，提高生产效率和产品质量。</a:t>
            </a:r>
            <a:endParaRPr altLang="en-US" dirty="0" lang="zh-CN">
              <a:solidFill>
                <a:schemeClr val="dk1">
                  <a:lumMod val="80000"/>
                  <a:lumOff val="20000"/>
                </a:schemeClr>
              </a:solidFill>
              <a:latin typeface="+mn-ea"/>
              <a:sym typeface="+mn-ea"/>
            </a:endParaRPr>
          </a:p>
        </p:txBody>
      </p:sp>
      <p:sp>
        <p:nvSpPr>
          <p:cNvPr id="10501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轻量化：为了降低能耗和排放，汽车零部件行业将不断推进轻量化技术的发展，如采用新型材料和优化产品设计。</a:t>
            </a:r>
            <a:endParaRPr altLang="en-US" dirty="0" lang="zh-CN">
              <a:solidFill>
                <a:schemeClr val="dk1">
                  <a:lumMod val="80000"/>
                  <a:lumOff val="20000"/>
                </a:schemeClr>
              </a:solidFill>
              <a:latin typeface="+mn-ea"/>
              <a:sym typeface="+mn-ea"/>
            </a:endParaRPr>
          </a:p>
        </p:txBody>
      </p:sp>
      <p:sp>
        <p:nvSpPr>
          <p:cNvPr id="10501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互联网化：随着物联网和云计算技术的不断发展，汽车零部件行业将实现与互联网的深度融合，推动行业的数字化转型。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02" name="标题 1"/>
          <p:cNvSpPr>
            <a:spLocks noGrp="1"/>
          </p:cNvSpPr>
          <p:nvPr>
            <p:ph type="title"/>
          </p:nvPr>
        </p:nvSpPr>
        <p:spPr/>
        <p:txBody>
          <a:bodyPr/>
          <a:p>
            <a:r>
              <a:rPr altLang="en-US" lang="zh-CN"/>
              <a:t>投资回报预测</a:t>
            </a:r>
            <a:endParaRPr altLang="en-US" lang="zh-CN"/>
          </a:p>
        </p:txBody>
      </p:sp>
      <p:sp>
        <p:nvSpPr>
          <p:cNvPr id="10502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行业增长趋势：未来几年汽车零部件行业预计将保持稳定增长</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投资回报率：预计投资回报率将高于市场平均水平</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风险评估：投资汽车零部件行业需考虑市场波动、技术更新等因素</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6"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竞争格局：行业内企业数量众多，但市场份额较为集中，投资需选择具有竞争优势的企业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6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汽车零部件行业投资建议及策略</a:t>
            </a:r>
            <a:endParaRPr altLang="en-US" dirty="0" lang="zh-CN"/>
          </a:p>
        </p:txBody>
      </p:sp>
      <p:sp>
        <p:nvSpPr>
          <p:cNvPr id="1050262"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08" name="标题 1"/>
          <p:cNvSpPr>
            <a:spLocks noGrp="1"/>
          </p:cNvSpPr>
          <p:nvPr>
            <p:ph type="title"/>
          </p:nvPr>
        </p:nvSpPr>
        <p:spPr/>
        <p:txBody>
          <a:bodyPr/>
          <a:p>
            <a:r>
              <a:rPr altLang="en-US" lang="zh-CN"/>
              <a:t>投资方向建议</a:t>
            </a:r>
            <a:endParaRPr altLang="en-US" lang="zh-CN"/>
          </a:p>
        </p:txBody>
      </p:sp>
      <p:sp>
        <p:nvSpPr>
          <p:cNvPr id="105031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1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1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谨慎投资高风险、高杠杆的汽车零部件企业</a:t>
            </a:r>
            <a:endParaRPr altLang="en-US" dirty="0" sz="1200" lang="zh-CN" spc="150">
              <a:solidFill>
                <a:srgbClr val="FFFFFF"/>
              </a:solidFill>
              <a:latin typeface="+mn-ea"/>
              <a:sym typeface="+mn-ea"/>
            </a:endParaRPr>
          </a:p>
        </p:txBody>
      </p:sp>
      <p:sp>
        <p:nvSpPr>
          <p:cNvPr id="105032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关注汽车零部件行业的新兴领域和趋势</a:t>
            </a:r>
            <a:endParaRPr altLang="en-US" dirty="0" sz="1200" lang="zh-CN" spc="150">
              <a:solidFill>
                <a:schemeClr val="tx1">
                  <a:lumMod val="65000"/>
                  <a:lumOff val="35000"/>
                </a:schemeClr>
              </a:solidFill>
              <a:latin typeface="+mn-ea"/>
              <a:sym typeface="+mn-ea"/>
            </a:endParaRPr>
          </a:p>
        </p:txBody>
      </p:sp>
      <p:sp>
        <p:nvSpPr>
          <p:cNvPr id="105032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关注具备较高市场份额和品牌影响力的企业</a:t>
            </a:r>
            <a:endParaRPr altLang="en-US" dirty="0" sz="1200" lang="zh-CN" spc="150">
              <a:solidFill>
                <a:srgbClr val="FFFFFF"/>
              </a:solidFill>
              <a:latin typeface="+mn-ea"/>
              <a:sym typeface="+mn-ea"/>
            </a:endParaRPr>
          </a:p>
        </p:txBody>
      </p:sp>
      <p:sp>
        <p:nvSpPr>
          <p:cNvPr id="105033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重点关注具备核心技术的汽车零部件企业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70" name="标题 1"/>
          <p:cNvSpPr>
            <a:spLocks noGrp="1"/>
          </p:cNvSpPr>
          <p:nvPr>
            <p:ph type="title"/>
          </p:nvPr>
        </p:nvSpPr>
        <p:spPr/>
        <p:txBody>
          <a:bodyPr/>
          <a:p>
            <a:r>
              <a:rPr altLang="en-US" lang="zh-CN"/>
              <a:t>投资策略建议</a:t>
            </a:r>
            <a:endParaRPr altLang="en-US" lang="zh-CN"/>
          </a:p>
        </p:txBody>
      </p:sp>
      <p:sp>
        <p:nvSpPr>
          <p:cNvPr id="105037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了解行业趋势和政策环境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7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8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选择具有竞争力的零部件企业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8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8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关注技术创新和研发能力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8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9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合理配置投资组合降低风险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28" name="标题 1"/>
          <p:cNvSpPr>
            <a:spLocks noGrp="1"/>
          </p:cNvSpPr>
          <p:nvPr>
            <p:ph type="title"/>
          </p:nvPr>
        </p:nvSpPr>
        <p:spPr/>
        <p:txBody>
          <a:bodyPr/>
          <a:p>
            <a:r>
              <a:rPr altLang="en-US" lang="zh-CN"/>
              <a:t>投资方式建议</a:t>
            </a:r>
            <a:endParaRPr altLang="en-US" lang="zh-CN"/>
          </a:p>
        </p:txBody>
      </p:sp>
      <p:sp>
        <p:nvSpPr>
          <p:cNvPr id="105043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长期投资：关注行业发展趋势，选择有潜力的企业进行长期投资</a:t>
            </a:r>
            <a:endParaRPr altLang="en-US" dirty="0" sz="2000" lang="zh-CN" spc="150">
              <a:solidFill>
                <a:schemeClr val="tx1">
                  <a:lumMod val="75000"/>
                  <a:lumOff val="25000"/>
                </a:schemeClr>
              </a:solidFill>
              <a:latin typeface="+mn-ea"/>
              <a:sym typeface="+mn-ea"/>
            </a:endParaRPr>
          </a:p>
        </p:txBody>
      </p:sp>
      <p:sp>
        <p:nvSpPr>
          <p:cNvPr id="105043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3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多元化投资：分散风险，避免单一企业或单一市场带来的损失</a:t>
            </a:r>
            <a:endParaRPr altLang="en-US" dirty="0" sz="2000" lang="zh-CN" spc="150">
              <a:solidFill>
                <a:schemeClr val="tx1">
                  <a:lumMod val="75000"/>
                  <a:lumOff val="25000"/>
                </a:schemeClr>
              </a:solidFill>
              <a:latin typeface="+mn-ea"/>
              <a:sym typeface="+mn-ea"/>
            </a:endParaRPr>
          </a:p>
        </p:txBody>
      </p:sp>
      <p:sp>
        <p:nvSpPr>
          <p:cNvPr id="105044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关注技术创新：投资具有技术创新能力的企业，关注新技术的发展和应用</a:t>
            </a:r>
            <a:endParaRPr altLang="en-US" dirty="0" sz="2000" lang="zh-CN" spc="150">
              <a:solidFill>
                <a:schemeClr val="tx1">
                  <a:lumMod val="75000"/>
                  <a:lumOff val="25000"/>
                </a:schemeClr>
              </a:solidFill>
              <a:latin typeface="+mn-ea"/>
              <a:sym typeface="+mn-ea"/>
            </a:endParaRPr>
          </a:p>
        </p:txBody>
      </p:sp>
      <p:sp>
        <p:nvSpPr>
          <p:cNvPr id="105044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5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关注政策动向：关注政府政策对行业的影响，把握政策机遇</a:t>
            </a:r>
            <a:endParaRPr altLang="en-US" dirty="0" sz="2000" lang="zh-CN" spc="150">
              <a:solidFill>
                <a:schemeClr val="tx1">
                  <a:lumMod val="75000"/>
                  <a:lumOff val="25000"/>
                </a:schemeClr>
              </a:solidFill>
              <a:latin typeface="+mn-ea"/>
              <a:sym typeface="+mn-ea"/>
            </a:endParaRPr>
          </a:p>
        </p:txBody>
      </p:sp>
      <p:sp>
        <p:nvSpPr>
          <p:cNvPr id="105045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86"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488"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490"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492"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6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22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9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34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4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40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4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44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2024-01-03T14:54:23Z</dcterms:created>
  <dcterms:modified xsi:type="dcterms:W3CDTF">2024-01-03T14:54:23Z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dc2fb619535f45ac8974201260a92dae_21</vt:lpwstr>
  </property>
</Properties>
</file>