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5653" r:id="rId1"/>
    <p:sldMasterId id="2147515690" r:id="rId2"/>
  </p:sldMasterIdLst>
  <p:notesMasterIdLst>
    <p:notesMasterId r:id="rId3"/>
  </p:notesMasterIdLst>
  <p:sldIdLst>
    <p:sldId id="14296" r:id="rId4"/>
    <p:sldId id="14301" r:id="rId5"/>
    <p:sldId id="14305" r:id="rId6"/>
    <p:sldId id="14308" r:id="rId7"/>
    <p:sldId id="14311" r:id="rId8"/>
    <p:sldId id="14314" r:id="rId9"/>
    <p:sldId id="14317" r:id="rId10"/>
    <p:sldId id="14320" r:id="rId11"/>
    <p:sldId id="14323" r:id="rId12"/>
    <p:sldId id="14326" r:id="rId13"/>
    <p:sldId id="14329" r:id="rId14"/>
    <p:sldId id="14332" r:id="rId15"/>
    <p:sldId id="14335" r:id="rId16"/>
    <p:sldId id="14338" r:id="rId17"/>
    <p:sldId id="14341" r:id="rId18"/>
    <p:sldId id="14344" r:id="rId19"/>
    <p:sldId id="14347" r:id="rId20"/>
    <p:sldId id="14350" r:id="rId21"/>
    <p:sldId id="14353" r:id="rId22"/>
    <p:sldId id="14356" r:id="rId23"/>
    <p:sldId id="14359" r:id="rId24"/>
    <p:sldId id="14362" r:id="rId25"/>
    <p:sldId id="14365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5654" r:id="rId1"/>
    <p:sldLayoutId id="2147515655" r:id="rId2"/>
    <p:sldLayoutId id="2147515656" r:id="rId3"/>
    <p:sldLayoutId id="2147515657" r:id="rId4"/>
    <p:sldLayoutId id="2147515658" r:id="rId5"/>
    <p:sldLayoutId id="2147515659" r:id="rId6"/>
    <p:sldLayoutId id="2147515660" r:id="rId7"/>
    <p:sldLayoutId id="2147515661" r:id="rId8"/>
    <p:sldLayoutId id="2147515662" r:id="rId9"/>
    <p:sldLayoutId id="2147515663" r:id="rId10"/>
    <p:sldLayoutId id="214751566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15691" r:id="rId1"/>
    <p:sldLayoutId id="2147515692" r:id="rId2"/>
    <p:sldLayoutId id="2147515693" r:id="rId3"/>
    <p:sldLayoutId id="2147515694" r:id="rId4"/>
    <p:sldLayoutId id="2147515695" r:id="rId5"/>
    <p:sldLayoutId id="2147515696" r:id="rId6"/>
    <p:sldLayoutId id="2147515697" r:id="rId7"/>
    <p:sldLayoutId id="2147515698" r:id="rId8"/>
    <p:sldLayoutId id="2147515699" r:id="rId9"/>
    <p:sldLayoutId id="2147515700" r:id="rId10"/>
    <p:sldLayoutId id="214751570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tags" Target="../tags/tag277.xml"/><Relationship Id="rId18" Type="http://schemas.openxmlformats.org/officeDocument/2006/relationships/tags" Target="../tags/tag278.xml"/><Relationship Id="rId19" Type="http://schemas.openxmlformats.org/officeDocument/2006/relationships/tags" Target="../tags/tag279.xml"/><Relationship Id="rId20" Type="http://schemas.openxmlformats.org/officeDocument/2006/relationships/tags" Target="../tags/tag280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面向未来的初中教育模式探索与实践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914" name="矩形 21"/>
          <p:cNvSpPr/>
          <p:nvPr>
            <p:custDataLst>
              <p:tags r:id="rId3"/>
            </p:custDataLst>
          </p:nvPr>
        </p:nvSpPr>
        <p:spPr>
          <a:xfrm>
            <a:off x="4431665" y="65976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77105" y="1535430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7914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初中教育模式的现状与挑战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3"/>
          <p:cNvSpPr/>
          <p:nvPr>
            <p:custDataLst>
              <p:tags r:id="rId6"/>
            </p:custDataLst>
          </p:nvPr>
        </p:nvSpPr>
        <p:spPr>
          <a:xfrm>
            <a:off x="4431665" y="257492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77105" y="344995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9430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面向未来的教育模式探索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10"/>
          <p:cNvSpPr/>
          <p:nvPr>
            <p:custDataLst>
              <p:tags r:id="rId9"/>
            </p:custDataLst>
          </p:nvPr>
        </p:nvSpPr>
        <p:spPr>
          <a:xfrm>
            <a:off x="4431665" y="449008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77105" y="536511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60946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实践中的初中教育模式改革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40"/>
          <p:cNvSpPr/>
          <p:nvPr>
            <p:custDataLst>
              <p:tags r:id="rId12"/>
            </p:custDataLst>
          </p:nvPr>
        </p:nvSpPr>
        <p:spPr>
          <a:xfrm>
            <a:off x="8164830" y="161734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509635" y="2493010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92795" y="1736725"/>
            <a:ext cx="2800800" cy="82800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评估与反馈机制的建立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45"/>
          <p:cNvSpPr/>
          <p:nvPr>
            <p:custDataLst>
              <p:tags r:id="rId15"/>
            </p:custDataLst>
          </p:nvPr>
        </p:nvSpPr>
        <p:spPr>
          <a:xfrm>
            <a:off x="8164830" y="353250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509635" y="440753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92795" y="3651885"/>
            <a:ext cx="2800800" cy="82800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面向未来的初中教育模式展望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0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初中教育模式的现状与挑战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当前初中教育模式的特点</a:t>
            </a:r>
            <a:endParaRPr altLang="en-US" lang="zh-CN"/>
          </a:p>
        </p:txBody>
      </p:sp>
      <p:sp>
        <p:nvSpPr>
          <p:cNvPr id="10490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传统授课模式：以教师讲授为主，学生被动接受知识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缺乏个性化教育：难以满足不同学生的个性化需求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缺乏实践环节：理论知识与实践应用脱节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应试教育倾向：注重考试成绩，忽视学生的综合素质发展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当前初中教育面临的挑战</a:t>
            </a:r>
            <a:endParaRPr altLang="en-US" lang="zh-CN"/>
          </a:p>
        </p:txBody>
      </p:sp>
      <p:sp>
        <p:nvSpPr>
          <p:cNvPr id="104918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教育方式单一：以应试教育为主，缺乏对学生兴趣和特长的培养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德育教育缺失：学校过于注重知识传授，忽视了学生的德育教育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升学压力大：学生和家长过度关注考试成绩，导致学生压力增加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教育资源不均衡：城乡之间、地区之间的教育资源差距较大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传统教育模式的局限性</a:t>
            </a:r>
            <a:endParaRPr altLang="en-US" lang="zh-CN"/>
          </a:p>
        </p:txBody>
      </p:sp>
      <p:sp>
        <p:nvSpPr>
          <p:cNvPr id="1049262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过于注重应试能力，忽视学生的综合素质培养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8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缺乏个性化教育，难以满足不同学生的需求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4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教育资源不均衡，导致教育质量参差不齐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0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缺乏对学生创新能力和实践能力的培养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34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面向未来的教育模式探索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未来教育发展的趋势</a:t>
            </a:r>
            <a:endParaRPr altLang="en-US" lang="zh-CN"/>
          </a:p>
        </p:txBody>
      </p:sp>
      <p:sp>
        <p:nvSpPr>
          <p:cNvPr id="1049420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数字化教育：利用信息技术手段，实现教育资源的共享和优化，提高教育效率和教学质量。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个性化教育：关注学生的兴趣和特长，因材施教，培养学生的综合素质。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终身学习：鼓励学生自主学习和自我发展，培养其终身学习的意识和能力。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跨界融合：将不同领域的知识和技能融合在一起，培养具有创新精神和跨界能力的人才。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创新教育模式的探索</a:t>
            </a:r>
            <a:endParaRPr altLang="en-US" lang="zh-CN"/>
          </a:p>
        </p:txBody>
      </p:sp>
      <p:sp>
        <p:nvSpPr>
          <p:cNvPr id="1049494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创新教育理念：以学生为中心，注重培养学生的创新精神和实践能力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创新教育方式：采用线上线下相结合的方式，利用信息技术手段提高教育质量和效率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创新教育评价：建立多元化的评价体系，注重过程评价和结果评价的有机结合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创新教育资源：利用社会资源，建立开放共享的教育资源平台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结合科技手段的个性化教育</a:t>
            </a:r>
            <a:endParaRPr altLang="en-US" lang="zh-CN"/>
          </a:p>
        </p:txBody>
      </p:sp>
      <p:sp>
        <p:nvSpPr>
          <p:cNvPr id="104956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利用虚拟现实和增强现实技术，模拟真实场景和实践操作，提高学生的实践能力和创新能力。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利用大数据和人工智能技术，分析学生的学习特点和需求，为每个学生制定个性化的学习计划。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通过在线教育平台，实现远程教学和互动，打破时间和空间的限制，让学生随时随地接受优质教育资源。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结合游戏化教育理念，将学习与游戏相结合，激发学生的学习兴趣和动力，提高学习效果。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65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实践中的初中教育模式改革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改革的目标与原则</a:t>
            </a:r>
            <a:endParaRPr altLang="en-US" lang="zh-CN"/>
          </a:p>
        </p:txBody>
      </p:sp>
      <p:sp>
        <p:nvSpPr>
          <p:cNvPr id="104972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改革重点：优化课程设置，加强实践教学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改革保障：加强教师队伍建设，完善教育评价体系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改革目标：提高教育质量，培养创新型人才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改革原则：以学生为中心，注重个性发展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课程设置与教学方法的改革</a:t>
            </a:r>
            <a:endParaRPr altLang="en-US" lang="zh-CN"/>
          </a:p>
        </p:txBody>
      </p:sp>
      <p:sp>
        <p:nvSpPr>
          <p:cNvPr id="1049808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0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1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课程设置：增加选修课程，满足学生个性化需求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6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教学方法：采用探究式、合作式、项目式等多种教学方法，提高学生主动学习能力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2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信息技术应用：利用数字化教学资源，促进信息技术与教育教学的深度融合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8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评价方式：建立多元评价体系，关注学生的综合素质发展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教师角色的转变与能力提升</a:t>
            </a:r>
            <a:endParaRPr altLang="en-US" lang="zh-CN"/>
          </a:p>
        </p:txBody>
      </p:sp>
      <p:sp>
        <p:nvSpPr>
          <p:cNvPr id="10498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传统教师角色：知识传授者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教师能力要求：创新、合作、沟通能力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教师培训与发展：持续学习，提升专业素养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新时代教师角色：引导者和促进者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9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评估与反馈机制的建立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教育质量评估体系的完善</a:t>
            </a:r>
            <a:endParaRPr altLang="en-US" lang="zh-CN"/>
          </a:p>
        </p:txBody>
      </p:sp>
      <p:sp>
        <p:nvSpPr>
          <p:cNvPr id="1050064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评估标准：建立多维度的评估标准，包括知识掌握、能力提升、情感态度等方面。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评估方式：采用多种评估方式，如考试、作品评定、口头表达、自我评价等。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反馈机制：及时向学生、教师和家长提供评估结果，以便调整教学策略和提高教学质量。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持续改进：根据评估结果，不断优化教育质量评估体系，确保其科学性和有效性。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学生综合素质评价的实施</a:t>
            </a:r>
            <a:endParaRPr altLang="en-US" lang="zh-CN"/>
          </a:p>
        </p:txBody>
      </p:sp>
      <p:sp>
        <p:nvSpPr>
          <p:cNvPr id="1050130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评价内容：包括知识技能、思维能力、实践能力、情感态度等方面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评价方式：采用过程性评价和终结性评价相结合的方式，注重学生的实际表现和进步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评价主体：包括教师、学生、家长和社会等多元主体，共同参与评价过程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评价结果：将综合素质评价结果作为学生升学、就业的重要参考，引导学生全面发展。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及时反馈与调整机制的建立</a:t>
            </a:r>
            <a:endParaRPr altLang="en-US" lang="zh-CN"/>
          </a:p>
        </p:txBody>
      </p:sp>
      <p:sp>
        <p:nvSpPr>
          <p:cNvPr id="1050196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建立定期评估机制：对学生学习情况进行定期评估，及时了解学生的学习状况。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及时反馈：教师及时将学生的学习情况反馈给学生和家长，以便学生和家长了解学生的学习状况，并制定相应的改进措施。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调整教学计划：根据学生的学习情况及时调整教学计划，以满足学生的学习需求。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建立学生档案：对学生的情况进行记录和分析，以便更好地了解学生的学习状况，为后续的教学提供参考。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26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面向未来的初中教育模式展望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教育模式的未来发展方向</a:t>
            </a:r>
            <a:endParaRPr altLang="en-US" lang="zh-CN"/>
          </a:p>
        </p:txBody>
      </p:sp>
      <p:sp>
        <p:nvSpPr>
          <p:cNvPr id="1050338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个性化教育：根据学生的兴趣和特长，制定个性化的教育方案，培养学生的综合素质。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科技融合：利用人工智能、大数据等科技手段，辅助教学和管理，提高教育质量和效率。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跨学科教育：加强学科之间的融合，培养学生的跨学科思维和创新能力。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终身学习：鼓励学生自主学习和终身学习，培养其自我发展和适应社会变化的能力。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教育科技的应用前景</a:t>
            </a:r>
            <a:endParaRPr altLang="en-US" lang="zh-CN"/>
          </a:p>
        </p:txBody>
      </p:sp>
      <p:sp>
        <p:nvSpPr>
          <p:cNvPr id="105040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虚拟现实与增强现实在教育中的潜力：创新教学方式，提高学习体验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区块链技术应用于教育认证：保证学习成果的真实性和可追溯性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人工智能在教育中的应用：个性化学习、智能辅导等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在线教育的发展：突破时间和空间限制，提供丰富的学习资源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培养适应未来社会的人才</a:t>
            </a:r>
            <a:endParaRPr altLang="en-US" lang="zh-CN"/>
          </a:p>
        </p:txBody>
      </p:sp>
      <p:sp>
        <p:nvSpPr>
          <p:cNvPr id="105048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9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9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9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加强信息技术教育，提高学生的数字化素养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培养创新思维和创造力，注重学生的个性发展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注重培养学生的跨学科知识和综合能力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加强德育教育，培养学生的道德品质和社会责任感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5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5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5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5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5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5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5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5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SLIDE_ID" val="custom20230273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5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0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3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8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9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2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25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2023-12-31T18:58:21Z</dcterms:created>
  <dcterms:modified xsi:type="dcterms:W3CDTF">2023-12-31T18:58:21Z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0eb26e038536425f916645b3f87a2883_21</vt:lpwstr>
  </property>
</Properties>
</file>