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987" r:id="rId1"/>
    <p:sldMasterId id="2147500024" r:id="rId2"/>
  </p:sldMasterIdLst>
  <p:notesMasterIdLst>
    <p:notesMasterId r:id="rId3"/>
  </p:notesMasterIdLst>
  <p:sldIdLst>
    <p:sldId id="7400" r:id="rId4"/>
    <p:sldId id="7404" r:id="rId5"/>
    <p:sldId id="7407" r:id="rId6"/>
    <p:sldId id="7410" r:id="rId7"/>
    <p:sldId id="7413" r:id="rId8"/>
    <p:sldId id="7416" r:id="rId9"/>
    <p:sldId id="7419" r:id="rId10"/>
    <p:sldId id="7422" r:id="rId11"/>
    <p:sldId id="7425" r:id="rId12"/>
    <p:sldId id="7428" r:id="rId13"/>
    <p:sldId id="7431" r:id="rId14"/>
    <p:sldId id="7434" r:id="rId15"/>
    <p:sldId id="7437" r:id="rId16"/>
    <p:sldId id="7440" r:id="rId17"/>
    <p:sldId id="7443" r:id="rId18"/>
    <p:sldId id="7446" r:id="rId19"/>
    <p:sldId id="7449" r:id="rId20"/>
    <p:sldId id="7452" r:id="rId21"/>
    <p:sldId id="7455" r:id="rId22"/>
    <p:sldId id="7458" r:id="rId23"/>
    <p:sldId id="7461" r:id="rId24"/>
    <p:sldId id="7464" r:id="rId25"/>
    <p:sldId id="7467" r:id="rId26"/>
    <p:sldId id="7470" r:id="rId27"/>
    <p:sldId id="7473" r:id="rId28"/>
    <p:sldId id="7476" r:id="rId29"/>
    <p:sldId id="7479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988" r:id="rId1"/>
    <p:sldLayoutId id="2147499989" r:id="rId2"/>
    <p:sldLayoutId id="2147499990" r:id="rId3"/>
    <p:sldLayoutId id="2147499991" r:id="rId4"/>
    <p:sldLayoutId id="2147499992" r:id="rId5"/>
    <p:sldLayoutId id="2147499993" r:id="rId6"/>
    <p:sldLayoutId id="2147499994" r:id="rId7"/>
    <p:sldLayoutId id="2147499995" r:id="rId8"/>
    <p:sldLayoutId id="2147499996" r:id="rId9"/>
    <p:sldLayoutId id="2147499997" r:id="rId10"/>
    <p:sldLayoutId id="21474999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25" r:id="rId1"/>
    <p:sldLayoutId id="2147500026" r:id="rId2"/>
    <p:sldLayoutId id="2147500027" r:id="rId3"/>
    <p:sldLayoutId id="2147500028" r:id="rId4"/>
    <p:sldLayoutId id="2147500029" r:id="rId5"/>
    <p:sldLayoutId id="2147500030" r:id="rId6"/>
    <p:sldLayoutId id="2147500031" r:id="rId7"/>
    <p:sldLayoutId id="2147500032" r:id="rId8"/>
    <p:sldLayoutId id="2147500033" r:id="rId9"/>
    <p:sldLayoutId id="2147500034" r:id="rId10"/>
    <p:sldLayoutId id="21475000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学校双减的素质教育与人文关怀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双减政策背景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素质教育在双减中的体现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人文关怀在双减中的体现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学校双减的实践与探索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双减政策的成效与展望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双减政策背景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政策出台背景</a:t>
            </a:r>
            <a:endParaRPr altLang="en-US" lang="zh-CN"/>
          </a:p>
        </p:txBody>
      </p:sp>
      <p:sp>
        <p:nvSpPr>
          <p:cNvPr id="1048936" name="矩形 5"/>
          <p:cNvSpPr/>
          <p:nvPr>
            <p:custDataLst>
              <p:tags r:id="rId1"/>
            </p:custDataLst>
          </p:nvPr>
        </p:nvSpPr>
        <p:spPr>
          <a:xfrm>
            <a:off x="608400" y="2182160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矩形 10"/>
          <p:cNvSpPr/>
          <p:nvPr>
            <p:custDataLst>
              <p:tags r:id="rId2"/>
            </p:custDataLst>
          </p:nvPr>
        </p:nvSpPr>
        <p:spPr>
          <a:xfrm>
            <a:off x="1066542" y="217513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TextBox 2"/>
          <p:cNvSpPr txBox="1"/>
          <p:nvPr>
            <p:custDataLst>
              <p:tags r:id="rId3"/>
            </p:custDataLst>
          </p:nvPr>
        </p:nvSpPr>
        <p:spPr>
          <a:xfrm>
            <a:off x="808398" y="2935506"/>
            <a:ext cx="2949725" cy="2381876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当前教育存在过度竞争和应试教育的问题，导致学生课业负担过重，身心健康受到影响。</a:t>
            </a:r>
            <a:endParaRPr altLang="en-US" dirty="0" sz="2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42" name="矩形 6"/>
          <p:cNvSpPr/>
          <p:nvPr>
            <p:custDataLst>
              <p:tags r:id="rId4"/>
            </p:custDataLst>
          </p:nvPr>
        </p:nvSpPr>
        <p:spPr>
          <a:xfrm>
            <a:off x="4417301" y="2182160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矩形 11"/>
          <p:cNvSpPr/>
          <p:nvPr>
            <p:custDataLst>
              <p:tags r:id="rId5"/>
            </p:custDataLst>
          </p:nvPr>
        </p:nvSpPr>
        <p:spPr>
          <a:xfrm>
            <a:off x="4901640" y="217513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TextBox 2"/>
          <p:cNvSpPr txBox="1"/>
          <p:nvPr>
            <p:custDataLst>
              <p:tags r:id="rId6"/>
            </p:custDataLst>
          </p:nvPr>
        </p:nvSpPr>
        <p:spPr>
          <a:xfrm>
            <a:off x="4617938" y="2935506"/>
            <a:ext cx="2949725" cy="238187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社会对人才的需求呈现多元化趋势，需要培养具有创新精神和实践能力的人才。</a:t>
            </a:r>
            <a:endParaRPr altLang="en-US" dirty="0" sz="2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48" name="矩形 33"/>
          <p:cNvSpPr/>
          <p:nvPr>
            <p:custDataLst>
              <p:tags r:id="rId7"/>
            </p:custDataLst>
          </p:nvPr>
        </p:nvSpPr>
        <p:spPr>
          <a:xfrm>
            <a:off x="8226841" y="2175132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矩形 37"/>
          <p:cNvSpPr/>
          <p:nvPr>
            <p:custDataLst>
              <p:tags r:id="rId8"/>
            </p:custDataLst>
          </p:nvPr>
        </p:nvSpPr>
        <p:spPr>
          <a:xfrm>
            <a:off x="8684982" y="216874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TextBox 2"/>
          <p:cNvSpPr txBox="1"/>
          <p:nvPr>
            <p:custDataLst>
              <p:tags r:id="rId9"/>
            </p:custDataLst>
          </p:nvPr>
        </p:nvSpPr>
        <p:spPr>
          <a:xfrm>
            <a:off x="8426838" y="2928477"/>
            <a:ext cx="2949725" cy="2381876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推进教育公平和提高教育质量的迫切需要，促进教育资源的均衡分配和学生全面发展的重要性。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政策实施目的</a:t>
            </a:r>
            <a:endParaRPr altLang="en-US" lang="zh-CN"/>
          </a:p>
        </p:txBody>
      </p:sp>
      <p:sp>
        <p:nvSpPr>
          <p:cNvPr id="10489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减轻学生课业负担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提高学生综合素质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培养创新精神和实践能力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政策影响范围</a:t>
            </a:r>
            <a:endParaRPr altLang="en-US" lang="zh-CN"/>
          </a:p>
        </p:txBody>
      </p:sp>
      <p:sp>
        <p:nvSpPr>
          <p:cNvPr id="10490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校内课后服务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学科类校外培训机构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考试评价改革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素质教育在双减中的体现</a:t>
            </a:r>
            <a:endParaRPr altLang="en-US" lang="zh-CN"/>
          </a:p>
        </p:txBody>
      </p:sp>
      <p:sp>
        <p:nvSpPr>
          <p:cNvPr id="104913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减轻学生课业负担</a:t>
            </a:r>
            <a:endParaRPr altLang="en-US" lang="zh-CN"/>
          </a:p>
        </p:txBody>
      </p:sp>
      <p:sp>
        <p:nvSpPr>
          <p:cNvPr id="10491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减少作业量：学校应合理安排学生的作业量，避免过多过重的课业负担。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提高作业质量：教师应精心设计作业，注重作业的针对性和有效性，避免机械重复和低水平的作业。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优化教学方式：学校应积极探索符合学生特点的教学方式，注重启发式教学，培养学生的自主学习和合作学习能力。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关注学生个体差异：学校应关注学生的个体差异和不同需求，提供个性化的教育服务，避免“一刀切”的教育方式。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提高学生综合素质</a:t>
            </a:r>
            <a:endParaRPr altLang="en-US" lang="zh-CN"/>
          </a:p>
        </p:txBody>
      </p:sp>
      <p:sp>
        <p:nvSpPr>
          <p:cNvPr id="10492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提高学生的自主学习能力：在双减政策下，学生有更多的自主学习时间，学校应引导学生养成良好的学习习惯和方法，提高学生的自主学习能力。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重视学生的全面发展：在双减政策下，学校应注重学生的德、智、体、美、劳等方面的培养，促进学生综合素质的提升。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强化学生的实践能力：学校可以通过开展各种实践活动，如社会调查、志愿服务等，增强学生的动手能力和社会责任感。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培养学生的创新精神：学校可以通过开展各种创新活动，如科技竞赛、创新创业等，激发学生的创新思维和创造力。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493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重视学生的综合素质教育，促进学生的全面发展。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注重培养学生的创新精神和实践能力，提高学生的综合素质。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关注学生的身心健康，加强体育、美育等方面的教育。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强调学生的自主学习和合作学习，培养学生的团队协作和沟通能力。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培养创新精神和实践能力</a:t>
            </a:r>
            <a:endParaRPr altLang="en-US" lang="zh-CN"/>
          </a:p>
        </p:txBody>
      </p:sp>
      <p:sp>
        <p:nvSpPr>
          <p:cNvPr id="10493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加强实践教学，引导学生参与社会实践和志愿服务等活动，提高实践能力。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重视学生的个性发展，鼓励学生自主探究，培养创新思维。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推行项目式学习，让学生通过解决实际问题来培养创新精神和实践能力。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开展课外拓展活动，丰富学生的课余生活，拓展学生的视野和知识面。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人文关怀在双减中的体现</a:t>
            </a:r>
            <a:endParaRPr altLang="en-US" lang="zh-CN"/>
          </a:p>
        </p:txBody>
      </p:sp>
      <p:sp>
        <p:nvSpPr>
          <p:cNvPr id="104943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关注学生心理健康</a:t>
            </a:r>
            <a:endParaRPr altLang="en-US" lang="zh-CN"/>
          </a:p>
        </p:txBody>
      </p:sp>
      <p:sp>
        <p:nvSpPr>
          <p:cNvPr id="10494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关注学生心理健康：减轻学业压力，提供心理辅导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培养学生综合素质：注重体育、艺术、科技等方面的教育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强化家校合作：共同关注孩子成长，加强家长与学校的沟通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营造良好的校园文化：举办丰富多彩的文化活动，提升学生的人文素养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保障学生合法权益</a:t>
            </a:r>
            <a:endParaRPr altLang="en-US" lang="zh-CN"/>
          </a:p>
        </p:txBody>
      </p:sp>
      <p:sp>
        <p:nvSpPr>
          <p:cNvPr id="10495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尊重学生的个性发展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保障学生的身心健康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保障学生的受教育权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保障学生的合法权益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促进家校共育</a:t>
            </a:r>
            <a:endParaRPr altLang="en-US" lang="zh-CN"/>
          </a:p>
        </p:txBody>
      </p:sp>
      <p:sp>
        <p:nvSpPr>
          <p:cNvPr id="10496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丰富校园文化活动：开展多样化的文化、体育和艺术活动，培养学生的综合素质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提高教师人文素养：加强教师队伍建设，提高教师的人文素养和教育教学水平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促进家校共育：加强家校之间的沟通与合作，共同关注学生的成长需求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关注学生心理健康：减轻学生的学业压力，关注其心理健康和情感需求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关注特殊群体需求</a:t>
            </a:r>
            <a:endParaRPr altLang="en-US" lang="zh-CN"/>
          </a:p>
        </p:txBody>
      </p:sp>
      <p:sp>
        <p:nvSpPr>
          <p:cNvPr id="104967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关注特殊群体需求：针对残疾学生、贫困学生等特殊群体，提供个性化的教育服务，确保他们得到公平的教育机会。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促进教师专业发展：通过双减政策，减轻教师负担，提高教师待遇，促进教师专业成长，提升教育教学质量。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强化家庭教育指导：加强对家长的教育引导，提供家庭教育咨询服务，帮助家长树立正确的教育观念，促进家庭教育与学校教育的有效衔接。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丰富学生课余生活：在双减政策下，学校应积极开展各种形式的课外活动，如体育、艺术、科技等，满足学生的多样化需求，促进学生全面发展。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学校双减的实践与探索</a:t>
            </a:r>
            <a:endParaRPr altLang="en-US" lang="zh-CN"/>
          </a:p>
        </p:txBody>
      </p:sp>
      <p:sp>
        <p:nvSpPr>
          <p:cNvPr id="104971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学校减负措施的落实</a:t>
            </a:r>
            <a:endParaRPr altLang="en-US" lang="zh-CN"/>
          </a:p>
        </p:txBody>
      </p:sp>
      <p:sp>
        <p:nvSpPr>
          <p:cNvPr id="104976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6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减少作业量：学校应合理安排作业，控制作业难度和时间，避免学生负担过重。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优化课程设置：学校应注重课程内容的优化和整合，提高课堂教学效率，减轻学生课业负担。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开展课外活动：学校应积极开展丰富多彩的课外活动，培养学生的兴趣爱好和综合素质，缓解学生的学习压力。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加强家校合作：学校应与家长密切配合，共同关注学生的成长和发展，形成良好的教育氛围。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素质教育与人文关怀的融合</a:t>
            </a:r>
            <a:endParaRPr altLang="en-US" lang="zh-CN"/>
          </a:p>
        </p:txBody>
      </p:sp>
      <p:sp>
        <p:nvSpPr>
          <p:cNvPr id="104982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学校双减政策实施背景：减轻学生课业负担，促进全面发展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3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素质教育的重要性：培养创新精神和实践能力，提升综合素质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人文关怀的体现：关注学生心理健康，加强情感教育和人文关怀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实践与探索：学校在双减政策下如何有效实施素质教育和人文关怀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创新教育模式的探索与实践</a:t>
            </a:r>
            <a:endParaRPr altLang="en-US" lang="zh-CN"/>
          </a:p>
        </p:txBody>
      </p:sp>
      <p:sp>
        <p:nvSpPr>
          <p:cNvPr id="104989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创新教育理念：注重培养学生的创新思维和创造力，鼓励学生自主探究、合作学习。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多元化课程设置：开设丰富多样的课程，满足学生个性化需求，促进学生全面发展。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实践教学体系：加强实践教学，提高学生动手能力和实践能力，增强学生综合素质。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教师队伍建设：加强教师培训和交流，提高教师专业素养和教育创新能力。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成功案例分享与经验交流</a:t>
            </a:r>
            <a:endParaRPr altLang="en-US" lang="zh-CN"/>
          </a:p>
        </p:txBody>
      </p:sp>
      <p:sp>
        <p:nvSpPr>
          <p:cNvPr id="10499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案例一：某小学的双减实践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案例三：某教育培训机构的转型经验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案例四：成功案例的共性特点与启示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案例二：某中学的人文关怀措施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双减政策的成效与展望</a:t>
            </a:r>
            <a:endParaRPr altLang="en-US" lang="zh-CN"/>
          </a:p>
        </p:txBody>
      </p:sp>
      <p:sp>
        <p:nvSpPr>
          <p:cNvPr id="105003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双减政策实施成效评估</a:t>
            </a:r>
            <a:endParaRPr altLang="en-US" lang="zh-CN"/>
          </a:p>
        </p:txBody>
      </p:sp>
      <p:sp>
        <p:nvSpPr>
          <p:cNvPr id="10500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减轻学生课业负担，提高学习效率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促进教育公平，减少教育差距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激发学生学习兴趣，培养创新精神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增强教师责任感，提升教学质量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双减政策对教育公平的影响</a:t>
            </a:r>
            <a:endParaRPr altLang="en-US" lang="zh-CN"/>
          </a:p>
        </p:txBody>
      </p:sp>
      <p:sp>
        <p:nvSpPr>
          <p:cNvPr id="10501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减轻学生课业负担，促进教育公平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降低家庭经济负担，让更多孩子享受优质教育资源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优化教育生态，提升教育质量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展望未来，持续推进教育公平和素质教育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双减政策的未来发展方向</a:t>
            </a:r>
            <a:endParaRPr altLang="en-US" lang="zh-CN"/>
          </a:p>
        </p:txBody>
      </p:sp>
      <p:sp>
        <p:nvSpPr>
          <p:cNvPr id="10502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推进教育改革：将双减政策与教育改革相结合，深化教育评价体系改革，提高教育质量。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完善政策体系：针对双减政策的实施情况，不断完善相关政策，确保政策的有效性和可持续性。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加强监督与管理：加强对学校和教育培训机构的监督，确保双减政策得到全面落实。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促进家校共育：加强家校合作，引导家长树立正确的教育观念，共同推进素质教育。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教育改革与发展的展望</a:t>
            </a:r>
            <a:endParaRPr altLang="en-US" lang="zh-CN"/>
          </a:p>
        </p:txBody>
      </p:sp>
      <p:sp>
        <p:nvSpPr>
          <p:cNvPr id="10502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随着教育改革的深入推进，未来的教育将更加注重个性化、创新性和实践性，培养学生的创新能力和实践能力。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双减政策下，学校将更加注重素质教育和人文关怀，促进学生全面发展。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在教育信息化、数字化快速发展的背景下，未来的教育将更加注重线上线下的融合，提高教育教学的效率和效果。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教育国际化趋势加速，未来的教育将更加注重国际交流与合作，提升我国教育的国际影响力和竞争力。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3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6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1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6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6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2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2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7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72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2024-01-05T08:47:58Z</dcterms:created>
  <dcterms:modified xsi:type="dcterms:W3CDTF">2024-01-05T08:47:58Z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e063a32f4cff4b7aba8bb04162849aca_21</vt:lpwstr>
  </property>
</Properties>
</file>