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643" r:id="rId1"/>
    <p:sldMasterId id="2147487680" r:id="rId2"/>
  </p:sldMasterIdLst>
  <p:notesMasterIdLst>
    <p:notesMasterId r:id="rId3"/>
  </p:notesMasterIdLst>
  <p:sldIdLst>
    <p:sldId id="2106" r:id="rId4"/>
    <p:sldId id="2111" r:id="rId5"/>
    <p:sldId id="2115" r:id="rId6"/>
    <p:sldId id="2118" r:id="rId7"/>
    <p:sldId id="2121" r:id="rId8"/>
    <p:sldId id="2124" r:id="rId9"/>
    <p:sldId id="2127" r:id="rId10"/>
    <p:sldId id="2130" r:id="rId11"/>
    <p:sldId id="2133" r:id="rId12"/>
    <p:sldId id="2136" r:id="rId13"/>
    <p:sldId id="2139" r:id="rId14"/>
    <p:sldId id="2142" r:id="rId15"/>
    <p:sldId id="2145" r:id="rId16"/>
    <p:sldId id="2148" r:id="rId17"/>
    <p:sldId id="2151" r:id="rId18"/>
    <p:sldId id="2154" r:id="rId19"/>
    <p:sldId id="2157" r:id="rId20"/>
    <p:sldId id="2160" r:id="rId21"/>
    <p:sldId id="2163" r:id="rId22"/>
    <p:sldId id="2166" r:id="rId23"/>
    <p:sldId id="2169" r:id="rId24"/>
    <p:sldId id="2172" r:id="rId25"/>
    <p:sldId id="2175" r:id="rId26"/>
    <p:sldId id="2178" r:id="rId27"/>
    <p:sldId id="2181" r:id="rId28"/>
    <p:sldId id="2184" r:id="rId29"/>
    <p:sldId id="2187" r:id="rId30"/>
    <p:sldId id="2190" r:id="rId31"/>
    <p:sldId id="2193" r:id="rId32"/>
    <p:sldId id="2196" r:id="rId33"/>
    <p:sldId id="2199" r:id="rId34"/>
    <p:sldId id="2202" r:id="rId35"/>
    <p:sldId id="2205" r:id="rId36"/>
    <p:sldId id="2208" r:id="rId37"/>
    <p:sldId id="2211" r:id="rId38"/>
    <p:sldId id="2214" r:id="rId39"/>
    <p:sldId id="2217"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644" r:id="rId1"/>
    <p:sldLayoutId id="2147487645" r:id="rId2"/>
    <p:sldLayoutId id="2147487646" r:id="rId3"/>
    <p:sldLayoutId id="2147487647" r:id="rId4"/>
    <p:sldLayoutId id="2147487648" r:id="rId5"/>
    <p:sldLayoutId id="2147487649" r:id="rId6"/>
    <p:sldLayoutId id="2147487650" r:id="rId7"/>
    <p:sldLayoutId id="2147487651" r:id="rId8"/>
    <p:sldLayoutId id="2147487652" r:id="rId9"/>
    <p:sldLayoutId id="2147487653" r:id="rId10"/>
    <p:sldLayoutId id="214748765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681" r:id="rId1"/>
    <p:sldLayoutId id="2147487682" r:id="rId2"/>
    <p:sldLayoutId id="2147487683" r:id="rId3"/>
    <p:sldLayoutId id="2147487684" r:id="rId4"/>
    <p:sldLayoutId id="2147487685" r:id="rId5"/>
    <p:sldLayoutId id="2147487686" r:id="rId6"/>
    <p:sldLayoutId id="2147487687" r:id="rId7"/>
    <p:sldLayoutId id="2147487688" r:id="rId8"/>
    <p:sldLayoutId id="2147487689" r:id="rId9"/>
    <p:sldLayoutId id="2147487690" r:id="rId10"/>
    <p:sldLayoutId id="2147487691"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tags" Target="../tags/tag189.xml"/><Relationship Id="rId17" Type="http://schemas.openxmlformats.org/officeDocument/2006/relationships/tags" Target="../tags/tag190.xml"/><Relationship Id="rId18" Type="http://schemas.openxmlformats.org/officeDocument/2006/relationships/tags" Target="../tags/tag191.xml"/><Relationship Id="rId19" Type="http://schemas.openxmlformats.org/officeDocument/2006/relationships/tags" Target="../tags/tag192.xml"/><Relationship Id="rId20" Type="http://schemas.openxmlformats.org/officeDocument/2006/relationships/tags" Target="../tags/tag193.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tags" Target="../tags/tag296.xml"/><Relationship Id="rId14" Type="http://schemas.openxmlformats.org/officeDocument/2006/relationships/tags" Target="../tags/tag297.xml"/><Relationship Id="rId15" Type="http://schemas.openxmlformats.org/officeDocument/2006/relationships/tags" Target="../tags/tag298.xml"/><Relationship Id="rId16" Type="http://schemas.openxmlformats.org/officeDocument/2006/relationships/tags" Target="../tags/tag299.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tags" Target="../tags/tag379.xml"/><Relationship Id="rId14" Type="http://schemas.openxmlformats.org/officeDocument/2006/relationships/tags" Target="../tags/tag380.xml"/><Relationship Id="rId15" Type="http://schemas.openxmlformats.org/officeDocument/2006/relationships/tags" Target="../tags/tag381.xml"/><Relationship Id="rId16" Type="http://schemas.openxmlformats.org/officeDocument/2006/relationships/tags" Target="../tags/tag382.xml"/><Relationship Id="rId17" Type="http://schemas.openxmlformats.org/officeDocument/2006/relationships/tags" Target="../tags/tag383.xml"/><Relationship Id="rId18" Type="http://schemas.openxmlformats.org/officeDocument/2006/relationships/tags" Target="../tags/tag384.xml"/><Relationship Id="rId19" Type="http://schemas.openxmlformats.org/officeDocument/2006/relationships/tags" Target="../tags/tag385.xml"/><Relationship Id="rId20" Type="http://schemas.openxmlformats.org/officeDocument/2006/relationships/tags" Target="../tags/tag386.xml"/><Relationship Id="rId21" Type="http://schemas.openxmlformats.org/officeDocument/2006/relationships/tags" Target="../tags/tag387.xml"/><Relationship Id="rId22" Type="http://schemas.openxmlformats.org/officeDocument/2006/relationships/tags" Target="../tags/tag388.xml"/><Relationship Id="rId23" Type="http://schemas.openxmlformats.org/officeDocument/2006/relationships/tags" Target="../tags/tag389.xml"/><Relationship Id="rId24" Type="http://schemas.openxmlformats.org/officeDocument/2006/relationships/tags" Target="../tags/tag390.xml"/><Relationship Id="rId25" Type="http://schemas.openxmlformats.org/officeDocument/2006/relationships/tags" Target="../tags/tag391.xml"/><Relationship Id="rId26" Type="http://schemas.openxmlformats.org/officeDocument/2006/relationships/tags" Target="../tags/tag392.xml"/><Relationship Id="rId27" Type="http://schemas.openxmlformats.org/officeDocument/2006/relationships/tags" Target="../tags/tag393.xml"/><Relationship Id="rId28" Type="http://schemas.openxmlformats.org/officeDocument/2006/relationships/tags" Target="../tags/tag394.xml"/><Relationship Id="rId29" Type="http://schemas.openxmlformats.org/officeDocument/2006/relationships/tags" Target="../tags/tag395.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tags" Target="../tags/tag423.xml"/><Relationship Id="rId14" Type="http://schemas.openxmlformats.org/officeDocument/2006/relationships/tags" Target="../tags/tag424.xml"/><Relationship Id="rId15" Type="http://schemas.openxmlformats.org/officeDocument/2006/relationships/tags" Target="../tags/tag425.xml"/><Relationship Id="rId16" Type="http://schemas.openxmlformats.org/officeDocument/2006/relationships/tags" Target="../tags/tag426.xml"/><Relationship Id="rId17" Type="http://schemas.openxmlformats.org/officeDocument/2006/relationships/tags" Target="../tags/tag427.xml"/><Relationship Id="rId18" Type="http://schemas.openxmlformats.org/officeDocument/2006/relationships/tags" Target="../tags/tag428.xml"/><Relationship Id="rId19" Type="http://schemas.openxmlformats.org/officeDocument/2006/relationships/tags" Target="../tags/tag429.xml"/><Relationship Id="rId20" Type="http://schemas.openxmlformats.org/officeDocument/2006/relationships/tags" Target="../tags/tag430.xml"/><Relationship Id="rId21" Type="http://schemas.openxmlformats.org/officeDocument/2006/relationships/tags" Target="../tags/tag431.xml"/><Relationship Id="rId22" Type="http://schemas.openxmlformats.org/officeDocument/2006/relationships/tags" Target="../tags/tag432.xml"/><Relationship Id="rId23" Type="http://schemas.openxmlformats.org/officeDocument/2006/relationships/tags" Target="../tags/tag433.xml"/><Relationship Id="rId24" Type="http://schemas.openxmlformats.org/officeDocument/2006/relationships/tags" Target="../tags/tag434.xml"/><Relationship Id="rId25" Type="http://schemas.openxmlformats.org/officeDocument/2006/relationships/tags" Target="../tags/tag435.xml"/><Relationship Id="rId26" Type="http://schemas.openxmlformats.org/officeDocument/2006/relationships/tags" Target="../tags/tag436.xml"/><Relationship Id="rId27" Type="http://schemas.openxmlformats.org/officeDocument/2006/relationships/tags" Target="../tags/tag437.xml"/><Relationship Id="rId28"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38.xml"/><Relationship Id="rId2" Type="http://schemas.openxmlformats.org/officeDocument/2006/relationships/tags" Target="../tags/tag439.xml"/><Relationship Id="rId3" Type="http://schemas.openxmlformats.org/officeDocument/2006/relationships/tags" Target="../tags/tag440.xml"/><Relationship Id="rId4" Type="http://schemas.openxmlformats.org/officeDocument/2006/relationships/tags" Target="../tags/tag441.xml"/><Relationship Id="rId5" Type="http://schemas.openxmlformats.org/officeDocument/2006/relationships/tags" Target="../tags/tag442.xml"/><Relationship Id="rId6" Type="http://schemas.openxmlformats.org/officeDocument/2006/relationships/tags" Target="../tags/tag443.xml"/><Relationship Id="rId7" Type="http://schemas.openxmlformats.org/officeDocument/2006/relationships/tags" Target="../tags/tag444.xml"/><Relationship Id="rId8" Type="http://schemas.openxmlformats.org/officeDocument/2006/relationships/tags" Target="../tags/tag445.xml"/><Relationship Id="rId9" Type="http://schemas.openxmlformats.org/officeDocument/2006/relationships/tags" Target="../tags/tag446.xml"/><Relationship Id="rId10" Type="http://schemas.openxmlformats.org/officeDocument/2006/relationships/tags" Target="../tags/tag447.xml"/><Relationship Id="rId11" Type="http://schemas.openxmlformats.org/officeDocument/2006/relationships/tags" Target="../tags/tag448.xml"/><Relationship Id="rId12" Type="http://schemas.openxmlformats.org/officeDocument/2006/relationships/tags" Target="../tags/tag44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50.xml"/><Relationship Id="rId2" Type="http://schemas.openxmlformats.org/officeDocument/2006/relationships/tags" Target="../tags/tag451.xml"/><Relationship Id="rId3" Type="http://schemas.openxmlformats.org/officeDocument/2006/relationships/tags" Target="../tags/tag452.xml"/><Relationship Id="rId4" Type="http://schemas.openxmlformats.org/officeDocument/2006/relationships/tags" Target="../tags/tag453.xml"/><Relationship Id="rId5" Type="http://schemas.openxmlformats.org/officeDocument/2006/relationships/tags" Target="../tags/tag454.xml"/><Relationship Id="rId6" Type="http://schemas.openxmlformats.org/officeDocument/2006/relationships/tags" Target="../tags/tag455.xml"/><Relationship Id="rId7" Type="http://schemas.openxmlformats.org/officeDocument/2006/relationships/tags" Target="../tags/tag456.xml"/><Relationship Id="rId8" Type="http://schemas.openxmlformats.org/officeDocument/2006/relationships/tags" Target="../tags/tag457.xml"/><Relationship Id="rId9" Type="http://schemas.openxmlformats.org/officeDocument/2006/relationships/tags" Target="../tags/tag458.xml"/><Relationship Id="rId10" Type="http://schemas.openxmlformats.org/officeDocument/2006/relationships/tags" Target="../tags/tag459.xml"/><Relationship Id="rId11" Type="http://schemas.openxmlformats.org/officeDocument/2006/relationships/tags" Target="../tags/tag460.xml"/><Relationship Id="rId12" Type="http://schemas.openxmlformats.org/officeDocument/2006/relationships/tags" Target="../tags/tag461.xml"/><Relationship Id="rId13" Type="http://schemas.openxmlformats.org/officeDocument/2006/relationships/tags" Target="../tags/tag462.xml"/><Relationship Id="rId14" Type="http://schemas.openxmlformats.org/officeDocument/2006/relationships/tags" Target="../tags/tag463.xml"/><Relationship Id="rId15" Type="http://schemas.openxmlformats.org/officeDocument/2006/relationships/tags" Target="../tags/tag464.xml"/><Relationship Id="rId16" Type="http://schemas.openxmlformats.org/officeDocument/2006/relationships/tags" Target="../tags/tag465.xml"/><Relationship Id="rId17" Type="http://schemas.openxmlformats.org/officeDocument/2006/relationships/tags" Target="../tags/tag466.xml"/><Relationship Id="rId18" Type="http://schemas.openxmlformats.org/officeDocument/2006/relationships/tags" Target="../tags/tag467.xml"/><Relationship Id="rId19" Type="http://schemas.openxmlformats.org/officeDocument/2006/relationships/tags" Target="../tags/tag468.xml"/><Relationship Id="rId20" Type="http://schemas.openxmlformats.org/officeDocument/2006/relationships/tags" Target="../tags/tag469.xml"/><Relationship Id="rId21" Type="http://schemas.openxmlformats.org/officeDocument/2006/relationships/tags" Target="../tags/tag470.xml"/><Relationship Id="rId22" Type="http://schemas.openxmlformats.org/officeDocument/2006/relationships/tags" Target="../tags/tag471.xml"/><Relationship Id="rId23" Type="http://schemas.openxmlformats.org/officeDocument/2006/relationships/tags" Target="../tags/tag472.xml"/><Relationship Id="rId24" Type="http://schemas.openxmlformats.org/officeDocument/2006/relationships/tags" Target="../tags/tag473.xml"/><Relationship Id="rId25" Type="http://schemas.openxmlformats.org/officeDocument/2006/relationships/tags" Target="../tags/tag474.xml"/><Relationship Id="rId26" Type="http://schemas.openxmlformats.org/officeDocument/2006/relationships/tags" Target="../tags/tag475.xml"/><Relationship Id="rId27" Type="http://schemas.openxmlformats.org/officeDocument/2006/relationships/tags" Target="../tags/tag476.xml"/><Relationship Id="rId28" Type="http://schemas.openxmlformats.org/officeDocument/2006/relationships/tags" Target="../tags/tag477.xml"/><Relationship Id="rId29" Type="http://schemas.openxmlformats.org/officeDocument/2006/relationships/tags" Target="../tags/tag478.xml"/><Relationship Id="rId30"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79.xml"/><Relationship Id="rId2" Type="http://schemas.openxmlformats.org/officeDocument/2006/relationships/tags" Target="../tags/tag480.xml"/><Relationship Id="rId3" Type="http://schemas.openxmlformats.org/officeDocument/2006/relationships/tags" Target="../tags/tag481.xml"/><Relationship Id="rId4" Type="http://schemas.openxmlformats.org/officeDocument/2006/relationships/tags" Target="../tags/tag482.xml"/><Relationship Id="rId5" Type="http://schemas.openxmlformats.org/officeDocument/2006/relationships/tags" Target="../tags/tag483.xml"/><Relationship Id="rId6" Type="http://schemas.openxmlformats.org/officeDocument/2006/relationships/tags" Target="../tags/tag484.xml"/><Relationship Id="rId7" Type="http://schemas.openxmlformats.org/officeDocument/2006/relationships/tags" Target="../tags/tag485.xml"/><Relationship Id="rId8" Type="http://schemas.openxmlformats.org/officeDocument/2006/relationships/tags" Target="../tags/tag486.xml"/><Relationship Id="rId9" Type="http://schemas.openxmlformats.org/officeDocument/2006/relationships/tags" Target="../tags/tag487.xml"/><Relationship Id="rId10" Type="http://schemas.openxmlformats.org/officeDocument/2006/relationships/tags" Target="../tags/tag488.xml"/><Relationship Id="rId11" Type="http://schemas.openxmlformats.org/officeDocument/2006/relationships/tags" Target="../tags/tag489.xml"/><Relationship Id="rId12" Type="http://schemas.openxmlformats.org/officeDocument/2006/relationships/tags" Target="../tags/tag490.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91.xml"/><Relationship Id="rId2" Type="http://schemas.openxmlformats.org/officeDocument/2006/relationships/tags" Target="../tags/tag492.xml"/><Relationship Id="rId3" Type="http://schemas.openxmlformats.org/officeDocument/2006/relationships/tags" Target="../tags/tag493.xml"/><Relationship Id="rId4" Type="http://schemas.openxmlformats.org/officeDocument/2006/relationships/tags" Target="../tags/tag494.xml"/><Relationship Id="rId5" Type="http://schemas.openxmlformats.org/officeDocument/2006/relationships/tags" Target="../tags/tag495.xml"/><Relationship Id="rId6" Type="http://schemas.openxmlformats.org/officeDocument/2006/relationships/tags" Target="../tags/tag496.xml"/><Relationship Id="rId7" Type="http://schemas.openxmlformats.org/officeDocument/2006/relationships/tags" Target="../tags/tag497.xml"/><Relationship Id="rId8" Type="http://schemas.openxmlformats.org/officeDocument/2006/relationships/tags" Target="../tags/tag498.xml"/><Relationship Id="rId9" Type="http://schemas.openxmlformats.org/officeDocument/2006/relationships/tags" Target="../tags/tag499.xml"/><Relationship Id="rId10" Type="http://schemas.openxmlformats.org/officeDocument/2006/relationships/tags" Target="../tags/tag500.xml"/><Relationship Id="rId11" Type="http://schemas.openxmlformats.org/officeDocument/2006/relationships/tags" Target="../tags/tag501.xml"/><Relationship Id="rId12" Type="http://schemas.openxmlformats.org/officeDocument/2006/relationships/tags" Target="../tags/tag502.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503.xml"/><Relationship Id="rId2" Type="http://schemas.openxmlformats.org/officeDocument/2006/relationships/tags" Target="../tags/tag504.xml"/><Relationship Id="rId3" Type="http://schemas.openxmlformats.org/officeDocument/2006/relationships/tags" Target="../tags/tag505.xml"/><Relationship Id="rId4"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506.xml"/><Relationship Id="rId2" Type="http://schemas.openxmlformats.org/officeDocument/2006/relationships/tags" Target="../tags/tag507.xml"/><Relationship Id="rId3" Type="http://schemas.openxmlformats.org/officeDocument/2006/relationships/tags" Target="../tags/tag508.xml"/><Relationship Id="rId4" Type="http://schemas.openxmlformats.org/officeDocument/2006/relationships/tags" Target="../tags/tag509.xml"/><Relationship Id="rId5" Type="http://schemas.openxmlformats.org/officeDocument/2006/relationships/tags" Target="../tags/tag510.xml"/><Relationship Id="rId6" Type="http://schemas.openxmlformats.org/officeDocument/2006/relationships/tags" Target="../tags/tag511.xml"/><Relationship Id="rId7" Type="http://schemas.openxmlformats.org/officeDocument/2006/relationships/tags" Target="../tags/tag512.xml"/><Relationship Id="rId8" Type="http://schemas.openxmlformats.org/officeDocument/2006/relationships/tags" Target="../tags/tag513.xml"/><Relationship Id="rId9" Type="http://schemas.openxmlformats.org/officeDocument/2006/relationships/tags" Target="../tags/tag514.xml"/><Relationship Id="rId10" Type="http://schemas.openxmlformats.org/officeDocument/2006/relationships/tags" Target="../tags/tag515.xml"/><Relationship Id="rId11" Type="http://schemas.openxmlformats.org/officeDocument/2006/relationships/tags" Target="../tags/tag516.xml"/><Relationship Id="rId12" Type="http://schemas.openxmlformats.org/officeDocument/2006/relationships/tags" Target="../tags/tag517.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518.xml"/><Relationship Id="rId2" Type="http://schemas.openxmlformats.org/officeDocument/2006/relationships/tags" Target="../tags/tag519.xml"/><Relationship Id="rId3" Type="http://schemas.openxmlformats.org/officeDocument/2006/relationships/tags" Target="../tags/tag520.xml"/><Relationship Id="rId4" Type="http://schemas.openxmlformats.org/officeDocument/2006/relationships/tags" Target="../tags/tag521.xml"/><Relationship Id="rId5" Type="http://schemas.openxmlformats.org/officeDocument/2006/relationships/tags" Target="../tags/tag522.xml"/><Relationship Id="rId6" Type="http://schemas.openxmlformats.org/officeDocument/2006/relationships/tags" Target="../tags/tag523.xml"/><Relationship Id="rId7" Type="http://schemas.openxmlformats.org/officeDocument/2006/relationships/tags" Target="../tags/tag524.xml"/><Relationship Id="rId8" Type="http://schemas.openxmlformats.org/officeDocument/2006/relationships/tags" Target="../tags/tag525.xml"/><Relationship Id="rId9" Type="http://schemas.openxmlformats.org/officeDocument/2006/relationships/tags" Target="../tags/tag526.xml"/><Relationship Id="rId10" Type="http://schemas.openxmlformats.org/officeDocument/2006/relationships/tags" Target="../tags/tag527.xml"/><Relationship Id="rId11" Type="http://schemas.openxmlformats.org/officeDocument/2006/relationships/tags" Target="../tags/tag528.xml"/><Relationship Id="rId12" Type="http://schemas.openxmlformats.org/officeDocument/2006/relationships/tags" Target="../tags/tag529.xml"/><Relationship Id="rId13" Type="http://schemas.openxmlformats.org/officeDocument/2006/relationships/tags" Target="../tags/tag530.xml"/><Relationship Id="rId14" Type="http://schemas.openxmlformats.org/officeDocument/2006/relationships/tags" Target="../tags/tag531.xml"/><Relationship Id="rId15" Type="http://schemas.openxmlformats.org/officeDocument/2006/relationships/tags" Target="../tags/tag532.xml"/><Relationship Id="rId16" Type="http://schemas.openxmlformats.org/officeDocument/2006/relationships/tags" Target="../tags/tag533.xml"/><Relationship Id="rId17" Type="http://schemas.openxmlformats.org/officeDocument/2006/relationships/tags" Target="../tags/tag534.xml"/><Relationship Id="rId18" Type="http://schemas.openxmlformats.org/officeDocument/2006/relationships/tags" Target="../tags/tag535.xml"/><Relationship Id="rId19" Type="http://schemas.openxmlformats.org/officeDocument/2006/relationships/tags" Target="../tags/tag536.xml"/><Relationship Id="rId20" Type="http://schemas.openxmlformats.org/officeDocument/2006/relationships/tags" Target="../tags/tag537.xml"/><Relationship Id="rId21" Type="http://schemas.openxmlformats.org/officeDocument/2006/relationships/tags" Target="../tags/tag538.xml"/><Relationship Id="rId22" Type="http://schemas.openxmlformats.org/officeDocument/2006/relationships/tags" Target="../tags/tag539.xml"/><Relationship Id="rId23" Type="http://schemas.openxmlformats.org/officeDocument/2006/relationships/tags" Target="../tags/tag540.xml"/><Relationship Id="rId24" Type="http://schemas.openxmlformats.org/officeDocument/2006/relationships/tags" Target="../tags/tag541.xml"/><Relationship Id="rId25" Type="http://schemas.openxmlformats.org/officeDocument/2006/relationships/tags" Target="../tags/tag542.xml"/><Relationship Id="rId26" Type="http://schemas.openxmlformats.org/officeDocument/2006/relationships/tags" Target="../tags/tag543.xml"/><Relationship Id="rId27" Type="http://schemas.openxmlformats.org/officeDocument/2006/relationships/tags" Target="../tags/tag544.xml"/><Relationship Id="rId28" Type="http://schemas.openxmlformats.org/officeDocument/2006/relationships/tags" Target="../tags/tag545.xml"/><Relationship Id="rId29" Type="http://schemas.openxmlformats.org/officeDocument/2006/relationships/tags" Target="../tags/tag546.xml"/><Relationship Id="rId30"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547.xml"/><Relationship Id="rId2" Type="http://schemas.openxmlformats.org/officeDocument/2006/relationships/tags" Target="../tags/tag548.xml"/><Relationship Id="rId3" Type="http://schemas.openxmlformats.org/officeDocument/2006/relationships/tags" Target="../tags/tag549.xml"/><Relationship Id="rId4" Type="http://schemas.openxmlformats.org/officeDocument/2006/relationships/tags" Target="../tags/tag550.xml"/><Relationship Id="rId5" Type="http://schemas.openxmlformats.org/officeDocument/2006/relationships/tags" Target="../tags/tag551.xml"/><Relationship Id="rId6" Type="http://schemas.openxmlformats.org/officeDocument/2006/relationships/tags" Target="../tags/tag552.xml"/><Relationship Id="rId7" Type="http://schemas.openxmlformats.org/officeDocument/2006/relationships/tags" Target="../tags/tag553.xml"/><Relationship Id="rId8" Type="http://schemas.openxmlformats.org/officeDocument/2006/relationships/tags" Target="../tags/tag554.xml"/><Relationship Id="rId9" Type="http://schemas.openxmlformats.org/officeDocument/2006/relationships/tags" Target="../tags/tag555.xml"/><Relationship Id="rId10" Type="http://schemas.openxmlformats.org/officeDocument/2006/relationships/tags" Target="../tags/tag556.xml"/><Relationship Id="rId11" Type="http://schemas.openxmlformats.org/officeDocument/2006/relationships/tags" Target="../tags/tag557.xml"/><Relationship Id="rId12" Type="http://schemas.openxmlformats.org/officeDocument/2006/relationships/tags" Target="../tags/tag558.xml"/><Relationship Id="rId13"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tags" Target="../tags/tag562.xml"/><Relationship Id="rId5" Type="http://schemas.openxmlformats.org/officeDocument/2006/relationships/tags" Target="../tags/tag563.xml"/><Relationship Id="rId6" Type="http://schemas.openxmlformats.org/officeDocument/2006/relationships/tags" Target="../tags/tag564.xml"/><Relationship Id="rId7" Type="http://schemas.openxmlformats.org/officeDocument/2006/relationships/tags" Target="../tags/tag565.xml"/><Relationship Id="rId8" Type="http://schemas.openxmlformats.org/officeDocument/2006/relationships/tags" Target="../tags/tag566.xml"/><Relationship Id="rId9" Type="http://schemas.openxmlformats.org/officeDocument/2006/relationships/tags" Target="../tags/tag567.xml"/><Relationship Id="rId10" Type="http://schemas.openxmlformats.org/officeDocument/2006/relationships/tags" Target="../tags/tag568.xml"/><Relationship Id="rId11" Type="http://schemas.openxmlformats.org/officeDocument/2006/relationships/tags" Target="../tags/tag569.xml"/><Relationship Id="rId12" Type="http://schemas.openxmlformats.org/officeDocument/2006/relationships/tags" Target="../tags/tag570.xml"/><Relationship Id="rId13"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571.xml"/><Relationship Id="rId2" Type="http://schemas.openxmlformats.org/officeDocument/2006/relationships/tags" Target="../tags/tag572.xml"/><Relationship Id="rId3" Type="http://schemas.openxmlformats.org/officeDocument/2006/relationships/tags" Target="../tags/tag573.xml"/><Relationship Id="rId4" Type="http://schemas.openxmlformats.org/officeDocument/2006/relationships/tags" Target="../tags/tag574.xml"/><Relationship Id="rId5" Type="http://schemas.openxmlformats.org/officeDocument/2006/relationships/tags" Target="../tags/tag575.xml"/><Relationship Id="rId6" Type="http://schemas.openxmlformats.org/officeDocument/2006/relationships/tags" Target="../tags/tag576.xml"/><Relationship Id="rId7" Type="http://schemas.openxmlformats.org/officeDocument/2006/relationships/tags" Target="../tags/tag577.xml"/><Relationship Id="rId8" Type="http://schemas.openxmlformats.org/officeDocument/2006/relationships/tags" Target="../tags/tag578.xml"/><Relationship Id="rId9"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tags" Target="../tags/tag579.xml"/><Relationship Id="rId2" Type="http://schemas.openxmlformats.org/officeDocument/2006/relationships/tags" Target="../tags/tag580.xml"/><Relationship Id="rId3" Type="http://schemas.openxmlformats.org/officeDocument/2006/relationships/tags" Target="../tags/tag58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医疗健康行业大数据应用方案</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方案背景</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数据采集与整合</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数据分析与挖掘</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数据应用与场景</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实施方案与路径</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预期成果与价值</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方案背景</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标题 1"/>
          <p:cNvSpPr>
            <a:spLocks noGrp="1"/>
          </p:cNvSpPr>
          <p:nvPr>
            <p:ph type="title" idx="3"/>
          </p:nvPr>
        </p:nvSpPr>
        <p:spPr/>
        <p:txBody>
          <a:bodyPr>
            <a:normAutofit fontScale="93750"/>
          </a:bodyPr>
          <a:p>
            <a:r>
              <a:rPr altLang="en-US" lang="zh-CN"/>
              <a:t>医疗健康行业的发展趋势</a:t>
            </a:r>
            <a:endParaRPr altLang="en-US" lang="zh-CN"/>
          </a:p>
        </p:txBody>
      </p:sp>
      <p:sp>
        <p:nvSpPr>
          <p:cNvPr id="1049088"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2"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数字化转型：医疗健康行业正逐步实现数字化转型，大数据技术的应用将加速这一进程。</a:t>
            </a:r>
            <a:endParaRPr altLang="en-US" dirty="0" sz="2000" lang="zh-CN" spc="150">
              <a:solidFill>
                <a:schemeClr val="tx1">
                  <a:lumMod val="85000"/>
                  <a:lumOff val="15000"/>
                </a:schemeClr>
              </a:solidFill>
              <a:latin typeface="+mn-ea"/>
              <a:sym typeface="+mn-ea"/>
            </a:endParaRPr>
          </a:p>
        </p:txBody>
      </p:sp>
      <p:sp>
        <p:nvSpPr>
          <p:cNvPr id="1049094"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个性化医疗：随着基因组学、精准医学等领域的发展，医疗健康行业正朝着个性化、精准化的方向发展。</a:t>
            </a:r>
            <a:endParaRPr altLang="en-US" dirty="0" sz="2000" lang="zh-CN" spc="150">
              <a:solidFill>
                <a:schemeClr val="tx1">
                  <a:lumMod val="85000"/>
                  <a:lumOff val="15000"/>
                </a:schemeClr>
              </a:solidFill>
              <a:latin typeface="+mn-ea"/>
              <a:sym typeface="+mn-ea"/>
            </a:endParaRPr>
          </a:p>
        </p:txBody>
      </p:sp>
      <p:sp>
        <p:nvSpPr>
          <p:cNvPr id="1049100"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远程医疗：随着互联网技术的发展，远程医疗正成为医疗健康行业的重要趋势，大数据技术将为远程医疗提供有力支持。</a:t>
            </a:r>
            <a:endParaRPr altLang="en-US" dirty="0" sz="2000" lang="zh-CN" spc="150">
              <a:solidFill>
                <a:schemeClr val="tx1">
                  <a:lumMod val="85000"/>
                  <a:lumOff val="15000"/>
                </a:schemeClr>
              </a:solidFill>
              <a:latin typeface="+mn-ea"/>
              <a:sym typeface="+mn-ea"/>
            </a:endParaRPr>
          </a:p>
        </p:txBody>
      </p:sp>
      <p:sp>
        <p:nvSpPr>
          <p:cNvPr id="1049106"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公共卫生：大数据在公共卫生领域的应用将有助于提高疾病预防和控制的效率。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68" name="标题 1"/>
          <p:cNvSpPr>
            <a:spLocks noGrp="1"/>
          </p:cNvSpPr>
          <p:nvPr>
            <p:ph type="title" idx="3"/>
          </p:nvPr>
        </p:nvSpPr>
        <p:spPr/>
        <p:txBody>
          <a:bodyPr>
            <a:normAutofit fontScale="96875"/>
          </a:bodyPr>
          <a:p>
            <a:r>
              <a:rPr altLang="en-US" lang="zh-CN"/>
              <a:t>大数据在医疗健康领域的应用价值</a:t>
            </a:r>
            <a:endParaRPr altLang="en-US" lang="zh-CN"/>
          </a:p>
        </p:txBody>
      </p:sp>
      <p:sp>
        <p:nvSpPr>
          <p:cNvPr id="104917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提高医疗服务的效率和质量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优化医疗资源分配和管理</a:t>
            </a:r>
            <a:endParaRPr dirty="0" sz="2000" err="1">
              <a:solidFill>
                <a:schemeClr val="tx1">
                  <a:lumMod val="75000"/>
                  <a:lumOff val="25000"/>
                </a:schemeClr>
              </a:solidFill>
              <a:latin typeface="+mn-ea"/>
              <a:ea typeface="+mn-ea"/>
              <a:cs typeface="+mn-ea"/>
              <a:sym typeface="+mn-lt"/>
            </a:endParaRPr>
          </a:p>
        </p:txBody>
      </p:sp>
      <p:sp>
        <p:nvSpPr>
          <p:cNvPr id="104919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9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促进跨学科研究和合作</a:t>
            </a:r>
            <a:endParaRPr dirty="0" sz="2000" err="1">
              <a:solidFill>
                <a:schemeClr val="tx1">
                  <a:lumMod val="75000"/>
                  <a:lumOff val="25000"/>
                </a:schemeClr>
              </a:solidFill>
              <a:latin typeface="+mn-ea"/>
              <a:ea typeface="+mn-ea"/>
              <a:cs typeface="+mn-ea"/>
              <a:sym typeface="+mn-lt"/>
            </a:endParaRPr>
          </a:p>
        </p:txBody>
      </p:sp>
      <p:sp>
        <p:nvSpPr>
          <p:cNvPr id="10492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实现个性化医疗和精准治疗</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66" name="标题 1"/>
          <p:cNvSpPr>
            <a:spLocks noGrp="1"/>
          </p:cNvSpPr>
          <p:nvPr>
            <p:ph type="title" idx="3"/>
          </p:nvPr>
        </p:nvSpPr>
        <p:spPr/>
        <p:txBody>
          <a:bodyPr>
            <a:normAutofit fontScale="96875"/>
          </a:bodyPr>
          <a:p>
            <a:r>
              <a:rPr altLang="en-US" lang="zh-CN"/>
              <a:t>当前医疗健康行业面临的问题</a:t>
            </a:r>
            <a:endParaRPr altLang="en-US" lang="zh-CN"/>
          </a:p>
        </p:txBody>
      </p:sp>
      <p:sp>
        <p:nvSpPr>
          <p:cNvPr id="104926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医疗资源分布不均，导致部分地区医疗水平低下</a:t>
            </a:r>
            <a:endParaRPr altLang="en-US" dirty="0" sz="2000" lang="zh-CN" spc="150">
              <a:solidFill>
                <a:schemeClr val="tx1">
                  <a:lumMod val="75000"/>
                  <a:lumOff val="25000"/>
                </a:schemeClr>
              </a:solidFill>
              <a:latin typeface="+mn-ea"/>
              <a:sym typeface="+mn-ea"/>
            </a:endParaRPr>
          </a:p>
        </p:txBody>
      </p:sp>
      <p:sp>
        <p:nvSpPr>
          <p:cNvPr id="104927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医疗服务质量参差不齐，难以满足患者需求</a:t>
            </a:r>
            <a:endParaRPr altLang="en-US" dirty="0" sz="2000" lang="zh-CN" spc="150">
              <a:solidFill>
                <a:schemeClr val="tx1">
                  <a:lumMod val="75000"/>
                  <a:lumOff val="25000"/>
                </a:schemeClr>
              </a:solidFill>
              <a:latin typeface="+mn-ea"/>
              <a:sym typeface="+mn-ea"/>
            </a:endParaRPr>
          </a:p>
        </p:txBody>
      </p:sp>
      <p:sp>
        <p:nvSpPr>
          <p:cNvPr id="104927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医疗成本高昂，给患者带来沉重经济负担</a:t>
            </a:r>
            <a:endParaRPr altLang="en-US" dirty="0" sz="2000" lang="zh-CN" spc="150">
              <a:solidFill>
                <a:schemeClr val="tx1">
                  <a:lumMod val="75000"/>
                  <a:lumOff val="25000"/>
                </a:schemeClr>
              </a:solidFill>
              <a:latin typeface="+mn-ea"/>
              <a:sym typeface="+mn-ea"/>
            </a:endParaRPr>
          </a:p>
        </p:txBody>
      </p:sp>
      <p:sp>
        <p:nvSpPr>
          <p:cNvPr id="104928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医疗数据孤岛现象严重，不利于医疗研究和治疗</a:t>
            </a:r>
            <a:endParaRPr altLang="en-US" dirty="0" sz="2000" lang="zh-CN" spc="150">
              <a:solidFill>
                <a:schemeClr val="tx1">
                  <a:lumMod val="75000"/>
                  <a:lumOff val="25000"/>
                </a:schemeClr>
              </a:solidFill>
              <a:latin typeface="+mn-ea"/>
              <a:sym typeface="+mn-ea"/>
            </a:endParaRPr>
          </a:p>
        </p:txBody>
      </p:sp>
      <p:sp>
        <p:nvSpPr>
          <p:cNvPr id="104929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48" name="标题 1"/>
          <p:cNvSpPr>
            <a:spLocks noGrp="1"/>
          </p:cNvSpPr>
          <p:nvPr>
            <p:ph type="title" idx="3"/>
          </p:nvPr>
        </p:nvSpPr>
        <p:spPr/>
        <p:txBody>
          <a:bodyPr>
            <a:normAutofit fontScale="93750"/>
          </a:bodyPr>
          <a:p>
            <a:r>
              <a:rPr altLang="en-US" lang="zh-CN"/>
              <a:t>本方案的目的和意义</a:t>
            </a:r>
            <a:endParaRPr altLang="en-US" lang="zh-CN"/>
          </a:p>
        </p:txBody>
      </p:sp>
      <p:sp>
        <p:nvSpPr>
          <p:cNvPr id="1049350"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2"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提高医疗健康行业的服务质量和效率</a:t>
            </a:r>
            <a:endParaRPr altLang="en-US" dirty="0" sz="2000" lang="zh-CN" spc="150">
              <a:solidFill>
                <a:schemeClr val="tx1">
                  <a:lumMod val="75000"/>
                  <a:lumOff val="25000"/>
                </a:schemeClr>
              </a:solidFill>
              <a:latin typeface="+mn-ea"/>
              <a:sym typeface="+mn-ea"/>
            </a:endParaRPr>
          </a:p>
        </p:txBody>
      </p:sp>
      <p:sp>
        <p:nvSpPr>
          <p:cNvPr id="1049354"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6"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8"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通过大数据分析，为医疗健康行业提供科学决策支持</a:t>
            </a:r>
            <a:endParaRPr altLang="en-US" dirty="0" sz="2000" lang="zh-CN" spc="150">
              <a:solidFill>
                <a:schemeClr val="tx1">
                  <a:lumMod val="75000"/>
                  <a:lumOff val="25000"/>
                </a:schemeClr>
              </a:solidFill>
              <a:latin typeface="+mn-ea"/>
              <a:sym typeface="+mn-ea"/>
            </a:endParaRPr>
          </a:p>
        </p:txBody>
      </p:sp>
      <p:sp>
        <p:nvSpPr>
          <p:cNvPr id="1049360"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2"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4"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促进医疗健康行业的创新与发展</a:t>
            </a:r>
            <a:endParaRPr altLang="en-US" dirty="0" sz="2000" lang="zh-CN" spc="150">
              <a:solidFill>
                <a:schemeClr val="tx1">
                  <a:lumMod val="75000"/>
                  <a:lumOff val="25000"/>
                </a:schemeClr>
              </a:solidFill>
              <a:latin typeface="+mn-ea"/>
              <a:sym typeface="+mn-ea"/>
            </a:endParaRPr>
          </a:p>
        </p:txBody>
      </p:sp>
      <p:sp>
        <p:nvSpPr>
          <p:cNvPr id="1049366"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8"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0"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提升医疗健康行业的整体竞争力</a:t>
            </a:r>
            <a:endParaRPr altLang="en-US" dirty="0" sz="2000" lang="zh-CN" spc="150">
              <a:solidFill>
                <a:schemeClr val="tx1">
                  <a:lumMod val="75000"/>
                  <a:lumOff val="25000"/>
                </a:schemeClr>
              </a:solidFill>
              <a:latin typeface="+mn-ea"/>
              <a:sym typeface="+mn-ea"/>
            </a:endParaRPr>
          </a:p>
        </p:txBody>
      </p:sp>
      <p:sp>
        <p:nvSpPr>
          <p:cNvPr id="1049372"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430"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432" name="标题 14"/>
          <p:cNvSpPr>
            <a:spLocks noGrp="1"/>
          </p:cNvSpPr>
          <p:nvPr>
            <p:ph type="title" idx="4"/>
            <p:custDataLst>
              <p:tags r:id="rId2"/>
            </p:custDataLst>
          </p:nvPr>
        </p:nvSpPr>
        <p:spPr/>
        <p:txBody>
          <a:bodyPr>
            <a:normAutofit fontScale="95000"/>
          </a:bodyPr>
          <a:p>
            <a:r>
              <a:rPr altLang="en-US" dirty="0" lang="zh-CN"/>
              <a:t>数据采集与整合</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506" name="标题 1"/>
          <p:cNvSpPr>
            <a:spLocks noGrp="1"/>
          </p:cNvSpPr>
          <p:nvPr>
            <p:ph type="title" idx="3"/>
          </p:nvPr>
        </p:nvSpPr>
        <p:spPr/>
        <p:txBody>
          <a:bodyPr>
            <a:normAutofit fontScale="93750"/>
          </a:bodyPr>
          <a:p>
            <a:r>
              <a:rPr altLang="en-US" lang="zh-CN"/>
              <a:t>数据来源和类型</a:t>
            </a:r>
            <a:endParaRPr altLang="en-US" lang="zh-CN"/>
          </a:p>
        </p:txBody>
      </p:sp>
      <p:sp>
        <p:nvSpPr>
          <p:cNvPr id="104950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2"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医疗机构：电子病历、诊断报告、影像数据等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8" name="TextBox 2"/>
          <p:cNvSpPr txBox="1"/>
          <p:nvPr>
            <p:custDataLst>
              <p:tags r:id="rId6"/>
            </p:custDataLst>
          </p:nvPr>
        </p:nvSpPr>
        <p:spPr>
          <a:xfrm>
            <a:off x="3561201"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公共卫生部门：健康档案、疫情数据、疫苗接种记录等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健康科技公司：可穿戴设备数据、运动健身数据等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0" name="TextBox 2"/>
          <p:cNvSpPr txBox="1"/>
          <p:nvPr>
            <p:custDataLst>
              <p:tags r:id="rId12"/>
            </p:custDataLst>
          </p:nvPr>
        </p:nvSpPr>
        <p:spPr>
          <a:xfrm>
            <a:off x="9144231"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保险公司：健康险理赔数据、医疗费用报销数据等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88" name="标题 1"/>
          <p:cNvSpPr>
            <a:spLocks noGrp="1"/>
          </p:cNvSpPr>
          <p:nvPr>
            <p:ph type="title" idx="3"/>
          </p:nvPr>
        </p:nvSpPr>
        <p:spPr/>
        <p:txBody>
          <a:bodyPr>
            <a:normAutofit fontScale="93750"/>
          </a:bodyPr>
          <a:p>
            <a:r>
              <a:rPr altLang="en-US" lang="zh-CN"/>
              <a:t>数据采集方法和工具</a:t>
            </a:r>
            <a:endParaRPr altLang="en-US" lang="zh-CN"/>
          </a:p>
        </p:txBody>
      </p:sp>
      <p:sp>
        <p:nvSpPr>
          <p:cNvPr id="1049590"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2"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手工录入：由医护人员或患者手动输入数据</a:t>
            </a:r>
            <a:endParaRPr altLang="en-US" dirty="0" sz="2000" lang="zh-CN" spc="150">
              <a:solidFill>
                <a:schemeClr val="tx1">
                  <a:lumMod val="75000"/>
                  <a:lumOff val="25000"/>
                </a:schemeClr>
              </a:solidFill>
              <a:latin typeface="+mn-ea"/>
              <a:sym typeface="+mn-ea"/>
            </a:endParaRPr>
          </a:p>
        </p:txBody>
      </p:sp>
      <p:sp>
        <p:nvSpPr>
          <p:cNvPr id="1049594"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6"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8"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医疗设备采集：利用各种医疗设备采集数据</a:t>
            </a:r>
            <a:endParaRPr altLang="en-US" dirty="0" sz="2000" lang="zh-CN" spc="150">
              <a:solidFill>
                <a:schemeClr val="tx1">
                  <a:lumMod val="75000"/>
                  <a:lumOff val="25000"/>
                </a:schemeClr>
              </a:solidFill>
              <a:latin typeface="+mn-ea"/>
              <a:sym typeface="+mn-ea"/>
            </a:endParaRPr>
          </a:p>
        </p:txBody>
      </p:sp>
      <p:sp>
        <p:nvSpPr>
          <p:cNvPr id="1049600"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2"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4"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信息系统集成：将各个医疗信息系统进行集成，实现数据自动采集和交换</a:t>
            </a:r>
            <a:endParaRPr altLang="en-US" dirty="0" sz="2000" lang="zh-CN" spc="150">
              <a:solidFill>
                <a:schemeClr val="tx1">
                  <a:lumMod val="75000"/>
                  <a:lumOff val="25000"/>
                </a:schemeClr>
              </a:solidFill>
              <a:latin typeface="+mn-ea"/>
              <a:sym typeface="+mn-ea"/>
            </a:endParaRPr>
          </a:p>
        </p:txBody>
      </p:sp>
      <p:sp>
        <p:nvSpPr>
          <p:cNvPr id="1049606"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8"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0"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大数据技术：利用大数据技术对海量数据进行处理和分析，提取有价值的信息</a:t>
            </a:r>
            <a:endParaRPr altLang="en-US" dirty="0" sz="2000" lang="zh-CN" spc="150">
              <a:solidFill>
                <a:schemeClr val="tx1">
                  <a:lumMod val="75000"/>
                  <a:lumOff val="25000"/>
                </a:schemeClr>
              </a:solidFill>
              <a:latin typeface="+mn-ea"/>
              <a:sym typeface="+mn-ea"/>
            </a:endParaRPr>
          </a:p>
        </p:txBody>
      </p:sp>
      <p:sp>
        <p:nvSpPr>
          <p:cNvPr id="1049612"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70" name="标题 1"/>
          <p:cNvSpPr>
            <a:spLocks noGrp="1"/>
          </p:cNvSpPr>
          <p:nvPr>
            <p:ph type="title" idx="3"/>
          </p:nvPr>
        </p:nvSpPr>
        <p:spPr/>
        <p:txBody>
          <a:bodyPr>
            <a:normAutofit fontScale="93750"/>
          </a:bodyPr>
          <a:p>
            <a:r>
              <a:rPr altLang="en-US" lang="zh-CN"/>
              <a:t>数据整合和标准化</a:t>
            </a:r>
            <a:endParaRPr altLang="en-US" lang="zh-CN"/>
          </a:p>
        </p:txBody>
      </p:sp>
      <p:sp>
        <p:nvSpPr>
          <p:cNvPr id="1049672"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数据来源：医疗机构、健康管理机构、公共卫生部门等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数据整合方式：数据仓库、数据湖、数据中台等</a:t>
            </a:r>
            <a:endParaRPr dirty="0" sz="2000" err="1">
              <a:solidFill>
                <a:schemeClr val="tx1">
                  <a:lumMod val="75000"/>
                  <a:lumOff val="25000"/>
                </a:schemeClr>
              </a:solidFill>
              <a:latin typeface="+mn-ea"/>
              <a:ea typeface="+mn-ea"/>
              <a:cs typeface="+mn-ea"/>
              <a:sym typeface="+mn-lt"/>
            </a:endParaRPr>
          </a:p>
        </p:txBody>
      </p:sp>
      <p:sp>
        <p:nvSpPr>
          <p:cNvPr id="1049692"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98"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数据标准化：统一数据标准、数据分类与编码等</a:t>
            </a:r>
            <a:endParaRPr dirty="0" sz="2000" err="1">
              <a:solidFill>
                <a:schemeClr val="tx1">
                  <a:lumMod val="75000"/>
                  <a:lumOff val="25000"/>
                </a:schemeClr>
              </a:solidFill>
              <a:latin typeface="+mn-ea"/>
              <a:ea typeface="+mn-ea"/>
              <a:cs typeface="+mn-ea"/>
              <a:sym typeface="+mn-lt"/>
            </a:endParaRPr>
          </a:p>
        </p:txBody>
      </p:sp>
      <p:sp>
        <p:nvSpPr>
          <p:cNvPr id="1049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数据格式：结构化数据、非结构化数据、实时数据等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68" name="标题 1"/>
          <p:cNvSpPr>
            <a:spLocks noGrp="1"/>
          </p:cNvSpPr>
          <p:nvPr>
            <p:ph type="title" idx="3"/>
          </p:nvPr>
        </p:nvSpPr>
        <p:spPr/>
        <p:txBody>
          <a:bodyPr>
            <a:normAutofit fontScale="93750"/>
          </a:bodyPr>
          <a:p>
            <a:r>
              <a:rPr altLang="en-US" lang="zh-CN"/>
              <a:t>数据质量和安全性保障</a:t>
            </a:r>
            <a:endParaRPr altLang="en-US" lang="zh-CN"/>
          </a:p>
        </p:txBody>
      </p:sp>
      <p:sp>
        <p:nvSpPr>
          <p:cNvPr id="104977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加密存储：对敏感数据进行加密处理，保障数据安全</a:t>
            </a:r>
            <a:endParaRPr altLang="zh-CN" dirty="0" lang="en-US">
              <a:solidFill>
                <a:schemeClr val="dk1">
                  <a:lumMod val="80000"/>
                  <a:lumOff val="20000"/>
                </a:schemeClr>
              </a:solidFill>
              <a:latin typeface="+mn-ea"/>
              <a:sym typeface="+mn-ea"/>
            </a:endParaRPr>
          </a:p>
        </p:txBody>
      </p:sp>
      <p:sp>
        <p:nvSpPr>
          <p:cNvPr id="104977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数据清洗：对原始数据进行预处理，去除无效和错误信息</a:t>
            </a:r>
            <a:endParaRPr altLang="en-US" dirty="0" lang="zh-CN">
              <a:solidFill>
                <a:schemeClr val="dk1">
                  <a:lumMod val="80000"/>
                  <a:lumOff val="20000"/>
                </a:schemeClr>
              </a:solidFill>
              <a:latin typeface="+mn-ea"/>
              <a:sym typeface="+mn-ea"/>
            </a:endParaRPr>
          </a:p>
        </p:txBody>
      </p:sp>
      <p:sp>
        <p:nvSpPr>
          <p:cNvPr id="104978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数据验证：确保数据符合要求和规范，提高数据质量</a:t>
            </a:r>
            <a:endParaRPr altLang="en-US" dirty="0" lang="zh-CN">
              <a:solidFill>
                <a:schemeClr val="dk1">
                  <a:lumMod val="80000"/>
                  <a:lumOff val="20000"/>
                </a:schemeClr>
              </a:solidFill>
              <a:latin typeface="+mn-ea"/>
              <a:sym typeface="+mn-ea"/>
            </a:endParaRPr>
          </a:p>
        </p:txBody>
      </p:sp>
      <p:sp>
        <p:nvSpPr>
          <p:cNvPr id="104979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访问控制：设置严格的权限和访问控制，防止数据泄露和被篡改</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58"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860" name="标题 14"/>
          <p:cNvSpPr>
            <a:spLocks noGrp="1"/>
          </p:cNvSpPr>
          <p:nvPr>
            <p:ph type="title" idx="4"/>
            <p:custDataLst>
              <p:tags r:id="rId2"/>
            </p:custDataLst>
          </p:nvPr>
        </p:nvSpPr>
        <p:spPr/>
        <p:txBody>
          <a:bodyPr>
            <a:normAutofit fontScale="95000"/>
          </a:bodyPr>
          <a:p>
            <a:r>
              <a:rPr altLang="en-US" dirty="0" lang="zh-CN"/>
              <a:t>数据分析与挖掘</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934" name="标题 1"/>
          <p:cNvSpPr>
            <a:spLocks noGrp="1"/>
          </p:cNvSpPr>
          <p:nvPr>
            <p:ph type="title" idx="3"/>
          </p:nvPr>
        </p:nvSpPr>
        <p:spPr/>
        <p:txBody>
          <a:bodyPr>
            <a:normAutofit fontScale="93750"/>
          </a:bodyPr>
          <a:p>
            <a:r>
              <a:rPr altLang="en-US" lang="zh-CN"/>
              <a:t>数据分析方法和模型</a:t>
            </a:r>
            <a:endParaRPr altLang="en-US" lang="zh-CN"/>
          </a:p>
        </p:txBody>
      </p:sp>
      <p:sp>
        <p:nvSpPr>
          <p:cNvPr id="104993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关联性分析：发现数据间的关联规则，如Apriori算法、FP-Growth算法等</a:t>
            </a:r>
            <a:endParaRPr altLang="zh-CN" dirty="0" lang="en-US">
              <a:solidFill>
                <a:schemeClr val="dk1">
                  <a:lumMod val="80000"/>
                  <a:lumOff val="20000"/>
                </a:schemeClr>
              </a:solidFill>
              <a:latin typeface="+mn-ea"/>
              <a:sym typeface="+mn-ea"/>
            </a:endParaRPr>
          </a:p>
        </p:txBody>
      </p:sp>
      <p:sp>
        <p:nvSpPr>
          <p:cNvPr id="104994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描述性分析：对数据进行基础描述，如平均值、中位数等</a:t>
            </a:r>
            <a:endParaRPr altLang="en-US" dirty="0" lang="zh-CN">
              <a:solidFill>
                <a:schemeClr val="dk1">
                  <a:lumMod val="80000"/>
                  <a:lumOff val="20000"/>
                </a:schemeClr>
              </a:solidFill>
              <a:latin typeface="+mn-ea"/>
              <a:sym typeface="+mn-ea"/>
            </a:endParaRPr>
          </a:p>
        </p:txBody>
      </p:sp>
      <p:sp>
        <p:nvSpPr>
          <p:cNvPr id="104995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预测性分析：利用历史数据预测未来趋势，如回归分析、时间序列分析等</a:t>
            </a:r>
            <a:endParaRPr altLang="en-US" dirty="0" lang="zh-CN">
              <a:solidFill>
                <a:schemeClr val="dk1">
                  <a:lumMod val="80000"/>
                  <a:lumOff val="20000"/>
                </a:schemeClr>
              </a:solidFill>
              <a:latin typeface="+mn-ea"/>
              <a:sym typeface="+mn-ea"/>
            </a:endParaRPr>
          </a:p>
        </p:txBody>
      </p:sp>
      <p:sp>
        <p:nvSpPr>
          <p:cNvPr id="104996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分类与聚类：将数据分为不同的类别或集群，如决策树、K-means聚类等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0024" name="标题 1"/>
          <p:cNvSpPr>
            <a:spLocks noGrp="1"/>
          </p:cNvSpPr>
          <p:nvPr>
            <p:ph type="title" idx="3"/>
          </p:nvPr>
        </p:nvSpPr>
        <p:spPr/>
        <p:txBody>
          <a:bodyPr>
            <a:normAutofit fontScale="93750"/>
          </a:bodyPr>
          <a:p>
            <a:r>
              <a:rPr altLang="en-US" lang="zh-CN"/>
              <a:t>患者画像与行为分析</a:t>
            </a:r>
            <a:endParaRPr altLang="en-US" lang="zh-CN"/>
          </a:p>
        </p:txBody>
      </p:sp>
      <p:sp>
        <p:nvSpPr>
          <p:cNvPr id="1050026"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8"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患者基本信息：年龄、性别、地域等</a:t>
            </a:r>
            <a:endParaRPr altLang="en-US" dirty="0" sz="2000" lang="zh-CN" spc="150">
              <a:solidFill>
                <a:schemeClr val="tx1">
                  <a:lumMod val="75000"/>
                  <a:lumOff val="25000"/>
                </a:schemeClr>
              </a:solidFill>
              <a:latin typeface="+mn-ea"/>
              <a:sym typeface="+mn-ea"/>
            </a:endParaRPr>
          </a:p>
        </p:txBody>
      </p:sp>
      <p:sp>
        <p:nvSpPr>
          <p:cNvPr id="1050030"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2"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4"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疾病类型与病程：患者所患疾病及其病程</a:t>
            </a:r>
            <a:endParaRPr altLang="en-US" dirty="0" sz="2000" lang="zh-CN" spc="150">
              <a:solidFill>
                <a:schemeClr val="tx1">
                  <a:lumMod val="75000"/>
                  <a:lumOff val="25000"/>
                </a:schemeClr>
              </a:solidFill>
              <a:latin typeface="+mn-ea"/>
              <a:sym typeface="+mn-ea"/>
            </a:endParaRPr>
          </a:p>
        </p:txBody>
      </p:sp>
      <p:sp>
        <p:nvSpPr>
          <p:cNvPr id="1050036"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8"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0"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就医行为：患者就医频率、偏好等</a:t>
            </a:r>
            <a:endParaRPr altLang="en-US" dirty="0" sz="2000" lang="zh-CN" spc="150">
              <a:solidFill>
                <a:schemeClr val="tx1">
                  <a:lumMod val="75000"/>
                  <a:lumOff val="25000"/>
                </a:schemeClr>
              </a:solidFill>
              <a:latin typeface="+mn-ea"/>
              <a:sym typeface="+mn-ea"/>
            </a:endParaRPr>
          </a:p>
        </p:txBody>
      </p:sp>
      <p:sp>
        <p:nvSpPr>
          <p:cNvPr id="1050042"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4"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6"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健康状况与生活习惯：患者的健康状况及生活习惯</a:t>
            </a:r>
            <a:endParaRPr altLang="en-US" dirty="0" sz="2000" lang="zh-CN" spc="150">
              <a:solidFill>
                <a:schemeClr val="tx1">
                  <a:lumMod val="75000"/>
                  <a:lumOff val="25000"/>
                </a:schemeClr>
              </a:solidFill>
              <a:latin typeface="+mn-ea"/>
              <a:sym typeface="+mn-ea"/>
            </a:endParaRPr>
          </a:p>
        </p:txBody>
      </p:sp>
      <p:sp>
        <p:nvSpPr>
          <p:cNvPr id="1050048"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106" name="标题 1"/>
          <p:cNvSpPr>
            <a:spLocks noGrp="1"/>
          </p:cNvSpPr>
          <p:nvPr>
            <p:ph type="title" idx="3"/>
          </p:nvPr>
        </p:nvSpPr>
        <p:spPr/>
        <p:txBody>
          <a:bodyPr>
            <a:normAutofit fontScale="93750"/>
          </a:bodyPr>
          <a:p>
            <a:r>
              <a:rPr altLang="en-US" lang="zh-CN"/>
              <a:t>疾病预测与个性化诊疗</a:t>
            </a:r>
            <a:endParaRPr altLang="en-US" lang="zh-CN"/>
          </a:p>
        </p:txBody>
      </p:sp>
      <p:sp>
        <p:nvSpPr>
          <p:cNvPr id="1050108"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利用大数据分析疾病流行趋势和传播规律，为预防和控制提供科学依据。</a:t>
            </a:r>
            <a:endParaRPr altLang="en-US" dirty="0" sz="1200" lang="zh-CN" spc="150">
              <a:solidFill>
                <a:schemeClr val="tx1">
                  <a:lumMod val="65000"/>
                  <a:lumOff val="35000"/>
                </a:schemeClr>
              </a:solidFill>
              <a:latin typeface="+mn-ea"/>
              <a:sym typeface="+mn-ea"/>
            </a:endParaRPr>
          </a:p>
        </p:txBody>
      </p:sp>
      <p:sp>
        <p:nvSpPr>
          <p:cNvPr id="1050110"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通过数据挖掘，发现潜在疾病风险因素，实现个性化诊疗和精准预防。</a:t>
            </a:r>
            <a:endParaRPr altLang="en-US" dirty="0" sz="1200" lang="zh-CN" spc="150">
              <a:solidFill>
                <a:schemeClr val="tx1">
                  <a:lumMod val="65000"/>
                  <a:lumOff val="35000"/>
                </a:schemeClr>
              </a:solidFill>
              <a:latin typeface="+mn-ea"/>
              <a:sym typeface="+mn-ea"/>
            </a:endParaRPr>
          </a:p>
        </p:txBody>
      </p:sp>
      <p:sp>
        <p:nvSpPr>
          <p:cNvPr id="1050112"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结合人工智能技术，对个体基因组、生活习惯等数据进行分析，预测个体患病风险。</a:t>
            </a:r>
            <a:endParaRPr altLang="en-US" dirty="0" sz="1200" lang="zh-CN" spc="150">
              <a:solidFill>
                <a:schemeClr val="tx1">
                  <a:lumMod val="65000"/>
                  <a:lumOff val="35000"/>
                </a:schemeClr>
              </a:solidFill>
              <a:latin typeface="+mn-ea"/>
              <a:sym typeface="+mn-ea"/>
            </a:endParaRPr>
          </a:p>
        </p:txBody>
      </p:sp>
      <p:sp>
        <p:nvSpPr>
          <p:cNvPr id="1050114"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建立基于大数据的疾病预测模型，提高疾病预警和早期发现能力，降低发病率和死亡率。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72" name="标题 1"/>
          <p:cNvSpPr>
            <a:spLocks noGrp="1"/>
          </p:cNvSpPr>
          <p:nvPr>
            <p:ph type="title" idx="3"/>
          </p:nvPr>
        </p:nvSpPr>
        <p:spPr/>
        <p:txBody>
          <a:bodyPr>
            <a:normAutofit fontScale="93750"/>
          </a:bodyPr>
          <a:p>
            <a:r>
              <a:rPr altLang="en-US" lang="zh-CN"/>
              <a:t>药品研发与市场分析</a:t>
            </a:r>
            <a:endParaRPr altLang="en-US" lang="zh-CN"/>
          </a:p>
        </p:txBody>
      </p:sp>
      <p:sp>
        <p:nvSpPr>
          <p:cNvPr id="1050174"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6"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药品研发：利用大数据分析市场需求、研发趋势，加速新药研发进程</a:t>
            </a:r>
            <a:endParaRPr altLang="en-US" dirty="0" sz="2000" lang="zh-CN" spc="150">
              <a:solidFill>
                <a:schemeClr val="tx1">
                  <a:lumMod val="75000"/>
                  <a:lumOff val="25000"/>
                </a:schemeClr>
              </a:solidFill>
              <a:latin typeface="+mn-ea"/>
              <a:sym typeface="+mn-ea"/>
            </a:endParaRPr>
          </a:p>
        </p:txBody>
      </p:sp>
      <p:sp>
        <p:nvSpPr>
          <p:cNvPr id="1050178"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0"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2"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市场分析：通过数据挖掘，分析药品市场格局、竞争态势，制定营销策略</a:t>
            </a:r>
            <a:endParaRPr altLang="en-US" dirty="0" sz="2000" lang="zh-CN" spc="150">
              <a:solidFill>
                <a:schemeClr val="tx1">
                  <a:lumMod val="75000"/>
                  <a:lumOff val="25000"/>
                </a:schemeClr>
              </a:solidFill>
              <a:latin typeface="+mn-ea"/>
              <a:sym typeface="+mn-ea"/>
            </a:endParaRPr>
          </a:p>
        </p:txBody>
      </p:sp>
      <p:sp>
        <p:nvSpPr>
          <p:cNvPr id="1050184"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6"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8"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药品监管：利用大数据技术对药品安全进行实时监测和预警，保障公众用药安全</a:t>
            </a:r>
            <a:endParaRPr altLang="en-US" dirty="0" sz="2000" lang="zh-CN" spc="150">
              <a:solidFill>
                <a:schemeClr val="tx1">
                  <a:lumMod val="75000"/>
                  <a:lumOff val="25000"/>
                </a:schemeClr>
              </a:solidFill>
              <a:latin typeface="+mn-ea"/>
              <a:sym typeface="+mn-ea"/>
            </a:endParaRPr>
          </a:p>
        </p:txBody>
      </p:sp>
      <p:sp>
        <p:nvSpPr>
          <p:cNvPr id="1050190"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2"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4"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个性化治疗：基于大数据分析，为患者提供个性化用药方案，提高治疗效果</a:t>
            </a:r>
            <a:endParaRPr altLang="en-US" dirty="0" sz="2000" lang="zh-CN" spc="150">
              <a:solidFill>
                <a:schemeClr val="tx1">
                  <a:lumMod val="75000"/>
                  <a:lumOff val="25000"/>
                </a:schemeClr>
              </a:solidFill>
              <a:latin typeface="+mn-ea"/>
              <a:sym typeface="+mn-ea"/>
            </a:endParaRPr>
          </a:p>
        </p:txBody>
      </p:sp>
      <p:sp>
        <p:nvSpPr>
          <p:cNvPr id="1050196"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54" name="标题 1"/>
          <p:cNvSpPr>
            <a:spLocks noGrp="1"/>
          </p:cNvSpPr>
          <p:nvPr>
            <p:ph type="title" idx="3"/>
          </p:nvPr>
        </p:nvSpPr>
        <p:spPr/>
        <p:txBody>
          <a:bodyPr>
            <a:normAutofit fontScale="93750"/>
          </a:bodyPr>
          <a:p>
            <a:r>
              <a:rPr altLang="en-US" lang="zh-CN"/>
              <a:t>医疗资源优化配置</a:t>
            </a:r>
            <a:endParaRPr altLang="en-US" lang="zh-CN"/>
          </a:p>
        </p:txBody>
      </p:sp>
      <p:sp>
        <p:nvSpPr>
          <p:cNvPr id="105025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5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通过大数据分析，了解医疗资源的分布和使用情况，合理分配医疗资源。</a:t>
            </a:r>
            <a:endParaRPr altLang="en-US" sz="1400" lang="zh-CN" spc="150">
              <a:solidFill>
                <a:schemeClr val="tx1"/>
              </a:solidFill>
              <a:effectLst/>
              <a:latin typeface="+mn-ea"/>
              <a:sym typeface="+mn-ea"/>
            </a:endParaRPr>
          </a:p>
        </p:txBody>
      </p:sp>
      <p:sp>
        <p:nvSpPr>
          <p:cNvPr id="105026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数据分析与挖掘技术应用于医疗资源优化配置，提高医疗服务的效率和质量。</a:t>
            </a:r>
            <a:endParaRPr altLang="en-US" dirty="0" sz="1400" lang="zh-CN" spc="150">
              <a:solidFill>
                <a:schemeClr val="tx1"/>
              </a:solidFill>
              <a:effectLst/>
              <a:latin typeface="+mn-ea"/>
              <a:sym typeface="+mn-ea"/>
            </a:endParaRPr>
          </a:p>
        </p:txBody>
      </p:sp>
      <p:sp>
        <p:nvSpPr>
          <p:cNvPr id="105026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挖掘医疗数据中的潜在规律和模式，为医疗决策提供科学依据。</a:t>
            </a:r>
            <a:endParaRPr altLang="en-US" sz="1400" lang="zh-CN" spc="150">
              <a:solidFill>
                <a:schemeClr val="tx1"/>
              </a:solidFill>
              <a:effectLst/>
              <a:latin typeface="+mn-ea"/>
              <a:sym typeface="+mn-ea"/>
            </a:endParaRPr>
          </a:p>
        </p:txBody>
      </p:sp>
      <p:sp>
        <p:nvSpPr>
          <p:cNvPr id="1050270"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结合人工智能技术，实现医疗资源的智能调度和优化配置。</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328"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330" name="标题 14"/>
          <p:cNvSpPr>
            <a:spLocks noGrp="1"/>
          </p:cNvSpPr>
          <p:nvPr>
            <p:ph type="title" idx="4"/>
            <p:custDataLst>
              <p:tags r:id="rId2"/>
            </p:custDataLst>
          </p:nvPr>
        </p:nvSpPr>
        <p:spPr/>
        <p:txBody>
          <a:bodyPr>
            <a:normAutofit fontScale="95000"/>
          </a:bodyPr>
          <a:p>
            <a:r>
              <a:rPr altLang="en-US" dirty="0" lang="zh-CN"/>
              <a:t>数据应用与场景</a:t>
            </a:r>
            <a:endParaRPr altLang="en-US" dirty="0"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404" name="标题 1"/>
          <p:cNvSpPr>
            <a:spLocks noGrp="1"/>
          </p:cNvSpPr>
          <p:nvPr>
            <p:ph type="title" idx="3"/>
          </p:nvPr>
        </p:nvSpPr>
        <p:spPr/>
        <p:txBody>
          <a:bodyPr>
            <a:normAutofit fontScale="93750"/>
          </a:bodyPr>
          <a:p>
            <a:r>
              <a:rPr altLang="en-US" lang="zh-CN"/>
              <a:t>在线医疗咨询与服务平台</a:t>
            </a:r>
            <a:endParaRPr altLang="en-US" lang="zh-CN"/>
          </a:p>
        </p:txBody>
      </p:sp>
      <p:sp>
        <p:nvSpPr>
          <p:cNvPr id="1050406"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08"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10"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用户需求：提供在线医疗咨询服务，满足用户对健康咨询的需求</a:t>
            </a:r>
            <a:endParaRPr altLang="en-US" dirty="0" sz="2000" lang="zh-CN" spc="200">
              <a:solidFill>
                <a:schemeClr val="tx1">
                  <a:lumMod val="85000"/>
                  <a:lumOff val="15000"/>
                </a:schemeClr>
              </a:solidFill>
              <a:latin typeface="+mn-ea"/>
              <a:sym typeface="+mn-ea"/>
            </a:endParaRPr>
          </a:p>
        </p:txBody>
      </p:sp>
      <p:sp>
        <p:nvSpPr>
          <p:cNvPr id="1050412"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14"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16"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数据应用：利用大数据技术对用户健康状况进行分析，提供个性化健康建议</a:t>
            </a:r>
            <a:endParaRPr altLang="en-US" dirty="0" sz="2000" lang="zh-CN" spc="200">
              <a:solidFill>
                <a:schemeClr val="tx1">
                  <a:lumMod val="85000"/>
                  <a:lumOff val="15000"/>
                </a:schemeClr>
              </a:solidFill>
              <a:latin typeface="+mn-ea"/>
              <a:sym typeface="+mn-ea"/>
            </a:endParaRPr>
          </a:p>
        </p:txBody>
      </p:sp>
      <p:sp>
        <p:nvSpPr>
          <p:cNvPr id="1050418"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20"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22"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场景：用户通过在线平台咨询医生，医生利用大数据分析给出诊断和治疗方案</a:t>
            </a:r>
            <a:endParaRPr altLang="en-US" dirty="0" sz="2000" lang="zh-CN" spc="200">
              <a:solidFill>
                <a:schemeClr val="tx1">
                  <a:lumMod val="85000"/>
                  <a:lumOff val="15000"/>
                </a:schemeClr>
              </a:solidFill>
              <a:latin typeface="+mn-ea"/>
              <a:sym typeface="+mn-ea"/>
            </a:endParaRPr>
          </a:p>
        </p:txBody>
      </p:sp>
      <p:sp>
        <p:nvSpPr>
          <p:cNvPr id="1050424"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26"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28"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优势：方便快捷，降低医疗成本，提高医疗服务质量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86" name="标题 1"/>
          <p:cNvSpPr>
            <a:spLocks noGrp="1"/>
          </p:cNvSpPr>
          <p:nvPr>
            <p:ph type="title" idx="3"/>
          </p:nvPr>
        </p:nvSpPr>
        <p:spPr/>
        <p:txBody>
          <a:bodyPr>
            <a:normAutofit fontScale="93750"/>
          </a:bodyPr>
          <a:p>
            <a:r>
              <a:rPr altLang="en-US" lang="zh-CN"/>
              <a:t>智能诊断与辅助决策系统</a:t>
            </a:r>
            <a:endParaRPr altLang="en-US" lang="zh-CN"/>
          </a:p>
        </p:txBody>
      </p:sp>
      <p:sp>
        <p:nvSpPr>
          <p:cNvPr id="1050488"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简介：智能诊断与辅助决策系统利用大数据技术，通过分析病例、医学影像等数据，为医生提供辅助诊断和决策支持，提高诊断准确率和效率。</a:t>
            </a:r>
            <a:endParaRPr altLang="en-US" dirty="0" sz="1200" lang="zh-CN" spc="150">
              <a:solidFill>
                <a:schemeClr val="tx1">
                  <a:lumMod val="65000"/>
                  <a:lumOff val="35000"/>
                </a:schemeClr>
              </a:solidFill>
              <a:latin typeface="+mn-ea"/>
              <a:sym typeface="+mn-ea"/>
            </a:endParaRPr>
          </a:p>
        </p:txBody>
      </p:sp>
      <p:sp>
        <p:nvSpPr>
          <p:cNvPr id="1050490"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应用场景：辅助医生进行疾病诊断、治疗方案制定、手术导航等，提高医疗质量和安全性。</a:t>
            </a:r>
            <a:endParaRPr altLang="en-US" dirty="0" sz="1200" lang="zh-CN" spc="150">
              <a:solidFill>
                <a:schemeClr val="tx1">
                  <a:lumMod val="65000"/>
                  <a:lumOff val="35000"/>
                </a:schemeClr>
              </a:solidFill>
              <a:latin typeface="+mn-ea"/>
              <a:sym typeface="+mn-ea"/>
            </a:endParaRPr>
          </a:p>
        </p:txBody>
      </p:sp>
      <p:sp>
        <p:nvSpPr>
          <p:cNvPr id="1050492"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数据来源：医院信息系统、电子病历、医学影像数据等，通过数据采集、清洗、整合等技术手段，形成结构化、标准化的数据资源。</a:t>
            </a:r>
            <a:endParaRPr altLang="en-US" dirty="0" sz="1200" lang="zh-CN" spc="150">
              <a:solidFill>
                <a:schemeClr val="tx1">
                  <a:lumMod val="65000"/>
                  <a:lumOff val="35000"/>
                </a:schemeClr>
              </a:solidFill>
              <a:latin typeface="+mn-ea"/>
              <a:sym typeface="+mn-ea"/>
            </a:endParaRPr>
          </a:p>
        </p:txBody>
      </p:sp>
      <p:sp>
        <p:nvSpPr>
          <p:cNvPr id="1050494"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技术实现：利用机器学习、深度学习等技术，对数据进行处理和分析，挖掘数据中的潜在价值，形成智能诊断与辅助决策系统。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52" name="标题 1"/>
          <p:cNvSpPr>
            <a:spLocks noGrp="1"/>
          </p:cNvSpPr>
          <p:nvPr>
            <p:ph type="title" idx="3"/>
          </p:nvPr>
        </p:nvSpPr>
        <p:spPr/>
        <p:txBody>
          <a:bodyPr>
            <a:normAutofit fontScale="93750"/>
          </a:bodyPr>
          <a:p>
            <a:r>
              <a:rPr altLang="en-US" lang="zh-CN"/>
              <a:t>个性化健康管理与定制服务</a:t>
            </a:r>
            <a:endParaRPr altLang="en-US" lang="zh-CN"/>
          </a:p>
        </p:txBody>
      </p:sp>
      <p:sp>
        <p:nvSpPr>
          <p:cNvPr id="1050554"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介绍个性化健康管理应用场景，如通过大数据分析用户健康状况，提供定制化健康建议和干预措施。</a:t>
            </a:r>
            <a:endParaRPr altLang="en-US" dirty="0" sz="1200" lang="zh-CN" spc="150">
              <a:solidFill>
                <a:schemeClr val="tx1">
                  <a:lumMod val="85000"/>
                  <a:lumOff val="15000"/>
                </a:schemeClr>
              </a:solidFill>
              <a:latin typeface="+mn-ea"/>
              <a:sym typeface="+mn-ea"/>
            </a:endParaRPr>
          </a:p>
        </p:txBody>
      </p:sp>
      <p:sp>
        <p:nvSpPr>
          <p:cNvPr id="1050556"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58"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0"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介绍定制化服务应用场景，如根据用户需求和偏好，提供定制化医疗服务、药品和保险产品。</a:t>
            </a:r>
            <a:endParaRPr altLang="en-US" dirty="0" sz="1200" lang="zh-CN" spc="150">
              <a:solidFill>
                <a:schemeClr val="tx1">
                  <a:lumMod val="85000"/>
                  <a:lumOff val="15000"/>
                </a:schemeClr>
              </a:solidFill>
              <a:latin typeface="+mn-ea"/>
              <a:sym typeface="+mn-ea"/>
            </a:endParaRPr>
          </a:p>
        </p:txBody>
      </p:sp>
      <p:sp>
        <p:nvSpPr>
          <p:cNvPr id="1050562"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4"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6"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介绍数据应用在个性化健康管理与定制服务中的优势，如提高服务质量和效率、降低成本、增强用户体验等。</a:t>
            </a:r>
            <a:endParaRPr altLang="en-US" dirty="0" sz="1200" lang="zh-CN" spc="150">
              <a:solidFill>
                <a:schemeClr val="tx1">
                  <a:lumMod val="85000"/>
                  <a:lumOff val="15000"/>
                </a:schemeClr>
              </a:solidFill>
              <a:latin typeface="+mn-ea"/>
              <a:sym typeface="+mn-ea"/>
            </a:endParaRPr>
          </a:p>
        </p:txBody>
      </p:sp>
      <p:sp>
        <p:nvSpPr>
          <p:cNvPr id="1050568"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0"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2"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介绍个性化健康管理与定制服务在医疗健康行业的发展前景和未来趋势。</a:t>
            </a:r>
            <a:endParaRPr altLang="en-US" dirty="0" sz="1200" lang="zh-CN" spc="150">
              <a:solidFill>
                <a:schemeClr val="tx1">
                  <a:lumMod val="85000"/>
                  <a:lumOff val="15000"/>
                </a:schemeClr>
              </a:solidFill>
              <a:latin typeface="+mn-ea"/>
              <a:sym typeface="+mn-ea"/>
            </a:endParaRPr>
          </a:p>
        </p:txBody>
      </p:sp>
      <p:sp>
        <p:nvSpPr>
          <p:cNvPr id="1050574"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6"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34" name="标题 1"/>
          <p:cNvSpPr>
            <a:spLocks noGrp="1"/>
          </p:cNvSpPr>
          <p:nvPr>
            <p:ph type="title" idx="3"/>
          </p:nvPr>
        </p:nvSpPr>
        <p:spPr/>
        <p:txBody>
          <a:bodyPr>
            <a:normAutofit fontScale="93750"/>
          </a:bodyPr>
          <a:p>
            <a:r>
              <a:rPr altLang="en-US" lang="zh-CN"/>
              <a:t>医疗行业数据监管与政策支持</a:t>
            </a:r>
            <a:endParaRPr altLang="en-US" lang="zh-CN"/>
          </a:p>
        </p:txBody>
      </p:sp>
      <p:sp>
        <p:nvSpPr>
          <p:cNvPr id="1050636"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38"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40"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42"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44"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46"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48"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50"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52"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54"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56"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58"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60"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62"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64"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66"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68"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70"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72"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医疗行业数据监管：确保数据安全和隐私保护</a:t>
            </a:r>
            <a:endParaRPr altLang="en-US" dirty="0" sz="1200" lang="zh-CN" spc="150">
              <a:solidFill>
                <a:schemeClr val="tx1">
                  <a:lumMod val="65000"/>
                  <a:lumOff val="35000"/>
                </a:schemeClr>
              </a:solidFill>
              <a:latin typeface="+mn-ea"/>
              <a:sym typeface="+mn-ea"/>
            </a:endParaRPr>
          </a:p>
        </p:txBody>
      </p:sp>
      <p:sp>
        <p:nvSpPr>
          <p:cNvPr id="1050674"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监管与政策支持的必要性：促进医疗健康行业的可持续发展</a:t>
            </a:r>
            <a:endParaRPr altLang="en-US" dirty="0" sz="1200" lang="zh-CN" spc="150">
              <a:solidFill>
                <a:schemeClr val="tx1">
                  <a:lumMod val="65000"/>
                  <a:lumOff val="35000"/>
                </a:schemeClr>
              </a:solidFill>
              <a:latin typeface="+mn-ea"/>
              <a:sym typeface="+mn-ea"/>
            </a:endParaRPr>
          </a:p>
        </p:txBody>
      </p:sp>
      <p:sp>
        <p:nvSpPr>
          <p:cNvPr id="1050676"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数据应用与场景：提高医疗服务的效率和质量</a:t>
            </a:r>
            <a:endParaRPr altLang="en-US" dirty="0" sz="1200" lang="zh-CN" spc="150">
              <a:solidFill>
                <a:schemeClr val="tx1">
                  <a:lumMod val="65000"/>
                  <a:lumOff val="35000"/>
                </a:schemeClr>
              </a:solidFill>
              <a:latin typeface="+mn-ea"/>
              <a:sym typeface="+mn-ea"/>
            </a:endParaRPr>
          </a:p>
        </p:txBody>
      </p:sp>
      <p:sp>
        <p:nvSpPr>
          <p:cNvPr id="1050678"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政策支持：推动医疗健康行业大数据应用的发展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736" name="标题 1"/>
          <p:cNvSpPr>
            <a:spLocks noGrp="1"/>
          </p:cNvSpPr>
          <p:nvPr>
            <p:ph type="title" idx="3"/>
          </p:nvPr>
        </p:nvSpPr>
        <p:spPr/>
        <p:txBody>
          <a:bodyPr>
            <a:normAutofit fontScale="93750"/>
          </a:bodyPr>
          <a:p>
            <a:r>
              <a:rPr altLang="en-US" lang="zh-CN"/>
              <a:t>跨界合作与创新商业模式</a:t>
            </a:r>
            <a:endParaRPr altLang="en-US" lang="zh-CN"/>
          </a:p>
        </p:txBody>
      </p:sp>
      <p:sp>
        <p:nvSpPr>
          <p:cNvPr id="1050738"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跨界合作：医疗健康行业与科技、互联网等领域的合作，实现数据共享和业务协同</a:t>
            </a:r>
            <a:endParaRPr altLang="en-US" dirty="0" sz="1200" lang="zh-CN" spc="150">
              <a:solidFill>
                <a:schemeClr val="tx1">
                  <a:lumMod val="85000"/>
                  <a:lumOff val="15000"/>
                </a:schemeClr>
              </a:solidFill>
              <a:latin typeface="+mn-ea"/>
              <a:sym typeface="+mn-ea"/>
            </a:endParaRPr>
          </a:p>
        </p:txBody>
      </p:sp>
      <p:sp>
        <p:nvSpPr>
          <p:cNvPr id="1050740"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42"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44"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创新商业模式：基于大数据分析，开发新的医疗健康产品和服务，满足个性化需求</a:t>
            </a:r>
            <a:endParaRPr altLang="en-US" dirty="0" sz="1200" lang="zh-CN" spc="150">
              <a:solidFill>
                <a:schemeClr val="tx1">
                  <a:lumMod val="85000"/>
                  <a:lumOff val="15000"/>
                </a:schemeClr>
              </a:solidFill>
              <a:latin typeface="+mn-ea"/>
              <a:sym typeface="+mn-ea"/>
            </a:endParaRPr>
          </a:p>
        </p:txBody>
      </p:sp>
      <p:sp>
        <p:nvSpPr>
          <p:cNvPr id="1050746"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48"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0"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优化资源配置：通过数据分析，实现医疗资源的合理分配和利用，提高医疗服务效率</a:t>
            </a:r>
            <a:endParaRPr altLang="en-US" dirty="0" sz="1200" lang="zh-CN" spc="150">
              <a:solidFill>
                <a:schemeClr val="tx1">
                  <a:lumMod val="85000"/>
                  <a:lumOff val="15000"/>
                </a:schemeClr>
              </a:solidFill>
              <a:latin typeface="+mn-ea"/>
              <a:sym typeface="+mn-ea"/>
            </a:endParaRPr>
          </a:p>
        </p:txBody>
      </p:sp>
      <p:sp>
        <p:nvSpPr>
          <p:cNvPr id="1050752"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4"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6"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推动行业变革：大数据应用将深刻影响医疗健康行业的格局和发展方向，催生新的商业模式和产业生态</a:t>
            </a:r>
            <a:endParaRPr altLang="en-US" dirty="0" sz="1200" lang="zh-CN" spc="150">
              <a:solidFill>
                <a:schemeClr val="tx1">
                  <a:lumMod val="85000"/>
                  <a:lumOff val="15000"/>
                </a:schemeClr>
              </a:solidFill>
              <a:latin typeface="+mn-ea"/>
              <a:sym typeface="+mn-ea"/>
            </a:endParaRPr>
          </a:p>
        </p:txBody>
      </p:sp>
      <p:sp>
        <p:nvSpPr>
          <p:cNvPr id="1050758"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0"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818"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820" name="标题 14"/>
          <p:cNvSpPr>
            <a:spLocks noGrp="1"/>
          </p:cNvSpPr>
          <p:nvPr>
            <p:ph type="title" idx="4"/>
            <p:custDataLst>
              <p:tags r:id="rId2"/>
            </p:custDataLst>
          </p:nvPr>
        </p:nvSpPr>
        <p:spPr/>
        <p:txBody>
          <a:bodyPr>
            <a:normAutofit fontScale="95000"/>
          </a:bodyPr>
          <a:p>
            <a:r>
              <a:rPr altLang="en-US" dirty="0" lang="zh-CN"/>
              <a:t>实施方案与路径</a:t>
            </a:r>
            <a:endParaRPr altLang="en-US" dirty="0" lang="zh-CN"/>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94" name="标题 1"/>
          <p:cNvSpPr>
            <a:spLocks noGrp="1"/>
          </p:cNvSpPr>
          <p:nvPr>
            <p:ph type="title" idx="3"/>
          </p:nvPr>
        </p:nvSpPr>
        <p:spPr/>
        <p:txBody>
          <a:bodyPr>
            <a:normAutofit fontScale="93750"/>
          </a:bodyPr>
          <a:p>
            <a:r>
              <a:rPr altLang="en-US" lang="zh-CN"/>
              <a:t>实施策略和关键成功因素</a:t>
            </a:r>
            <a:endParaRPr altLang="en-US" lang="zh-CN"/>
          </a:p>
        </p:txBody>
      </p:sp>
      <p:sp>
        <p:nvSpPr>
          <p:cNvPr id="1050896" name="椭圆 262"/>
          <p:cNvSpPr/>
          <p:nvPr>
            <p:custDataLst>
              <p:tags r:id="rId1"/>
            </p:custDataLst>
          </p:nvPr>
        </p:nvSpPr>
        <p:spPr>
          <a:xfrm>
            <a:off x="2414057" y="308760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98" name="椭圆 263"/>
          <p:cNvSpPr/>
          <p:nvPr>
            <p:custDataLst>
              <p:tags r:id="rId2"/>
            </p:custDataLst>
          </p:nvPr>
        </p:nvSpPr>
        <p:spPr>
          <a:xfrm>
            <a:off x="3266271" y="3167987"/>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00" name="椭圆 264"/>
          <p:cNvSpPr/>
          <p:nvPr>
            <p:custDataLst>
              <p:tags r:id="rId3"/>
            </p:custDataLst>
          </p:nvPr>
        </p:nvSpPr>
        <p:spPr>
          <a:xfrm>
            <a:off x="4064242" y="340456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02" name="椭圆 265"/>
          <p:cNvSpPr/>
          <p:nvPr>
            <p:custDataLst>
              <p:tags r:id="rId4"/>
            </p:custDataLst>
          </p:nvPr>
        </p:nvSpPr>
        <p:spPr>
          <a:xfrm>
            <a:off x="4738693" y="360455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04" name="椭圆 266"/>
          <p:cNvSpPr/>
          <p:nvPr>
            <p:custDataLst>
              <p:tags r:id="rId5"/>
            </p:custDataLst>
          </p:nvPr>
        </p:nvSpPr>
        <p:spPr>
          <a:xfrm>
            <a:off x="5430137" y="3809108"/>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573" y="373460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06" name="椭圆 268"/>
          <p:cNvSpPr/>
          <p:nvPr>
            <p:custDataLst>
              <p:tags r:id="rId7"/>
            </p:custDataLst>
          </p:nvPr>
        </p:nvSpPr>
        <p:spPr>
          <a:xfrm flipV="1">
            <a:off x="2778078" y="354834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08" name="椭圆 269"/>
          <p:cNvSpPr/>
          <p:nvPr>
            <p:custDataLst>
              <p:tags r:id="rId8"/>
            </p:custDataLst>
          </p:nvPr>
        </p:nvSpPr>
        <p:spPr>
          <a:xfrm flipV="1">
            <a:off x="2819904" y="359082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10" name="椭圆 270"/>
          <p:cNvSpPr/>
          <p:nvPr>
            <p:custDataLst>
              <p:tags r:id="rId9"/>
            </p:custDataLst>
          </p:nvPr>
        </p:nvSpPr>
        <p:spPr>
          <a:xfrm flipV="1">
            <a:off x="7786797" y="273403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734" y="2849060"/>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12" name="椭圆 272"/>
          <p:cNvSpPr/>
          <p:nvPr>
            <p:custDataLst>
              <p:tags r:id="rId11"/>
            </p:custDataLst>
          </p:nvPr>
        </p:nvSpPr>
        <p:spPr>
          <a:xfrm flipV="1">
            <a:off x="4009998" y="2608558"/>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792" y="302812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644" y="271573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14" name="椭圆 275"/>
          <p:cNvSpPr/>
          <p:nvPr>
            <p:custDataLst>
              <p:tags r:id="rId14"/>
            </p:custDataLst>
          </p:nvPr>
        </p:nvSpPr>
        <p:spPr>
          <a:xfrm flipV="1">
            <a:off x="7039149" y="252947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16" name="椭圆 276"/>
          <p:cNvSpPr/>
          <p:nvPr>
            <p:custDataLst>
              <p:tags r:id="rId15"/>
            </p:custDataLst>
          </p:nvPr>
        </p:nvSpPr>
        <p:spPr>
          <a:xfrm flipV="1">
            <a:off x="7080975" y="257195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18" name="椭圆 277"/>
          <p:cNvSpPr/>
          <p:nvPr>
            <p:custDataLst>
              <p:tags r:id="rId16"/>
            </p:custDataLst>
          </p:nvPr>
        </p:nvSpPr>
        <p:spPr>
          <a:xfrm flipV="1">
            <a:off x="3758386" y="3390190"/>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322" y="350521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20" name="椭圆 279"/>
          <p:cNvSpPr/>
          <p:nvPr>
            <p:custDataLst>
              <p:tags r:id="rId18"/>
            </p:custDataLst>
          </p:nvPr>
        </p:nvSpPr>
        <p:spPr>
          <a:xfrm flipV="1">
            <a:off x="8529217" y="362611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59924" y="391890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22" name="椭圆 281"/>
          <p:cNvSpPr/>
          <p:nvPr>
            <p:custDataLst>
              <p:tags r:id="rId20"/>
            </p:custDataLst>
          </p:nvPr>
        </p:nvSpPr>
        <p:spPr>
          <a:xfrm flipV="1">
            <a:off x="4949133" y="393785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09903" y="431690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24" name="图形 15"/>
          <p:cNvSpPr/>
          <p:nvPr>
            <p:custDataLst>
              <p:tags r:id="rId22"/>
            </p:custDataLst>
          </p:nvPr>
        </p:nvSpPr>
        <p:spPr>
          <a:xfrm>
            <a:off x="5016447" y="400778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26" name="图形 19"/>
          <p:cNvSpPr/>
          <p:nvPr>
            <p:custDataLst>
              <p:tags r:id="rId23"/>
            </p:custDataLst>
          </p:nvPr>
        </p:nvSpPr>
        <p:spPr>
          <a:xfrm>
            <a:off x="8597185" y="3699967"/>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28" name="图形 27"/>
          <p:cNvSpPr/>
          <p:nvPr>
            <p:custDataLst>
              <p:tags r:id="rId24"/>
            </p:custDataLst>
          </p:nvPr>
        </p:nvSpPr>
        <p:spPr>
          <a:xfrm>
            <a:off x="4113257" y="273273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30" name="任意多边形: 形状 286"/>
          <p:cNvSpPr/>
          <p:nvPr>
            <p:custDataLst>
              <p:tags r:id="rId25"/>
            </p:custDataLst>
          </p:nvPr>
        </p:nvSpPr>
        <p:spPr>
          <a:xfrm>
            <a:off x="5420988" y="268175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32" name="正文"/>
          <p:cNvSpPr txBox="1"/>
          <p:nvPr>
            <p:custDataLst>
              <p:tags r:id="rId26"/>
            </p:custDataLst>
          </p:nvPr>
        </p:nvSpPr>
        <p:spPr>
          <a:xfrm>
            <a:off x="608330" y="2754297"/>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实施策略：明确目标、制定计划、分阶段实施、持续优化</a:t>
            </a:r>
            <a:endParaRPr altLang="en-US" dirty="0" sz="1200" lang="zh-CN" spc="150">
              <a:solidFill>
                <a:schemeClr val="tx1">
                  <a:lumMod val="65000"/>
                  <a:lumOff val="35000"/>
                </a:schemeClr>
              </a:solidFill>
              <a:latin typeface="+mn-ea"/>
              <a:sym typeface="+mn-ea"/>
            </a:endParaRPr>
          </a:p>
        </p:txBody>
      </p:sp>
      <p:sp>
        <p:nvSpPr>
          <p:cNvPr id="1050934" name="正文"/>
          <p:cNvSpPr txBox="1"/>
          <p:nvPr>
            <p:custDataLst>
              <p:tags r:id="rId27"/>
            </p:custDataLst>
          </p:nvPr>
        </p:nvSpPr>
        <p:spPr>
          <a:xfrm>
            <a:off x="9419336" y="2754297"/>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关键成功因素：数据质量、技术选型、团队协作、培训与沟通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92" name="标题 1"/>
          <p:cNvSpPr>
            <a:spLocks noGrp="1"/>
          </p:cNvSpPr>
          <p:nvPr>
            <p:ph type="title" idx="3"/>
          </p:nvPr>
        </p:nvSpPr>
        <p:spPr/>
        <p:txBody>
          <a:bodyPr>
            <a:normAutofit fontScale="93750"/>
          </a:bodyPr>
          <a:p>
            <a:r>
              <a:rPr altLang="en-US" lang="zh-CN"/>
              <a:t>技术架构和系统集成方案</a:t>
            </a:r>
            <a:endParaRPr altLang="en-US" lang="zh-CN"/>
          </a:p>
        </p:txBody>
      </p:sp>
      <p:sp>
        <p:nvSpPr>
          <p:cNvPr id="1050994"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96"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医疗健康大数据技术架构：包括数据采集、存储、处理和分析等环节，以及各环节之间的协同工作方式。</a:t>
            </a:r>
            <a:endParaRPr altLang="en-US" dirty="0" sz="2000" lang="zh-CN" spc="150">
              <a:solidFill>
                <a:schemeClr val="tx1">
                  <a:lumMod val="75000"/>
                  <a:lumOff val="25000"/>
                </a:schemeClr>
              </a:solidFill>
              <a:latin typeface="+mn-ea"/>
              <a:sym typeface="+mn-ea"/>
            </a:endParaRPr>
          </a:p>
        </p:txBody>
      </p:sp>
      <p:sp>
        <p:nvSpPr>
          <p:cNvPr id="1050998"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00"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02"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系统集成方案：将各类医疗健康相关的信息系统进行集成，实现数据共享和互通，提高医疗服务的效率和质量。</a:t>
            </a:r>
            <a:endParaRPr altLang="en-US" dirty="0" sz="2000" lang="zh-CN" spc="150">
              <a:solidFill>
                <a:schemeClr val="tx1">
                  <a:lumMod val="75000"/>
                  <a:lumOff val="25000"/>
                </a:schemeClr>
              </a:solidFill>
              <a:latin typeface="+mn-ea"/>
              <a:sym typeface="+mn-ea"/>
            </a:endParaRPr>
          </a:p>
        </p:txBody>
      </p:sp>
      <p:sp>
        <p:nvSpPr>
          <p:cNvPr id="1051004"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06"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08"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数据治理方案：对医疗健康大数据进行管理和规范，确保数据的质量、安全和可靠性。</a:t>
            </a:r>
            <a:endParaRPr altLang="en-US" dirty="0" sz="2000" lang="zh-CN" spc="150">
              <a:solidFill>
                <a:schemeClr val="tx1">
                  <a:lumMod val="75000"/>
                  <a:lumOff val="25000"/>
                </a:schemeClr>
              </a:solidFill>
              <a:latin typeface="+mn-ea"/>
              <a:sym typeface="+mn-ea"/>
            </a:endParaRPr>
          </a:p>
        </p:txBody>
      </p:sp>
      <p:sp>
        <p:nvSpPr>
          <p:cNvPr id="1051010"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12"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14"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技术实施方案：包括技术选型、系统部署、调试和优化等环节，确保技术方案的顺利实施和应用。</a:t>
            </a:r>
            <a:endParaRPr altLang="en-US" dirty="0" sz="2000" lang="zh-CN" spc="150">
              <a:solidFill>
                <a:schemeClr val="tx1">
                  <a:lumMod val="75000"/>
                  <a:lumOff val="25000"/>
                </a:schemeClr>
              </a:solidFill>
              <a:latin typeface="+mn-ea"/>
              <a:sym typeface="+mn-ea"/>
            </a:endParaRPr>
          </a:p>
        </p:txBody>
      </p:sp>
      <p:sp>
        <p:nvSpPr>
          <p:cNvPr id="1051016"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1074" name="标题 1"/>
          <p:cNvSpPr>
            <a:spLocks noGrp="1"/>
          </p:cNvSpPr>
          <p:nvPr>
            <p:ph type="title" idx="3"/>
          </p:nvPr>
        </p:nvSpPr>
        <p:spPr/>
        <p:txBody>
          <a:bodyPr>
            <a:normAutofit fontScale="96875"/>
          </a:bodyPr>
          <a:p>
            <a:r>
              <a:rPr altLang="en-US" lang="zh-CN"/>
              <a:t>数据安全和隐私保护措施</a:t>
            </a:r>
            <a:endParaRPr altLang="en-US" lang="zh-CN"/>
          </a:p>
        </p:txBody>
      </p:sp>
      <p:sp>
        <p:nvSpPr>
          <p:cNvPr id="1051076"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78"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80"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82"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84"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86"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88"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90"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92"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94"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96"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98"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100"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102"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104"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106"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108"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110"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112" name="正文"/>
          <p:cNvSpPr txBox="1"/>
          <p:nvPr>
            <p:custDataLst>
              <p:tags r:id="rId26"/>
            </p:custDataLst>
          </p:nvPr>
        </p:nvSpPr>
        <p:spPr>
          <a:xfrm>
            <a:off x="608330" y="3703561"/>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数据加密：采用高级加密技术，确保数据传输和存储的安全性</a:t>
            </a:r>
            <a:endParaRPr altLang="en-US" dirty="0" sz="1200" lang="zh-CN" spc="150">
              <a:solidFill>
                <a:schemeClr val="tx1">
                  <a:lumMod val="65000"/>
                  <a:lumOff val="35000"/>
                </a:schemeClr>
              </a:solidFill>
              <a:latin typeface="+mn-ea"/>
              <a:sym typeface="+mn-ea"/>
            </a:endParaRPr>
          </a:p>
        </p:txBody>
      </p:sp>
      <p:sp>
        <p:nvSpPr>
          <p:cNvPr id="1051114"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隐私保护：遵循相关法律法规，对敏感数据进行脱敏处理，保护用户隐私</a:t>
            </a:r>
            <a:endParaRPr altLang="en-US" dirty="0" sz="1200" lang="zh-CN" spc="150">
              <a:solidFill>
                <a:schemeClr val="tx1">
                  <a:lumMod val="65000"/>
                  <a:lumOff val="35000"/>
                </a:schemeClr>
              </a:solidFill>
              <a:latin typeface="+mn-ea"/>
              <a:sym typeface="+mn-ea"/>
            </a:endParaRPr>
          </a:p>
        </p:txBody>
      </p:sp>
      <p:sp>
        <p:nvSpPr>
          <p:cNvPr id="1051116" name="正文"/>
          <p:cNvSpPr txBox="1"/>
          <p:nvPr>
            <p:custDataLst>
              <p:tags r:id="rId28"/>
            </p:custDataLst>
          </p:nvPr>
        </p:nvSpPr>
        <p:spPr>
          <a:xfrm>
            <a:off x="7063330" y="158021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数据备份与恢复：定期备份数据，并制定应急响应计划，确保数据安全可靠</a:t>
            </a:r>
            <a:endParaRPr altLang="en-US" dirty="0" sz="1200" lang="zh-CN" spc="150">
              <a:solidFill>
                <a:schemeClr val="tx1">
                  <a:lumMod val="65000"/>
                  <a:lumOff val="35000"/>
                </a:schemeClr>
              </a:solidFill>
              <a:latin typeface="+mn-ea"/>
              <a:sym typeface="+mn-ea"/>
            </a:endParaRPr>
          </a:p>
        </p:txBody>
      </p:sp>
      <p:sp>
        <p:nvSpPr>
          <p:cNvPr id="1051118" name="正文"/>
          <p:cNvSpPr txBox="1"/>
          <p:nvPr>
            <p:custDataLst>
              <p:tags r:id="rId29"/>
            </p:custDataLst>
          </p:nvPr>
        </p:nvSpPr>
        <p:spPr>
          <a:xfrm>
            <a:off x="2964336" y="158021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访问控制：实施严格的身份验证和权限管理，限制对数据的访问和操作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1176" name="标题 1"/>
          <p:cNvSpPr>
            <a:spLocks noGrp="1"/>
          </p:cNvSpPr>
          <p:nvPr>
            <p:ph type="title" idx="3"/>
          </p:nvPr>
        </p:nvSpPr>
        <p:spPr/>
        <p:txBody>
          <a:bodyPr>
            <a:normAutofit fontScale="96875"/>
          </a:bodyPr>
          <a:p>
            <a:r>
              <a:rPr altLang="en-US" lang="zh-CN"/>
              <a:t>资源投入和团队建设要求</a:t>
            </a:r>
            <a:endParaRPr altLang="en-US" lang="zh-CN"/>
          </a:p>
        </p:txBody>
      </p:sp>
      <p:sp>
        <p:nvSpPr>
          <p:cNvPr id="105117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18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182" name="TextBox 2"/>
          <p:cNvSpPr txBox="1"/>
          <p:nvPr>
            <p:custDataLst>
              <p:tags r:id="rId3"/>
            </p:custDataLst>
          </p:nvPr>
        </p:nvSpPr>
        <p:spPr>
          <a:xfrm>
            <a:off x="763308" y="3052122"/>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资源投入：需要足够的硬件设备和软件资源，包括高性能计算机、存储设备、网络设施等。</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18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18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188" name="TextBox 2"/>
          <p:cNvSpPr txBox="1"/>
          <p:nvPr>
            <p:custDataLst>
              <p:tags r:id="rId6"/>
            </p:custDataLst>
          </p:nvPr>
        </p:nvSpPr>
        <p:spPr>
          <a:xfrm>
            <a:off x="3561201" y="3052122"/>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团队建设要求：需要具备大数据处理和分析能力的专业团队，包括数据科学家、数据分析师和工程师等。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19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19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19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技能培训：需要对团队成员进行大数据相关技能的培训，提高团队的整体能力。</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19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19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200"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协作与沟通：需要建立良好的协作和沟通机制，确保团队成员能够高效地协同工作。</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258" name="标题 1"/>
          <p:cNvSpPr>
            <a:spLocks noGrp="1"/>
          </p:cNvSpPr>
          <p:nvPr>
            <p:ph type="title" idx="3"/>
          </p:nvPr>
        </p:nvSpPr>
        <p:spPr/>
        <p:txBody>
          <a:bodyPr>
            <a:normAutofit fontScale="96875"/>
          </a:bodyPr>
          <a:p>
            <a:r>
              <a:rPr altLang="en-US" lang="zh-CN"/>
              <a:t>风险评估与应对策略</a:t>
            </a:r>
            <a:endParaRPr altLang="en-US" lang="zh-CN"/>
          </a:p>
        </p:txBody>
      </p:sp>
      <p:sp>
        <p:nvSpPr>
          <p:cNvPr id="105126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6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风险识别：对医疗健康行业大数据应用过程中可能出现的风险进行全面识别和分析。</a:t>
            </a:r>
            <a:endParaRPr altLang="en-US" dirty="0" sz="2000" lang="zh-CN" spc="150">
              <a:solidFill>
                <a:schemeClr val="tx1">
                  <a:lumMod val="85000"/>
                  <a:lumOff val="15000"/>
                </a:schemeClr>
              </a:solidFill>
              <a:latin typeface="+mn-ea"/>
              <a:sym typeface="+mn-ea"/>
            </a:endParaRPr>
          </a:p>
        </p:txBody>
      </p:sp>
      <p:sp>
        <p:nvSpPr>
          <p:cNvPr id="105126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6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7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风险评估：对识别出的风险进行量化和评估，确定风险等级和影响程度。</a:t>
            </a:r>
            <a:endParaRPr altLang="en-US" dirty="0" sz="2000" lang="zh-CN" spc="150">
              <a:solidFill>
                <a:schemeClr val="tx1">
                  <a:lumMod val="85000"/>
                  <a:lumOff val="15000"/>
                </a:schemeClr>
              </a:solidFill>
              <a:latin typeface="+mn-ea"/>
              <a:sym typeface="+mn-ea"/>
            </a:endParaRPr>
          </a:p>
        </p:txBody>
      </p:sp>
      <p:sp>
        <p:nvSpPr>
          <p:cNvPr id="105127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7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7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应对策略：根据风险评估结果，制定相应的应对策略和措施，包括风险规避、转移、减轻和监控等方面。</a:t>
            </a:r>
            <a:endParaRPr altLang="en-US" dirty="0" sz="2000" lang="zh-CN" spc="150">
              <a:solidFill>
                <a:schemeClr val="tx1">
                  <a:lumMod val="85000"/>
                  <a:lumOff val="15000"/>
                </a:schemeClr>
              </a:solidFill>
              <a:latin typeface="+mn-ea"/>
              <a:sym typeface="+mn-ea"/>
            </a:endParaRPr>
          </a:p>
        </p:txBody>
      </p:sp>
      <p:sp>
        <p:nvSpPr>
          <p:cNvPr id="105127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8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8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实施方案：制定具体的实施方案和操作步骤，确保应对策略的有效落地和执行。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34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1342" name="标题 14"/>
          <p:cNvSpPr>
            <a:spLocks noGrp="1"/>
          </p:cNvSpPr>
          <p:nvPr>
            <p:ph type="title" idx="4"/>
            <p:custDataLst>
              <p:tags r:id="rId2"/>
            </p:custDataLst>
          </p:nvPr>
        </p:nvSpPr>
        <p:spPr/>
        <p:txBody>
          <a:bodyPr>
            <a:normAutofit fontScale="95000"/>
          </a:bodyPr>
          <a:p>
            <a:r>
              <a:rPr altLang="en-US" dirty="0" lang="zh-CN"/>
              <a:t>预期成果与价值</a:t>
            </a:r>
            <a:endParaRPr altLang="en-US" dirty="0" lang="zh-CN"/>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416" name="标题 1"/>
          <p:cNvSpPr>
            <a:spLocks noGrp="1"/>
          </p:cNvSpPr>
          <p:nvPr>
            <p:ph type="title" idx="3"/>
          </p:nvPr>
        </p:nvSpPr>
        <p:spPr/>
        <p:txBody>
          <a:bodyPr>
            <a:normAutofit fontScale="96875"/>
          </a:bodyPr>
          <a:p>
            <a:r>
              <a:rPr altLang="en-US" lang="zh-CN"/>
              <a:t>提高医疗服务的效率和质量</a:t>
            </a:r>
            <a:endParaRPr altLang="en-US" lang="zh-CN"/>
          </a:p>
        </p:txBody>
      </p:sp>
      <p:sp>
        <p:nvSpPr>
          <p:cNvPr id="1051418"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420"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422"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优化医疗资源配置，提高医疗服务可及性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424"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426"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428"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实现精准医疗，提高疾病诊断准确率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430"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432"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降低医疗成本，减轻患者经济负担</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434"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436"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438"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440"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提升医疗服务质量，改善患者就医体验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498" name="标题 1"/>
          <p:cNvSpPr>
            <a:spLocks noGrp="1"/>
          </p:cNvSpPr>
          <p:nvPr>
            <p:ph type="title" idx="3"/>
          </p:nvPr>
        </p:nvSpPr>
        <p:spPr/>
        <p:txBody>
          <a:bodyPr>
            <a:normAutofit fontScale="96875"/>
          </a:bodyPr>
          <a:p>
            <a:r>
              <a:rPr altLang="en-US" lang="zh-CN"/>
              <a:t>降低医疗成本和资源浪费</a:t>
            </a:r>
            <a:endParaRPr altLang="en-US" lang="zh-CN"/>
          </a:p>
        </p:txBody>
      </p:sp>
      <p:sp>
        <p:nvSpPr>
          <p:cNvPr id="1051500"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02"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04"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06"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08"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10"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12"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14"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16"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18"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20"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22"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24"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26"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28"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30"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32"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34"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36" name="正文"/>
          <p:cNvSpPr txBox="1"/>
          <p:nvPr>
            <p:custDataLst>
              <p:tags r:id="rId26"/>
            </p:custDataLst>
          </p:nvPr>
        </p:nvSpPr>
        <p:spPr>
          <a:xfrm>
            <a:off x="608330" y="3703561"/>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通过大数据分析，精准识别疾病风险因素，减少不必要的医疗支出</a:t>
            </a:r>
            <a:endParaRPr altLang="en-US" dirty="0" sz="1200" lang="zh-CN" spc="150">
              <a:solidFill>
                <a:schemeClr val="tx1">
                  <a:lumMod val="65000"/>
                  <a:lumOff val="35000"/>
                </a:schemeClr>
              </a:solidFill>
              <a:latin typeface="+mn-ea"/>
              <a:sym typeface="+mn-ea"/>
            </a:endParaRPr>
          </a:p>
        </p:txBody>
      </p:sp>
      <p:sp>
        <p:nvSpPr>
          <p:cNvPr id="1051538"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提高医疗服务质量，减少医疗纠纷和投诉，降低医疗成本</a:t>
            </a:r>
            <a:endParaRPr altLang="en-US" dirty="0" sz="1200" lang="zh-CN" spc="150">
              <a:solidFill>
                <a:schemeClr val="tx1">
                  <a:lumMod val="65000"/>
                  <a:lumOff val="35000"/>
                </a:schemeClr>
              </a:solidFill>
              <a:latin typeface="+mn-ea"/>
              <a:sym typeface="+mn-ea"/>
            </a:endParaRPr>
          </a:p>
        </p:txBody>
      </p:sp>
      <p:sp>
        <p:nvSpPr>
          <p:cNvPr id="1051540" name="正文"/>
          <p:cNvSpPr txBox="1"/>
          <p:nvPr>
            <p:custDataLst>
              <p:tags r:id="rId28"/>
            </p:custDataLst>
          </p:nvPr>
        </p:nvSpPr>
        <p:spPr>
          <a:xfrm>
            <a:off x="7063330" y="158021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实时监测患者病情，减少患者住院时间和康复周期，降低医疗成本</a:t>
            </a:r>
            <a:endParaRPr altLang="en-US" dirty="0" sz="1200" lang="zh-CN" spc="150">
              <a:solidFill>
                <a:schemeClr val="tx1">
                  <a:lumMod val="65000"/>
                  <a:lumOff val="35000"/>
                </a:schemeClr>
              </a:solidFill>
              <a:latin typeface="+mn-ea"/>
              <a:sym typeface="+mn-ea"/>
            </a:endParaRPr>
          </a:p>
        </p:txBody>
      </p:sp>
      <p:sp>
        <p:nvSpPr>
          <p:cNvPr id="1051542" name="正文"/>
          <p:cNvSpPr txBox="1"/>
          <p:nvPr>
            <p:custDataLst>
              <p:tags r:id="rId29"/>
            </p:custDataLst>
          </p:nvPr>
        </p:nvSpPr>
        <p:spPr>
          <a:xfrm>
            <a:off x="2964336" y="1580215"/>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优化医疗资源配置，提高医疗资源利用效率，降低医疗成本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600" name="标题 1"/>
          <p:cNvSpPr>
            <a:spLocks noGrp="1"/>
          </p:cNvSpPr>
          <p:nvPr>
            <p:ph type="title" idx="3"/>
          </p:nvPr>
        </p:nvSpPr>
        <p:spPr/>
        <p:txBody>
          <a:bodyPr>
            <a:normAutofit fontScale="96875"/>
          </a:bodyPr>
          <a:p>
            <a:r>
              <a:rPr altLang="en-US" lang="zh-CN"/>
              <a:t>提升患者就医体验和满意度</a:t>
            </a:r>
            <a:endParaRPr altLang="en-US" lang="zh-CN"/>
          </a:p>
        </p:txBody>
      </p:sp>
      <p:sp>
        <p:nvSpPr>
          <p:cNvPr id="1051602"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04"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06" name="TextBox 2"/>
          <p:cNvSpPr txBox="1"/>
          <p:nvPr>
            <p:custDataLst>
              <p:tags r:id="rId3"/>
            </p:custDataLst>
          </p:nvPr>
        </p:nvSpPr>
        <p:spPr>
          <a:xfrm>
            <a:off x="763308"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通过大数据分析，优化医疗资源配置，减少患者等待时间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08"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10"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12" name="TextBox 2"/>
          <p:cNvSpPr txBox="1"/>
          <p:nvPr>
            <p:custDataLst>
              <p:tags r:id="rId6"/>
            </p:custDataLst>
          </p:nvPr>
        </p:nvSpPr>
        <p:spPr>
          <a:xfrm>
            <a:off x="3561201"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精准匹配患者需求与医生资源，提高医疗服务质量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14"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16"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18"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个性化诊疗方案，提高治疗效果，减轻患者痛苦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20"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22"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24" name="TextBox 2"/>
          <p:cNvSpPr txBox="1"/>
          <p:nvPr>
            <p:custDataLst>
              <p:tags r:id="rId12"/>
            </p:custDataLst>
          </p:nvPr>
        </p:nvSpPr>
        <p:spPr>
          <a:xfrm>
            <a:off x="9144231"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实时监测患者健康状况，及时预警和干预，降低复发率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1682" name="标题 1"/>
          <p:cNvSpPr>
            <a:spLocks noGrp="1"/>
          </p:cNvSpPr>
          <p:nvPr>
            <p:ph type="title" idx="3"/>
          </p:nvPr>
        </p:nvSpPr>
        <p:spPr/>
        <p:txBody>
          <a:bodyPr>
            <a:normAutofit fontScale="96875"/>
          </a:bodyPr>
          <a:p>
            <a:r>
              <a:rPr altLang="en-US" lang="zh-CN"/>
              <a:t>促进医疗行业的创新与发展</a:t>
            </a:r>
            <a:endParaRPr altLang="en-US" lang="zh-CN"/>
          </a:p>
        </p:txBody>
      </p:sp>
      <p:sp>
        <p:nvSpPr>
          <p:cNvPr id="1051684"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86"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88"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提高医疗服务的效率和质量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90"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92"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94"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优化医疗资源的配置和使用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96"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98"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700"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降低医疗成本和患者负担</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702"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704"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706"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促进医学研究和药物研发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1764" name="标题 1"/>
          <p:cNvSpPr>
            <a:spLocks noGrp="1"/>
          </p:cNvSpPr>
          <p:nvPr>
            <p:ph type="title" idx="3"/>
          </p:nvPr>
        </p:nvSpPr>
        <p:spPr/>
        <p:txBody>
          <a:bodyPr>
            <a:normAutofit fontScale="96875"/>
          </a:bodyPr>
          <a:p>
            <a:r>
              <a:rPr altLang="en-US" lang="zh-CN"/>
              <a:t>为政府和社会提供更优质的医疗服务</a:t>
            </a:r>
            <a:endParaRPr altLang="en-US" lang="zh-CN"/>
          </a:p>
        </p:txBody>
      </p:sp>
      <p:sp>
        <p:nvSpPr>
          <p:cNvPr id="105176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6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7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7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74" name="文本框 3"/>
          <p:cNvSpPr txBox="1"/>
          <p:nvPr>
            <p:custDataLst>
              <p:tags r:id="rId5"/>
            </p:custDataLst>
          </p:nvPr>
        </p:nvSpPr>
        <p:spPr>
          <a:xfrm>
            <a:off x="3159565"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提升医疗服务的精准性：基于大数据的智能诊断和治疗方案，能够更准确地识别病情，制定个性化的治疗方案，提高治疗效果。</a:t>
            </a:r>
            <a:endParaRPr altLang="en-US" sz="1400" lang="zh-CN" spc="150">
              <a:solidFill>
                <a:schemeClr val="tx1"/>
              </a:solidFill>
              <a:effectLst/>
              <a:latin typeface="+mn-ea"/>
              <a:sym typeface="+mn-ea"/>
            </a:endParaRPr>
          </a:p>
        </p:txBody>
      </p:sp>
      <p:sp>
        <p:nvSpPr>
          <p:cNvPr id="1051776" name="文本框 6"/>
          <p:cNvSpPr txBox="1"/>
          <p:nvPr>
            <p:custDataLst>
              <p:tags r:id="rId6"/>
            </p:custDataLst>
          </p:nvPr>
        </p:nvSpPr>
        <p:spPr>
          <a:xfrm>
            <a:off x="608330"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提高医疗服务的效率：通过大数据分析，优化医疗资源配置，减少等待时间和繁琐流程，提高医疗服务效率。</a:t>
            </a:r>
            <a:endParaRPr altLang="en-US" dirty="0" sz="1400" lang="zh-CN" spc="150">
              <a:solidFill>
                <a:schemeClr val="tx1"/>
              </a:solidFill>
              <a:effectLst/>
              <a:latin typeface="+mn-ea"/>
              <a:sym typeface="+mn-ea"/>
            </a:endParaRPr>
          </a:p>
        </p:txBody>
      </p:sp>
      <p:sp>
        <p:nvSpPr>
          <p:cNvPr id="1051778" name="文本框 7"/>
          <p:cNvSpPr txBox="1"/>
          <p:nvPr>
            <p:custDataLst>
              <p:tags r:id="rId7"/>
            </p:custDataLst>
          </p:nvPr>
        </p:nvSpPr>
        <p:spPr>
          <a:xfrm>
            <a:off x="5830652"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增强医疗服务的可及性：借助大数据和互联网技术，打破地域限制，让患者无论身处何处都能享受到优质的医疗服务。</a:t>
            </a:r>
            <a:endParaRPr altLang="en-US" sz="1400" lang="zh-CN" spc="150">
              <a:solidFill>
                <a:schemeClr val="tx1"/>
              </a:solidFill>
              <a:effectLst/>
              <a:latin typeface="+mn-ea"/>
              <a:sym typeface="+mn-ea"/>
            </a:endParaRPr>
          </a:p>
        </p:txBody>
      </p:sp>
      <p:sp>
        <p:nvSpPr>
          <p:cNvPr id="1051780"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降低医疗服务的成本：通过大数据分析，优化医疗采购和供应链管理，降低医疗成本，减轻患者经济负担。</a:t>
            </a:r>
            <a:endParaRPr altLang="en-US" sz="1400" lang="zh-CN" spc="150">
              <a:solidFill>
                <a:schemeClr val="tx1"/>
              </a:solidFill>
              <a:effectLst/>
              <a:latin typeface="+mn-ea"/>
              <a:sym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183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840" name="文本占位符 2"/>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2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8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3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4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1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1*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1*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1*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1*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1*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1*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1*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1*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1*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1*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1*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1*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1*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1*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1*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1*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1*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1*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1*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1*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1*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1*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1*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1*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1*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1*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1*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5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50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58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581.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2024-01-05T22:11:47Z</dcterms:created>
  <dcterms:modified xsi:type="dcterms:W3CDTF">2024-01-05T22:11:47Z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47aae26d6d9549108d79a04067153644_21</vt:lpwstr>
  </property>
</Properties>
</file>