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72" r:id="rId1"/>
    <p:sldMasterId id="2147484309" r:id="rId2"/>
  </p:sldMasterIdLst>
  <p:notesMasterIdLst>
    <p:notesMasterId r:id="rId3"/>
  </p:notesMasterIdLst>
  <p:sldIdLst>
    <p:sldId id="548" r:id="rId4"/>
    <p:sldId id="552" r:id="rId5"/>
    <p:sldId id="555" r:id="rId6"/>
    <p:sldId id="558" r:id="rId7"/>
    <p:sldId id="561" r:id="rId8"/>
    <p:sldId id="564" r:id="rId9"/>
    <p:sldId id="567" r:id="rId10"/>
    <p:sldId id="570" r:id="rId11"/>
    <p:sldId id="573" r:id="rId12"/>
    <p:sldId id="576" r:id="rId13"/>
    <p:sldId id="579" r:id="rId14"/>
    <p:sldId id="582" r:id="rId15"/>
    <p:sldId id="585" r:id="rId16"/>
    <p:sldId id="588" r:id="rId17"/>
    <p:sldId id="591" r:id="rId18"/>
    <p:sldId id="594" r:id="rId19"/>
    <p:sldId id="597" r:id="rId20"/>
    <p:sldId id="600" r:id="rId21"/>
    <p:sldId id="603" r:id="rId22"/>
    <p:sldId id="606" r:id="rId23"/>
    <p:sldId id="609" r:id="rId24"/>
    <p:sldId id="612" r:id="rId25"/>
    <p:sldId id="615" r:id="rId26"/>
    <p:sldId id="618" r:id="rId27"/>
    <p:sldId id="621" r:id="rId28"/>
    <p:sldId id="624" r:id="rId29"/>
    <p:sldId id="627" r:id="rId30"/>
    <p:sldId id="630" r:id="rId31"/>
    <p:sldId id="633"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4310" r:id="rId1"/>
    <p:sldLayoutId id="2147484311" r:id="rId2"/>
    <p:sldLayoutId id="2147484312" r:id="rId3"/>
    <p:sldLayoutId id="2147484313" r:id="rId4"/>
    <p:sldLayoutId id="2147484314" r:id="rId5"/>
    <p:sldLayoutId id="2147484315" r:id="rId6"/>
    <p:sldLayoutId id="2147484316" r:id="rId7"/>
    <p:sldLayoutId id="2147484317" r:id="rId8"/>
    <p:sldLayoutId id="2147484318" r:id="rId9"/>
    <p:sldLayoutId id="2147484319" r:id="rId10"/>
    <p:sldLayoutId id="214748432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tags" Target="../tags/tag270.xml"/><Relationship Id="rId14" Type="http://schemas.openxmlformats.org/officeDocument/2006/relationships/tags" Target="../tags/tag271.xml"/><Relationship Id="rId15" Type="http://schemas.openxmlformats.org/officeDocument/2006/relationships/tags" Target="../tags/tag272.xml"/><Relationship Id="rId16" Type="http://schemas.openxmlformats.org/officeDocument/2006/relationships/tags" Target="../tags/tag273.xml"/><Relationship Id="rId17" Type="http://schemas.openxmlformats.org/officeDocument/2006/relationships/tags" Target="../tags/tag274.xml"/><Relationship Id="rId18" Type="http://schemas.openxmlformats.org/officeDocument/2006/relationships/tags" Target="../tags/tag275.xml"/><Relationship Id="rId19" Type="http://schemas.openxmlformats.org/officeDocument/2006/relationships/tags" Target="../tags/tag276.xml"/><Relationship Id="rId20" Type="http://schemas.openxmlformats.org/officeDocument/2006/relationships/tags" Target="../tags/tag277.xml"/><Relationship Id="rId2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tags" Target="../tags/tag319.xml"/><Relationship Id="rId16" Type="http://schemas.openxmlformats.org/officeDocument/2006/relationships/tags" Target="../tags/tag320.xml"/><Relationship Id="rId17" Type="http://schemas.openxmlformats.org/officeDocument/2006/relationships/tags" Target="../tags/tag321.xml"/><Relationship Id="rId18" Type="http://schemas.openxmlformats.org/officeDocument/2006/relationships/tags" Target="../tags/tag322.xml"/><Relationship Id="rId19" Type="http://schemas.openxmlformats.org/officeDocument/2006/relationships/tags" Target="../tags/tag323.xml"/><Relationship Id="rId20" Type="http://schemas.openxmlformats.org/officeDocument/2006/relationships/tags" Target="../tags/tag324.xml"/><Relationship Id="rId2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机器学习算法在金融行业风险控制中的应用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000" lang="zh-CN">
                <a:solidFill>
                  <a:schemeClr val="lt1">
                    <a:lumMod val="100000"/>
                  </a:schemeClr>
                </a:solidFill>
                <a:latin typeface="+mj-ea"/>
                <a:ea typeface="+mj-ea"/>
                <a:cs typeface="汉仪粗圆简" panose="02010600000101010101" charset="-122"/>
                <a:sym typeface="+mn-ea"/>
              </a:rPr>
              <a:t>添加目录标题</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机器学习算法在金融行业风险控制中的应用背景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机器学习算法在金融行业风险控制中的应用场景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机器学习算法在金融行业风险控制中的优势</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机器学习算法在金融行业风险控制中的挑战和解决方案</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未来发展趋势和展望</a:t>
            </a:r>
            <a:endParaRPr altLang="en-US" dirty="0" sz="20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机器学习算法在金融行业风险控制中的应用背景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金融行业风险控制的重要性</a:t>
            </a:r>
            <a:endParaRPr altLang="en-US" lang="zh-CN"/>
          </a:p>
        </p:txBody>
      </p:sp>
      <p:sp>
        <p:nvSpPr>
          <p:cNvPr id="1049080"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82"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金融行业面临的风险：信用风险、市场风险、操作风险等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86"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88"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风险控制对于金融行业稳定发展的重要性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92"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94"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传统风险控制方法的局限性和不足</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96"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0"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机器学习算法在风险控制中的优势和应用前景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机器学习算法的发展和应用趋势</a:t>
            </a:r>
            <a:endParaRPr altLang="en-US" lang="zh-CN"/>
          </a:p>
        </p:txBody>
      </p:sp>
      <p:sp>
        <p:nvSpPr>
          <p:cNvPr id="1049150"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2"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4"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6"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8"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机器学习算法的发展历程：从传统统计方法到现代深度学习算法</a:t>
            </a:r>
            <a:endParaRPr altLang="en-US" sz="1400" lang="zh-CN" spc="150">
              <a:solidFill>
                <a:schemeClr val="tx1"/>
              </a:solidFill>
              <a:effectLst/>
              <a:latin typeface="+mn-ea"/>
              <a:sym typeface="+mn-ea"/>
            </a:endParaRPr>
          </a:p>
        </p:txBody>
      </p:sp>
      <p:sp>
        <p:nvSpPr>
          <p:cNvPr id="1049160"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机器学习算法的概述：定义、分类和基本原理</a:t>
            </a:r>
            <a:endParaRPr altLang="en-US" dirty="0" sz="1400" lang="zh-CN" spc="150">
              <a:solidFill>
                <a:schemeClr val="tx1"/>
              </a:solidFill>
              <a:effectLst/>
              <a:latin typeface="+mn-ea"/>
              <a:sym typeface="+mn-ea"/>
            </a:endParaRPr>
          </a:p>
        </p:txBody>
      </p:sp>
      <p:sp>
        <p:nvSpPr>
          <p:cNvPr id="1049162"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机器学习算法在金融行业的应用趋势：从信贷风险评估到市场预测等</a:t>
            </a:r>
            <a:endParaRPr altLang="en-US" sz="1400" lang="zh-CN" spc="150">
              <a:solidFill>
                <a:schemeClr val="tx1"/>
              </a:solidFill>
              <a:effectLst/>
              <a:latin typeface="+mn-ea"/>
              <a:sym typeface="+mn-ea"/>
            </a:endParaRPr>
          </a:p>
        </p:txBody>
      </p:sp>
      <p:sp>
        <p:nvSpPr>
          <p:cNvPr id="1049164"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机器学习算法在金融行业风险控制中的应用前景：提高风险识别和预测能力，降低金融风险</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15" name=""/>
        <p:cNvGrpSpPr/>
        <p:nvPr/>
      </p:nvGrpSpPr>
      <p:grpSpPr>
        <a:xfrm>
          <a:off x="0" y="0"/>
          <a:ext cx="0" cy="0"/>
          <a:chOff x="0" y="0"/>
          <a:chExt cx="0" cy="0"/>
        </a:xfrm>
      </p:grpSpPr>
      <p:sp>
        <p:nvSpPr>
          <p:cNvPr id="1049210"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212" name="标题 4"/>
          <p:cNvSpPr>
            <a:spLocks noGrp="1"/>
          </p:cNvSpPr>
          <p:nvPr>
            <p:ph type="title" idx="1"/>
            <p:custDataLst>
              <p:tags r:id="rId2"/>
            </p:custDataLst>
          </p:nvPr>
        </p:nvSpPr>
        <p:spPr/>
        <p:txBody>
          <a:bodyPr/>
          <a:p>
            <a:r>
              <a:rPr altLang="en-US" lang="zh-CN"/>
              <a:t>机器学习算法在金融行业风险控制中的应用场景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sp>
        <p:nvSpPr>
          <p:cNvPr id="1049314" name="标题 2"/>
          <p:cNvSpPr>
            <a:spLocks noGrp="1"/>
          </p:cNvSpPr>
          <p:nvPr>
            <p:ph type="title" idx="2"/>
          </p:nvPr>
        </p:nvSpPr>
        <p:spPr/>
        <p:txBody>
          <a:bodyPr/>
          <a:p>
            <a:r>
              <a:rPr altLang="en-US" lang="zh-CN"/>
              <a:t>信贷风险评估</a:t>
            </a:r>
            <a:endParaRPr altLang="en-US" lang="zh-CN"/>
          </a:p>
        </p:txBody>
      </p:sp>
      <p:sp>
        <p:nvSpPr>
          <p:cNvPr id="1049316"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18"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0"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信贷风险评估的定义和重要性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2"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4"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信贷风险评估的流程和步骤</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28"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30"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信贷风险评估中机器学习算法的应用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32"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36"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信贷风险评估中机器学习算法的优势和局限性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384" name="标题 2"/>
          <p:cNvSpPr>
            <a:spLocks noGrp="1"/>
          </p:cNvSpPr>
          <p:nvPr>
            <p:ph type="title" idx="2"/>
          </p:nvPr>
        </p:nvSpPr>
        <p:spPr/>
        <p:txBody>
          <a:bodyPr/>
          <a:p>
            <a:r>
              <a:rPr altLang="en-US" lang="zh-CN"/>
              <a:t>市场风险预测</a:t>
            </a:r>
            <a:endParaRPr altLang="en-US" lang="zh-CN"/>
          </a:p>
        </p:txBody>
      </p:sp>
      <p:sp>
        <p:nvSpPr>
          <p:cNvPr id="1049386" name="矩形: 圆角 23"/>
          <p:cNvSpPr/>
          <p:nvPr>
            <p:custDataLst>
              <p:tags r:id="rId1"/>
            </p:custDataLst>
          </p:nvPr>
        </p:nvSpPr>
        <p:spPr>
          <a:xfrm>
            <a:off x="654755" y="171286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388" name="矩形: 圆角 27"/>
          <p:cNvSpPr/>
          <p:nvPr>
            <p:custDataLst>
              <p:tags r:id="rId2"/>
            </p:custDataLst>
          </p:nvPr>
        </p:nvSpPr>
        <p:spPr>
          <a:xfrm>
            <a:off x="6429556" y="171286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390" name="矩形: 圆角 6"/>
          <p:cNvSpPr/>
          <p:nvPr>
            <p:custDataLst>
              <p:tags r:id="rId3"/>
            </p:custDataLst>
          </p:nvPr>
        </p:nvSpPr>
        <p:spPr>
          <a:xfrm>
            <a:off x="654755" y="406558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392" name="矩形: 圆角 9"/>
          <p:cNvSpPr/>
          <p:nvPr>
            <p:custDataLst>
              <p:tags r:id="rId4"/>
            </p:custDataLst>
          </p:nvPr>
        </p:nvSpPr>
        <p:spPr>
          <a:xfrm>
            <a:off x="841449" y="429101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394" name="正文"/>
          <p:cNvSpPr txBox="1"/>
          <p:nvPr>
            <p:custDataLst>
              <p:tags r:id="rId5"/>
            </p:custDataLst>
          </p:nvPr>
        </p:nvSpPr>
        <p:spPr>
          <a:xfrm>
            <a:off x="841449" y="4945074"/>
            <a:ext cx="5004096" cy="1226844"/>
          </a:xfrm>
          <a:prstGeom prst="rect"/>
          <a:noFill/>
        </p:spPr>
        <p:txBody>
          <a:bodyPr anchor="t" anchorCtr="0" bIns="0" lIns="90000" rIns="90000" rtlCol="0" tIns="144145" wrap="square">
            <a:normAutofit lnSpcReduction="10000"/>
          </a:bodyPr>
          <a:p>
            <a:pPr>
              <a:lnSpc>
                <a:spcPct val="130000"/>
              </a:lnSpc>
              <a:spcAft>
                <a:spcPts val="1000"/>
              </a:spcAft>
            </a:pPr>
            <a:r>
              <a:rPr altLang="en-US" lang="zh-CN">
                <a:solidFill>
                  <a:schemeClr val="tx1">
                    <a:lumMod val="65000"/>
                    <a:lumOff val="35000"/>
                  </a:schemeClr>
                </a:solidFill>
                <a:latin typeface="+mn-ea"/>
              </a:rPr>
              <a:t>优化投资组合：利用机器学习算法分析不同资产的历史表现，为投资者提供优化投资组合的建议，降低投资风险</a:t>
            </a:r>
            <a:endParaRPr altLang="en-US" lang="zh-CN">
              <a:solidFill>
                <a:schemeClr val="tx1">
                  <a:lumMod val="65000"/>
                  <a:lumOff val="35000"/>
                </a:schemeClr>
              </a:solidFill>
              <a:latin typeface="+mn-ea"/>
            </a:endParaRPr>
          </a:p>
        </p:txBody>
      </p:sp>
      <p:sp>
        <p:nvSpPr>
          <p:cNvPr id="1049396" name="矩形: 圆角 24"/>
          <p:cNvSpPr/>
          <p:nvPr>
            <p:custDataLst>
              <p:tags r:id="rId6"/>
            </p:custDataLst>
          </p:nvPr>
        </p:nvSpPr>
        <p:spPr>
          <a:xfrm>
            <a:off x="841449" y="1938291"/>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gs>
                <a:gs pos="100000">
                  <a:schemeClr val="accent1">
                    <a:lumMod val="5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a:r>
              <a:rPr altLang="en-US" b="1" dirty="0" sz="2200" lang="zh-CN" spc="300">
                <a:solidFill>
                  <a:schemeClr val="accent1"/>
                </a:solidFill>
                <a:latin typeface="+mj-ea"/>
              </a:rPr>
              <a:t>添加标题</a:t>
            </a:r>
            <a:endParaRPr altLang="en-US" b="1" dirty="0" sz="2200" lang="zh-CN" spc="300">
              <a:solidFill>
                <a:schemeClr val="accent1"/>
              </a:solidFill>
              <a:latin typeface="+mj-ea"/>
            </a:endParaRPr>
          </a:p>
        </p:txBody>
      </p:sp>
      <p:sp>
        <p:nvSpPr>
          <p:cNvPr id="1049398" name="正文"/>
          <p:cNvSpPr txBox="1"/>
          <p:nvPr>
            <p:custDataLst>
              <p:tags r:id="rId7"/>
            </p:custDataLst>
          </p:nvPr>
        </p:nvSpPr>
        <p:spPr>
          <a:xfrm>
            <a:off x="841449" y="2591719"/>
            <a:ext cx="5004096" cy="1226779"/>
          </a:xfrm>
          <a:prstGeom prst="rect"/>
          <a:noFill/>
        </p:spPr>
        <p:txBody>
          <a:bodyPr anchor="t" anchorCtr="0" bIns="0" lIns="90000" rIns="90000" rtlCol="0" tIns="144145" wrap="square">
            <a:normAutofit/>
          </a:bodyPr>
          <a:p>
            <a:pPr>
              <a:lnSpc>
                <a:spcPct val="130000"/>
              </a:lnSpc>
              <a:spcAft>
                <a:spcPts val="1000"/>
              </a:spcAft>
            </a:pPr>
            <a:r>
              <a:rPr altLang="en-US" dirty="0" lang="zh-CN">
                <a:solidFill>
                  <a:schemeClr val="tx1">
                    <a:lumMod val="65000"/>
                    <a:lumOff val="35000"/>
                  </a:schemeClr>
                </a:solidFill>
                <a:latin typeface="+mn-ea"/>
              </a:rPr>
              <a:t>预测市场趋势：利用机器学习算法分析历史数据，预测市场未来走势，帮助金融机构制定投资策略</a:t>
            </a:r>
            <a:endParaRPr altLang="en-US" dirty="0" lang="zh-CN">
              <a:solidFill>
                <a:schemeClr val="tx1">
                  <a:lumMod val="65000"/>
                  <a:lumOff val="35000"/>
                </a:schemeClr>
              </a:solidFill>
              <a:latin typeface="+mn-ea"/>
            </a:endParaRPr>
          </a:p>
        </p:txBody>
      </p:sp>
      <p:sp>
        <p:nvSpPr>
          <p:cNvPr id="1049400" name="矩形: 圆角 28"/>
          <p:cNvSpPr/>
          <p:nvPr>
            <p:custDataLst>
              <p:tags r:id="rId8"/>
            </p:custDataLst>
          </p:nvPr>
        </p:nvSpPr>
        <p:spPr>
          <a:xfrm>
            <a:off x="6616249" y="1938291"/>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402" name="正文"/>
          <p:cNvSpPr txBox="1"/>
          <p:nvPr>
            <p:custDataLst>
              <p:tags r:id="rId9"/>
            </p:custDataLst>
          </p:nvPr>
        </p:nvSpPr>
        <p:spPr>
          <a:xfrm>
            <a:off x="6616249" y="2591719"/>
            <a:ext cx="5004096" cy="1226779"/>
          </a:xfrm>
          <a:prstGeom prst="rect"/>
          <a:noFill/>
        </p:spPr>
        <p:txBody>
          <a:bodyPr anchor="t" anchorCtr="0" bIns="0" lIns="90000" rIns="90000" rtlCol="0" tIns="144145" wrap="square">
            <a:normAutofit lnSpcReduction="10000"/>
          </a:bodyPr>
          <a:p>
            <a:pPr>
              <a:lnSpc>
                <a:spcPct val="130000"/>
              </a:lnSpc>
              <a:spcAft>
                <a:spcPts val="1000"/>
              </a:spcAft>
            </a:pPr>
            <a:r>
              <a:rPr altLang="en-US" dirty="0" lang="zh-CN">
                <a:solidFill>
                  <a:schemeClr val="tx1">
                    <a:lumMod val="65000"/>
                    <a:lumOff val="35000"/>
                  </a:schemeClr>
                </a:solidFill>
                <a:latin typeface="+mn-ea"/>
              </a:rPr>
              <a:t>识别市场风险：通过机器学习算法分析市场数据，发现潜在的市场风险，及时采取措施进行风险控制</a:t>
            </a:r>
            <a:endParaRPr altLang="en-US" dirty="0" lang="zh-CN">
              <a:solidFill>
                <a:schemeClr val="tx1">
                  <a:lumMod val="65000"/>
                  <a:lumOff val="35000"/>
                </a:schemeClr>
              </a:solidFill>
              <a:latin typeface="+mn-ea"/>
            </a:endParaRPr>
          </a:p>
        </p:txBody>
      </p:sp>
      <p:sp>
        <p:nvSpPr>
          <p:cNvPr id="1049404" name="矩形: 圆角 6"/>
          <p:cNvSpPr/>
          <p:nvPr>
            <p:custDataLst>
              <p:tags r:id="rId10"/>
            </p:custDataLst>
          </p:nvPr>
        </p:nvSpPr>
        <p:spPr>
          <a:xfrm>
            <a:off x="6428921" y="406558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406" name="矩形: 圆角 9"/>
          <p:cNvSpPr/>
          <p:nvPr>
            <p:custDataLst>
              <p:tags r:id="rId11"/>
            </p:custDataLst>
          </p:nvPr>
        </p:nvSpPr>
        <p:spPr>
          <a:xfrm>
            <a:off x="6615614" y="429101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408" name="正文"/>
          <p:cNvSpPr txBox="1"/>
          <p:nvPr>
            <p:custDataLst>
              <p:tags r:id="rId12"/>
            </p:custDataLst>
          </p:nvPr>
        </p:nvSpPr>
        <p:spPr>
          <a:xfrm>
            <a:off x="6615614" y="4945074"/>
            <a:ext cx="5004096" cy="1226844"/>
          </a:xfrm>
          <a:prstGeom prst="rect"/>
          <a:noFill/>
        </p:spPr>
        <p:txBody>
          <a:bodyPr anchor="t" anchorCtr="0" bIns="0" lIns="90000" rIns="90000" rtlCol="0" tIns="144145" wrap="square">
            <a:normAutofit/>
          </a:bodyPr>
          <a:p>
            <a:pPr>
              <a:lnSpc>
                <a:spcPct val="130000"/>
              </a:lnSpc>
              <a:spcAft>
                <a:spcPts val="1000"/>
              </a:spcAft>
            </a:pPr>
            <a:r>
              <a:rPr altLang="en-US" lang="zh-CN">
                <a:solidFill>
                  <a:schemeClr val="tx1">
                    <a:lumMod val="65000"/>
                    <a:lumOff val="35000"/>
                  </a:schemeClr>
                </a:solidFill>
                <a:latin typeface="+mn-ea"/>
              </a:rPr>
              <a:t>监测市场异常：通过机器学习算法监测市场交易数据中的异常行为，及时发现潜在的欺诈行为和市场操纵行为，保障金融市场的公平性和稳定性</a:t>
            </a:r>
            <a:endParaRPr altLang="en-US" lang="zh-CN">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54" name="标题 2"/>
          <p:cNvSpPr>
            <a:spLocks noGrp="1"/>
          </p:cNvSpPr>
          <p:nvPr>
            <p:ph type="title" idx="2"/>
          </p:nvPr>
        </p:nvSpPr>
        <p:spPr/>
        <p:txBody>
          <a:bodyPr/>
          <a:p>
            <a:r>
              <a:rPr altLang="en-US" lang="zh-CN"/>
              <a:t>操作风险监控</a:t>
            </a:r>
            <a:endParaRPr altLang="en-US" lang="zh-CN"/>
          </a:p>
        </p:txBody>
      </p:sp>
      <p:sp>
        <p:nvSpPr>
          <p:cNvPr id="1049456"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0"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定义：操作风险是指由于内部流程、人为错误或系统故障等因素导致的风险</a:t>
            </a:r>
            <a:endParaRPr altLang="en-US" dirty="0" sz="2000" lang="zh-CN" spc="150">
              <a:solidFill>
                <a:schemeClr val="tx1">
                  <a:lumMod val="85000"/>
                  <a:lumOff val="15000"/>
                </a:schemeClr>
              </a:solidFill>
              <a:latin typeface="+mn-ea"/>
              <a:sym typeface="+mn-ea"/>
            </a:endParaRPr>
          </a:p>
        </p:txBody>
      </p:sp>
      <p:sp>
        <p:nvSpPr>
          <p:cNvPr id="1049462"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机器学习算法在操作风险监控中的应用：通过数据挖掘、模式识别等技术手段，对操作流程进行实时监控和预警，及时发现并纠正潜在的风险点</a:t>
            </a:r>
            <a:endParaRPr altLang="en-US" dirty="0" sz="2000" lang="zh-CN" spc="150">
              <a:solidFill>
                <a:schemeClr val="tx1">
                  <a:lumMod val="85000"/>
                  <a:lumOff val="15000"/>
                </a:schemeClr>
              </a:solidFill>
              <a:latin typeface="+mn-ea"/>
              <a:sym typeface="+mn-ea"/>
            </a:endParaRPr>
          </a:p>
        </p:txBody>
      </p:sp>
      <p:sp>
        <p:nvSpPr>
          <p:cNvPr id="1049468"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具体应用场景：银行交易欺诈检测、信贷风险评估、投资组合优化等</a:t>
            </a:r>
            <a:endParaRPr altLang="en-US" dirty="0" sz="2000" lang="zh-CN" spc="150">
              <a:solidFill>
                <a:schemeClr val="tx1">
                  <a:lumMod val="85000"/>
                  <a:lumOff val="15000"/>
                </a:schemeClr>
              </a:solidFill>
              <a:latin typeface="+mn-ea"/>
              <a:sym typeface="+mn-ea"/>
            </a:endParaRPr>
          </a:p>
        </p:txBody>
      </p:sp>
      <p:sp>
        <p:nvSpPr>
          <p:cNvPr id="1049474"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优势：提高风险监控的准确性和效率，降低操作风险事件的发生概率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24" name="标题 2"/>
          <p:cNvSpPr>
            <a:spLocks noGrp="1"/>
          </p:cNvSpPr>
          <p:nvPr>
            <p:ph type="title" idx="2"/>
          </p:nvPr>
        </p:nvSpPr>
        <p:spPr/>
        <p:txBody>
          <a:bodyPr/>
          <a:p>
            <a:r>
              <a:rPr altLang="en-US" lang="zh-CN"/>
              <a:t>欺诈行为检测</a:t>
            </a:r>
            <a:endParaRPr altLang="en-US" lang="zh-CN"/>
          </a:p>
        </p:txBody>
      </p:sp>
      <p:sp>
        <p:nvSpPr>
          <p:cNvPr id="1049526"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欺诈行为类型：信用卡欺诈、贷款欺诈、保险欺诈等</a:t>
            </a:r>
            <a:endParaRPr altLang="en-US" dirty="0" sz="1200" lang="zh-CN" spc="150">
              <a:solidFill>
                <a:schemeClr val="tx1">
                  <a:lumMod val="85000"/>
                  <a:lumOff val="15000"/>
                </a:schemeClr>
              </a:solidFill>
              <a:latin typeface="+mn-ea"/>
              <a:sym typeface="+mn-ea"/>
            </a:endParaRPr>
          </a:p>
        </p:txBody>
      </p:sp>
      <p:sp>
        <p:nvSpPr>
          <p:cNvPr id="1049528"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0"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2"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机器学习算法在欺诈行为检测中的应用：利用数据挖掘、分类、聚类等技术对欺诈行为进行识别和预测</a:t>
            </a:r>
            <a:endParaRPr altLang="en-US" dirty="0" sz="1200" lang="zh-CN" spc="150">
              <a:solidFill>
                <a:schemeClr val="tx1">
                  <a:lumMod val="85000"/>
                  <a:lumOff val="15000"/>
                </a:schemeClr>
              </a:solidFill>
              <a:latin typeface="+mn-ea"/>
              <a:sym typeface="+mn-ea"/>
            </a:endParaRPr>
          </a:p>
        </p:txBody>
      </p:sp>
      <p:sp>
        <p:nvSpPr>
          <p:cNvPr id="1049534"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6"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8"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欺诈行为检测流程：数据收集、特征提取、模型训练、预测与评估等</a:t>
            </a:r>
            <a:endParaRPr altLang="en-US" dirty="0" sz="1200" lang="zh-CN" spc="150">
              <a:solidFill>
                <a:schemeClr val="tx1">
                  <a:lumMod val="85000"/>
                  <a:lumOff val="15000"/>
                </a:schemeClr>
              </a:solidFill>
              <a:latin typeface="+mn-ea"/>
              <a:sym typeface="+mn-ea"/>
            </a:endParaRPr>
          </a:p>
        </p:txBody>
      </p:sp>
      <p:sp>
        <p:nvSpPr>
          <p:cNvPr id="1049540"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2"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4"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机器学习算法在欺诈行为检测中的优势：高效、准确、自动化等</a:t>
            </a:r>
            <a:endParaRPr altLang="en-US" dirty="0" sz="1200" lang="zh-CN" spc="150">
              <a:solidFill>
                <a:schemeClr val="tx1">
                  <a:lumMod val="85000"/>
                  <a:lumOff val="15000"/>
                </a:schemeClr>
              </a:solidFill>
              <a:latin typeface="+mn-ea"/>
              <a:sym typeface="+mn-ea"/>
            </a:endParaRPr>
          </a:p>
        </p:txBody>
      </p:sp>
      <p:sp>
        <p:nvSpPr>
          <p:cNvPr id="1049546"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48"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67" name=""/>
        <p:cNvGrpSpPr/>
        <p:nvPr/>
      </p:nvGrpSpPr>
      <p:grpSpPr>
        <a:xfrm>
          <a:off x="0" y="0"/>
          <a:ext cx="0" cy="0"/>
          <a:chOff x="0" y="0"/>
          <a:chExt cx="0" cy="0"/>
        </a:xfrm>
      </p:grpSpPr>
      <p:sp>
        <p:nvSpPr>
          <p:cNvPr id="1049594" name="文本占位符 2"/>
          <p:cNvSpPr>
            <a:spLocks noGrp="1"/>
          </p:cNvSpPr>
          <p:nvPr>
            <p:ph type="body" idx="2"/>
            <p:custDataLst>
              <p:tags r:id="rId1"/>
            </p:custDataLst>
          </p:nvPr>
        </p:nvSpPr>
        <p:spPr/>
        <p:txBody>
          <a:bodyPr/>
          <a:p>
            <a:r>
              <a:rPr altLang="en-US" lang="zh-CN"/>
              <a:t>PART FOUR</a:t>
            </a:r>
            <a:endParaRPr altLang="en-US" lang="zh-CN"/>
          </a:p>
        </p:txBody>
      </p:sp>
      <p:sp>
        <p:nvSpPr>
          <p:cNvPr id="1049596" name="标题 4"/>
          <p:cNvSpPr>
            <a:spLocks noGrp="1"/>
          </p:cNvSpPr>
          <p:nvPr>
            <p:ph type="title" idx="1"/>
            <p:custDataLst>
              <p:tags r:id="rId2"/>
            </p:custDataLst>
          </p:nvPr>
        </p:nvSpPr>
        <p:spPr/>
        <p:txBody>
          <a:bodyPr/>
          <a:p>
            <a:r>
              <a:rPr altLang="en-US" lang="zh-CN"/>
              <a:t>机器学习算法在金融行业风险控制中的优势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98" name="标题 2"/>
          <p:cNvSpPr>
            <a:spLocks noGrp="1"/>
          </p:cNvSpPr>
          <p:nvPr>
            <p:ph type="title" idx="2"/>
          </p:nvPr>
        </p:nvSpPr>
        <p:spPr/>
        <p:txBody>
          <a:bodyPr/>
          <a:p>
            <a:r>
              <a:rPr altLang="en-US" lang="zh-CN"/>
              <a:t>提高风险识别和评估的准确性</a:t>
            </a:r>
            <a:endParaRPr altLang="en-US" lang="zh-CN"/>
          </a:p>
        </p:txBody>
      </p:sp>
      <p:sp>
        <p:nvSpPr>
          <p:cNvPr id="1049700"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机器学习算法能够通过数据分析和模式识别，准确识别潜在的风险因素</a:t>
            </a:r>
            <a:endParaRPr altLang="en-US" dirty="0" sz="1200" lang="zh-CN" spc="150">
              <a:solidFill>
                <a:schemeClr val="tx1">
                  <a:lumMod val="85000"/>
                  <a:lumOff val="15000"/>
                </a:schemeClr>
              </a:solidFill>
              <a:latin typeface="+mn-ea"/>
              <a:sym typeface="+mn-ea"/>
            </a:endParaRPr>
          </a:p>
        </p:txBody>
      </p:sp>
      <p:sp>
        <p:nvSpPr>
          <p:cNvPr id="1049702"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4"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6"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机器学习算法能够自动化地进行风险评估，提高评估效率和准确性</a:t>
            </a:r>
            <a:endParaRPr altLang="en-US" dirty="0" sz="1200" lang="zh-CN" spc="150">
              <a:solidFill>
                <a:schemeClr val="tx1">
                  <a:lumMod val="85000"/>
                  <a:lumOff val="15000"/>
                </a:schemeClr>
              </a:solidFill>
              <a:latin typeface="+mn-ea"/>
              <a:sym typeface="+mn-ea"/>
            </a:endParaRPr>
          </a:p>
        </p:txBody>
      </p:sp>
      <p:sp>
        <p:nvSpPr>
          <p:cNvPr id="1049708"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0"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2"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机器学习算法能够处理大量数据，挖掘出隐藏的风险模式和关联</a:t>
            </a:r>
            <a:endParaRPr altLang="en-US" dirty="0" sz="1200" lang="zh-CN" spc="150">
              <a:solidFill>
                <a:schemeClr val="tx1">
                  <a:lumMod val="85000"/>
                  <a:lumOff val="15000"/>
                </a:schemeClr>
              </a:solidFill>
              <a:latin typeface="+mn-ea"/>
              <a:sym typeface="+mn-ea"/>
            </a:endParaRPr>
          </a:p>
        </p:txBody>
      </p:sp>
      <p:sp>
        <p:nvSpPr>
          <p:cNvPr id="1049714"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6"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8"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机器学习算法能够实时监测市场变化和风险因素，及时预警和应对</a:t>
            </a:r>
            <a:endParaRPr altLang="en-US" dirty="0" sz="1200" lang="zh-CN" spc="150">
              <a:solidFill>
                <a:schemeClr val="tx1">
                  <a:lumMod val="85000"/>
                  <a:lumOff val="15000"/>
                </a:schemeClr>
              </a:solidFill>
              <a:latin typeface="+mn-ea"/>
              <a:sym typeface="+mn-ea"/>
            </a:endParaRPr>
          </a:p>
        </p:txBody>
      </p:sp>
      <p:sp>
        <p:nvSpPr>
          <p:cNvPr id="1049720"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2"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68" name="标题 2"/>
          <p:cNvSpPr>
            <a:spLocks noGrp="1"/>
          </p:cNvSpPr>
          <p:nvPr>
            <p:ph type="title" idx="2"/>
          </p:nvPr>
        </p:nvSpPr>
        <p:spPr/>
        <p:txBody>
          <a:bodyPr/>
          <a:p>
            <a:r>
              <a:rPr altLang="en-US" lang="zh-CN"/>
              <a:t>实现自动化和智能化风险控制</a:t>
            </a:r>
            <a:endParaRPr altLang="en-US" lang="zh-CN"/>
          </a:p>
        </p:txBody>
      </p:sp>
      <p:sp>
        <p:nvSpPr>
          <p:cNvPr id="1049770"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2"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4"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6"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8"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智能化风险预测：通过机器学习算法，能够预测潜在的风险事件，提前采取措施进行防范</a:t>
            </a:r>
            <a:endParaRPr altLang="en-US" sz="1400" lang="zh-CN" spc="150">
              <a:solidFill>
                <a:schemeClr val="tx1"/>
              </a:solidFill>
              <a:effectLst/>
              <a:latin typeface="+mn-ea"/>
              <a:sym typeface="+mn-ea"/>
            </a:endParaRPr>
          </a:p>
        </p:txBody>
      </p:sp>
      <p:sp>
        <p:nvSpPr>
          <p:cNvPr id="1049780"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自动化风险评估：机器学习算法能够自动对金融数据进行风险评估，提高风险识别效率</a:t>
            </a:r>
            <a:endParaRPr altLang="en-US" dirty="0" sz="1400" lang="zh-CN" spc="150">
              <a:solidFill>
                <a:schemeClr val="tx1"/>
              </a:solidFill>
              <a:effectLst/>
              <a:latin typeface="+mn-ea"/>
              <a:sym typeface="+mn-ea"/>
            </a:endParaRPr>
          </a:p>
        </p:txBody>
      </p:sp>
      <p:sp>
        <p:nvSpPr>
          <p:cNvPr id="1049782"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个性化风险控制策略：机器学习算法能够根据不同客户的风险特征，制定个性化的风险控制策略</a:t>
            </a:r>
            <a:endParaRPr altLang="en-US" sz="1400" lang="zh-CN" spc="150">
              <a:solidFill>
                <a:schemeClr val="tx1"/>
              </a:solidFill>
              <a:effectLst/>
              <a:latin typeface="+mn-ea"/>
              <a:sym typeface="+mn-ea"/>
            </a:endParaRPr>
          </a:p>
        </p:txBody>
      </p:sp>
      <p:sp>
        <p:nvSpPr>
          <p:cNvPr id="1049784"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实时监控和调整：机器学习算法能够实时监控金融市场的变化，及时调整风险控制策略，确保风险在可控范围内</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30" name="标题 2"/>
          <p:cNvSpPr>
            <a:spLocks noGrp="1"/>
          </p:cNvSpPr>
          <p:nvPr>
            <p:ph type="title" idx="2"/>
          </p:nvPr>
        </p:nvSpPr>
        <p:spPr/>
        <p:txBody>
          <a:bodyPr/>
          <a:p>
            <a:r>
              <a:rPr altLang="en-US" lang="zh-CN"/>
              <a:t>降低人为因素对风险控制的影响</a:t>
            </a:r>
            <a:endParaRPr altLang="en-US" lang="zh-CN"/>
          </a:p>
        </p:txBody>
      </p:sp>
      <p:sp>
        <p:nvSpPr>
          <p:cNvPr id="1049832" name="平行四边形 11"/>
          <p:cNvSpPr/>
          <p:nvPr>
            <p:custDataLst>
              <p:tags r:id="rId1"/>
            </p:custDataLst>
          </p:nvPr>
        </p:nvSpPr>
        <p:spPr>
          <a:xfrm>
            <a:off x="3100728" y="5559429"/>
            <a:ext cx="3029004" cy="140035"/>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49834" name="标题"/>
          <p:cNvSpPr txBox="1"/>
          <p:nvPr>
            <p:custDataLst>
              <p:tags r:id="rId2"/>
            </p:custDataLst>
          </p:nvPr>
        </p:nvSpPr>
        <p:spPr>
          <a:xfrm>
            <a:off x="3337659" y="5173835"/>
            <a:ext cx="5840987" cy="489132"/>
          </a:xfrm>
          <a:prstGeom prst="rect"/>
          <a:noFill/>
        </p:spPr>
        <p:txBody>
          <a:bodyPr anchor="b" bIns="0" lIns="0" rIns="0" rtlCol="0" tIns="0" wrap="square">
            <a:normAutofit fontScale="55000"/>
          </a:bodyPr>
          <a:p>
            <a:r>
              <a:rPr altLang="en-US" b="1" dirty="0" sz="2000" lang="zh-CN" spc="300">
                <a:solidFill>
                  <a:schemeClr val="tx1">
                    <a:lumMod val="85000"/>
                    <a:lumOff val="15000"/>
                  </a:schemeClr>
                </a:solidFill>
                <a:latin typeface="+mj-ea"/>
                <a:ea typeface="+mj-ea"/>
              </a:rPr>
              <a:t>提高风险控制效率：机器学习算法能够自动化处理风险控制流程，减少人工干预和审批环节，提高风险控制的效率和质量，为金融机构创造更大的价值。</a:t>
            </a:r>
            <a:endParaRPr altLang="en-US" b="1" dirty="0" sz="2000" lang="zh-CN" spc="300">
              <a:solidFill>
                <a:schemeClr val="tx1">
                  <a:lumMod val="85000"/>
                  <a:lumOff val="15000"/>
                </a:schemeClr>
              </a:solidFill>
              <a:latin typeface="+mj-ea"/>
              <a:ea typeface="+mj-ea"/>
            </a:endParaRPr>
          </a:p>
        </p:txBody>
      </p:sp>
      <p:sp>
        <p:nvSpPr>
          <p:cNvPr id="1049836" name="正文"/>
          <p:cNvSpPr txBox="1"/>
          <p:nvPr>
            <p:custDataLst>
              <p:tags r:id="rId3"/>
            </p:custDataLst>
          </p:nvPr>
        </p:nvSpPr>
        <p:spPr>
          <a:xfrm>
            <a:off x="3336995" y="5833526"/>
            <a:ext cx="5840987" cy="48913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49838" name="平行四边形 9"/>
          <p:cNvSpPr/>
          <p:nvPr>
            <p:custDataLst>
              <p:tags r:id="rId4"/>
            </p:custDataLst>
          </p:nvPr>
        </p:nvSpPr>
        <p:spPr>
          <a:xfrm>
            <a:off x="3100728" y="1944402"/>
            <a:ext cx="3029004" cy="140035"/>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49840" name="标题"/>
          <p:cNvSpPr txBox="1"/>
          <p:nvPr>
            <p:custDataLst>
              <p:tags r:id="rId5"/>
            </p:custDataLst>
          </p:nvPr>
        </p:nvSpPr>
        <p:spPr>
          <a:xfrm>
            <a:off x="3337659" y="1562790"/>
            <a:ext cx="5840987" cy="489132"/>
          </a:xfrm>
          <a:prstGeom prst="rect"/>
          <a:noFill/>
        </p:spPr>
        <p:txBody>
          <a:bodyPr anchor="b" bIns="0" lIns="0" rIns="0" rtlCol="0" tIns="0" wrap="square">
            <a:normAutofit fontScale="55000"/>
          </a:bodyPr>
          <a:p>
            <a:r>
              <a:rPr altLang="en-US" b="1" dirty="0" sz="2000" lang="zh-CN" spc="300">
                <a:solidFill>
                  <a:schemeClr val="tx1">
                    <a:lumMod val="85000"/>
                    <a:lumOff val="15000"/>
                  </a:schemeClr>
                </a:solidFill>
                <a:latin typeface="+mj-ea"/>
                <a:ea typeface="+mj-ea"/>
              </a:rPr>
              <a:t>减少人为错误和疏漏：机器学习算法能够通过自动化处理数据和模型训练，减少人为因素在风险控制过程中的错误和疏漏，提高风险控制的准确性和可靠性。 </a:t>
            </a:r>
            <a:endParaRPr altLang="en-US" b="1" dirty="0" sz="2000" lang="zh-CN" spc="300">
              <a:solidFill>
                <a:schemeClr val="tx1">
                  <a:lumMod val="85000"/>
                  <a:lumOff val="15000"/>
                </a:schemeClr>
              </a:solidFill>
              <a:latin typeface="+mj-ea"/>
              <a:ea typeface="+mj-ea"/>
            </a:endParaRPr>
          </a:p>
        </p:txBody>
      </p:sp>
      <p:sp>
        <p:nvSpPr>
          <p:cNvPr id="1049842" name="正文"/>
          <p:cNvSpPr txBox="1"/>
          <p:nvPr>
            <p:custDataLst>
              <p:tags r:id="rId6"/>
            </p:custDataLst>
          </p:nvPr>
        </p:nvSpPr>
        <p:spPr>
          <a:xfrm>
            <a:off x="3336995" y="2222481"/>
            <a:ext cx="5840987" cy="48913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49844" name="平行四边形 10"/>
          <p:cNvSpPr/>
          <p:nvPr>
            <p:custDataLst>
              <p:tags r:id="rId7"/>
            </p:custDataLst>
          </p:nvPr>
        </p:nvSpPr>
        <p:spPr>
          <a:xfrm>
            <a:off x="3100728" y="3149632"/>
            <a:ext cx="3029004" cy="140035"/>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49846" name="标题"/>
          <p:cNvSpPr txBox="1"/>
          <p:nvPr>
            <p:custDataLst>
              <p:tags r:id="rId8"/>
            </p:custDataLst>
          </p:nvPr>
        </p:nvSpPr>
        <p:spPr>
          <a:xfrm>
            <a:off x="3337659" y="2766029"/>
            <a:ext cx="5840987" cy="489132"/>
          </a:xfrm>
          <a:prstGeom prst="rect"/>
          <a:noFill/>
        </p:spPr>
        <p:txBody>
          <a:bodyPr anchor="b" bIns="0" lIns="0" rIns="0" rtlCol="0" tIns="0" wrap="square">
            <a:normAutofit fontScale="55000"/>
          </a:bodyPr>
          <a:p>
            <a:r>
              <a:rPr altLang="en-US" b="1" dirty="0" sz="2000" lang="zh-CN" spc="300">
                <a:solidFill>
                  <a:schemeClr val="tx1">
                    <a:lumMod val="85000"/>
                    <a:lumOff val="15000"/>
                  </a:schemeClr>
                </a:solidFill>
                <a:latin typeface="+mj-ea"/>
                <a:ea typeface="+mj-ea"/>
              </a:rPr>
              <a:t>快速响应市场变化：机器学习算法能够实时处理大量数据，对市场变化进行快速响应，及时发现潜在的风险并进行预警，帮助金融机构更好地应对市场风险。 </a:t>
            </a:r>
            <a:endParaRPr altLang="en-US" b="1" dirty="0" sz="2000" lang="zh-CN" spc="300">
              <a:solidFill>
                <a:schemeClr val="tx1">
                  <a:lumMod val="85000"/>
                  <a:lumOff val="15000"/>
                </a:schemeClr>
              </a:solidFill>
              <a:latin typeface="+mj-ea"/>
              <a:ea typeface="+mj-ea"/>
            </a:endParaRPr>
          </a:p>
        </p:txBody>
      </p:sp>
      <p:sp>
        <p:nvSpPr>
          <p:cNvPr id="1049848" name="正文"/>
          <p:cNvSpPr txBox="1"/>
          <p:nvPr>
            <p:custDataLst>
              <p:tags r:id="rId9"/>
            </p:custDataLst>
          </p:nvPr>
        </p:nvSpPr>
        <p:spPr>
          <a:xfrm>
            <a:off x="3336995" y="3425720"/>
            <a:ext cx="5840987" cy="48913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
        <p:nvSpPr>
          <p:cNvPr id="1049850" name="平行四边形 12"/>
          <p:cNvSpPr/>
          <p:nvPr>
            <p:custDataLst>
              <p:tags r:id="rId10"/>
            </p:custDataLst>
          </p:nvPr>
        </p:nvSpPr>
        <p:spPr>
          <a:xfrm>
            <a:off x="3100728" y="4354863"/>
            <a:ext cx="3029004" cy="140035"/>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49852" name="标题"/>
          <p:cNvSpPr txBox="1"/>
          <p:nvPr>
            <p:custDataLst>
              <p:tags r:id="rId11"/>
            </p:custDataLst>
          </p:nvPr>
        </p:nvSpPr>
        <p:spPr>
          <a:xfrm>
            <a:off x="3337659" y="3969932"/>
            <a:ext cx="5840987" cy="489132"/>
          </a:xfrm>
          <a:prstGeom prst="rect"/>
          <a:noFill/>
        </p:spPr>
        <p:txBody>
          <a:bodyPr anchor="b" bIns="0" lIns="0" rIns="0" rtlCol="0" tIns="0" wrap="square">
            <a:normAutofit fontScale="55000"/>
          </a:bodyPr>
          <a:p>
            <a:r>
              <a:rPr altLang="en-US" b="1" dirty="0" sz="2000" lang="zh-CN" spc="300">
                <a:solidFill>
                  <a:schemeClr val="tx1">
                    <a:lumMod val="85000"/>
                    <a:lumOff val="15000"/>
                  </a:schemeClr>
                </a:solidFill>
                <a:latin typeface="+mj-ea"/>
                <a:ea typeface="+mj-ea"/>
              </a:rPr>
              <a:t>优化风险管理策略：机器学习算法可以通过数据分析和模式识别，发现潜在的风险点和趋势，为金融机构提供更加精准的风险管理策略，降低风险控制成本。 </a:t>
            </a:r>
            <a:endParaRPr altLang="en-US" b="1" dirty="0" sz="2000" lang="zh-CN" spc="300">
              <a:solidFill>
                <a:schemeClr val="tx1">
                  <a:lumMod val="85000"/>
                  <a:lumOff val="15000"/>
                </a:schemeClr>
              </a:solidFill>
              <a:latin typeface="+mj-ea"/>
              <a:ea typeface="+mj-ea"/>
            </a:endParaRPr>
          </a:p>
        </p:txBody>
      </p:sp>
      <p:sp>
        <p:nvSpPr>
          <p:cNvPr id="1049854" name="正文"/>
          <p:cNvSpPr txBox="1"/>
          <p:nvPr>
            <p:custDataLst>
              <p:tags r:id="rId12"/>
            </p:custDataLst>
          </p:nvPr>
        </p:nvSpPr>
        <p:spPr>
          <a:xfrm>
            <a:off x="3336995" y="4629623"/>
            <a:ext cx="5840987" cy="489132"/>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a:t>
            </a:r>
            <a:r>
              <a:rPr altLang="zh-CN" dirty="0" sz="1400" lang="en-US" spc="150">
                <a:solidFill>
                  <a:schemeClr val="tx1">
                    <a:lumMod val="65000"/>
                    <a:lumOff val="35000"/>
                  </a:schemeClr>
                </a:solidFill>
                <a:latin typeface="+mn-ea"/>
                <a:sym typeface="+mn-ea"/>
              </a:rPr>
              <a:t>,</a:t>
            </a:r>
            <a:r>
              <a:rPr altLang="en-US" dirty="0" sz="1400" lang="zh-CN" spc="150">
                <a:solidFill>
                  <a:schemeClr val="tx1">
                    <a:lumMod val="65000"/>
                    <a:lumOff val="35000"/>
                  </a:schemeClr>
                </a:solidFill>
                <a:latin typeface="+mn-ea"/>
                <a:sym typeface="+mn-ea"/>
              </a:rPr>
              <a:t>言简的阐述观点。</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11" name=""/>
        <p:cNvGrpSpPr/>
        <p:nvPr/>
      </p:nvGrpSpPr>
      <p:grpSpPr>
        <a:xfrm>
          <a:off x="0" y="0"/>
          <a:ext cx="0" cy="0"/>
          <a:chOff x="0" y="0"/>
          <a:chExt cx="0" cy="0"/>
        </a:xfrm>
      </p:grpSpPr>
      <p:sp>
        <p:nvSpPr>
          <p:cNvPr id="1049900" name="文本占位符 2"/>
          <p:cNvSpPr>
            <a:spLocks noGrp="1"/>
          </p:cNvSpPr>
          <p:nvPr>
            <p:ph type="body" idx="2"/>
            <p:custDataLst>
              <p:tags r:id="rId1"/>
            </p:custDataLst>
          </p:nvPr>
        </p:nvSpPr>
        <p:spPr/>
        <p:txBody>
          <a:bodyPr/>
          <a:p>
            <a:r>
              <a:rPr altLang="en-US" lang="zh-CN"/>
              <a:t>PART FIVE</a:t>
            </a:r>
            <a:endParaRPr altLang="en-US" lang="zh-CN"/>
          </a:p>
        </p:txBody>
      </p:sp>
      <p:sp>
        <p:nvSpPr>
          <p:cNvPr id="1049902" name="标题 4"/>
          <p:cNvSpPr>
            <a:spLocks noGrp="1"/>
          </p:cNvSpPr>
          <p:nvPr>
            <p:ph type="title" idx="1"/>
            <p:custDataLst>
              <p:tags r:id="rId2"/>
            </p:custDataLst>
          </p:nvPr>
        </p:nvSpPr>
        <p:spPr/>
        <p:txBody>
          <a:bodyPr/>
          <a:p>
            <a:r>
              <a:rPr altLang="en-US" lang="zh-CN"/>
              <a:t>机器学习算法在金融行业风险控制中的挑战和解决方案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50004" name="标题 2"/>
          <p:cNvSpPr>
            <a:spLocks noGrp="1"/>
          </p:cNvSpPr>
          <p:nvPr>
            <p:ph type="title" idx="2"/>
          </p:nvPr>
        </p:nvSpPr>
        <p:spPr/>
        <p:txBody>
          <a:bodyPr/>
          <a:p>
            <a:r>
              <a:rPr altLang="en-US" lang="zh-CN"/>
              <a:t>数据隐私和安全问题</a:t>
            </a:r>
            <a:endParaRPr altLang="en-US" lang="zh-CN"/>
          </a:p>
        </p:txBody>
      </p:sp>
      <p:sp>
        <p:nvSpPr>
          <p:cNvPr id="1050006"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08"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数据隐私：金融行业涉及大量敏感信息，如客户身份、交易记录等，需要保护数据隐私，防止数据泄露和滥用。</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12"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14"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数据安全：金融行业的数据安全至关重要，需要采取措施防止数据被篡改、破坏或泄露，确保数据的完整性和可用性。</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18"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20"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解决方案：采用加密技术、访问控制、数据脱敏等措施来保护数据隐私和安全，同时建立完善的数据管理制度和流程，确保数据的安全性和合规性。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22"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26"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未来展望：随着技术的发展，金融行业需要不断加强数据隐私和安全保护，采用更加先进的技术和手段，提高数据的安全性和可靠性。</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074" name="标题 2"/>
          <p:cNvSpPr>
            <a:spLocks noGrp="1"/>
          </p:cNvSpPr>
          <p:nvPr>
            <p:ph type="title" idx="2"/>
          </p:nvPr>
        </p:nvSpPr>
        <p:spPr/>
        <p:txBody>
          <a:bodyPr/>
          <a:p>
            <a:r>
              <a:rPr altLang="en-US" lang="zh-CN"/>
              <a:t>算法透明度和可解释性问题</a:t>
            </a:r>
            <a:endParaRPr altLang="en-US" lang="zh-CN"/>
          </a:p>
        </p:txBody>
      </p:sp>
      <p:sp>
        <p:nvSpPr>
          <p:cNvPr id="1050076"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算法透明度：解释机器学习模型的工作原理和决策依据</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解决方案：采用简单模型、特征选择等方法提高可解释性</a:t>
            </a:r>
            <a:endParaRPr dirty="0" sz="2000" err="1">
              <a:solidFill>
                <a:schemeClr val="tx1">
                  <a:lumMod val="75000"/>
                  <a:lumOff val="25000"/>
                </a:schemeClr>
              </a:solidFill>
              <a:latin typeface="+mn-ea"/>
              <a:ea typeface="+mn-ea"/>
              <a:cs typeface="+mn-ea"/>
              <a:sym typeface="+mn-lt"/>
            </a:endParaRPr>
          </a:p>
        </p:txBody>
      </p:sp>
      <p:sp>
        <p:nvSpPr>
          <p:cNvPr id="1050096"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02"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0"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透明度和可解释性的重要性：保障金融行业风险控制的公正性和信任度</a:t>
            </a:r>
            <a:endParaRPr dirty="0" sz="2000" err="1">
              <a:solidFill>
                <a:schemeClr val="tx1">
                  <a:lumMod val="75000"/>
                  <a:lumOff val="25000"/>
                </a:schemeClr>
              </a:solidFill>
              <a:latin typeface="+mn-ea"/>
              <a:ea typeface="+mn-ea"/>
              <a:cs typeface="+mn-ea"/>
              <a:sym typeface="+mn-lt"/>
            </a:endParaRPr>
          </a:p>
        </p:txBody>
      </p:sp>
      <p:sp>
        <p:nvSpPr>
          <p:cNvPr id="1050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可解释性挑战：模型复杂度高，难以理解</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60" name="标题 2"/>
          <p:cNvSpPr>
            <a:spLocks noGrp="1"/>
          </p:cNvSpPr>
          <p:nvPr>
            <p:ph type="title" idx="2"/>
          </p:nvPr>
        </p:nvSpPr>
        <p:spPr/>
        <p:txBody>
          <a:bodyPr/>
          <a:p>
            <a:r>
              <a:rPr altLang="en-US" lang="zh-CN"/>
              <a:t>模型泛化能力和鲁棒性问题</a:t>
            </a:r>
            <a:endParaRPr altLang="en-US" lang="zh-CN"/>
          </a:p>
        </p:txBody>
      </p:sp>
      <p:sp>
        <p:nvSpPr>
          <p:cNvPr id="105016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解决方案：为了解决模型泛化能力和鲁棒性问题，可以采取一些措施，如增加训练数据量、选择合适的特征、采用正则化技术等。</a:t>
            </a:r>
            <a:endParaRPr altLang="en-US" dirty="0" sz="2400" lang="zh-CN">
              <a:latin typeface="+mn-ea"/>
              <a:ea typeface="+mn-ea"/>
            </a:endParaRPr>
          </a:p>
        </p:txBody>
      </p:sp>
      <p:sp>
        <p:nvSpPr>
          <p:cNvPr id="105018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实践案例：介绍一些机器学习算法在金融行业风险控制中的实践案例，如利用决策树、随机森林等算法进行信用评分、欺诈检测等。</a:t>
            </a:r>
            <a:endParaRPr altLang="en-US" dirty="0" sz="2400" lang="zh-CN">
              <a:latin typeface="+mn-ea"/>
              <a:ea typeface="+mn-ea"/>
            </a:endParaRPr>
          </a:p>
        </p:txBody>
      </p:sp>
      <p:sp>
        <p:nvSpPr>
          <p:cNvPr id="105018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模型泛化能力：机器学习算法在金融行业风险控制中面临的问题之一是模型泛化能力不足，即模型在训练数据之外的表现较差。</a:t>
            </a:r>
            <a:endParaRPr altLang="en-US" dirty="0" sz="2400" lang="zh-CN">
              <a:latin typeface="+mn-ea"/>
              <a:ea typeface="+mn-ea"/>
            </a:endParaRPr>
          </a:p>
        </p:txBody>
      </p:sp>
      <p:sp>
        <p:nvSpPr>
          <p:cNvPr id="105018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鲁棒性问题：机器学习算法在金融行业风险控制中还面临着鲁棒性问题，即模型容易受到异常值、噪声等干扰因素的影响，导致预测结果不准确。</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55" name=""/>
        <p:cNvGrpSpPr/>
        <p:nvPr/>
      </p:nvGrpSpPr>
      <p:grpSpPr>
        <a:xfrm>
          <a:off x="0" y="0"/>
          <a:ext cx="0" cy="0"/>
          <a:chOff x="0" y="0"/>
          <a:chExt cx="0" cy="0"/>
        </a:xfrm>
      </p:grpSpPr>
      <p:sp>
        <p:nvSpPr>
          <p:cNvPr id="1050230" name="文本占位符 2"/>
          <p:cNvSpPr>
            <a:spLocks noGrp="1"/>
          </p:cNvSpPr>
          <p:nvPr>
            <p:ph type="body" idx="2"/>
            <p:custDataLst>
              <p:tags r:id="rId1"/>
            </p:custDataLst>
          </p:nvPr>
        </p:nvSpPr>
        <p:spPr/>
        <p:txBody>
          <a:bodyPr/>
          <a:p>
            <a:r>
              <a:rPr altLang="en-US" lang="zh-CN"/>
              <a:t>PART SIX</a:t>
            </a:r>
            <a:endParaRPr altLang="en-US" lang="zh-CN"/>
          </a:p>
        </p:txBody>
      </p:sp>
      <p:sp>
        <p:nvSpPr>
          <p:cNvPr id="1050232" name="标题 4"/>
          <p:cNvSpPr>
            <a:spLocks noGrp="1"/>
          </p:cNvSpPr>
          <p:nvPr>
            <p:ph type="title" idx="1"/>
            <p:custDataLst>
              <p:tags r:id="rId2"/>
            </p:custDataLst>
          </p:nvPr>
        </p:nvSpPr>
        <p:spPr/>
        <p:txBody>
          <a:bodyPr/>
          <a:p>
            <a:r>
              <a:rPr altLang="en-US" lang="zh-CN"/>
              <a:t>未来发展趋势和展望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34" name="标题 2"/>
          <p:cNvSpPr>
            <a:spLocks noGrp="1"/>
          </p:cNvSpPr>
          <p:nvPr>
            <p:ph type="title" idx="2"/>
          </p:nvPr>
        </p:nvSpPr>
        <p:spPr/>
        <p:txBody>
          <a:bodyPr/>
          <a:p>
            <a:r>
              <a:rPr altLang="en-US" lang="zh-CN"/>
              <a:t>深度学习和强化学习在风险控制中的应用前景</a:t>
            </a:r>
            <a:endParaRPr altLang="en-US" lang="zh-CN"/>
          </a:p>
        </p:txBody>
      </p:sp>
      <p:sp>
        <p:nvSpPr>
          <p:cNvPr id="1050336"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38"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0"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深度学习在风险控制中的应用前景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2"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44"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强化学习在风险控制中的应用前景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48"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50"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结合深度学习和强化学习的风险控制应用前景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52"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6"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8"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未来发展趋势和展望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404" name="标题 2"/>
          <p:cNvSpPr>
            <a:spLocks noGrp="1"/>
          </p:cNvSpPr>
          <p:nvPr>
            <p:ph type="title" idx="2"/>
          </p:nvPr>
        </p:nvSpPr>
        <p:spPr/>
        <p:txBody>
          <a:bodyPr/>
          <a:p>
            <a:r>
              <a:rPr altLang="en-US" lang="zh-CN"/>
              <a:t>基于区块链技术的风险控制解决方案</a:t>
            </a:r>
            <a:endParaRPr altLang="en-US" lang="zh-CN"/>
          </a:p>
        </p:txBody>
      </p:sp>
      <p:sp>
        <p:nvSpPr>
          <p:cNvPr id="1050406"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8"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0"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2"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4"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6"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8"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0"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区块链技术概述：定义、特点、应用领域</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基于区块链技术的风险控制解决方案的优势：去中心化、透明度高、不可篡改、可追溯性</a:t>
            </a:r>
            <a:endParaRPr dirty="0" sz="2000" err="1">
              <a:solidFill>
                <a:schemeClr val="tx1">
                  <a:lumMod val="75000"/>
                  <a:lumOff val="25000"/>
                </a:schemeClr>
              </a:solidFill>
              <a:latin typeface="+mn-ea"/>
              <a:ea typeface="+mn-ea"/>
              <a:cs typeface="+mn-ea"/>
              <a:sym typeface="+mn-lt"/>
            </a:endParaRPr>
          </a:p>
        </p:txBody>
      </p:sp>
      <p:sp>
        <p:nvSpPr>
          <p:cNvPr id="1050426"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8"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0"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32"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4"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6"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8"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0"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未来发展趋势和展望：与人工智能、大数据等技术结合，实现更高效、精准的风险控制</a:t>
            </a:r>
            <a:endParaRPr dirty="0" sz="2000" err="1">
              <a:solidFill>
                <a:schemeClr val="tx1">
                  <a:lumMod val="75000"/>
                  <a:lumOff val="25000"/>
                </a:schemeClr>
              </a:solidFill>
              <a:latin typeface="+mn-ea"/>
              <a:ea typeface="+mn-ea"/>
              <a:cs typeface="+mn-ea"/>
              <a:sym typeface="+mn-lt"/>
            </a:endParaRPr>
          </a:p>
        </p:txBody>
      </p:sp>
      <p:sp>
        <p:nvSpPr>
          <p:cNvPr id="1050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区块链技术在金融行业风险控制中的应用：降低交易风险、提高数据安全性、增强信任度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490" name="标题 2"/>
          <p:cNvSpPr>
            <a:spLocks noGrp="1"/>
          </p:cNvSpPr>
          <p:nvPr>
            <p:ph type="title" idx="2"/>
          </p:nvPr>
        </p:nvSpPr>
        <p:spPr/>
        <p:txBody>
          <a:bodyPr/>
          <a:p>
            <a:r>
              <a:rPr altLang="en-US" lang="zh-CN"/>
              <a:t>跨领域合作和创新推动风险控制发展</a:t>
            </a:r>
            <a:endParaRPr altLang="en-US" lang="zh-CN"/>
          </a:p>
        </p:txBody>
      </p:sp>
      <p:sp>
        <p:nvSpPr>
          <p:cNvPr id="1050492"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4"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6"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98"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未来发展趋势：随着技术的不断进步和应用，跨领域合作和创新将成为未来风险控制发展的重要趋势。</a:t>
            </a:r>
            <a:endParaRPr altLang="zh-CN" dirty="0" lang="en-US">
              <a:solidFill>
                <a:schemeClr val="dk1">
                  <a:lumMod val="80000"/>
                  <a:lumOff val="20000"/>
                </a:schemeClr>
              </a:solidFill>
              <a:latin typeface="+mn-ea"/>
              <a:sym typeface="+mn-ea"/>
            </a:endParaRPr>
          </a:p>
        </p:txBody>
      </p:sp>
      <p:sp>
        <p:nvSpPr>
          <p:cNvPr id="1050500"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2"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4"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6" name="文本框 56"/>
          <p:cNvSpPr txBox="1"/>
          <p:nvPr>
            <p:custDataLst>
              <p:tags r:id="rId8"/>
            </p:custDataLst>
          </p:nvPr>
        </p:nvSpPr>
        <p:spPr>
          <a:xfrm>
            <a:off x="2141318" y="1707282"/>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金融行业与其他领域的合作：金融行业与科技、医疗、教育等领域的合作，共同推动风险控制技术的发展和应用。</a:t>
            </a:r>
            <a:endParaRPr altLang="en-US" dirty="0" lang="zh-CN">
              <a:solidFill>
                <a:schemeClr val="dk1">
                  <a:lumMod val="80000"/>
                  <a:lumOff val="20000"/>
                </a:schemeClr>
              </a:solidFill>
              <a:latin typeface="+mn-ea"/>
              <a:sym typeface="+mn-ea"/>
            </a:endParaRPr>
          </a:p>
        </p:txBody>
      </p:sp>
      <p:sp>
        <p:nvSpPr>
          <p:cNvPr id="1050508"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0"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2"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4"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创新技术推动风险控制发展：人工智能、大数据、区块链等创新技术的应用，将进一步提高风险控制的准确性和效率。</a:t>
            </a:r>
            <a:endParaRPr altLang="en-US" dirty="0" lang="zh-CN">
              <a:solidFill>
                <a:schemeClr val="dk1">
                  <a:lumMod val="80000"/>
                  <a:lumOff val="20000"/>
                </a:schemeClr>
              </a:solidFill>
              <a:latin typeface="+mn-ea"/>
              <a:sym typeface="+mn-ea"/>
            </a:endParaRPr>
          </a:p>
        </p:txBody>
      </p:sp>
      <p:sp>
        <p:nvSpPr>
          <p:cNvPr id="1050516"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8"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0"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2"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展望：未来金融行业将更加注重与其他领域的合作，共同推动风险控制技术的发展和应用，为金融行业的稳定发展提供有力保障。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99" name=""/>
        <p:cNvGrpSpPr/>
        <p:nvPr/>
      </p:nvGrpSpPr>
      <p:grpSpPr>
        <a:xfrm>
          <a:off x="0" y="0"/>
          <a:ext cx="0" cy="0"/>
          <a:chOff x="0" y="0"/>
          <a:chExt cx="0" cy="0"/>
        </a:xfrm>
      </p:grpSpPr>
      <p:sp>
        <p:nvSpPr>
          <p:cNvPr id="1050568" name="标题 1"/>
          <p:cNvSpPr>
            <a:spLocks noGrp="1"/>
          </p:cNvSpPr>
          <p:nvPr>
            <p:ph type="title" idx="2"/>
            <p:custDataLst>
              <p:tags r:id="rId1"/>
            </p:custDataLst>
          </p:nvPr>
        </p:nvSpPr>
        <p:spPr/>
        <p:txBody>
          <a:bodyPr/>
          <a:p>
            <a:r>
              <a:rPr altLang="en-US" lang="zh-CN"/>
              <a:t>THANK YOU</a:t>
            </a:r>
            <a:endParaRPr altLang="en-US" lang="zh-CN"/>
          </a:p>
        </p:txBody>
      </p:sp>
      <p:sp>
        <p:nvSpPr>
          <p:cNvPr id="1050570"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5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6_3*l_h_a*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6_3*l_h_f*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6_3*l_h_a*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5,&quot;colorType&quot;:1,&quot;foreColorIndex&quot;:5,&quot;pos&quot;:1,&quot;transparency&quot;:0},{&quot;brightness&quot;:0.800000011920929,&quot;colorType&quot;:1,&quot;foreColorIndex&quot;:5,&quot;pos&quot;:0,&quot;transparency&quot;:0},{&quot;brightness&quot;:0,&quot;colorType&quot;:1,&quot;foreColorIndex&quot;:5,&quot;pos&quot;:0.699999988079071,&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6_3*l_h_f*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6_3*l_h_a*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6_3*l_h_f*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6_3*l_h_i*1_4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6_3*l_h_a*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6_3*l_h_f*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10.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4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9_4*l_h_a*1_4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9_4*l_h_f*1_4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1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9_4*l_h_a*1_1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9_4*l_h_f*1_1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2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9_4*l_h_a*1_2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9_4*l_h_f*1_2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4*l_h_i*1_3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1.5269291338583,&quot;width&quot;:458.5750393700788}"/>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9_4*l_h_a*1_3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9_4*l_h_f*1_3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的阐述观点。"/>
  <p:tag name="KSO_WM_UNIT_TEXT_FILL_FORE_SCHEMECOLOR_INDEX" val="1"/>
  <p:tag name="KSO_WM_UNIT_TEXT_FILL_TYPE" val="1"/>
  <p:tag name="KSO_WM_DIAGRAM_MAX_ITEMCNT" val="6"/>
  <p:tag name="KSO_WM_DIAGRAM_MIN_ITEMCNT" val="1"/>
  <p:tag name="KSO_WM_DIAGRAM_VIRTUALLY_FRAME" val="{&quot;height&quot;:381.5269291338583,&quot;width&quot;:458.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4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9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4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43.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2023-12-17T03:54:06Z</dcterms:created>
  <dcterms:modified xsi:type="dcterms:W3CDTF">2023-12-17T03:54:06Z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4bc73460a00840b7a7eb9902308b80e6_21</vt:lpwstr>
  </property>
</Properties>
</file>