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665" r:id="rId1"/>
    <p:sldMasterId id="2147514702" r:id="rId2"/>
  </p:sldMasterIdLst>
  <p:notesMasterIdLst>
    <p:notesMasterId r:id="rId3"/>
  </p:notesMasterIdLst>
  <p:sldIdLst>
    <p:sldId id="13872" r:id="rId4"/>
    <p:sldId id="13876" r:id="rId5"/>
    <p:sldId id="13879" r:id="rId6"/>
    <p:sldId id="13882" r:id="rId7"/>
    <p:sldId id="13885" r:id="rId8"/>
    <p:sldId id="13888" r:id="rId9"/>
    <p:sldId id="13891" r:id="rId10"/>
    <p:sldId id="13894" r:id="rId11"/>
    <p:sldId id="13897" r:id="rId12"/>
    <p:sldId id="13900" r:id="rId13"/>
    <p:sldId id="13903" r:id="rId14"/>
    <p:sldId id="13906" r:id="rId15"/>
    <p:sldId id="13909" r:id="rId16"/>
    <p:sldId id="13912" r:id="rId17"/>
    <p:sldId id="13915" r:id="rId18"/>
    <p:sldId id="13918" r:id="rId19"/>
    <p:sldId id="13921" r:id="rId20"/>
    <p:sldId id="13924" r:id="rId21"/>
    <p:sldId id="13927" r:id="rId22"/>
    <p:sldId id="13930" r:id="rId23"/>
    <p:sldId id="13933" r:id="rId24"/>
    <p:sldId id="13936" r:id="rId25"/>
    <p:sldId id="13939" r:id="rId26"/>
    <p:sldId id="13942" r:id="rId27"/>
    <p:sldId id="13945" r:id="rId28"/>
    <p:sldId id="13948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666" r:id="rId1"/>
    <p:sldLayoutId id="2147514667" r:id="rId2"/>
    <p:sldLayoutId id="2147514668" r:id="rId3"/>
    <p:sldLayoutId id="2147514669" r:id="rId4"/>
    <p:sldLayoutId id="2147514670" r:id="rId5"/>
    <p:sldLayoutId id="2147514671" r:id="rId6"/>
    <p:sldLayoutId id="2147514672" r:id="rId7"/>
    <p:sldLayoutId id="2147514673" r:id="rId8"/>
    <p:sldLayoutId id="2147514674" r:id="rId9"/>
    <p:sldLayoutId id="2147514675" r:id="rId10"/>
    <p:sldLayoutId id="21475146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703" r:id="rId1"/>
    <p:sldLayoutId id="2147514704" r:id="rId2"/>
    <p:sldLayoutId id="2147514705" r:id="rId3"/>
    <p:sldLayoutId id="2147514706" r:id="rId4"/>
    <p:sldLayoutId id="2147514707" r:id="rId5"/>
    <p:sldLayoutId id="2147514708" r:id="rId6"/>
    <p:sldLayoutId id="2147514709" r:id="rId7"/>
    <p:sldLayoutId id="2147514710" r:id="rId8"/>
    <p:sldLayoutId id="2147514711" r:id="rId9"/>
    <p:sldLayoutId id="2147514712" r:id="rId10"/>
    <p:sldLayoutId id="21475147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tags" Target="../tags/tag304.xml"/><Relationship Id="rId22" Type="http://schemas.openxmlformats.org/officeDocument/2006/relationships/tags" Target="../tags/tag305.xml"/><Relationship Id="rId23" Type="http://schemas.openxmlformats.org/officeDocument/2006/relationships/tags" Target="../tags/tag306.xml"/><Relationship Id="rId24" Type="http://schemas.openxmlformats.org/officeDocument/2006/relationships/tags" Target="../tags/tag307.xml"/><Relationship Id="rId25" Type="http://schemas.openxmlformats.org/officeDocument/2006/relationships/tags" Target="../tags/tag308.xml"/><Relationship Id="rId26" Type="http://schemas.openxmlformats.org/officeDocument/2006/relationships/tags" Target="../tags/tag309.xml"/><Relationship Id="rId27" Type="http://schemas.openxmlformats.org/officeDocument/2006/relationships/tags" Target="../tags/tag310.xml"/><Relationship Id="rId28" Type="http://schemas.openxmlformats.org/officeDocument/2006/relationships/tags" Target="../tags/tag311.xml"/><Relationship Id="rId29" Type="http://schemas.openxmlformats.org/officeDocument/2006/relationships/tags" Target="../tags/tag312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培养初中生创新思维与实践能力的有效策略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培养初中生创新思维的重要性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培养初中生创新思维的策略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培养初中生实践能力的策略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实施有效策略的保障措施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案例分享与经验总结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培养初中生创新思维的重要性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创新思维对个人发展的影响</a:t>
            </a:r>
            <a:endParaRPr altLang="en-US" lang="zh-CN"/>
          </a:p>
        </p:txBody>
      </p:sp>
      <p:sp>
        <p:nvSpPr>
          <p:cNvPr id="10489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激发创造力：创新思维能够帮助学生发现新问题、产生新思路，推动个人不断进步。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增强竞争力：具备创新思维的学生更有可能在职场或学术领域中脱颖而出，获得成功。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促进持续学习：创新思维鼓励学生不断探索、尝试新事物，有利于形成终身学习的习惯。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提高解决问题的能力：创新思维有助于学生找到更好的解决方案，提升应对挑战的能力。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创新思维对社会的贡献</a:t>
            </a:r>
            <a:endParaRPr altLang="en-US" lang="zh-CN"/>
          </a:p>
        </p:txBody>
      </p:sp>
      <p:sp>
        <p:nvSpPr>
          <p:cNvPr id="10490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推动科技进步：创新思维是科技发展的重要驱动力，能够推动社会的技术革新和进步。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促进经济发展：创新思维能够催生新的商业模式和产业，从而带动经济的增长和发展。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提升国家竞争力：创新思维是国家竞争力的核心要素之一，能够提升国家的国际地位和竞争力。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改善生活质量：创新思维能够推动社会在医疗、教育、文化等领域的进步，提高人们的生活质量。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培养初中生创新思维的必要性</a:t>
            </a:r>
            <a:endParaRPr altLang="en-US" lang="zh-CN"/>
          </a:p>
        </p:txBody>
      </p:sp>
      <p:sp>
        <p:nvSpPr>
          <p:cNvPr id="10490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适应未来社会发展的需要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提高个人综合素质的关键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培养创新精神和实践能力的必然要求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促进初中生全面发展的必要条件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培养初中生创新思维的策略</a:t>
            </a:r>
            <a:endParaRPr altLang="en-US" lang="zh-CN"/>
          </a:p>
        </p:txBody>
      </p:sp>
      <p:sp>
        <p:nvSpPr>
          <p:cNvPr id="104914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激发好奇心和探究欲望</a:t>
            </a:r>
            <a:endParaRPr altLang="en-US" lang="zh-CN"/>
          </a:p>
        </p:txBody>
      </p:sp>
      <p:sp>
        <p:nvSpPr>
          <p:cNvPr id="104919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提供具有挑战性的问题，引导学生主动探究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创造宽松的学习环境，鼓励学生提问和质疑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引入多样化的教学方式，激发学生对知识的好奇心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引导学生从多个角度思考问题，培养其创新思维和探究能力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鼓励质疑和批判性思维</a:t>
            </a:r>
            <a:endParaRPr altLang="en-US" lang="zh-CN"/>
          </a:p>
        </p:txBody>
      </p:sp>
      <p:sp>
        <p:nvSpPr>
          <p:cNvPr id="10492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鼓励学生提出疑问和质疑，激发他们的好奇心和探究欲望。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引导学生从不同角度思考问题，培养他们的批判性思维和创新能力。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鼓励学生对已有知识进行反思和挑战，培养他们的独立思考和自主探究能力。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创设宽松、自由的学习氛围，让学生敢于表达自己的观点和想法，不受传统观念的束缚。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提供多样化的学习体验和实践机会</a:t>
            </a:r>
            <a:endParaRPr altLang="en-US" lang="zh-CN"/>
          </a:p>
        </p:txBody>
      </p:sp>
      <p:sp>
        <p:nvSpPr>
          <p:cNvPr id="10493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开展项目式学习：让学生通过实际项目解决问题，培养创新思维和实践能力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组织创意设计比赛：激发学生的创造力，提高解决问题的能力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引入创客教育：通过动手制作和创意设计，培养学生的创新思维和实践能力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开展社会实践活动：让学生接触社会，了解社会需求，培养创新思维和实践能力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培养创新人格和创新能力</a:t>
            </a:r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培养初中生创新人格：鼓励初中生勇于尝试、不怕失败，培养其独立思考和自主决策的能力。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激发初中生创新动力：通过设置有趣的创新任务和挑战，激发初中生的好奇心和求知欲，培养其创新意识和创造力。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提升初中生创新能力：提供多样化的创新实践机会，如科技竞赛、创意设计等，培养初中生的动手能力和解决问题的能力。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培养初中生创新思维：通过引导初中生进行多角度思考、逆向思维等训练，培养其创新思维和创新能力。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培养初中生实践能力的策略</a:t>
            </a:r>
            <a:endParaRPr altLang="en-US" lang="zh-CN"/>
          </a:p>
        </p:txBody>
      </p:sp>
      <p:sp>
        <p:nvSpPr>
          <p:cNvPr id="104939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强化动手能力和操作技能</a:t>
            </a:r>
            <a:endParaRPr altLang="en-US" lang="zh-CN"/>
          </a:p>
        </p:txBody>
      </p:sp>
      <p:sp>
        <p:nvSpPr>
          <p:cNvPr id="10494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开展课外科技活动，提高学生的动手能力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鼓励创新实践，培养学生的创新能力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提供实践机会，让学生亲自动手操作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注重实验课程，强化学生的实验技能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开展项目式学习和合作学习</a:t>
            </a:r>
            <a:endParaRPr altLang="en-US" lang="zh-CN"/>
          </a:p>
        </p:txBody>
      </p:sp>
      <p:sp>
        <p:nvSpPr>
          <p:cNvPr id="1049508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12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项目式学习：以实际项目为基础，让学生在实践中学习知识，提高实践能力。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合作学习：通过小组合作的形式，让学生在互相交流中共同完成任务，提高团队协作能力。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鼓励参加社会实践和志愿服务</a:t>
            </a:r>
            <a:endParaRPr altLang="en-US" lang="zh-CN"/>
          </a:p>
        </p:txBody>
      </p:sp>
      <p:sp>
        <p:nvSpPr>
          <p:cNvPr id="1049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培养初中生实践能力的重要途径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提升解决问题和创新思维能力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培养社会责任感和奉献精神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增强团队合作和沟通能力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提高解决问题和应对挑战的能力</a:t>
            </a:r>
            <a:endParaRPr altLang="en-US" lang="zh-CN"/>
          </a:p>
        </p:txBody>
      </p:sp>
      <p:sp>
        <p:nvSpPr>
          <p:cNvPr id="10496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鼓励初中生积极参与实践活动，通过亲身体验培养解决问题的能力。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创设问题情境，引导学生主动思考和解决问题，提高应对挑战的能力。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培养初中生创新思维，鼓励他们尝试不同的解决方案，提高解决问题的能力。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开展团队项目，让学生在合作中互相学习，共同解决问题，提高应对挑战的能力。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实施有效策略的保障措施</a:t>
            </a:r>
            <a:endParaRPr altLang="en-US" lang="zh-CN"/>
          </a:p>
        </p:txBody>
      </p:sp>
      <p:sp>
        <p:nvSpPr>
          <p:cNvPr id="104970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加强教师培训和提高教师素质</a:t>
            </a:r>
            <a:endParaRPr altLang="en-US" lang="zh-CN"/>
          </a:p>
        </p:txBody>
      </p:sp>
      <p:sp>
        <p:nvSpPr>
          <p:cNvPr id="10497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加强教师团队建设，形成良好的教学氛围和合作机制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定期开展教师培训，提升教师的创新思维与实践能力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鼓励教师参加学术交流，吸收先进的教育理念和教学方法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建立完善的教师评价体系，将创新思维与实践能力纳入评价标准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完善课程设置和教学资源</a:t>
            </a:r>
            <a:endParaRPr altLang="en-US" lang="zh-CN"/>
          </a:p>
        </p:txBody>
      </p:sp>
      <p:sp>
        <p:nvSpPr>
          <p:cNvPr id="10498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优化课程结构，增加创新思维和实践能力培养的课程比重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引入创新教育理念，更新教材和教学资源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加强信息技术与学科教学的整合，利用数字化教学资源提高教学效果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建立多元化的课程体系，满足学生个性化发展需求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建立科学评价体系和激励机制</a:t>
            </a:r>
            <a:endParaRPr altLang="en-US" lang="zh-CN"/>
          </a:p>
        </p:txBody>
      </p:sp>
      <p:sp>
        <p:nvSpPr>
          <p:cNvPr id="10498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建立多元化评价体系，关注学生的创新思维和实践能力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定期开展创新成果展示活动，加强交流与合作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设立创新奖学金，表彰优秀学生和指导教师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制定激励政策，鼓励学生积极参与创新实践活动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加强家校合作和社会支持</a:t>
            </a:r>
            <a:endParaRPr altLang="en-US" lang="zh-CN"/>
          </a:p>
        </p:txBody>
      </p:sp>
      <p:sp>
        <p:nvSpPr>
          <p:cNvPr id="1049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开展家庭教育指导，提高家长的教育理念和方法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建立有效的沟通机制，促进家长、学校和学生之间的交流与合作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利用社会资源，开展实践活动，拓宽学生的视野和知识面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加强与企业的合作，为学生提供实习和实践机会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案例分享与经验总结</a:t>
            </a:r>
            <a:endParaRPr altLang="en-US" lang="zh-CN"/>
          </a:p>
        </p:txBody>
      </p:sp>
      <p:sp>
        <p:nvSpPr>
          <p:cNvPr id="105002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成功案例介绍与分析</a:t>
            </a:r>
            <a:endParaRPr altLang="en-US" lang="zh-CN"/>
          </a:p>
        </p:txBody>
      </p:sp>
      <p:sp>
        <p:nvSpPr>
          <p:cNvPr id="10500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案例名称：初中生科技创新竞赛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案例简介：通过组织初中生参加科技创新竞赛，激发学生的创新思维和实践能力。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实施过程：介绍竞赛的组织、实施和评审过程，以及学生在竞赛中的表现和成果。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经验总结：总结竞赛的成功经验，分析存在的问题和不足，提出改进措施和建议。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经验总结与反思</a:t>
            </a:r>
            <a:endParaRPr altLang="en-US" lang="zh-CN"/>
          </a:p>
        </p:txBody>
      </p:sp>
      <p:sp>
        <p:nvSpPr>
          <p:cNvPr id="10501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案例分享：成功与失败的案例对比分析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经验总结：提炼案例中的有效策略和不足之处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反思与改进：针对不足之处提出改进措施和未来发展方向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结论与建议：总结经验教训，提出对初中生创新思维与实践能力培养的建议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对未来教育的展望与建议</a:t>
            </a:r>
            <a:endParaRPr altLang="en-US" lang="zh-CN"/>
          </a:p>
        </p:txBody>
      </p:sp>
      <p:sp>
        <p:nvSpPr>
          <p:cNvPr id="10501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创新教育理念：注重培养学生的创新思维和实践能力，将创新教育贯穿于整个教育体系中。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多元化教育方式：采用项目式、探究式、合作学习等多种教育方式，鼓励学生主动参与、动手实践。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科技与教育融合：利用人工智能、大数据等先进技术，为学生提供个性化、智能化的学习体验。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教师角色转变：教师需要从传统的知识传授者转变为学生的引导者和合作伙伴，注重培养学生的自主学习和合作学习能力。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4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2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2023-12-31T18:51:20Z</dcterms:created>
  <dcterms:modified xsi:type="dcterms:W3CDTF">2023-12-31T18:51:20Z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5fa4a744350544b882e1f53259326da8_21</vt:lpwstr>
  </property>
</Properties>
</file>